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11" r:id="rId4"/>
    <p:sldId id="313" r:id="rId5"/>
    <p:sldId id="320" r:id="rId6"/>
    <p:sldId id="312" r:id="rId7"/>
    <p:sldId id="319" r:id="rId8"/>
    <p:sldId id="314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42" y="-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47897-B79F-264D-B14C-AC0EFFAAEE5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818813" y="65227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Supply Chain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err="1"/>
              <a:t>Conosur</a:t>
            </a:r>
            <a:r>
              <a:rPr lang="it-IT" dirty="0"/>
              <a:t> I (argentina – </a:t>
            </a:r>
            <a:r>
              <a:rPr lang="es-419" dirty="0" err="1"/>
              <a:t>paraguay</a:t>
            </a:r>
            <a:r>
              <a:rPr lang="it-IT" dirty="0"/>
              <a:t> – </a:t>
            </a:r>
            <a:r>
              <a:rPr lang="es-419" dirty="0" err="1"/>
              <a:t>bolivia</a:t>
            </a:r>
            <a:r>
              <a:rPr lang="it-IT" dirty="0"/>
              <a:t>)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0B266AA-FB6D-4424-4C7D-570626E61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0"/>
            <a:ext cx="409028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Responsabilidades: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Diseñar reportes haciendo foco en los principales indicadores de performance.</a:t>
            </a:r>
            <a:endParaRPr lang="en-US" dirty="0"/>
          </a:p>
          <a:p>
            <a:r>
              <a:rPr lang="en-US" dirty="0" err="1"/>
              <a:t>Extracción</a:t>
            </a:r>
            <a:r>
              <a:rPr lang="en-US" dirty="0"/>
              <a:t>, </a:t>
            </a:r>
            <a:r>
              <a:rPr lang="en-US" dirty="0" err="1"/>
              <a:t>Trasnsformación</a:t>
            </a:r>
            <a:r>
              <a:rPr lang="en-US" dirty="0"/>
              <a:t> y Carga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provenientes</a:t>
            </a:r>
            <a:r>
              <a:rPr lang="en-US" dirty="0"/>
              <a:t> de multiples </a:t>
            </a:r>
            <a:r>
              <a:rPr lang="en-US" dirty="0" err="1"/>
              <a:t>fuentes</a:t>
            </a:r>
            <a:r>
              <a:rPr lang="en-US" dirty="0"/>
              <a:t>.</a:t>
            </a:r>
          </a:p>
          <a:p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Datawerehouse</a:t>
            </a:r>
            <a:r>
              <a:rPr lang="en-US" dirty="0"/>
              <a:t>.</a:t>
            </a:r>
          </a:p>
          <a:p>
            <a:r>
              <a:rPr lang="es-AR" dirty="0"/>
              <a:t>Automatización</a:t>
            </a:r>
            <a:r>
              <a:rPr lang="en-US" dirty="0"/>
              <a:t> de </a:t>
            </a:r>
            <a:r>
              <a:rPr lang="es-AR" dirty="0"/>
              <a:t>tableros</a:t>
            </a:r>
            <a:r>
              <a:rPr lang="en-US" dirty="0"/>
              <a:t> de control.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2E1878A-65AC-301D-92F8-4BCDBECCF0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629275"/>
            <a:ext cx="783654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0"/>
            <a:ext cx="9144001" cy="1371600"/>
          </a:xfrm>
        </p:spPr>
        <p:txBody>
          <a:bodyPr/>
          <a:lstStyle/>
          <a:p>
            <a:r>
              <a:rPr lang="es-419" dirty="0"/>
              <a:t>Sectores</a:t>
            </a:r>
            <a:r>
              <a:rPr lang="en-US" dirty="0"/>
              <a:t> que </a:t>
            </a:r>
            <a:r>
              <a:rPr lang="es-419" dirty="0"/>
              <a:t>consumen</a:t>
            </a:r>
            <a:r>
              <a:rPr lang="en-US" dirty="0"/>
              <a:t> </a:t>
            </a:r>
            <a:r>
              <a:rPr lang="es-419" dirty="0"/>
              <a:t>nuestros</a:t>
            </a:r>
            <a:r>
              <a:rPr lang="en-US" dirty="0"/>
              <a:t> </a:t>
            </a:r>
            <a:r>
              <a:rPr lang="en-US" dirty="0" err="1"/>
              <a:t>reportes</a:t>
            </a:r>
            <a:r>
              <a:rPr lang="en-US" dirty="0"/>
              <a:t>:</a:t>
            </a:r>
          </a:p>
        </p:txBody>
      </p:sp>
      <p:pic>
        <p:nvPicPr>
          <p:cNvPr id="8" name="Picture 7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1487D143-4713-0C7D-6094-AE888EE6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981200"/>
            <a:ext cx="6653212" cy="4362950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796B561-5AFF-E465-DF16-566529EC38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8300" y="2816514"/>
            <a:ext cx="1018232" cy="914392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8DFC251-4103-EF1F-7C5C-B11C27644A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8921" y="4162675"/>
            <a:ext cx="1264680" cy="317856"/>
          </a:xfrm>
          <a:prstGeom prst="bentConnector3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FC32360-1B69-3F1B-009A-4EF335EAE8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88820" y="2942146"/>
            <a:ext cx="1122060" cy="603124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1CAA22C-CB11-B63D-82EC-A3376229CC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6911" y="4547903"/>
            <a:ext cx="954158" cy="922838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4CEEF8F-DD74-9BAD-5E0B-830AE3389D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90800" y="4608549"/>
            <a:ext cx="1059415" cy="944438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D7AA39F-C431-5B9B-8411-D2DB945D6F61}"/>
              </a:ext>
            </a:extLst>
          </p:cNvPr>
          <p:cNvCxnSpPr>
            <a:cxnSpLocks/>
          </p:cNvCxnSpPr>
          <p:nvPr/>
        </p:nvCxnSpPr>
        <p:spPr>
          <a:xfrm rot="10800000">
            <a:off x="4782110" y="4321604"/>
            <a:ext cx="1236105" cy="555199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FA0CF3B-F50D-F781-9553-7E0197353B3D}"/>
              </a:ext>
            </a:extLst>
          </p:cNvPr>
          <p:cNvCxnSpPr>
            <a:cxnSpLocks/>
          </p:cNvCxnSpPr>
          <p:nvPr/>
        </p:nvCxnSpPr>
        <p:spPr>
          <a:xfrm flipV="1">
            <a:off x="4782109" y="3429000"/>
            <a:ext cx="1236106" cy="513807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A3322EC-A184-851D-9382-0E0FF76E8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2194" y="2943474"/>
            <a:ext cx="3063127" cy="2085725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s-419" dirty="0"/>
              <a:t>Negocios</a:t>
            </a:r>
          </a:p>
          <a:p>
            <a:r>
              <a:rPr lang="en-US" dirty="0"/>
              <a:t>24 </a:t>
            </a:r>
            <a:r>
              <a:rPr lang="es-419" dirty="0"/>
              <a:t>Reportes</a:t>
            </a:r>
            <a:r>
              <a:rPr lang="en-US" dirty="0"/>
              <a:t>.</a:t>
            </a:r>
          </a:p>
          <a:p>
            <a:r>
              <a:rPr lang="en-US" dirty="0"/>
              <a:t>+ 800 </a:t>
            </a:r>
            <a:r>
              <a:rPr lang="es-419" dirty="0"/>
              <a:t>destinatarios</a:t>
            </a:r>
            <a:r>
              <a:rPr lang="en-US" dirty="0"/>
              <a:t>.</a:t>
            </a:r>
          </a:p>
        </p:txBody>
      </p:sp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C6ED0B1E-B1D8-D955-0A99-78190922CB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629275"/>
            <a:ext cx="783654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011" y="656303"/>
            <a:ext cx="3352802" cy="867299"/>
          </a:xfrm>
        </p:spPr>
        <p:txBody>
          <a:bodyPr/>
          <a:lstStyle/>
          <a:p>
            <a:pPr algn="ctr"/>
            <a:r>
              <a:rPr lang="es-419" dirty="0" err="1"/>
              <a:t>Stakeholders</a:t>
            </a:r>
            <a:endParaRPr lang="es-419" dirty="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A57BD15-A064-3290-D4AA-C5178D2B8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629275"/>
            <a:ext cx="783654" cy="781050"/>
          </a:xfrm>
          <a:prstGeom prst="rect">
            <a:avLst/>
          </a:prstGeom>
        </p:spPr>
      </p:pic>
      <p:sp>
        <p:nvSpPr>
          <p:cNvPr id="22" name="Content Placeholder 13">
            <a:extLst>
              <a:ext uri="{FF2B5EF4-FFF2-40B4-BE49-F238E27FC236}">
                <a16:creationId xmlns:a16="http://schemas.microsoft.com/office/drawing/2014/main" id="{10284B32-DB99-D963-DE6D-BD03C641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590801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Clientes Internos: Directivos, Gerentes, Lideres, Representantes, B.O.</a:t>
            </a:r>
          </a:p>
          <a:p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Externos</a:t>
            </a:r>
            <a:r>
              <a:rPr lang="en-US" dirty="0"/>
              <a:t>: </a:t>
            </a:r>
            <a:r>
              <a:rPr lang="en-US" dirty="0" err="1"/>
              <a:t>Dueños</a:t>
            </a:r>
            <a:r>
              <a:rPr lang="en-US" dirty="0"/>
              <a:t>, </a:t>
            </a:r>
            <a:r>
              <a:rPr lang="en-US" dirty="0" err="1"/>
              <a:t>Gerentes</a:t>
            </a:r>
            <a:r>
              <a:rPr lang="en-US" dirty="0"/>
              <a:t>, </a:t>
            </a:r>
            <a:r>
              <a:rPr lang="en-US" dirty="0" err="1"/>
              <a:t>Asesores</a:t>
            </a:r>
            <a:r>
              <a:rPr lang="en-US" dirty="0"/>
              <a:t>, </a:t>
            </a:r>
            <a:r>
              <a:rPr lang="en-US" dirty="0" err="1"/>
              <a:t>Operadores</a:t>
            </a:r>
            <a:endParaRPr lang="en-US" dirty="0"/>
          </a:p>
          <a:p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Tecnologías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011" y="656303"/>
            <a:ext cx="3352802" cy="867299"/>
          </a:xfrm>
        </p:spPr>
        <p:txBody>
          <a:bodyPr/>
          <a:lstStyle/>
          <a:p>
            <a:pPr algn="ctr"/>
            <a:r>
              <a:rPr lang="es-419" dirty="0"/>
              <a:t>Tecnologías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4CC388C-2A65-75BF-1FD2-FDDAE68842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39" y="2217842"/>
            <a:ext cx="1751013" cy="867299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A0ED2F-C1A9-D86E-67B8-11B367AA2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1" y="4256434"/>
            <a:ext cx="1981200" cy="132529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1CFB233-2BF0-9D6B-88E8-9F8D05806C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1" y="1965694"/>
            <a:ext cx="1371601" cy="1371601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3E028D5-0C14-B034-BD44-61699132E7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023" y="2112111"/>
            <a:ext cx="1078763" cy="107876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E26A224-D21E-B997-41D8-C52C10204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42" y="4038600"/>
            <a:ext cx="1543127" cy="15431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BD47219-4636-E357-7F57-1A14D4E403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61" y="3972003"/>
            <a:ext cx="1609724" cy="160972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1B105B4-0984-F6B8-E708-E6A20981F4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629275"/>
            <a:ext cx="783654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198812" y="2743200"/>
            <a:ext cx="5791200" cy="685800"/>
          </a:xfrm>
        </p:spPr>
        <p:txBody>
          <a:bodyPr/>
          <a:lstStyle/>
          <a:p>
            <a:pPr algn="ctr"/>
            <a:r>
              <a:rPr lang="es-419" dirty="0"/>
              <a:t>Oportunidades</a:t>
            </a:r>
            <a:r>
              <a:rPr lang="en-US" dirty="0"/>
              <a:t> de </a:t>
            </a:r>
            <a:r>
              <a:rPr lang="es-419" dirty="0"/>
              <a:t>mejora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C38AB-21A8-9552-9564-F7DD7B50A2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629275"/>
            <a:ext cx="783654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4712" y="3086100"/>
            <a:ext cx="2819400" cy="685800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s-419" dirty="0"/>
              <a:t>Preguntas</a:t>
            </a:r>
            <a:r>
              <a:rPr lang="en-US" dirty="0"/>
              <a:t>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51C9595-F3C8-6B56-9DC0-B25F65DAA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629275"/>
            <a:ext cx="783654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612" y="2857500"/>
            <a:ext cx="4419600" cy="1142999"/>
          </a:xfrm>
        </p:spPr>
        <p:txBody>
          <a:bodyPr/>
          <a:lstStyle/>
          <a:p>
            <a:pPr algn="ctr"/>
            <a:r>
              <a:rPr lang="en-US" dirty="0"/>
              <a:t>¡Gracias!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1C30410-0859-AC66-10C6-40209438AE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629275"/>
            <a:ext cx="783654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382959C-CA73-46EA-84F3-CF033E42D529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105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Digital Blue Tunnel 16x9</vt:lpstr>
      <vt:lpstr>Supply Chain Management</vt:lpstr>
      <vt:lpstr>Responsabilidades:</vt:lpstr>
      <vt:lpstr>Sectores que consumen nuestros reportes:</vt:lpstr>
      <vt:lpstr>Stakeholders</vt:lpstr>
      <vt:lpstr>Tecnologías</vt:lpstr>
      <vt:lpstr>Oportunidades de mejora</vt:lpstr>
      <vt:lpstr>¿Preguntas?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</dc:title>
  <dc:creator>Nahuel  Corvalán</dc:creator>
  <cp:lastModifiedBy>Nahuel  Corvalán</cp:lastModifiedBy>
  <cp:revision>3</cp:revision>
  <dcterms:created xsi:type="dcterms:W3CDTF">2023-04-14T20:13:50Z</dcterms:created>
  <dcterms:modified xsi:type="dcterms:W3CDTF">2023-04-15T00:36:27Z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2c76c141-ac86-40e5-abf2-c6f60e474cee_Enabled">
    <vt:lpwstr>true</vt:lpwstr>
  </property>
  <property fmtid="{D5CDD505-2E9C-101B-9397-08002B2CF9AE}" pid="9" name="MSIP_Label_2c76c141-ac86-40e5-abf2-c6f60e474cee_SetDate">
    <vt:lpwstr>2023-04-14T20:13:50Z</vt:lpwstr>
  </property>
  <property fmtid="{D5CDD505-2E9C-101B-9397-08002B2CF9AE}" pid="10" name="MSIP_Label_2c76c141-ac86-40e5-abf2-c6f60e474cee_Method">
    <vt:lpwstr>Standard</vt:lpwstr>
  </property>
  <property fmtid="{D5CDD505-2E9C-101B-9397-08002B2CF9AE}" pid="11" name="MSIP_Label_2c76c141-ac86-40e5-abf2-c6f60e474cee_Name">
    <vt:lpwstr>2c76c141-ac86-40e5-abf2-c6f60e474cee</vt:lpwstr>
  </property>
  <property fmtid="{D5CDD505-2E9C-101B-9397-08002B2CF9AE}" pid="12" name="MSIP_Label_2c76c141-ac86-40e5-abf2-c6f60e474cee_SiteId">
    <vt:lpwstr>fcb2b37b-5da0-466b-9b83-0014b67a7c78</vt:lpwstr>
  </property>
  <property fmtid="{D5CDD505-2E9C-101B-9397-08002B2CF9AE}" pid="13" name="MSIP_Label_2c76c141-ac86-40e5-abf2-c6f60e474cee_ActionId">
    <vt:lpwstr>b7773b54-2142-40a4-859a-67e75ec73aac</vt:lpwstr>
  </property>
  <property fmtid="{D5CDD505-2E9C-101B-9397-08002B2CF9AE}" pid="14" name="MSIP_Label_2c76c141-ac86-40e5-abf2-c6f60e474cee_ContentBits">
    <vt:lpwstr>2</vt:lpwstr>
  </property>
  <property fmtid="{D5CDD505-2E9C-101B-9397-08002B2CF9AE}" pid="15" name="ClassificationContentMarkingFooterLocations">
    <vt:lpwstr>Digital Blue Tunnel 16x9:8</vt:lpwstr>
  </property>
  <property fmtid="{D5CDD505-2E9C-101B-9397-08002B2CF9AE}" pid="16" name="ClassificationContentMarkingFooterText">
    <vt:lpwstr>RESTRICTED</vt:lpwstr>
  </property>
</Properties>
</file>