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4"/>
  </p:sldMasterIdLst>
  <p:notesMasterIdLst>
    <p:notesMasterId r:id="rId28"/>
  </p:notesMasterIdLst>
  <p:handoutMasterIdLst>
    <p:handoutMasterId r:id="rId29"/>
  </p:handoutMasterIdLst>
  <p:sldIdLst>
    <p:sldId id="636" r:id="rId5"/>
    <p:sldId id="646" r:id="rId6"/>
    <p:sldId id="638" r:id="rId7"/>
    <p:sldId id="647" r:id="rId8"/>
    <p:sldId id="649" r:id="rId9"/>
    <p:sldId id="650" r:id="rId10"/>
    <p:sldId id="651" r:id="rId11"/>
    <p:sldId id="652" r:id="rId12"/>
    <p:sldId id="653" r:id="rId13"/>
    <p:sldId id="654" r:id="rId14"/>
    <p:sldId id="655" r:id="rId15"/>
    <p:sldId id="670" r:id="rId16"/>
    <p:sldId id="657" r:id="rId17"/>
    <p:sldId id="658" r:id="rId18"/>
    <p:sldId id="661" r:id="rId19"/>
    <p:sldId id="662" r:id="rId20"/>
    <p:sldId id="663" r:id="rId21"/>
    <p:sldId id="664" r:id="rId22"/>
    <p:sldId id="665" r:id="rId23"/>
    <p:sldId id="666" r:id="rId24"/>
    <p:sldId id="668" r:id="rId25"/>
    <p:sldId id="669" r:id="rId26"/>
    <p:sldId id="648" r:id="rId27"/>
  </p:sldIdLst>
  <p:sldSz cx="9144000" cy="5143500" type="screen16x9"/>
  <p:notesSz cx="6858000" cy="92964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3" userDrawn="1">
          <p15:clr>
            <a:srgbClr val="A4A3A4"/>
          </p15:clr>
        </p15:guide>
        <p15:guide id="2" pos="317" userDrawn="1">
          <p15:clr>
            <a:srgbClr val="A4A3A4"/>
          </p15:clr>
        </p15:guide>
        <p15:guide id="3" pos="50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8A15"/>
    <a:srgbClr val="DDDECF"/>
    <a:srgbClr val="DFB93F"/>
    <a:srgbClr val="AB4430"/>
    <a:srgbClr val="948A6E"/>
    <a:srgbClr val="597F92"/>
    <a:srgbClr val="FFFFA1"/>
    <a:srgbClr val="948A72"/>
    <a:srgbClr val="FFFF53"/>
    <a:srgbClr val="1B35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B29578-C032-4FD0-90A9-0E52CECDB2BD}" v="22" dt="2024-11-11T18:32:29.7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9199" autoAdjust="0"/>
  </p:normalViewPr>
  <p:slideViewPr>
    <p:cSldViewPr snapToGrid="0" snapToObjects="1">
      <p:cViewPr varScale="1">
        <p:scale>
          <a:sx n="85" d="100"/>
          <a:sy n="85" d="100"/>
        </p:scale>
        <p:origin x="648" y="56"/>
      </p:cViewPr>
      <p:guideLst>
        <p:guide orient="horz" pos="713"/>
        <p:guide pos="317"/>
        <p:guide pos="50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370"/>
    </p:cViewPr>
  </p:sorterViewPr>
  <p:notesViewPr>
    <p:cSldViewPr snapToGrid="0" snapToObjects="1">
      <p:cViewPr varScale="1">
        <p:scale>
          <a:sx n="121" d="100"/>
          <a:sy n="121" d="100"/>
        </p:scale>
        <p:origin x="5336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937856D-9ED3-48D2-AB81-B414B1963195}" type="datetimeFigureOut">
              <a:rPr lang="fr-CA" smtClean="0"/>
              <a:pPr/>
              <a:t>2024-12-06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15E6170-F6AC-4BE3-A4BC-B998DB0D3EAD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8071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2CAA94C-37B2-4919-8872-5D2AB2AEBA68}" type="datetimeFigureOut">
              <a:rPr lang="fr-CA" smtClean="0"/>
              <a:pPr/>
              <a:t>2024-12-06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5E7BC42-905E-4BDF-8A4C-8376C6A036E1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189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E7BC42-905E-4BDF-8A4C-8376C6A036E1}" type="slidenum">
              <a:rPr lang="fr-CA" smtClean="0"/>
              <a:pPr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83405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47E3992-7553-B64E-BAC5-0869BF04C1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47540783-7CA4-1B48-9EFC-80D11105B1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351860"/>
            <a:ext cx="4388024" cy="2890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 dirty="0"/>
              <a:t>Modifier le titre ici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243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éparatr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06C2403-0B6D-C645-B4ED-EC7C57A951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re 4">
            <a:extLst>
              <a:ext uri="{FF2B5EF4-FFF2-40B4-BE49-F238E27FC236}">
                <a16:creationId xmlns:a16="http://schemas.microsoft.com/office/drawing/2014/main" id="{46BE84EC-53AC-5B44-B7F6-33557DBA05A8}"/>
              </a:ext>
            </a:extLst>
          </p:cNvPr>
          <p:cNvSpPr txBox="1">
            <a:spLocks/>
          </p:cNvSpPr>
          <p:nvPr userDrawn="1"/>
        </p:nvSpPr>
        <p:spPr>
          <a:xfrm>
            <a:off x="0" y="1416497"/>
            <a:ext cx="9144000" cy="211584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CA" altLang="fr-FR" sz="5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47540783-7CA4-1B48-9EFC-80D11105B1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416496"/>
            <a:ext cx="9144000" cy="2115844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fr-CA" dirty="0"/>
              <a:t>MODIFIER LE STYLE DU TITRE DE LA SECTION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382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49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-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1697BE-FB10-8746-8617-DFED2361F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7886700" cy="529515"/>
          </a:xfrm>
        </p:spPr>
        <p:txBody>
          <a:bodyPr/>
          <a:lstStyle/>
          <a:p>
            <a:r>
              <a:rPr lang="fr-CA" dirty="0"/>
              <a:t>MODIFIER LE TITRE ICI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4BCF20-E09A-E847-B001-CDE26975438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907915"/>
            <a:ext cx="7886700" cy="3724410"/>
          </a:xfrm>
        </p:spPr>
        <p:txBody>
          <a:bodyPr/>
          <a:lstStyle/>
          <a:p>
            <a:pPr lvl="0"/>
            <a:r>
              <a:rPr lang="fr-CA" dirty="0"/>
              <a:t>Cliquez pour modifier le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0453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3E2305-7545-2441-9BCA-1D0320FB319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1826" y="813003"/>
            <a:ext cx="7883524" cy="529516"/>
          </a:xfrm>
        </p:spPr>
        <p:txBody>
          <a:bodyPr anchor="t">
            <a:normAutofit/>
          </a:bodyPr>
          <a:lstStyle>
            <a:lvl1pPr marL="0" indent="0">
              <a:buNone/>
              <a:defRPr sz="15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dirty="0"/>
              <a:t>Cliquez pour modifier le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DE43A13-C1F7-6942-A7DB-CA86B7F1A20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238" y="1351369"/>
            <a:ext cx="7883524" cy="3290481"/>
          </a:xfrm>
        </p:spPr>
        <p:txBody>
          <a:bodyPr/>
          <a:lstStyle/>
          <a:p>
            <a:pPr lvl="0"/>
            <a:r>
              <a:rPr lang="fr-CA" dirty="0"/>
              <a:t>Cliquez pour modifier le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CCF44285-FA36-CE37-8085-94B40AD322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7886700" cy="529515"/>
          </a:xfrm>
        </p:spPr>
        <p:txBody>
          <a:bodyPr/>
          <a:lstStyle/>
          <a:p>
            <a:r>
              <a:rPr lang="fr-CA" dirty="0"/>
              <a:t>MODIFIER LE TITRE ICI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974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7DCFEF-E46A-F24E-AB6E-337B610622F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81974"/>
            <a:ext cx="3867150" cy="3750351"/>
          </a:xfrm>
        </p:spPr>
        <p:txBody>
          <a:bodyPr/>
          <a:lstStyle/>
          <a:p>
            <a:pPr lvl="0"/>
            <a:r>
              <a:rPr lang="fr-CA" dirty="0"/>
              <a:t>Cliquez pour modifier le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61C1FE-99DB-3342-9F22-9A80D5CD9AD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48200" y="881974"/>
            <a:ext cx="3867150" cy="3750351"/>
          </a:xfrm>
        </p:spPr>
        <p:txBody>
          <a:bodyPr/>
          <a:lstStyle/>
          <a:p>
            <a:pPr lvl="0"/>
            <a:r>
              <a:rPr lang="fr-CA" dirty="0"/>
              <a:t>Cliquez pour modifier le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ED955E0-9D73-0585-74EF-C6EC32A7AA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7886700" cy="529515"/>
          </a:xfrm>
        </p:spPr>
        <p:txBody>
          <a:bodyPr/>
          <a:lstStyle/>
          <a:p>
            <a:r>
              <a:rPr lang="fr-CA" dirty="0"/>
              <a:t>MODIFIER LE TITRE ICI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7616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3E2305-7545-2441-9BCA-1D0320FB319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0238" y="804153"/>
            <a:ext cx="3868737" cy="619125"/>
          </a:xfrm>
        </p:spPr>
        <p:txBody>
          <a:bodyPr anchor="t">
            <a:normAutofit/>
          </a:bodyPr>
          <a:lstStyle>
            <a:lvl1pPr marL="0" indent="0">
              <a:buNone/>
              <a:defRPr sz="15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dirty="0"/>
              <a:t>Cliquez pour modifier le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DE43A13-C1F7-6942-A7DB-CA86B7F1A20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238" y="1423278"/>
            <a:ext cx="3868737" cy="3218572"/>
          </a:xfrm>
        </p:spPr>
        <p:txBody>
          <a:bodyPr/>
          <a:lstStyle/>
          <a:p>
            <a:pPr lvl="0"/>
            <a:r>
              <a:rPr lang="fr-CA" dirty="0"/>
              <a:t>Cliquez pour modifier le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E67D041-244A-9348-B886-B4CE07BFE0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804153"/>
            <a:ext cx="3887788" cy="619125"/>
          </a:xfrm>
        </p:spPr>
        <p:txBody>
          <a:bodyPr anchor="t">
            <a:normAutofit/>
          </a:bodyPr>
          <a:lstStyle>
            <a:lvl1pPr marL="0" indent="0">
              <a:buNone/>
              <a:defRPr sz="15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dirty="0"/>
              <a:t>Cliquez pour modifier le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4BED889-E328-0A4E-984A-710B160024BF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29150" y="1423278"/>
            <a:ext cx="3887788" cy="3218572"/>
          </a:xfrm>
        </p:spPr>
        <p:txBody>
          <a:bodyPr/>
          <a:lstStyle/>
          <a:p>
            <a:pPr lvl="0"/>
            <a:r>
              <a:rPr lang="fr-CA" dirty="0"/>
              <a:t>Cliquez pour modifier le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C4D7E37-DBDC-5592-F922-77FF1207B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7886700" cy="529515"/>
          </a:xfrm>
        </p:spPr>
        <p:txBody>
          <a:bodyPr/>
          <a:lstStyle/>
          <a:p>
            <a:r>
              <a:rPr lang="fr-CA" dirty="0"/>
              <a:t>MODIFIER LE TITRE ICI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8832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5- Contenu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A347B1-0AF2-FE4E-97F7-E400E24BC6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CA" dirty="0"/>
              <a:t>MODIFIER LE TITRE ICI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9168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AADC-DD29-A74A-818E-07EE0F3A5B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238" y="342900"/>
            <a:ext cx="2949575" cy="1595740"/>
          </a:xfrm>
        </p:spPr>
        <p:txBody>
          <a:bodyPr anchor="ctr">
            <a:normAutofit/>
          </a:bodyPr>
          <a:lstStyle>
            <a:lvl1pPr algn="ctr">
              <a:defRPr sz="2000"/>
            </a:lvl1pPr>
          </a:lstStyle>
          <a:p>
            <a:r>
              <a:rPr lang="fr-CA" dirty="0"/>
              <a:t>MODIFIER LE TITRE ICI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C36FFE-7074-4E4B-A93B-8078CA84E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938641"/>
            <a:ext cx="2949575" cy="26528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 dirty="0"/>
              <a:t>Cliquez pour modifier les styles du texte du masque</a:t>
            </a:r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0F43249B-A1E6-8784-0DE9-2ADC998B1E2E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688405" y="342900"/>
            <a:ext cx="5001638" cy="4248555"/>
          </a:xfrm>
        </p:spPr>
        <p:txBody>
          <a:bodyPr/>
          <a:lstStyle/>
          <a:p>
            <a:pPr lvl="0"/>
            <a:r>
              <a:rPr lang="fr-CA" dirty="0"/>
              <a:t>Cliquez pour modifier le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C08FC2A-AFE5-6B5A-54C3-B49BFFE01D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957" r="17163" b="25233"/>
          <a:stretch/>
        </p:blipFill>
        <p:spPr>
          <a:xfrm>
            <a:off x="630238" y="1938641"/>
            <a:ext cx="2957016" cy="265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981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F058020-3729-F67F-3CF7-5A560C8B53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9747CC6-EEDD-CF41-AC45-0E5F2E1FC0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47540783-7CA4-1B48-9EFC-80D11105B1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137" y="3764070"/>
            <a:ext cx="6404707" cy="87682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 dirty="0"/>
              <a:t>Modifier le titre ici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994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DB67CFB-4B15-5040-AC1A-9B7B9B0964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47540783-7CA4-1B48-9EFC-80D11105B1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351860"/>
            <a:ext cx="4388024" cy="2890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 dirty="0"/>
              <a:t>Modifier le titre ici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966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08987D3-A08E-1F47-BF17-A3E6A9EAAE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47540783-7CA4-1B48-9EFC-80D11105B1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137" y="3764070"/>
            <a:ext cx="6404707" cy="87682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 dirty="0"/>
              <a:t>Modifier le titre ici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64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A0D511C-1BF8-894F-A367-432A41DE7D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47540783-7CA4-1B48-9EFC-80D11105B1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351860"/>
            <a:ext cx="4388024" cy="2890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 dirty="0"/>
              <a:t>Modifier le titre ici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298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577B614-AC8C-814F-A70D-8CF8518331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47540783-7CA4-1B48-9EFC-80D11105B1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137" y="3764070"/>
            <a:ext cx="6404707" cy="87682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 dirty="0"/>
              <a:t>Modifier le titre ici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012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-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2C1F796-241E-5B4B-8283-04DE1F578C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47540783-7CA4-1B48-9EFC-80D11105B1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351860"/>
            <a:ext cx="4388024" cy="2890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 dirty="0"/>
              <a:t>Modifier le titre ici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772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-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A8097CBE-2D19-8C4B-93B4-1A17379DFE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47540783-7CA4-1B48-9EFC-80D11105B1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137" y="3764070"/>
            <a:ext cx="6404707" cy="87682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titre ici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080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4A57633B-876F-F056-3961-10FBAF335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11202"/>
            <a:ext cx="6618817" cy="250295"/>
          </a:xfrm>
        </p:spPr>
        <p:txBody>
          <a:bodyPr/>
          <a:lstStyle>
            <a:lvl1pPr>
              <a:defRPr sz="10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fr-CA" dirty="0"/>
              <a:t>MODIFIER LE NOM DU DÉPARTEMENT – ARIAL RÉGULIER MAJUSCULE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AD8484F-29CD-D225-BEED-DF6B2D0617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49" y="3881344"/>
            <a:ext cx="6618817" cy="108039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CA" dirty="0"/>
              <a:t>Modifier le nom du programme</a:t>
            </a:r>
          </a:p>
        </p:txBody>
      </p:sp>
    </p:spTree>
    <p:extLst>
      <p:ext uri="{BB962C8B-B14F-4D97-AF65-F5344CB8AC3E}">
        <p14:creationId xmlns:p14="http://schemas.microsoft.com/office/powerpoint/2010/main" val="27116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93CC695E-0F0F-1441-9BB1-1FCD748C6E74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5CE0715-549E-3141-868E-0C380541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4516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CA" dirty="0"/>
              <a:t>MODIFIER LE TITRE ICI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8360D6-A566-5D4B-ADAF-D88768C26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836579"/>
            <a:ext cx="7886700" cy="3795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CA" dirty="0"/>
              <a:t>Cliquez pour modifier le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683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35" r:id="rId3"/>
    <p:sldLayoutId id="2147483736" r:id="rId4"/>
    <p:sldLayoutId id="2147483737" r:id="rId5"/>
    <p:sldLayoutId id="2147483738" r:id="rId6"/>
    <p:sldLayoutId id="2147483740" r:id="rId7"/>
    <p:sldLayoutId id="2147483742" r:id="rId8"/>
    <p:sldLayoutId id="2147483741" r:id="rId9"/>
    <p:sldLayoutId id="2147483727" r:id="rId10"/>
    <p:sldLayoutId id="2147483728" r:id="rId11"/>
    <p:sldLayoutId id="2147483729" r:id="rId12"/>
    <p:sldLayoutId id="2147483731" r:id="rId13"/>
    <p:sldLayoutId id="2147483730" r:id="rId14"/>
    <p:sldLayoutId id="2147483732" r:id="rId15"/>
    <p:sldLayoutId id="2147483733" r:id="rId16"/>
    <p:sldLayoutId id="2147483734" r:id="rId17"/>
    <p:sldLayoutId id="214748373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16.sv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16.sv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15.png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22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21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38.xml"/><Relationship Id="rId7" Type="http://schemas.openxmlformats.org/officeDocument/2006/relationships/image" Target="../media/image16.sv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15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slideLayout" Target="../slideLayouts/slideLayout15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5" Type="http://schemas.openxmlformats.org/officeDocument/2006/relationships/image" Target="../media/image16.svg"/><Relationship Id="rId10" Type="http://schemas.openxmlformats.org/officeDocument/2006/relationships/tags" Target="../tags/tag49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54.xml"/><Relationship Id="rId7" Type="http://schemas.openxmlformats.org/officeDocument/2006/relationships/image" Target="../media/image26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28.png"/><Relationship Id="rId5" Type="http://schemas.openxmlformats.org/officeDocument/2006/relationships/tags" Target="../tags/tag56.xml"/><Relationship Id="rId10" Type="http://schemas.openxmlformats.org/officeDocument/2006/relationships/image" Target="../media/image27.png"/><Relationship Id="rId4" Type="http://schemas.openxmlformats.org/officeDocument/2006/relationships/tags" Target="../tags/tag55.xml"/><Relationship Id="rId9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14.sv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13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12.jpg"/><Relationship Id="rId5" Type="http://schemas.openxmlformats.org/officeDocument/2006/relationships/tags" Target="../tags/tag7.xml"/><Relationship Id="rId10" Type="http://schemas.openxmlformats.org/officeDocument/2006/relationships/slideLayout" Target="../slideLayouts/slideLayout12.xml"/><Relationship Id="rId4" Type="http://schemas.openxmlformats.org/officeDocument/2006/relationships/tags" Target="../tags/tag6.xml"/><Relationship Id="rId9" Type="http://schemas.openxmlformats.org/officeDocument/2006/relationships/tags" Target="../tags/tag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6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69.xml"/><Relationship Id="rId4" Type="http://schemas.openxmlformats.org/officeDocument/2006/relationships/tags" Target="../tags/tag6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4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8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19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F32FB6-BAAC-2E4F-9AC0-D84C591655B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2231" y="4367694"/>
            <a:ext cx="4388024" cy="289033"/>
          </a:xfrm>
        </p:spPr>
        <p:txBody>
          <a:bodyPr>
            <a:normAutofit fontScale="90000"/>
          </a:bodyPr>
          <a:lstStyle/>
          <a:p>
            <a:r>
              <a:rPr lang="fr-FR" dirty="0"/>
              <a:t>Équipe G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EA84F73-B812-4A0B-2624-7483D1E777E4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72230" y="271472"/>
            <a:ext cx="5228917" cy="92314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dirty="0">
                <a:latin typeface="+mj-lt"/>
              </a:rPr>
              <a:t>8ROP515 Recherche Opérationnelle, Automne 2024</a:t>
            </a:r>
          </a:p>
          <a:p>
            <a:endParaRPr lang="fr-FR" dirty="0">
              <a:latin typeface="+mj-lt"/>
            </a:endParaRPr>
          </a:p>
          <a:p>
            <a:r>
              <a:rPr lang="fr-FR" dirty="0">
                <a:latin typeface="+mj-lt"/>
              </a:rPr>
              <a:t>TP3 – Algorithmes évolutionnaires pour le problème de diversité maximale</a:t>
            </a:r>
          </a:p>
        </p:txBody>
      </p:sp>
    </p:spTree>
    <p:extLst>
      <p:ext uri="{BB962C8B-B14F-4D97-AF65-F5344CB8AC3E}">
        <p14:creationId xmlns:p14="http://schemas.microsoft.com/office/powerpoint/2010/main" val="424796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302C2-EC11-006F-47E8-9A75D93BC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B99C6-CCA3-07F1-D0CB-C156B084680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Paramètres : valeurs suggérées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F77421A9-5A05-2058-EE5A-21A31577944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907915"/>
            <a:ext cx="7886700" cy="3724410"/>
          </a:xfrm>
        </p:spPr>
        <p:txBody>
          <a:bodyPr/>
          <a:lstStyle/>
          <a:p>
            <a:pPr marL="0" indent="0">
              <a:buNone/>
            </a:pPr>
            <a:endParaRPr lang="fr-CA" sz="1600" dirty="0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7EFFBF80-2C1B-E1A1-637D-5C6973F0180D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40325426"/>
              </p:ext>
            </p:extLst>
          </p:nvPr>
        </p:nvGraphicFramePr>
        <p:xfrm>
          <a:off x="2067232" y="1354443"/>
          <a:ext cx="5009536" cy="14833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504768">
                  <a:extLst>
                    <a:ext uri="{9D8B030D-6E8A-4147-A177-3AD203B41FA5}">
                      <a16:colId xmlns:a16="http://schemas.microsoft.com/office/drawing/2014/main" val="4269669619"/>
                    </a:ext>
                  </a:extLst>
                </a:gridCol>
                <a:gridCol w="2504768">
                  <a:extLst>
                    <a:ext uri="{9D8B030D-6E8A-4147-A177-3AD203B41FA5}">
                      <a16:colId xmlns:a16="http://schemas.microsoft.com/office/drawing/2014/main" val="3736896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Paramètre</a:t>
                      </a:r>
                      <a:endParaRPr lang="fr-CA" dirty="0"/>
                    </a:p>
                  </a:txBody>
                  <a:tcPr>
                    <a:solidFill>
                      <a:srgbClr val="6B8A1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 suggérée</a:t>
                      </a:r>
                      <a:endParaRPr lang="fr-CA" dirty="0"/>
                    </a:p>
                  </a:txBody>
                  <a:tcPr>
                    <a:solidFill>
                      <a:srgbClr val="6B8A1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41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TaillePop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2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ProbCr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55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ProbMut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08770"/>
                  </a:ext>
                </a:extLst>
              </a:tr>
            </a:tbl>
          </a:graphicData>
        </a:graphic>
      </p:graphicFrame>
      <p:grpSp>
        <p:nvGrpSpPr>
          <p:cNvPr id="4" name="Groupe 3">
            <a:extLst>
              <a:ext uri="{FF2B5EF4-FFF2-40B4-BE49-F238E27FC236}">
                <a16:creationId xmlns:a16="http://schemas.microsoft.com/office/drawing/2014/main" id="{8B068643-C1E1-8AEC-1CC2-E8009F93562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908845" y="82195"/>
            <a:ext cx="1113549" cy="1113549"/>
            <a:chOff x="7809271" y="0"/>
            <a:chExt cx="1113549" cy="1113549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10621186-50CD-747D-AE56-447AC0BB0838}"/>
                </a:ext>
              </a:extLst>
            </p:cNvPr>
            <p:cNvSpPr/>
            <p:nvPr/>
          </p:nvSpPr>
          <p:spPr>
            <a:xfrm>
              <a:off x="7809271" y="0"/>
              <a:ext cx="1113549" cy="11135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pic>
          <p:nvPicPr>
            <p:cNvPr id="7" name="Espace réservé du contenu 6" descr="Centre d’appels avec un remplissage uni">
              <a:extLst>
                <a:ext uri="{FF2B5EF4-FFF2-40B4-BE49-F238E27FC236}">
                  <a16:creationId xmlns:a16="http://schemas.microsoft.com/office/drawing/2014/main" id="{99E23854-B627-914B-A490-AB94CACA6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08845" y="82195"/>
              <a:ext cx="914400" cy="914400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3319539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76384-973A-C1E5-60A1-ABE5A9106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9DD0A-89F1-6415-8272-CC2B0B04CFB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Paramètres : méthodologie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7D1194C2-BDB7-E53D-CEF2-0DCB0D5B6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91325" y="1229182"/>
            <a:ext cx="7886700" cy="3195173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DD9C939-C05D-3945-426E-506731DCD1E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63627" y="4815946"/>
            <a:ext cx="774479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INDICATIONS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CA" sz="1400" dirty="0">
                <a:solidFill>
                  <a:schemeClr val="bg1">
                    <a:lumMod val="50000"/>
                  </a:schemeClr>
                </a:solidFill>
              </a:rPr>
              <a:t>Description de votre méthodologie et des essais numériques réalisés pour déterminer les valeurs suggérées des paramètres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CA" sz="1400" dirty="0">
                <a:solidFill>
                  <a:schemeClr val="bg1">
                    <a:lumMod val="50000"/>
                  </a:schemeClr>
                </a:solidFill>
              </a:rPr>
              <a:t>Exemple de considérations: Instances utilisées. Valeurs de départ des paramètres. Intervalle de valeurs testées. Ordre des paramètres à faire varier. Nombre d’exécutions/instance/valeur/… Critères de choix. Etc.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fr-CA" sz="1400" dirty="0">
                <a:solidFill>
                  <a:schemeClr val="bg1">
                    <a:lumMod val="50000"/>
                  </a:schemeClr>
                </a:solidFill>
              </a:rPr>
              <a:t>Attention à l’utilisation d’une seule instance et généralisation des conclusions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fr-CA" sz="1400" dirty="0">
                <a:solidFill>
                  <a:schemeClr val="bg1">
                    <a:lumMod val="50000"/>
                  </a:schemeClr>
                </a:solidFill>
              </a:rPr>
              <a:t>Attention à ne pas modifier tous les paramètres en même temps. Approche méthodique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CA" sz="1400" dirty="0">
                <a:solidFill>
                  <a:schemeClr val="bg1">
                    <a:lumMod val="50000"/>
                  </a:schemeClr>
                </a:solidFill>
              </a:rPr>
              <a:t>Vous pouvez présenter des graphiques/tableaux  de résultats intermédiaires pour mettre en valeur et expliquer votre démarche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CA" sz="1400" dirty="0">
                <a:solidFill>
                  <a:schemeClr val="bg1">
                    <a:lumMod val="50000"/>
                  </a:schemeClr>
                </a:solidFill>
              </a:rPr>
              <a:t>Il n’est pas nécessaire de faire une démarche à grande échelle dans le cadre de ce travail. En proposant des principes valables, cette démarche devrait toutefois pouvoir être éventuellement étendue à plus grande échelle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1672D15-E3E4-9786-4610-6553545E7F1F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908845" y="82195"/>
            <a:ext cx="1113549" cy="1113549"/>
            <a:chOff x="7809271" y="0"/>
            <a:chExt cx="1113549" cy="1113549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2CCE54FE-7B0E-23BB-D13F-91D71ED4BD17}"/>
                </a:ext>
              </a:extLst>
            </p:cNvPr>
            <p:cNvSpPr/>
            <p:nvPr/>
          </p:nvSpPr>
          <p:spPr>
            <a:xfrm>
              <a:off x="7809271" y="0"/>
              <a:ext cx="1113549" cy="11135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pic>
          <p:nvPicPr>
            <p:cNvPr id="6" name="Espace réservé du contenu 6" descr="Centre d’appels avec un remplissage uni">
              <a:extLst>
                <a:ext uri="{FF2B5EF4-FFF2-40B4-BE49-F238E27FC236}">
                  <a16:creationId xmlns:a16="http://schemas.microsoft.com/office/drawing/2014/main" id="{1E27E470-02A4-27D8-F2A2-EF768FD8D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08845" y="82195"/>
              <a:ext cx="914400" cy="914400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610DA60F-C0F6-F59A-83BD-D30197AB9E4E}"/>
              </a:ext>
            </a:extLst>
          </p:cNvPr>
          <p:cNvSpPr txBox="1"/>
          <p:nvPr/>
        </p:nvSpPr>
        <p:spPr>
          <a:xfrm>
            <a:off x="324577" y="7297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1800" dirty="0"/>
              <a:t>Tests réalisés :</a:t>
            </a:r>
          </a:p>
        </p:txBody>
      </p:sp>
    </p:spTree>
    <p:extLst>
      <p:ext uri="{BB962C8B-B14F-4D97-AF65-F5344CB8AC3E}">
        <p14:creationId xmlns:p14="http://schemas.microsoft.com/office/powerpoint/2010/main" val="3842343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E4B51-6F7D-6611-5E14-BA00B865A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40DA4-ED57-E073-84A7-F561AB74FA2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Paramètres : méthodologie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839F3B1-CE4D-879F-3D3C-E3E13A0B00A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7908845" y="82195"/>
            <a:ext cx="1113549" cy="1113549"/>
            <a:chOff x="7809271" y="0"/>
            <a:chExt cx="1113549" cy="1113549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77C059BF-B7C5-23E7-4432-4F51FBA9455D}"/>
                </a:ext>
              </a:extLst>
            </p:cNvPr>
            <p:cNvSpPr/>
            <p:nvPr/>
          </p:nvSpPr>
          <p:spPr>
            <a:xfrm>
              <a:off x="7809271" y="0"/>
              <a:ext cx="1113549" cy="11135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pic>
          <p:nvPicPr>
            <p:cNvPr id="6" name="Espace réservé du contenu 6" descr="Centre d’appels avec un remplissage uni">
              <a:extLst>
                <a:ext uri="{FF2B5EF4-FFF2-40B4-BE49-F238E27FC236}">
                  <a16:creationId xmlns:a16="http://schemas.microsoft.com/office/drawing/2014/main" id="{6539E439-4B76-FC2B-2525-5F2B5355A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08845" y="82195"/>
              <a:ext cx="914400" cy="914400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38064EDD-8318-3114-8457-BC0B2E1F5BFB}"/>
              </a:ext>
            </a:extLst>
          </p:cNvPr>
          <p:cNvSpPr txBox="1"/>
          <p:nvPr/>
        </p:nvSpPr>
        <p:spPr>
          <a:xfrm>
            <a:off x="570270" y="756356"/>
            <a:ext cx="937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dirty="0"/>
              <a:t>Silva2 :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4371BD6-03A5-B7EF-60AD-E51BCA4246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270" y="1258043"/>
            <a:ext cx="1220181" cy="253913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9060BA9-469B-8446-9541-EC9EBE0B2006}"/>
              </a:ext>
            </a:extLst>
          </p:cNvPr>
          <p:cNvSpPr txBox="1"/>
          <p:nvPr/>
        </p:nvSpPr>
        <p:spPr>
          <a:xfrm>
            <a:off x="2621272" y="750712"/>
            <a:ext cx="937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dirty="0"/>
              <a:t>Silva3 :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064DC0D-846D-E8BF-3ECB-241E84A1958C}"/>
              </a:ext>
            </a:extLst>
          </p:cNvPr>
          <p:cNvSpPr txBox="1"/>
          <p:nvPr/>
        </p:nvSpPr>
        <p:spPr>
          <a:xfrm>
            <a:off x="4672274" y="750712"/>
            <a:ext cx="937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dirty="0"/>
              <a:t>Silva4 :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AE0F4A68-CADC-E9AD-21C4-6CF9C3ADF0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5581" y="1239443"/>
            <a:ext cx="1142033" cy="253913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7BA22CE-6279-1258-9C72-4E296D9649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1239443"/>
            <a:ext cx="1186124" cy="2539139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E629355E-04BD-6C6A-48AF-06A7FE3C85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8824" y="2085805"/>
            <a:ext cx="2824207" cy="883613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2B3A9CF6-BB8B-A859-46B8-44919ABD179B}"/>
              </a:ext>
            </a:extLst>
          </p:cNvPr>
          <p:cNvSpPr txBox="1"/>
          <p:nvPr/>
        </p:nvSpPr>
        <p:spPr>
          <a:xfrm>
            <a:off x="6971402" y="1808343"/>
            <a:ext cx="937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dirty="0" err="1"/>
              <a:t>ProbCr</a:t>
            </a:r>
            <a:r>
              <a:rPr lang="fr-FR" dirty="0"/>
              <a:t>: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D402C77-4820-0481-E023-B6728082AA0B}"/>
              </a:ext>
            </a:extLst>
          </p:cNvPr>
          <p:cNvSpPr txBox="1"/>
          <p:nvPr/>
        </p:nvSpPr>
        <p:spPr>
          <a:xfrm>
            <a:off x="6251224" y="1790651"/>
            <a:ext cx="937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dirty="0"/>
              <a:t>Pop: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15D9126-68B9-F61D-3E1B-8E29ADFA7486}"/>
              </a:ext>
            </a:extLst>
          </p:cNvPr>
          <p:cNvSpPr txBox="1"/>
          <p:nvPr/>
        </p:nvSpPr>
        <p:spPr>
          <a:xfrm>
            <a:off x="7771110" y="1791491"/>
            <a:ext cx="1113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dirty="0" err="1"/>
              <a:t>ProbMut</a:t>
            </a:r>
            <a:r>
              <a:rPr lang="fr-F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8931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42B3E-7C4A-EE9D-72B5-053260C3F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E5DCE3-7262-C335-6B4E-97FBA2A74E7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Gestion de l’invalidité des solutions</a:t>
            </a:r>
          </a:p>
        </p:txBody>
      </p:sp>
    </p:spTree>
    <p:extLst>
      <p:ext uri="{BB962C8B-B14F-4D97-AF65-F5344CB8AC3E}">
        <p14:creationId xmlns:p14="http://schemas.microsoft.com/office/powerpoint/2010/main" val="2634522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00FB1-BC36-B31E-0CB7-BCA4B8DDF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B03FDC-751D-1B7D-7EA6-71B9B94020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Gestion de l’invalidité des solutions: description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0636E592-26E2-04A0-BA4F-288C51C6D3D7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1F3299C-F048-9A86-34F2-93F274F9F70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908845" y="82195"/>
            <a:ext cx="1113549" cy="1113549"/>
            <a:chOff x="7809271" y="0"/>
            <a:chExt cx="1113549" cy="1113549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733D31E2-8A6F-7B3E-062C-CF783429EF47}"/>
                </a:ext>
              </a:extLst>
            </p:cNvPr>
            <p:cNvSpPr/>
            <p:nvPr/>
          </p:nvSpPr>
          <p:spPr>
            <a:xfrm>
              <a:off x="7809271" y="0"/>
              <a:ext cx="1113549" cy="11135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pic>
          <p:nvPicPr>
            <p:cNvPr id="6" name="Espace réservé du contenu 6" descr="Centre d’appels avec un remplissage uni">
              <a:extLst>
                <a:ext uri="{FF2B5EF4-FFF2-40B4-BE49-F238E27FC236}">
                  <a16:creationId xmlns:a16="http://schemas.microsoft.com/office/drawing/2014/main" id="{45A99BB8-F4C9-D988-4AC8-B83B61B48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08845" y="82195"/>
              <a:ext cx="914400" cy="914400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</p:pic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C6ECB276-56CA-8EEE-183F-722A25DF5D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1144" y="804153"/>
            <a:ext cx="4385152" cy="416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07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B1AA0-C950-A160-945F-78F24CE75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CAB80-0F56-26C0-3872-067B5BA2B28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Résultats finaux : Essais numériques</a:t>
            </a:r>
          </a:p>
        </p:txBody>
      </p:sp>
    </p:spTree>
    <p:extLst>
      <p:ext uri="{BB962C8B-B14F-4D97-AF65-F5344CB8AC3E}">
        <p14:creationId xmlns:p14="http://schemas.microsoft.com/office/powerpoint/2010/main" val="544427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AA9F1-FE8A-B103-E455-92C30EE5A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87AFC2-275C-D2FB-CC13-872E73CFD609}"/>
              </a:ext>
            </a:extLst>
          </p:cNvPr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235975" y="674872"/>
            <a:ext cx="2831688" cy="343898"/>
          </a:xfrm>
        </p:spPr>
        <p:txBody>
          <a:bodyPr/>
          <a:lstStyle/>
          <a:p>
            <a:r>
              <a:rPr lang="fr-FR" sz="1400" dirty="0"/>
              <a:t>Instance Silva2.txt</a:t>
            </a:r>
            <a:endParaRPr lang="fr-CA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F38488B4-805F-D264-321C-9C388678755A}"/>
              </a:ext>
            </a:extLst>
          </p:cNvPr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235974" y="1081686"/>
            <a:ext cx="2831688" cy="3493798"/>
          </a:xfrm>
        </p:spPr>
        <p:txBody>
          <a:bodyPr/>
          <a:lstStyle/>
          <a:p>
            <a:r>
              <a:rPr lang="fr-FR" sz="1400" dirty="0"/>
              <a:t>Meilleure solution connue/optimal = 1195</a:t>
            </a:r>
            <a:endParaRPr lang="fr-CA" sz="1400" dirty="0"/>
          </a:p>
          <a:p>
            <a:endParaRPr lang="fr-CA" sz="14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663399-5EBD-F31B-9646-18C20DD10F9A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53177" y="202376"/>
            <a:ext cx="8716297" cy="454699"/>
          </a:xfrm>
        </p:spPr>
        <p:txBody>
          <a:bodyPr/>
          <a:lstStyle/>
          <a:p>
            <a:r>
              <a:rPr lang="fr-FR" dirty="0"/>
              <a:t>Résultats finaux : Essais numériques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DB7B6D17-89A6-2C05-E613-D4732C4635D0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670452053"/>
              </p:ext>
            </p:extLst>
          </p:nvPr>
        </p:nvGraphicFramePr>
        <p:xfrm>
          <a:off x="235974" y="1562356"/>
          <a:ext cx="2831689" cy="2286000"/>
        </p:xfrm>
        <a:graphic>
          <a:graphicData uri="http://schemas.openxmlformats.org/drawingml/2006/table">
            <a:tbl>
              <a:tblPr firstRow="1" firstCol="1" lastRow="1" bandRow="1">
                <a:tableStyleId>{6E25E649-3F16-4E02-A733-19D2CDBF48F0}</a:tableStyleId>
              </a:tblPr>
              <a:tblGrid>
                <a:gridCol w="730045">
                  <a:extLst>
                    <a:ext uri="{9D8B030D-6E8A-4147-A177-3AD203B41FA5}">
                      <a16:colId xmlns:a16="http://schemas.microsoft.com/office/drawing/2014/main" val="4269669619"/>
                    </a:ext>
                  </a:extLst>
                </a:gridCol>
                <a:gridCol w="1076632">
                  <a:extLst>
                    <a:ext uri="{9D8B030D-6E8A-4147-A177-3AD203B41FA5}">
                      <a16:colId xmlns:a16="http://schemas.microsoft.com/office/drawing/2014/main" val="3736896560"/>
                    </a:ext>
                  </a:extLst>
                </a:gridCol>
                <a:gridCol w="1025012">
                  <a:extLst>
                    <a:ext uri="{9D8B030D-6E8A-4147-A177-3AD203B41FA5}">
                      <a16:colId xmlns:a16="http://schemas.microsoft.com/office/drawing/2014/main" val="3074492389"/>
                    </a:ext>
                  </a:extLst>
                </a:gridCol>
              </a:tblGrid>
              <a:tr h="378143">
                <a:tc>
                  <a:txBody>
                    <a:bodyPr/>
                    <a:lstStyle/>
                    <a:p>
                      <a:pPr algn="ctr"/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Résultat fonction </a:t>
                      </a:r>
                      <a:r>
                        <a:rPr lang="fr-FR" sz="1200" dirty="0" err="1"/>
                        <a:t>obj</a:t>
                      </a:r>
                      <a:r>
                        <a:rPr lang="fr-FR" sz="1200" dirty="0"/>
                        <a:t>.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Convergence</a:t>
                      </a:r>
                      <a:endParaRPr lang="fr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41834"/>
                  </a:ext>
                </a:extLst>
              </a:tr>
              <a:tr h="22688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Essai 1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20997"/>
                  </a:ext>
                </a:extLst>
              </a:tr>
              <a:tr h="22688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Essai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55119"/>
                  </a:ext>
                </a:extLst>
              </a:tr>
              <a:tr h="22688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Essai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08770"/>
                  </a:ext>
                </a:extLst>
              </a:tr>
              <a:tr h="22688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Essai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461393"/>
                  </a:ext>
                </a:extLst>
              </a:tr>
              <a:tr h="22688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Essai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688972"/>
                  </a:ext>
                </a:extLst>
              </a:tr>
              <a:tr h="226886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Moyenne</a:t>
                      </a:r>
                    </a:p>
                    <a:p>
                      <a:pPr algn="ctr"/>
                      <a:r>
                        <a:rPr lang="fr-FR" sz="1000" dirty="0"/>
                        <a:t>Écart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1155,8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  <a:p>
                      <a:pPr algn="ctr"/>
                      <a:endParaRPr lang="fr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552157"/>
                  </a:ext>
                </a:extLst>
              </a:tr>
            </a:tbl>
          </a:graphicData>
        </a:graphic>
      </p:graphicFrame>
      <p:sp>
        <p:nvSpPr>
          <p:cNvPr id="15" name="Espace réservé du texte 3">
            <a:extLst>
              <a:ext uri="{FF2B5EF4-FFF2-40B4-BE49-F238E27FC236}">
                <a16:creationId xmlns:a16="http://schemas.microsoft.com/office/drawing/2014/main" id="{C3019710-5CD2-3655-52FA-D394F18CDFB2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3195483" y="674872"/>
            <a:ext cx="2831688" cy="3438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Instance Silva3.txt</a:t>
            </a:r>
            <a:endParaRPr lang="fr-CA" sz="1400" dirty="0"/>
          </a:p>
          <a:p>
            <a:endParaRPr lang="fr-CA" dirty="0"/>
          </a:p>
        </p:txBody>
      </p:sp>
      <p:sp>
        <p:nvSpPr>
          <p:cNvPr id="16" name="Espace réservé du contenu 10">
            <a:extLst>
              <a:ext uri="{FF2B5EF4-FFF2-40B4-BE49-F238E27FC236}">
                <a16:creationId xmlns:a16="http://schemas.microsoft.com/office/drawing/2014/main" id="{5635A477-2E31-712C-9DE6-978A88FD8DB8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3195482" y="1081686"/>
            <a:ext cx="2831688" cy="3493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Ø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ü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Meilleure solution connue/optimal = 2457</a:t>
            </a:r>
            <a:endParaRPr lang="fr-CA" sz="1400" dirty="0"/>
          </a:p>
          <a:p>
            <a:endParaRPr lang="fr-CA" sz="1400" dirty="0"/>
          </a:p>
        </p:txBody>
      </p:sp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0EC9753C-5BEF-A779-3C37-F7C8CEB56178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429818221"/>
              </p:ext>
            </p:extLst>
          </p:nvPr>
        </p:nvGraphicFramePr>
        <p:xfrm>
          <a:off x="3195482" y="1562356"/>
          <a:ext cx="2831689" cy="2286000"/>
        </p:xfrm>
        <a:graphic>
          <a:graphicData uri="http://schemas.openxmlformats.org/drawingml/2006/table">
            <a:tbl>
              <a:tblPr firstRow="1" firstCol="1" lastRow="1" bandRow="1">
                <a:tableStyleId>{6E25E649-3F16-4E02-A733-19D2CDBF48F0}</a:tableStyleId>
              </a:tblPr>
              <a:tblGrid>
                <a:gridCol w="730045">
                  <a:extLst>
                    <a:ext uri="{9D8B030D-6E8A-4147-A177-3AD203B41FA5}">
                      <a16:colId xmlns:a16="http://schemas.microsoft.com/office/drawing/2014/main" val="4269669619"/>
                    </a:ext>
                  </a:extLst>
                </a:gridCol>
                <a:gridCol w="1076632">
                  <a:extLst>
                    <a:ext uri="{9D8B030D-6E8A-4147-A177-3AD203B41FA5}">
                      <a16:colId xmlns:a16="http://schemas.microsoft.com/office/drawing/2014/main" val="3736896560"/>
                    </a:ext>
                  </a:extLst>
                </a:gridCol>
                <a:gridCol w="1025012">
                  <a:extLst>
                    <a:ext uri="{9D8B030D-6E8A-4147-A177-3AD203B41FA5}">
                      <a16:colId xmlns:a16="http://schemas.microsoft.com/office/drawing/2014/main" val="3074492389"/>
                    </a:ext>
                  </a:extLst>
                </a:gridCol>
              </a:tblGrid>
              <a:tr h="378143">
                <a:tc>
                  <a:txBody>
                    <a:bodyPr/>
                    <a:lstStyle/>
                    <a:p>
                      <a:pPr algn="ctr"/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Résultat fonction </a:t>
                      </a:r>
                      <a:r>
                        <a:rPr lang="fr-FR" sz="1200" dirty="0" err="1"/>
                        <a:t>obj</a:t>
                      </a:r>
                      <a:r>
                        <a:rPr lang="fr-FR" sz="1200" dirty="0"/>
                        <a:t>.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Convergence</a:t>
                      </a:r>
                      <a:endParaRPr lang="fr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41834"/>
                  </a:ext>
                </a:extLst>
              </a:tr>
              <a:tr h="22688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Essai 1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20997"/>
                  </a:ext>
                </a:extLst>
              </a:tr>
              <a:tr h="22688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Essai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55119"/>
                  </a:ext>
                </a:extLst>
              </a:tr>
              <a:tr h="22688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Essai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08770"/>
                  </a:ext>
                </a:extLst>
              </a:tr>
              <a:tr h="22688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Essai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461393"/>
                  </a:ext>
                </a:extLst>
              </a:tr>
              <a:tr h="22688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Essai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688972"/>
                  </a:ext>
                </a:extLst>
              </a:tr>
              <a:tr h="226886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Moyenne</a:t>
                      </a:r>
                    </a:p>
                    <a:p>
                      <a:pPr algn="ctr"/>
                      <a:r>
                        <a:rPr lang="fr-FR" sz="1000" dirty="0"/>
                        <a:t>Écart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2373</a:t>
                      </a:r>
                    </a:p>
                    <a:p>
                      <a:pPr algn="ctr"/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552157"/>
                  </a:ext>
                </a:extLst>
              </a:tr>
            </a:tbl>
          </a:graphicData>
        </a:graphic>
      </p:graphicFrame>
      <p:sp>
        <p:nvSpPr>
          <p:cNvPr id="18" name="Espace réservé du texte 3">
            <a:extLst>
              <a:ext uri="{FF2B5EF4-FFF2-40B4-BE49-F238E27FC236}">
                <a16:creationId xmlns:a16="http://schemas.microsoft.com/office/drawing/2014/main" id="{9E84820D-A2C9-F521-4661-37B901B07CE3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6154992" y="674872"/>
            <a:ext cx="2831688" cy="3438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Instance Silva4.txt</a:t>
            </a:r>
            <a:endParaRPr lang="fr-CA" dirty="0"/>
          </a:p>
        </p:txBody>
      </p:sp>
      <p:sp>
        <p:nvSpPr>
          <p:cNvPr id="19" name="Espace réservé du contenu 10">
            <a:extLst>
              <a:ext uri="{FF2B5EF4-FFF2-40B4-BE49-F238E27FC236}">
                <a16:creationId xmlns:a16="http://schemas.microsoft.com/office/drawing/2014/main" id="{1F7913D1-C03B-5D8E-B537-7FDB96EE1C8E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6154991" y="1081686"/>
            <a:ext cx="2831688" cy="3493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Ø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ü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Meilleure solution connue/optimal = 4142</a:t>
            </a:r>
            <a:endParaRPr lang="fr-CA" sz="1400" dirty="0"/>
          </a:p>
          <a:p>
            <a:endParaRPr lang="fr-CA" sz="1400" dirty="0"/>
          </a:p>
        </p:txBody>
      </p:sp>
      <p:graphicFrame>
        <p:nvGraphicFramePr>
          <p:cNvPr id="20" name="Tableau 19">
            <a:extLst>
              <a:ext uri="{FF2B5EF4-FFF2-40B4-BE49-F238E27FC236}">
                <a16:creationId xmlns:a16="http://schemas.microsoft.com/office/drawing/2014/main" id="{3E652A53-5C8D-AEFA-7DF3-8109A783C334}"/>
              </a:ext>
            </a:extLst>
          </p:cNvPr>
          <p:cNvGraphicFramePr>
            <a:graphicFrameLocks noGrp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255583331"/>
              </p:ext>
            </p:extLst>
          </p:nvPr>
        </p:nvGraphicFramePr>
        <p:xfrm>
          <a:off x="6154991" y="1562356"/>
          <a:ext cx="2831689" cy="2286000"/>
        </p:xfrm>
        <a:graphic>
          <a:graphicData uri="http://schemas.openxmlformats.org/drawingml/2006/table">
            <a:tbl>
              <a:tblPr firstRow="1" firstCol="1" lastRow="1" bandRow="1">
                <a:tableStyleId>{6E25E649-3F16-4E02-A733-19D2CDBF48F0}</a:tableStyleId>
              </a:tblPr>
              <a:tblGrid>
                <a:gridCol w="730045">
                  <a:extLst>
                    <a:ext uri="{9D8B030D-6E8A-4147-A177-3AD203B41FA5}">
                      <a16:colId xmlns:a16="http://schemas.microsoft.com/office/drawing/2014/main" val="4269669619"/>
                    </a:ext>
                  </a:extLst>
                </a:gridCol>
                <a:gridCol w="1076632">
                  <a:extLst>
                    <a:ext uri="{9D8B030D-6E8A-4147-A177-3AD203B41FA5}">
                      <a16:colId xmlns:a16="http://schemas.microsoft.com/office/drawing/2014/main" val="3736896560"/>
                    </a:ext>
                  </a:extLst>
                </a:gridCol>
                <a:gridCol w="1025012">
                  <a:extLst>
                    <a:ext uri="{9D8B030D-6E8A-4147-A177-3AD203B41FA5}">
                      <a16:colId xmlns:a16="http://schemas.microsoft.com/office/drawing/2014/main" val="3074492389"/>
                    </a:ext>
                  </a:extLst>
                </a:gridCol>
              </a:tblGrid>
              <a:tr h="378143">
                <a:tc>
                  <a:txBody>
                    <a:bodyPr/>
                    <a:lstStyle/>
                    <a:p>
                      <a:pPr algn="ctr"/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Résultat fonction </a:t>
                      </a:r>
                      <a:r>
                        <a:rPr lang="fr-FR" sz="1200" dirty="0" err="1"/>
                        <a:t>obj</a:t>
                      </a:r>
                      <a:r>
                        <a:rPr lang="fr-FR" sz="1200" dirty="0"/>
                        <a:t>.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Convergence</a:t>
                      </a:r>
                      <a:endParaRPr lang="fr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41834"/>
                  </a:ext>
                </a:extLst>
              </a:tr>
              <a:tr h="22688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Essai 1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4112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20997"/>
                  </a:ext>
                </a:extLst>
              </a:tr>
              <a:tr h="22688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Essai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4118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55119"/>
                  </a:ext>
                </a:extLst>
              </a:tr>
              <a:tr h="22688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Essai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4112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08770"/>
                  </a:ext>
                </a:extLst>
              </a:tr>
              <a:tr h="22688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Essai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4086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461393"/>
                  </a:ext>
                </a:extLst>
              </a:tr>
              <a:tr h="22688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Essai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4091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688972"/>
                  </a:ext>
                </a:extLst>
              </a:tr>
              <a:tr h="226886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Moyenne</a:t>
                      </a:r>
                    </a:p>
                    <a:p>
                      <a:pPr algn="ctr"/>
                      <a:r>
                        <a:rPr lang="fr-FR" sz="1000" dirty="0"/>
                        <a:t>Écart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4103,8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  <a:p>
                      <a:pPr algn="ctr"/>
                      <a:endParaRPr lang="fr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552157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36D4CD31-3D1B-4050-998B-F831FAA1B159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57320" y="3626379"/>
            <a:ext cx="7932216" cy="1531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INDICATIONS</a:t>
            </a:r>
          </a:p>
          <a:p>
            <a:pPr marL="285750" indent="-285750" algn="just">
              <a:lnSpc>
                <a:spcPts val="1400"/>
              </a:lnSpc>
              <a:buFont typeface="Wingdings" panose="05000000000000000000" pitchFamily="2" charset="2"/>
              <a:buChar char="§"/>
            </a:pPr>
            <a:r>
              <a:rPr lang="fr-CA" sz="1400" dirty="0">
                <a:solidFill>
                  <a:schemeClr val="bg1">
                    <a:lumMod val="50000"/>
                  </a:schemeClr>
                </a:solidFill>
              </a:rPr>
              <a:t>Résoudre 5 fois chacune des 3 instances. Dans un tableau, fournir les résultats finaux obtenus + résultat moyen + écart type + convergence pour chaque instance. Fournir le détail de ces solutions en annexe (Annexe A à la fin du document)</a:t>
            </a:r>
          </a:p>
          <a:p>
            <a:pPr marL="285750" indent="-285750" algn="just">
              <a:lnSpc>
                <a:spcPts val="1400"/>
              </a:lnSpc>
              <a:buFont typeface="Wingdings" panose="05000000000000000000" pitchFamily="2" charset="2"/>
              <a:buChar char="§"/>
            </a:pPr>
            <a:r>
              <a:rPr lang="fr-CA" sz="1400" dirty="0">
                <a:solidFill>
                  <a:schemeClr val="bg1">
                    <a:lumMod val="50000"/>
                  </a:schemeClr>
                </a:solidFill>
              </a:rPr>
              <a:t>NB: Dans tableau: « Convergence » représente le nombre d’évaluations de solutions nécessaire pour trouver la solution finale. Le programme fournit déjà cette information (écran/fichier)</a:t>
            </a:r>
          </a:p>
          <a:p>
            <a:pPr marL="285750" indent="-285750" algn="just">
              <a:lnSpc>
                <a:spcPts val="1400"/>
              </a:lnSpc>
              <a:buFont typeface="Wingdings" panose="05000000000000000000" pitchFamily="2" charset="2"/>
              <a:buChar char="§"/>
            </a:pPr>
            <a:r>
              <a:rPr lang="fr-CA" sz="1400" dirty="0">
                <a:solidFill>
                  <a:schemeClr val="bg1">
                    <a:lumMod val="50000"/>
                  </a:schemeClr>
                </a:solidFill>
              </a:rPr>
              <a:t>Lors de la production de votre vidéo mp4, ne pas insister sur la lecture des résultats. Il importe d’utiliser votre temps efficacement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088C119-4A01-B8EA-69E1-EE95CCF3F82F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7908845" y="82195"/>
            <a:ext cx="1113549" cy="1113549"/>
            <a:chOff x="7809271" y="0"/>
            <a:chExt cx="1113549" cy="1113549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2E1E7DD6-FEE7-13E5-4D77-79B6C31DF807}"/>
                </a:ext>
              </a:extLst>
            </p:cNvPr>
            <p:cNvSpPr/>
            <p:nvPr/>
          </p:nvSpPr>
          <p:spPr>
            <a:xfrm>
              <a:off x="7809271" y="0"/>
              <a:ext cx="1113549" cy="11135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pic>
          <p:nvPicPr>
            <p:cNvPr id="8" name="Espace réservé du contenu 6" descr="Centre d’appels avec un remplissage uni">
              <a:extLst>
                <a:ext uri="{FF2B5EF4-FFF2-40B4-BE49-F238E27FC236}">
                  <a16:creationId xmlns:a16="http://schemas.microsoft.com/office/drawing/2014/main" id="{8594691C-7591-0B80-10C6-1EF5217CE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908845" y="82195"/>
              <a:ext cx="914400" cy="914400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352363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793F6-62B9-F0C7-A95A-B18478A8E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CB9B06-7692-3A6E-35C9-BA20B506D58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Résultats finaux : Analyse et observations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484C1289-8279-EB5B-0BD4-07AB40CE4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555277" y="894438"/>
            <a:ext cx="3027559" cy="1842130"/>
          </a:xfr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D3ACBC27-E941-7310-A45B-3D8066C08A7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7908845" y="82195"/>
            <a:ext cx="1113549" cy="1113549"/>
            <a:chOff x="7809271" y="0"/>
            <a:chExt cx="1113549" cy="1113549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5DA2DD25-E52D-D087-C961-3AB14305300C}"/>
                </a:ext>
              </a:extLst>
            </p:cNvPr>
            <p:cNvSpPr/>
            <p:nvPr/>
          </p:nvSpPr>
          <p:spPr>
            <a:xfrm>
              <a:off x="7809271" y="0"/>
              <a:ext cx="1113549" cy="11135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pic>
          <p:nvPicPr>
            <p:cNvPr id="5" name="Espace réservé du contenu 6" descr="Centre d’appels avec un remplissage uni">
              <a:extLst>
                <a:ext uri="{FF2B5EF4-FFF2-40B4-BE49-F238E27FC236}">
                  <a16:creationId xmlns:a16="http://schemas.microsoft.com/office/drawing/2014/main" id="{60877760-6607-7FFB-02E6-D77C7B3CE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908845" y="82195"/>
              <a:ext cx="914400" cy="914400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</p:pic>
      </p:grp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370DB947-F250-3488-A79B-1D8C0C997E60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47951" y="2748325"/>
            <a:ext cx="2831688" cy="343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Ø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ü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Instance Silva2.txt</a:t>
            </a:r>
            <a:endParaRPr lang="fr-CA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22D4F53-36C5-E253-5A8A-48891615D8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05331" y="3088984"/>
            <a:ext cx="3107913" cy="1912562"/>
          </a:xfrm>
          <a:prstGeom prst="rect">
            <a:avLst/>
          </a:prstGeom>
        </p:spPr>
      </p:pic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27DAA721-F985-37CA-8C96-1129E157269D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779639" y="2743896"/>
            <a:ext cx="2831688" cy="343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Ø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ü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Instance Silva3.txt</a:t>
            </a:r>
            <a:endParaRPr lang="fr-CA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4278D5D-7FD5-D11B-1914-019626F89A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70528" y="972098"/>
            <a:ext cx="2852291" cy="1764470"/>
          </a:xfrm>
          <a:prstGeom prst="rect">
            <a:avLst/>
          </a:prstGeom>
        </p:spPr>
      </p:pic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FC054747-6152-E491-1BC8-9EC555203F85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6493001" y="2736568"/>
            <a:ext cx="2831688" cy="343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Ø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ü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Instance Silva4.txt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35808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E0CA8-3A1A-B78F-6822-7DEB69E36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427BFE-D29C-70B4-2FE5-943E583D5BF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9401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86665-CEF3-40CB-3A50-6A69F4B34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C2E379-ADE1-C140-CAB8-500C777A189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Conclusion du travail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7AB998AA-21A3-833D-B6BD-A55C91F830E0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473307"/>
            <a:ext cx="7886700" cy="2533301"/>
          </a:xfrm>
        </p:spPr>
        <p:txBody>
          <a:bodyPr/>
          <a:lstStyle/>
          <a:p>
            <a:pPr marL="0" indent="0">
              <a:buNone/>
            </a:pPr>
            <a:r>
              <a:rPr lang="fr-FR" sz="1600" dirty="0"/>
              <a:t>Algorithme génétique :</a:t>
            </a:r>
          </a:p>
          <a:p>
            <a:pPr marL="0" indent="0">
              <a:buNone/>
            </a:pPr>
            <a:r>
              <a:rPr lang="fr-FR" sz="1600" dirty="0"/>
              <a:t>	- méthode de croisement : opérateur arithmétique AND</a:t>
            </a:r>
          </a:p>
          <a:p>
            <a:pPr marL="0" indent="0">
              <a:buNone/>
            </a:pPr>
            <a:r>
              <a:rPr lang="fr-FR" sz="1600" dirty="0"/>
              <a:t>	- gestion des doublons 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sz="1600" dirty="0"/>
              <a:t>A améliorer : </a:t>
            </a:r>
          </a:p>
          <a:p>
            <a:pPr marL="0" indent="0">
              <a:buNone/>
            </a:pPr>
            <a:r>
              <a:rPr lang="fr-FR" sz="1600" dirty="0"/>
              <a:t>	- Le choix des paramètres en testant à plus grande échelle.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7CE2DC12-A4F1-DDDB-1B04-519EA19C798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908845" y="82195"/>
            <a:ext cx="1113549" cy="1113549"/>
            <a:chOff x="7809271" y="0"/>
            <a:chExt cx="1113549" cy="1113549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9FAE1E81-DC13-F66E-BFFA-5B2D43708097}"/>
                </a:ext>
              </a:extLst>
            </p:cNvPr>
            <p:cNvSpPr/>
            <p:nvPr/>
          </p:nvSpPr>
          <p:spPr>
            <a:xfrm>
              <a:off x="7809271" y="0"/>
              <a:ext cx="1113549" cy="11135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pic>
          <p:nvPicPr>
            <p:cNvPr id="6" name="Espace réservé du contenu 6" descr="Centre d’appels avec un remplissage uni">
              <a:extLst>
                <a:ext uri="{FF2B5EF4-FFF2-40B4-BE49-F238E27FC236}">
                  <a16:creationId xmlns:a16="http://schemas.microsoft.com/office/drawing/2014/main" id="{08F83A46-332F-91FA-EF2E-26B58E7C9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08845" y="82195"/>
              <a:ext cx="914400" cy="914400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108687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34029-B503-274F-B658-6A0834E80CF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D3C815B-A851-64C4-CBCD-F67D1724D97F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381" y="-1394"/>
            <a:ext cx="9146477" cy="5144893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6EF2339-89F1-8F06-3F5F-F03688E23B5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07055" y="3846869"/>
            <a:ext cx="1618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Tom Boudeville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81E6102-0522-C180-F41F-AD08A7626B2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840872" y="3846869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Elias </a:t>
            </a:r>
            <a:r>
              <a:rPr lang="fr-FR" dirty="0" err="1"/>
              <a:t>Khallouk</a:t>
            </a:r>
            <a:endParaRPr lang="fr-CA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F742165-EDAA-C68E-7B60-A5757E95297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585954" y="3841954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Kim van Rijswijk</a:t>
            </a:r>
            <a:endParaRPr lang="fr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F615D2-745C-1E5D-4EC4-F3D440E0159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381" y="1268413"/>
            <a:ext cx="9146477" cy="24998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8" name="Graphique 17" descr="Vlog avec un remplissage uni">
            <a:extLst>
              <a:ext uri="{FF2B5EF4-FFF2-40B4-BE49-F238E27FC236}">
                <a16:creationId xmlns:a16="http://schemas.microsoft.com/office/drawing/2014/main" id="{42372049-9A29-5B0C-A8A7-883F8FE88F4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1695" y="1253723"/>
            <a:ext cx="2529230" cy="252923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8" name="Graphique 7" descr="Vlog avec un remplissage uni">
            <a:extLst>
              <a:ext uri="{FF2B5EF4-FFF2-40B4-BE49-F238E27FC236}">
                <a16:creationId xmlns:a16="http://schemas.microsoft.com/office/drawing/2014/main" id="{78D39BCE-D6BB-09B8-A5F0-D9DBC2F2088E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07385" y="1253723"/>
            <a:ext cx="2529230" cy="252923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9" name="Graphique 8" descr="Vlog avec un remplissage uni">
            <a:extLst>
              <a:ext uri="{FF2B5EF4-FFF2-40B4-BE49-F238E27FC236}">
                <a16:creationId xmlns:a16="http://schemas.microsoft.com/office/drawing/2014/main" id="{2BC80FF7-0762-3525-F2A4-0C67374939C2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63075" y="1253723"/>
            <a:ext cx="2529230" cy="252923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721686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6DC7D6-A356-D01F-5E97-C2260DB55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8650" y="274638"/>
            <a:ext cx="7886700" cy="503575"/>
          </a:xfrm>
        </p:spPr>
        <p:txBody>
          <a:bodyPr/>
          <a:lstStyle/>
          <a:p>
            <a:r>
              <a:rPr lang="fr-FR" dirty="0"/>
              <a:t>Bibliographie 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C1F7D7-2F7F-D154-4DAC-D8CAAF585798}"/>
              </a:ext>
            </a:extLst>
          </p:cNvPr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Vidéos et lectures du cours.</a:t>
            </a:r>
          </a:p>
          <a:p>
            <a:r>
              <a:rPr lang="fr-CA" dirty="0" err="1"/>
              <a:t>Copilot</a:t>
            </a:r>
            <a:r>
              <a:rPr lang="fr-CA" dirty="0"/>
              <a:t> pour mieux comprendre le code : « J’aurais besoin de renseignements sur ce que fait telle partie du code », « Comment gérer une liste d’éléments uniques en C++ ».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887129-2DDC-00D5-AC30-B80EDC4815E2}"/>
              </a:ext>
            </a:extLst>
          </p:cNvPr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E7BFFD2-0F68-FCB0-C42F-11DA09DCDBC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40110" y="3577682"/>
            <a:ext cx="7634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INDICATIONS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Fournir toutes les références/sources utilisées (articles, sites web, AI conversationnelles-indiquez questions formulées, etc.)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Dans production Vidéo mp4: à moins d’éléments particuliers, non nécessaire de présenter</a:t>
            </a:r>
          </a:p>
        </p:txBody>
      </p:sp>
    </p:spTree>
    <p:extLst>
      <p:ext uri="{BB962C8B-B14F-4D97-AF65-F5344CB8AC3E}">
        <p14:creationId xmlns:p14="http://schemas.microsoft.com/office/powerpoint/2010/main" val="1265728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A0650-327B-B80C-E408-ACC0E2125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ECC0B-DAD6-6DAE-B3F2-AE5997BA5E5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8650" y="274638"/>
            <a:ext cx="7886700" cy="503575"/>
          </a:xfrm>
        </p:spPr>
        <p:txBody>
          <a:bodyPr/>
          <a:lstStyle/>
          <a:p>
            <a:r>
              <a:rPr lang="fr-FR" dirty="0"/>
              <a:t>ANNEXE A: Détails des solutions finales obtenues</a:t>
            </a:r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6E312DD-E5A6-A9A9-B2DD-D8BF76B1B89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45595" y="3522862"/>
            <a:ext cx="7634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INDICATIONS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Fournir le détail des solutions finales obtenues (5 exécutions/instance). </a:t>
            </a:r>
            <a:r>
              <a:rPr lang="fr-CA" sz="1800" dirty="0">
                <a:solidFill>
                  <a:schemeClr val="bg1">
                    <a:lumMod val="50000"/>
                  </a:schemeClr>
                </a:solidFill>
              </a:rPr>
              <a:t>Le programme fournit déjà cette information (écran/fichier)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Dans production Vidéo mp4: à moins d’éléments particuliers, non nécessaire de présenter</a:t>
            </a:r>
          </a:p>
        </p:txBody>
      </p:sp>
      <p:sp>
        <p:nvSpPr>
          <p:cNvPr id="6" name="Espace réservé du texte 3">
            <a:extLst>
              <a:ext uri="{FF2B5EF4-FFF2-40B4-BE49-F238E27FC236}">
                <a16:creationId xmlns:a16="http://schemas.microsoft.com/office/drawing/2014/main" id="{F1DE26CC-DEA7-9123-3125-4113DFF4350B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324468" y="867386"/>
            <a:ext cx="2831688" cy="343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Ø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ü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Instance Silva2.txt</a:t>
            </a:r>
            <a:endParaRPr lang="fr-CA" dirty="0"/>
          </a:p>
        </p:txBody>
      </p:sp>
      <p:sp>
        <p:nvSpPr>
          <p:cNvPr id="7" name="Espace réservé du texte 3">
            <a:extLst>
              <a:ext uri="{FF2B5EF4-FFF2-40B4-BE49-F238E27FC236}">
                <a16:creationId xmlns:a16="http://schemas.microsoft.com/office/drawing/2014/main" id="{7D0A078C-6A93-1DBB-477C-D5D00FE09DD2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279322" y="867386"/>
            <a:ext cx="2831688" cy="343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Ø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ü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Instance Silva3.txt</a:t>
            </a:r>
            <a:endParaRPr lang="fr-CA" dirty="0"/>
          </a:p>
        </p:txBody>
      </p:sp>
      <p:sp>
        <p:nvSpPr>
          <p:cNvPr id="8" name="Espace réservé du texte 3">
            <a:extLst>
              <a:ext uri="{FF2B5EF4-FFF2-40B4-BE49-F238E27FC236}">
                <a16:creationId xmlns:a16="http://schemas.microsoft.com/office/drawing/2014/main" id="{9F75FC51-348D-B59A-FB37-F6AC5291A29B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6112137" y="867386"/>
            <a:ext cx="2831688" cy="343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Ø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ü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/>
              <a:t>Instance Silva4.</a:t>
            </a:r>
            <a:r>
              <a:rPr lang="fr-FR" sz="1400" dirty="0"/>
              <a:t>txt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64394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F4861-D407-374C-7671-301A1C3E3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0F308D-A360-D066-B324-C85AAEBBBA3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(s’il y a lieu) ANNEXE B: </a:t>
            </a:r>
            <a:r>
              <a:rPr lang="fr-CA" dirty="0"/>
              <a:t>instructions pour faire fonctionner le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052F46-DDFE-348B-38E2-923A0506C137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1EFD41-39F8-EECC-13E7-5A1923FD687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23471" y="3611332"/>
            <a:ext cx="86370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INDICATIONS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(S’il y a lieu) Fournir les instructions ou éléments particuliers pour faire fonctionner votre code – ***conserver une procédure simple***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Dans production Vidéo mp4: à vous de voir s’il est nécessaire de fournir d’autres explications verbales (non comptabilisé dans temps accordé)</a:t>
            </a:r>
          </a:p>
        </p:txBody>
      </p:sp>
    </p:spTree>
    <p:extLst>
      <p:ext uri="{BB962C8B-B14F-4D97-AF65-F5344CB8AC3E}">
        <p14:creationId xmlns:p14="http://schemas.microsoft.com/office/powerpoint/2010/main" val="3578914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34029-B503-274F-B658-6A0834E80CF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4289B422-5868-1CF4-6D1C-1E026B7C6479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6843" y="0"/>
            <a:ext cx="9150389" cy="5147094"/>
          </a:xfrm>
        </p:spPr>
      </p:pic>
    </p:spTree>
    <p:extLst>
      <p:ext uri="{BB962C8B-B14F-4D97-AF65-F5344CB8AC3E}">
        <p14:creationId xmlns:p14="http://schemas.microsoft.com/office/powerpoint/2010/main" val="263785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50521-8EAC-2DE5-F1F6-2E1D7F7C761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Méthode(s) de croisement</a:t>
            </a:r>
          </a:p>
        </p:txBody>
      </p:sp>
    </p:spTree>
    <p:extLst>
      <p:ext uri="{BB962C8B-B14F-4D97-AF65-F5344CB8AC3E}">
        <p14:creationId xmlns:p14="http://schemas.microsoft.com/office/powerpoint/2010/main" val="333495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34029-B503-274F-B658-6A0834E80CF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Méthode(s) de croisement: description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18469998-7469-FA9F-F66A-A2B5EE519C3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7908845" y="82195"/>
            <a:ext cx="1113549" cy="1113549"/>
            <a:chOff x="7809271" y="0"/>
            <a:chExt cx="1113549" cy="1113549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01D4F41C-15C3-E7EE-55A3-5FA93D2BCF8C}"/>
                </a:ext>
              </a:extLst>
            </p:cNvPr>
            <p:cNvSpPr/>
            <p:nvPr/>
          </p:nvSpPr>
          <p:spPr>
            <a:xfrm>
              <a:off x="7809271" y="0"/>
              <a:ext cx="1113549" cy="11135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pic>
          <p:nvPicPr>
            <p:cNvPr id="10" name="Espace réservé du contenu 6" descr="Centre d’appels avec un remplissage uni">
              <a:extLst>
                <a:ext uri="{FF2B5EF4-FFF2-40B4-BE49-F238E27FC236}">
                  <a16:creationId xmlns:a16="http://schemas.microsoft.com/office/drawing/2014/main" id="{E4534548-0E4D-CF32-11CB-F9E70D1D4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08845" y="82195"/>
              <a:ext cx="914400" cy="914400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</p:pic>
      </p:grp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63D8127-40BD-C2F2-8603-1E38F36E5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719" y="1982085"/>
            <a:ext cx="2951365" cy="1884146"/>
          </a:xfrm>
        </p:spPr>
        <p:txBody>
          <a:bodyPr/>
          <a:lstStyle/>
          <a:p>
            <a:r>
              <a:rPr lang="fr-FR" sz="1600" dirty="0"/>
              <a:t>Méthode de croisement arithmétique AND (ET Logique).</a:t>
            </a:r>
          </a:p>
          <a:p>
            <a:endParaRPr lang="fr-FR" sz="1600" dirty="0"/>
          </a:p>
          <a:p>
            <a:r>
              <a:rPr lang="fr-FR" sz="1600" dirty="0"/>
              <a:t>L’enfant récupère les gènes que les parents ont en commun.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55C189B-502A-FC59-8DB3-AEF9C528B0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096" y="907915"/>
            <a:ext cx="4779447" cy="372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27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245C5-A501-CF88-919E-F4A341460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A3226A-A543-1E59-FB8B-4410E2021C3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Méthode de croisement: justification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0D67A4CF-FF5B-2C96-A26E-8D7F3FAD966F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907915"/>
            <a:ext cx="7280194" cy="3724410"/>
          </a:xfrm>
        </p:spPr>
        <p:txBody>
          <a:bodyPr/>
          <a:lstStyle/>
          <a:p>
            <a:r>
              <a:rPr lang="fr-FR" sz="1600" dirty="0"/>
              <a:t>Les gènes jugés bons par le programme seront conservés au fil des générations.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3C54525-1040-FFF7-4E24-C33AF4D82A37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908845" y="82195"/>
            <a:ext cx="1113549" cy="1113549"/>
            <a:chOff x="7809271" y="0"/>
            <a:chExt cx="1113549" cy="1113549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992D98C3-42B3-66A8-1B87-3F8EF412393E}"/>
                </a:ext>
              </a:extLst>
            </p:cNvPr>
            <p:cNvSpPr/>
            <p:nvPr/>
          </p:nvSpPr>
          <p:spPr>
            <a:xfrm>
              <a:off x="7809271" y="0"/>
              <a:ext cx="1113549" cy="11135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pic>
          <p:nvPicPr>
            <p:cNvPr id="6" name="Espace réservé du contenu 6" descr="Centre d’appels avec un remplissage uni">
              <a:extLst>
                <a:ext uri="{FF2B5EF4-FFF2-40B4-BE49-F238E27FC236}">
                  <a16:creationId xmlns:a16="http://schemas.microsoft.com/office/drawing/2014/main" id="{40AEC926-642A-EB3E-2EF0-20ACFCCA6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08845" y="82195"/>
              <a:ext cx="914400" cy="914400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</p:pic>
      </p:grpSp>
      <p:pic>
        <p:nvPicPr>
          <p:cNvPr id="10" name="Image 9">
            <a:extLst>
              <a:ext uri="{FF2B5EF4-FFF2-40B4-BE49-F238E27FC236}">
                <a16:creationId xmlns:a16="http://schemas.microsoft.com/office/drawing/2014/main" id="{C667E0D7-F988-9D8C-EF53-E1F2E400FE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178" y="1516182"/>
            <a:ext cx="7271241" cy="316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3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82811-FE99-17B9-F8E2-40F496683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0DF47-F307-9281-6F73-779FBB4F853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Méthode de remplacement </a:t>
            </a:r>
            <a:br>
              <a:rPr lang="fr-FR" dirty="0"/>
            </a:br>
            <a:r>
              <a:rPr lang="fr-FR" dirty="0"/>
              <a:t>de la population à la fin d’une itération</a:t>
            </a:r>
          </a:p>
        </p:txBody>
      </p:sp>
    </p:spTree>
    <p:extLst>
      <p:ext uri="{BB962C8B-B14F-4D97-AF65-F5344CB8AC3E}">
        <p14:creationId xmlns:p14="http://schemas.microsoft.com/office/powerpoint/2010/main" val="18501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0BACF-2BB6-07C1-EDC3-EF0020965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D760A9-7354-2533-554C-02157C8A77D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Méthode de remplacement de la population: description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9380F43B-7D93-32CB-7565-4C813CAC7CD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907915"/>
            <a:ext cx="7886700" cy="398077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Méthode élitiste de gestion de doublons :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771F770-1590-6490-548F-A1570F85D92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908845" y="82195"/>
            <a:ext cx="1113549" cy="1113549"/>
            <a:chOff x="7809271" y="0"/>
            <a:chExt cx="1113549" cy="1113549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57662EE9-6B58-D583-53F4-E481A08E1D56}"/>
                </a:ext>
              </a:extLst>
            </p:cNvPr>
            <p:cNvSpPr/>
            <p:nvPr/>
          </p:nvSpPr>
          <p:spPr>
            <a:xfrm>
              <a:off x="7809271" y="0"/>
              <a:ext cx="1113549" cy="11135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pic>
          <p:nvPicPr>
            <p:cNvPr id="6" name="Espace réservé du contenu 6" descr="Centre d’appels avec un remplissage uni">
              <a:extLst>
                <a:ext uri="{FF2B5EF4-FFF2-40B4-BE49-F238E27FC236}">
                  <a16:creationId xmlns:a16="http://schemas.microsoft.com/office/drawing/2014/main" id="{D04CD5C3-0EDE-050D-18D0-E7B8C641B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08845" y="82195"/>
              <a:ext cx="914400" cy="914400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</p:pic>
      </p:grpSp>
      <p:pic>
        <p:nvPicPr>
          <p:cNvPr id="10" name="Image 9">
            <a:extLst>
              <a:ext uri="{FF2B5EF4-FFF2-40B4-BE49-F238E27FC236}">
                <a16:creationId xmlns:a16="http://schemas.microsoft.com/office/drawing/2014/main" id="{5DAE7872-2238-F5AC-9303-45BCF0DCFE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002" y="1195744"/>
            <a:ext cx="7646630" cy="375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76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C3B45-99B4-4DF8-294D-E75A53703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8C7A7D-D991-DAB5-71B9-DB85299EAEB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Méthode de remplacement de la population : justification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B97E5F0D-C126-41FE-BD6F-D31FFE3C39A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224422"/>
            <a:ext cx="7886700" cy="2812506"/>
          </a:xfrm>
        </p:spPr>
        <p:txBody>
          <a:bodyPr/>
          <a:lstStyle/>
          <a:p>
            <a:pPr marL="0" indent="0">
              <a:buNone/>
            </a:pPr>
            <a:r>
              <a:rPr lang="fr-FR" sz="1600" dirty="0"/>
              <a:t>La méthode utilisée permet un agréable </a:t>
            </a:r>
            <a:r>
              <a:rPr lang="fr-FR" sz="1600" u="sng" dirty="0"/>
              <a:t>équilibre entre exploitation et exploration</a:t>
            </a:r>
            <a:r>
              <a:rPr lang="fr-FR" sz="1600" dirty="0"/>
              <a:t>.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sz="1600" u="sng" dirty="0"/>
              <a:t>L’exploration</a:t>
            </a:r>
            <a:r>
              <a:rPr lang="fr-FR" sz="1600" dirty="0"/>
              <a:t> est conservée par la gestion des doublons qui permet de garder une diversité dans l’ensemble des solutions.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sz="1600" u="sng" dirty="0"/>
              <a:t>L’exploration</a:t>
            </a:r>
            <a:r>
              <a:rPr lang="fr-FR" sz="1600" dirty="0"/>
              <a:t> se fait avec l’élitisme mis en place sur la population de solutions uniques.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sz="1600" dirty="0"/>
              <a:t>Amélioration de l’algorithme au fil des générations et explorations de nouvelles possibilités.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4B48E2C8-F01E-9BE6-01B9-4732828E2997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908845" y="82195"/>
            <a:ext cx="1113549" cy="1113549"/>
            <a:chOff x="7809271" y="0"/>
            <a:chExt cx="1113549" cy="1113549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99268C10-8568-173C-6913-3D7719CB0BEA}"/>
                </a:ext>
              </a:extLst>
            </p:cNvPr>
            <p:cNvSpPr/>
            <p:nvPr/>
          </p:nvSpPr>
          <p:spPr>
            <a:xfrm>
              <a:off x="7809271" y="0"/>
              <a:ext cx="1113549" cy="11135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pic>
          <p:nvPicPr>
            <p:cNvPr id="6" name="Espace réservé du contenu 6" descr="Centre d’appels avec un remplissage uni">
              <a:extLst>
                <a:ext uri="{FF2B5EF4-FFF2-40B4-BE49-F238E27FC236}">
                  <a16:creationId xmlns:a16="http://schemas.microsoft.com/office/drawing/2014/main" id="{1EC1221A-02F9-DB3F-E36F-FB5DC9DF6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08845" y="82195"/>
              <a:ext cx="914400" cy="914400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373462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28792-16A9-A11F-43B5-72CE232D6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59B37B-87FD-4688-2954-6C112E54332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Paramètres de votre algorithme</a:t>
            </a:r>
          </a:p>
        </p:txBody>
      </p:sp>
    </p:spTree>
    <p:extLst>
      <p:ext uri="{BB962C8B-B14F-4D97-AF65-F5344CB8AC3E}">
        <p14:creationId xmlns:p14="http://schemas.microsoft.com/office/powerpoint/2010/main" val="26856096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heme/theme1.xml><?xml version="1.0" encoding="utf-8"?>
<a:theme xmlns:a="http://schemas.openxmlformats.org/drawingml/2006/main" name="2_Conception personnalisée">
  <a:themeElements>
    <a:clrScheme name="Personnalis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B8A1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002060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0F71B1237BE24287E5C8B93D55D6CB" ma:contentTypeVersion="0" ma:contentTypeDescription="Crée un document." ma:contentTypeScope="" ma:versionID="a94943cb8eff4ccf04cedd606e6e7cd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CC8993-EAEB-4BE3-8625-DBBC2B907C10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33F1423-D993-4BE9-B017-FB5141B33DF2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3407362-6370-4984-9BDA-43A77E0AE3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826</Words>
  <Application>Microsoft Office PowerPoint</Application>
  <PresentationFormat>Affichage à l'écran (16:9)</PresentationFormat>
  <Paragraphs>140</Paragraphs>
  <Slides>23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Wingdings</vt:lpstr>
      <vt:lpstr>2_Conception personnalisée</vt:lpstr>
      <vt:lpstr>Équipe G</vt:lpstr>
      <vt:lpstr>Présentation PowerPoint</vt:lpstr>
      <vt:lpstr>Méthode(s) de croisement</vt:lpstr>
      <vt:lpstr>Méthode(s) de croisement: description</vt:lpstr>
      <vt:lpstr>Méthode de croisement: justification</vt:lpstr>
      <vt:lpstr>Méthode de remplacement  de la population à la fin d’une itération</vt:lpstr>
      <vt:lpstr>Méthode de remplacement de la population: description</vt:lpstr>
      <vt:lpstr>Méthode de remplacement de la population : justification</vt:lpstr>
      <vt:lpstr>Paramètres de votre algorithme</vt:lpstr>
      <vt:lpstr>Paramètres : valeurs suggérées</vt:lpstr>
      <vt:lpstr>Paramètres : méthodologie</vt:lpstr>
      <vt:lpstr>Paramètres : méthodologie</vt:lpstr>
      <vt:lpstr>Gestion de l’invalidité des solutions</vt:lpstr>
      <vt:lpstr>Gestion de l’invalidité des solutions: description</vt:lpstr>
      <vt:lpstr>Résultats finaux : Essais numériques</vt:lpstr>
      <vt:lpstr>Résultats finaux : Essais numériques</vt:lpstr>
      <vt:lpstr>Résultats finaux : Analyse et observations</vt:lpstr>
      <vt:lpstr>Conclusion</vt:lpstr>
      <vt:lpstr>Conclusion du travail</vt:lpstr>
      <vt:lpstr>Bibliographie </vt:lpstr>
      <vt:lpstr>ANNEXE A: Détails des solutions finales obtenues</vt:lpstr>
      <vt:lpstr>(s’il y a lieu) ANNEXE B: instructions pour faire fonctionner le code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Kim van Rijswijk</cp:lastModifiedBy>
  <cp:revision>782</cp:revision>
  <cp:lastPrinted>2021-04-15T13:14:24Z</cp:lastPrinted>
  <dcterms:created xsi:type="dcterms:W3CDTF">2014-04-04T15:24:18Z</dcterms:created>
  <dcterms:modified xsi:type="dcterms:W3CDTF">2024-12-06T11:35:26Z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0x010100DF0F71B1237BE24287E5C8B93D55D6CB</vt:lpwstr>
  </property>
</Properties>
</file>