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68" r:id="rId5"/>
    <p:sldId id="269" r:id="rId6"/>
    <p:sldId id="263" r:id="rId7"/>
    <p:sldId id="259" r:id="rId8"/>
    <p:sldId id="266" r:id="rId9"/>
    <p:sldId id="267" r:id="rId10"/>
    <p:sldId id="265" r:id="rId11"/>
    <p:sldId id="282" r:id="rId12"/>
    <p:sldId id="260" r:id="rId13"/>
    <p:sldId id="270" r:id="rId14"/>
    <p:sldId id="271" r:id="rId15"/>
    <p:sldId id="272" r:id="rId16"/>
    <p:sldId id="280" r:id="rId17"/>
    <p:sldId id="285" r:id="rId18"/>
    <p:sldId id="261" r:id="rId19"/>
    <p:sldId id="273" r:id="rId20"/>
    <p:sldId id="274" r:id="rId21"/>
    <p:sldId id="281" r:id="rId22"/>
    <p:sldId id="284" r:id="rId23"/>
    <p:sldId id="262" r:id="rId24"/>
    <p:sldId id="275" r:id="rId25"/>
    <p:sldId id="276" r:id="rId26"/>
    <p:sldId id="277" r:id="rId27"/>
    <p:sldId id="278" r:id="rId28"/>
    <p:sldId id="279" r:id="rId29"/>
    <p:sldId id="283" r:id="rId30"/>
    <p:sldId id="286" r:id="rId31"/>
    <p:sldId id="287" r:id="rId32"/>
    <p:sldId id="288" r:id="rId33"/>
    <p:sldId id="289" r:id="rId34"/>
    <p:sldId id="290" r:id="rId35"/>
    <p:sldId id="294" r:id="rId36"/>
    <p:sldId id="291" r:id="rId37"/>
    <p:sldId id="293" r:id="rId38"/>
    <p:sldId id="292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9C2154-E7CB-49CA-9434-9EBC4D1C56BC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10DA1-BE7E-4ED8-9B40-802F85DEB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75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010DA1-BE7E-4ED8-9B40-802F85DEBD6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725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E1CF9-714C-4C2D-F3FE-A0B0B67EA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D4555A-8FEB-046C-8F0E-F3324B524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3EC499-0071-E9D7-3945-93B23C54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EBEF-EE91-49E6-8FFB-E7FFBD90EB75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119B9A-36B3-F7BB-6E68-DC8E0C71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26983D-A961-6667-F89B-D012151F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9531-67F6-4D63-955E-7654F6282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81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1C3338-E200-0DAA-1A63-8AA864AA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A62F34-C673-3E57-CCE8-B1E55F6AE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EF2ED0-E777-C723-83D7-9A498D86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EBEF-EE91-49E6-8FFB-E7FFBD90EB75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2AEDB7-47CE-2C7B-F197-4ECB8D0DF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5DD294-F6CA-C3E5-6E3D-3B697E43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9531-67F6-4D63-955E-7654F6282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19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A93A1F-A284-BE2F-7935-B781BE299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14D535-64B1-E1EF-A912-B12014577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EC32F3-26EB-CD06-CE8E-F92F3163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EBEF-EE91-49E6-8FFB-E7FFBD90EB75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77F121-0A7E-F63C-194E-7DB00B3F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B5924C-8327-3469-1FF1-522BA9FE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9531-67F6-4D63-955E-7654F6282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499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CDA3C-CCA0-295B-BF12-F90740FE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1DAC31-7D2D-8560-C0C0-83E12F33D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4E9A5-43DA-E511-5623-B2AE58274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EBEF-EE91-49E6-8FFB-E7FFBD90EB75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7222EB-1868-6714-B598-C361E1A3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5D92B5-E13C-BCBD-0918-9185D086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9531-67F6-4D63-955E-7654F6282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75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C83129-C051-F534-B58C-17150BB2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482F77-8BF8-0AFE-ECD3-3B410E2A9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F60F83-20E5-FDA2-A923-0DD0BF1A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EBEF-EE91-49E6-8FFB-E7FFBD90EB75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07C8F-07F5-E5BE-E623-2FB2E512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0CC935-79AC-DABA-3ECA-30FB535A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9531-67F6-4D63-955E-7654F6282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99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11D88-DD4D-F9EF-2A16-FAD55E357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658E67-BA6C-C722-EF11-BDDA691E9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ECE5EC5-4190-4904-C75B-94BE00970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82F707-19AF-1C92-BC71-FAD70F78A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EBEF-EE91-49E6-8FFB-E7FFBD90EB75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4B86B5-1E83-DE36-3030-94337CF8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989ED2-12C5-1455-8042-1436D98E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9531-67F6-4D63-955E-7654F6282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86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4768A-FD75-361D-A937-27FB7EFC4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AF761E-11FA-5519-9D17-8098A2657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EF4429-CEC3-6B75-10A1-824A78712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2A8950-C48E-59AC-D94E-1FED3D93D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BF77255-4042-3AC9-347C-BDB69FD05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05E7625-D134-6BC1-BF3B-80F5FF8D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EBEF-EE91-49E6-8FFB-E7FFBD90EB75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781652-3E81-76DB-1A31-8444D6601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9F7F4A4-0C4A-5320-0BB7-B93E3086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9531-67F6-4D63-955E-7654F6282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23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FF243-1A8D-EAB8-1899-CA2F93972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AC5B22-80F8-15EB-D63B-24E4D0DB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EBEF-EE91-49E6-8FFB-E7FFBD90EB75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A269EC-60C1-CE05-938C-B5E4E83E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AA2BBD-2F6E-A674-FF23-693445A3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9531-67F6-4D63-955E-7654F6282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83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651BB1-7A33-23C4-5EBD-851B4803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EBEF-EE91-49E6-8FFB-E7FFBD90EB75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A70BCC-8026-D4E8-5F23-5C891B1F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EBBDFD-BD05-6224-0456-397B2FE8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9531-67F6-4D63-955E-7654F6282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374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40703-42EC-7AB5-7122-A9F7173F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89B612-24EB-B651-AAD6-3C98DE722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020371-E83C-EA62-BB8A-F4E129B36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91D1C3-586F-798C-3B7C-A5326D8D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EBEF-EE91-49E6-8FFB-E7FFBD90EB75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CBD2DA-101C-72AA-1C0C-FF2222887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31B480-5876-B30C-A225-5C8D4610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9531-67F6-4D63-955E-7654F6282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8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90F539-96E4-D986-21B4-9549738B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D3808A7-1D53-0983-DABF-380C52BCF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0EFFAA-C8A1-A874-FA72-5C9FCAA96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413779-C1C2-7CDF-27D9-6A0A232F9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0EBEF-EE91-49E6-8FFB-E7FFBD90EB75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09622E-7BAE-D683-7866-7DF20E66C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203DBF-2A35-4E9F-C4F4-6577AE67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9531-67F6-4D63-955E-7654F6282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022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3BE57D-2208-8592-4B73-424141DF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77A78F-95C5-5ABB-18B9-9415955B7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F22E5F-887F-4FFC-D90C-FF0181A54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0EBEF-EE91-49E6-8FFB-E7FFBD90EB75}" type="datetimeFigureOut">
              <a:rPr lang="fr-FR" smtClean="0"/>
              <a:t>10/01/2025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2B3C1D-C02B-227B-78DF-C82D82455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2D38EC-C2F6-6FF4-217A-ACE68121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39531-67F6-4D63-955E-7654F628238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51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063AE-0607-A213-C05A-3D801807FB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>
                <a:latin typeface="Arial Black" panose="020B0A04020102020204" pitchFamily="34" charset="0"/>
              </a:rPr>
              <a:t>SAE 3.01</a:t>
            </a:r>
            <a:br>
              <a:rPr lang="fr-FR" dirty="0">
                <a:latin typeface="Arial Black" panose="020B0A04020102020204" pitchFamily="34" charset="0"/>
              </a:rPr>
            </a:br>
            <a:r>
              <a:rPr lang="fr-FR" dirty="0">
                <a:latin typeface="Arial Black" panose="020B0A04020102020204" pitchFamily="34" charset="0"/>
              </a:rPr>
              <a:t>Développement</a:t>
            </a:r>
            <a:br>
              <a:rPr lang="fr-FR" dirty="0">
                <a:latin typeface="Arial Black" panose="020B0A04020102020204" pitchFamily="34" charset="0"/>
              </a:rPr>
            </a:br>
            <a:r>
              <a:rPr lang="fr-FR" dirty="0">
                <a:latin typeface="Arial Black" panose="020B0A04020102020204" pitchFamily="34" charset="0"/>
              </a:rPr>
              <a:t>D’application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0BBDC0-4545-60D5-C6AB-E791DC694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399315"/>
            <a:ext cx="6980904" cy="458685"/>
          </a:xfrm>
        </p:spPr>
        <p:txBody>
          <a:bodyPr>
            <a:normAutofit/>
          </a:bodyPr>
          <a:lstStyle/>
          <a:p>
            <a:r>
              <a:rPr lang="fr-FR" sz="1600" dirty="0" err="1">
                <a:latin typeface="Arial Black" panose="020B0A04020102020204" pitchFamily="34" charset="0"/>
              </a:rPr>
              <a:t>Khodjaoui</a:t>
            </a:r>
            <a:r>
              <a:rPr lang="fr-FR" sz="1600" dirty="0">
                <a:latin typeface="Arial Black" panose="020B0A04020102020204" pitchFamily="34" charset="0"/>
              </a:rPr>
              <a:t> Elias, Fontaine Léo, Meyer Quentin, Reignier Eloi</a:t>
            </a:r>
          </a:p>
        </p:txBody>
      </p:sp>
    </p:spTree>
    <p:extLst>
      <p:ext uri="{BB962C8B-B14F-4D97-AF65-F5344CB8AC3E}">
        <p14:creationId xmlns:p14="http://schemas.microsoft.com/office/powerpoint/2010/main" val="3385809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163E6-8E18-B716-051D-354D48D6C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10CF682E-2EFE-B35E-BAE4-72F1E7B60E28}"/>
              </a:ext>
            </a:extLst>
          </p:cNvPr>
          <p:cNvSpPr txBox="1"/>
          <p:nvPr/>
        </p:nvSpPr>
        <p:spPr>
          <a:xfrm>
            <a:off x="835742" y="2005781"/>
            <a:ext cx="104615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Fonctionnalité : 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-Génération du code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PlantUMLdes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classes ajoutées au 	modèle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-Ajouter des classes pour la gestion d’une classe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(gestion des attributs, gestion des méthodes, gestion des 	héritages et implémentation)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-Relation entre les classes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-Ajout d’une classe à l’endroit nous avons cliqué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3CE81016-12BE-52C3-FE88-7D5CCDBF91FE}"/>
              </a:ext>
            </a:extLst>
          </p:cNvPr>
          <p:cNvSpPr txBox="1">
            <a:spLocks/>
          </p:cNvSpPr>
          <p:nvPr/>
        </p:nvSpPr>
        <p:spPr>
          <a:xfrm>
            <a:off x="835742" y="56192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2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477B76-DD73-9688-99D0-F18F96C11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6857"/>
            <a:ext cx="12188302" cy="1288477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586796C-5D5E-90AC-E8BA-00B93128B45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2425744" y="20945"/>
            <a:ext cx="5669216" cy="683705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451550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2FF0C-D540-7E07-2A11-92E448D60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2C99CAE-4CBC-E3D4-A411-1EAFB69F0464}"/>
              </a:ext>
            </a:extLst>
          </p:cNvPr>
          <p:cNvSpPr txBox="1"/>
          <p:nvPr/>
        </p:nvSpPr>
        <p:spPr>
          <a:xfrm>
            <a:off x="-10878738" y="1948730"/>
            <a:ext cx="104615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Fonctionnalité : 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-Génération du code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PlantUMLdes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classes ajoutées au 	modèle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-Ajouter des classes pour la gestion d’une classe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(gestion des attributs, gestion des méthodes, gestion des 	héritages et implémentation)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-Relation entre les classes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-Ajout d’une classe à l’endroit nous avons cliqué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9430C3EB-EBB5-3627-82E7-92099E8B26A9}"/>
              </a:ext>
            </a:extLst>
          </p:cNvPr>
          <p:cNvSpPr txBox="1">
            <a:spLocks/>
          </p:cNvSpPr>
          <p:nvPr/>
        </p:nvSpPr>
        <p:spPr>
          <a:xfrm>
            <a:off x="-9144000" y="613235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2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4A3BF5-F2BB-18E8-1B96-6182A83C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6857"/>
            <a:ext cx="12188302" cy="12884777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B718893-7402-38FC-020A-1B45ECB699D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596704" y="20944"/>
            <a:ext cx="5669216" cy="6837055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3447464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956B3-0617-5EA1-CCF9-84F3D38BE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6B6C4F3-C2E3-D2BB-EB53-07A2A51DD6BF}"/>
              </a:ext>
            </a:extLst>
          </p:cNvPr>
          <p:cNvSpPr txBox="1">
            <a:spLocks/>
          </p:cNvSpPr>
          <p:nvPr/>
        </p:nvSpPr>
        <p:spPr>
          <a:xfrm>
            <a:off x="835742" y="56192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3 :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0D31014-115B-CD83-3EF8-BE619CBB7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695" y="0"/>
            <a:ext cx="6150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87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4DDB9-43C4-80A9-83C4-3F24689D5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BA7F683-5FFF-35EA-DE42-B7E1F396DD43}"/>
              </a:ext>
            </a:extLst>
          </p:cNvPr>
          <p:cNvSpPr txBox="1">
            <a:spLocks/>
          </p:cNvSpPr>
          <p:nvPr/>
        </p:nvSpPr>
        <p:spPr>
          <a:xfrm>
            <a:off x="-4572000" y="67368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3 :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C94BFFD-D680-B939-9D67-CA93B1631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1359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730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8670D-9FE6-DEBA-CF2D-6FB083CEE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042DE03-DBA8-DC16-5D70-7048D8997860}"/>
              </a:ext>
            </a:extLst>
          </p:cNvPr>
          <p:cNvSpPr txBox="1">
            <a:spLocks/>
          </p:cNvSpPr>
          <p:nvPr/>
        </p:nvSpPr>
        <p:spPr>
          <a:xfrm>
            <a:off x="-4572000" y="67368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3 :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54A0EF-CCCB-C64B-6F0E-7B63EAE09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378960"/>
            <a:ext cx="12192000" cy="1359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94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9C351-B46B-84E9-77E2-1EF477D9D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F8A8A7C-7A23-6C60-59DD-6773B8E9D0E5}"/>
              </a:ext>
            </a:extLst>
          </p:cNvPr>
          <p:cNvSpPr txBox="1">
            <a:spLocks/>
          </p:cNvSpPr>
          <p:nvPr/>
        </p:nvSpPr>
        <p:spPr>
          <a:xfrm>
            <a:off x="-4572000" y="51112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3 :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A9199E9-1726-1308-80E5-76B0C581E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736420"/>
            <a:ext cx="12192000" cy="1359442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4ACBD80-F8C4-9698-CE7F-CBEC9B90A037}"/>
              </a:ext>
            </a:extLst>
          </p:cNvPr>
          <p:cNvSpPr txBox="1"/>
          <p:nvPr/>
        </p:nvSpPr>
        <p:spPr>
          <a:xfrm>
            <a:off x="-9802762" y="1934661"/>
            <a:ext cx="104615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Fonctionnalité : 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-Affichage de plusieurs classes en même temps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-Déplacement d’une classe sur la vue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-Ajout des flèches entre les classes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-Gestion des dimensions des classes dans la vue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-Exportation du diagramme en code source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PlantUML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023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369D3-30C9-BE75-44EC-347862D85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37EB107-3554-9E63-9D80-1999348E9897}"/>
              </a:ext>
            </a:extLst>
          </p:cNvPr>
          <p:cNvSpPr txBox="1"/>
          <p:nvPr/>
        </p:nvSpPr>
        <p:spPr>
          <a:xfrm>
            <a:off x="835742" y="2005781"/>
            <a:ext cx="104615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Fonctionnalité : 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-Affichage de plusieurs classes en même temps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-Déplacement d’une classe sur la vue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-Ajout des flèches entre les classes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-Gestion des dimensions des classes dans la vue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-Exportation du diagramme en code source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PlantUML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1F2C6DD-040C-EDC8-D51A-0AB0FD106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6857"/>
            <a:ext cx="12188302" cy="12884777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28678F43-7386-D2C2-9AA9-5C7FD836B1E8}"/>
              </a:ext>
            </a:extLst>
          </p:cNvPr>
          <p:cNvSpPr txBox="1">
            <a:spLocks/>
          </p:cNvSpPr>
          <p:nvPr/>
        </p:nvSpPr>
        <p:spPr>
          <a:xfrm>
            <a:off x="835742" y="56192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3 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2F817D-0CC3-AFDD-8EAE-2FA5992D5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0183" y="-2670"/>
            <a:ext cx="10970546" cy="686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148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95F91-922A-EDA7-06D6-997DD8C21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B68F788-67C6-3FB8-9F6F-A6C857953CB5}"/>
              </a:ext>
            </a:extLst>
          </p:cNvPr>
          <p:cNvSpPr txBox="1"/>
          <p:nvPr/>
        </p:nvSpPr>
        <p:spPr>
          <a:xfrm>
            <a:off x="-10258978" y="1951875"/>
            <a:ext cx="104615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Fonctionnalité : 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-Affichage de plusieurs classes en même temps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-Déplacement d’une classe sur la vue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-Ajout des flèches entre les classes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-Gestion des dimensions des classes dans la vue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-Exportation du diagramme en code source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PlantUML</a:t>
            </a:r>
            <a:endParaRPr lang="fr-F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235489-134C-6202-D534-BB0950BF3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6857"/>
            <a:ext cx="12188302" cy="12884777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3A0DFB14-193D-4F18-93CB-F49D580E32B3}"/>
              </a:ext>
            </a:extLst>
          </p:cNvPr>
          <p:cNvSpPr txBox="1">
            <a:spLocks/>
          </p:cNvSpPr>
          <p:nvPr/>
        </p:nvSpPr>
        <p:spPr>
          <a:xfrm>
            <a:off x="-7454818" y="54160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3 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389D3C-F0DD-9CCD-DB36-3808FA8CB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27" y="0"/>
            <a:ext cx="10970546" cy="686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19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4EF96-3E91-A63D-AB81-95D652C49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CF56E65-FC3A-8077-CF2E-470F9E173696}"/>
              </a:ext>
            </a:extLst>
          </p:cNvPr>
          <p:cNvSpPr txBox="1">
            <a:spLocks/>
          </p:cNvSpPr>
          <p:nvPr/>
        </p:nvSpPr>
        <p:spPr>
          <a:xfrm>
            <a:off x="835742" y="56192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4 :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58D4DB-367B-AD87-6472-4C725D5D9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55" y="0"/>
            <a:ext cx="7381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2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78812-FAC7-5D64-8B19-95D80E47E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957BBDF-5272-7DCF-DE93-BDEE3076E154}"/>
              </a:ext>
            </a:extLst>
          </p:cNvPr>
          <p:cNvSpPr txBox="1">
            <a:spLocks/>
          </p:cNvSpPr>
          <p:nvPr/>
        </p:nvSpPr>
        <p:spPr>
          <a:xfrm>
            <a:off x="-3959778" y="52128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4 :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31E74B-51DE-E9E2-620A-EBA9A5634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"/>
            <a:ext cx="12192000" cy="1132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60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AB8357A-39F2-3091-FF1F-30C94CFFF5D2}"/>
              </a:ext>
            </a:extLst>
          </p:cNvPr>
          <p:cNvSpPr txBox="1">
            <a:spLocks/>
          </p:cNvSpPr>
          <p:nvPr/>
        </p:nvSpPr>
        <p:spPr>
          <a:xfrm>
            <a:off x="835742" y="56192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Sommaire :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DF9D62-B2B1-9F3F-4CD1-6929AD0B4923}"/>
              </a:ext>
            </a:extLst>
          </p:cNvPr>
          <p:cNvSpPr txBox="1"/>
          <p:nvPr/>
        </p:nvSpPr>
        <p:spPr>
          <a:xfrm>
            <a:off x="1700981" y="2005781"/>
            <a:ext cx="9783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Déroulement des itérations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Evolution de la conception</a:t>
            </a:r>
          </a:p>
          <a:p>
            <a:pPr marL="285750" indent="-285750">
              <a:buFontTx/>
              <a:buChar char="-"/>
            </a:pP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Fonctionnalité dont nous sommes fiers</a:t>
            </a:r>
          </a:p>
        </p:txBody>
      </p:sp>
    </p:spTree>
    <p:extLst>
      <p:ext uri="{BB962C8B-B14F-4D97-AF65-F5344CB8AC3E}">
        <p14:creationId xmlns:p14="http://schemas.microsoft.com/office/powerpoint/2010/main" val="254919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58C3C-AE5C-522C-EAF4-7AD8F1FCC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1B16957-E40C-E5C7-EFA3-E0FD8F345F49}"/>
              </a:ext>
            </a:extLst>
          </p:cNvPr>
          <p:cNvSpPr txBox="1">
            <a:spLocks/>
          </p:cNvSpPr>
          <p:nvPr/>
        </p:nvSpPr>
        <p:spPr>
          <a:xfrm>
            <a:off x="-3959778" y="52128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4 :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A8EDED-43A3-45F4-D7C6-C9E2D876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468807"/>
            <a:ext cx="12192000" cy="113268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6F7E44C-4210-A229-DB52-4DDCCD36270D}"/>
              </a:ext>
            </a:extLst>
          </p:cNvPr>
          <p:cNvSpPr txBox="1"/>
          <p:nvPr/>
        </p:nvSpPr>
        <p:spPr>
          <a:xfrm>
            <a:off x="-10949858" y="1659285"/>
            <a:ext cx="104615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Fonctionnalité : 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-Drag and Drop (arborescence -&gt; vue)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-Diagramme de classe à partir d’un dossier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-Capture d’écran du diagramme présent dans la vue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-Menu contextuel (clic droit sur la vue ou une classe)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-Suppression d’une classe ou de toutes les classe à partir 	du menu contextuel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-Modification du déplacement des classes dans la vue</a:t>
            </a:r>
          </a:p>
        </p:txBody>
      </p:sp>
    </p:spTree>
    <p:extLst>
      <p:ext uri="{BB962C8B-B14F-4D97-AF65-F5344CB8AC3E}">
        <p14:creationId xmlns:p14="http://schemas.microsoft.com/office/powerpoint/2010/main" val="2324092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4D563-FAE3-82D9-D29D-5EF70CCC7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6D464B8-9090-0A4C-7E0E-599C23F690DF}"/>
              </a:ext>
            </a:extLst>
          </p:cNvPr>
          <p:cNvSpPr txBox="1"/>
          <p:nvPr/>
        </p:nvSpPr>
        <p:spPr>
          <a:xfrm>
            <a:off x="835742" y="2005781"/>
            <a:ext cx="104615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Fonctionnalité : 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-Drag and Drop (arborescence -&gt; vue)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-Diagramme de classe à partir d’un dossier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-Capture d’écran du diagramme présent dans la vue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-Menu contextuel (clic droit sur la vue ou une classe)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-Suppression d’une classe ou de toutes les classe à partir 	du menu contextuel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-Modification du déplacement des classes dans la vue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6CFC1A-CB47-3A6F-C1C6-C47843C94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6857"/>
            <a:ext cx="12188302" cy="1288477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A4115113-E7F9-1B2C-558D-F17DD5093E6D}"/>
              </a:ext>
            </a:extLst>
          </p:cNvPr>
          <p:cNvSpPr txBox="1">
            <a:spLocks/>
          </p:cNvSpPr>
          <p:nvPr/>
        </p:nvSpPr>
        <p:spPr>
          <a:xfrm>
            <a:off x="835742" y="56192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4 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C5F069B-395F-3227-4DFD-9C949EF33EC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322955" y="0"/>
            <a:ext cx="7886409" cy="6309360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760942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D01ED-BB7B-719B-DE00-CB33D6406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18152C3-E08F-189A-EE06-79CAA863BB36}"/>
              </a:ext>
            </a:extLst>
          </p:cNvPr>
          <p:cNvSpPr txBox="1"/>
          <p:nvPr/>
        </p:nvSpPr>
        <p:spPr>
          <a:xfrm>
            <a:off x="-10888898" y="2096165"/>
            <a:ext cx="104615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Fonctionnalité : 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-Drag and Drop (arborescence -&gt; vue)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-Diagramme de classe à partir d’un dossier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-Capture d’écran du diagramme présent dans la vue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-Menu contextuel (clic droit sur la vue ou une classe)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-Suppression d’une classe ou de toutes les classe à partir 	du menu contextuel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-Modification du déplacement des classes dans la vue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4A73DA-F9F2-0E0B-AB17-C75D72A70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6857"/>
            <a:ext cx="12188302" cy="1288477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D2D180F8-9DB4-BED4-FEB5-C6317F7F8976}"/>
              </a:ext>
            </a:extLst>
          </p:cNvPr>
          <p:cNvSpPr txBox="1">
            <a:spLocks/>
          </p:cNvSpPr>
          <p:nvPr/>
        </p:nvSpPr>
        <p:spPr>
          <a:xfrm>
            <a:off x="-9571375" y="47048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4 :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E72ECB-A86B-9E96-3C58-4A851C3FF1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152795" y="0"/>
            <a:ext cx="7886409" cy="6309360"/>
          </a:xfrm>
          <a:prstGeom prst="rect">
            <a:avLst/>
          </a:prstGeom>
          <a:noFill/>
          <a:ln>
            <a:noFill/>
            <a:prstDash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C298FF4-CD4C-3FDD-0045-2B270190DD32}"/>
              </a:ext>
            </a:extLst>
          </p:cNvPr>
          <p:cNvSpPr txBox="1"/>
          <p:nvPr/>
        </p:nvSpPr>
        <p:spPr>
          <a:xfrm>
            <a:off x="3027680" y="6329680"/>
            <a:ext cx="613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Capture prise par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3204001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598B7-820B-8F1D-6D74-E8628CD18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DB1D5CF-2ABD-969D-3013-FEC81F8D469E}"/>
              </a:ext>
            </a:extLst>
          </p:cNvPr>
          <p:cNvSpPr txBox="1">
            <a:spLocks/>
          </p:cNvSpPr>
          <p:nvPr/>
        </p:nvSpPr>
        <p:spPr>
          <a:xfrm>
            <a:off x="835742" y="56192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5 :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DBDB6A7-9CD9-C172-BB7F-8E9092B14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148" y="0"/>
            <a:ext cx="6922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64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D6946-664A-8A7D-33ED-0C665FCFE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C4F5A333-DA87-A806-7D85-D18B23B887AB}"/>
              </a:ext>
            </a:extLst>
          </p:cNvPr>
          <p:cNvSpPr txBox="1">
            <a:spLocks/>
          </p:cNvSpPr>
          <p:nvPr/>
        </p:nvSpPr>
        <p:spPr>
          <a:xfrm>
            <a:off x="-3972405" y="59240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5 :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FECF985-7A9E-AD08-EF1B-6CC7A3ABB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195041" cy="160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97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5739E-B6E7-CEE5-F7FA-C7337041F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B58F219-7CDB-B06B-9CCF-40367EEA4CE3}"/>
              </a:ext>
            </a:extLst>
          </p:cNvPr>
          <p:cNvSpPr txBox="1">
            <a:spLocks/>
          </p:cNvSpPr>
          <p:nvPr/>
        </p:nvSpPr>
        <p:spPr>
          <a:xfrm>
            <a:off x="-3972405" y="59240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5 :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E3D7A81-56FA-3C54-F748-52A4D66C4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03041" y="0"/>
            <a:ext cx="16195041" cy="160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216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1CDC0-37FC-1903-CA25-91BD60D3D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01536622-AE80-3670-73B6-B9D1BA5FC81E}"/>
              </a:ext>
            </a:extLst>
          </p:cNvPr>
          <p:cNvSpPr txBox="1">
            <a:spLocks/>
          </p:cNvSpPr>
          <p:nvPr/>
        </p:nvSpPr>
        <p:spPr>
          <a:xfrm>
            <a:off x="-3972405" y="59240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5 :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AB41F9-F115-1AAC-B591-08DCF609B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0240" y="-1995140"/>
            <a:ext cx="17429480" cy="1726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20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125CA-FF34-F42B-A916-6BC80B610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69B2BCEC-1AD3-9EDA-CC10-844EB4F9FBF8}"/>
              </a:ext>
            </a:extLst>
          </p:cNvPr>
          <p:cNvSpPr txBox="1">
            <a:spLocks/>
          </p:cNvSpPr>
          <p:nvPr/>
        </p:nvSpPr>
        <p:spPr>
          <a:xfrm>
            <a:off x="-3972405" y="59240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5 :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1E462C-9CB8-9A4F-E39C-3D6D89266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4880" y="-7114106"/>
            <a:ext cx="18315787" cy="181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733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F82D7-A87B-FFA2-8A66-89A7FB7CC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E8DB007-CFD6-9446-EB6E-C6B067BA59E6}"/>
              </a:ext>
            </a:extLst>
          </p:cNvPr>
          <p:cNvSpPr txBox="1">
            <a:spLocks/>
          </p:cNvSpPr>
          <p:nvPr/>
        </p:nvSpPr>
        <p:spPr>
          <a:xfrm>
            <a:off x="-3972405" y="59240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5 :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5F43FA2-8BBC-62BB-65FD-9269133F5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7487" y="-11287769"/>
            <a:ext cx="18315787" cy="1814576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902221F-0D7A-0477-D43F-6A076EA9E2FE}"/>
              </a:ext>
            </a:extLst>
          </p:cNvPr>
          <p:cNvSpPr txBox="1"/>
          <p:nvPr/>
        </p:nvSpPr>
        <p:spPr>
          <a:xfrm>
            <a:off x="-11592771" y="1638660"/>
            <a:ext cx="104615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Fonctionnalité : 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-Sauvegarde d’un diagramme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-Suppression d’une classe quand elle est déplacée sur 	l’arborescence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-Possibilité de choisir le répertoire de travail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-Ajouter une nouvelle classe au diagramme, puis l’ajout de 	son squelette dans les fichiers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-Ajout d’attribut, méthode à partir du menu contextuel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-Possibilité de montrer les relations au classe externe 	(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-Possibilité d’afficher ou de masquer les méthodes et les 	attributs</a:t>
            </a:r>
          </a:p>
        </p:txBody>
      </p:sp>
    </p:spTree>
    <p:extLst>
      <p:ext uri="{BB962C8B-B14F-4D97-AF65-F5344CB8AC3E}">
        <p14:creationId xmlns:p14="http://schemas.microsoft.com/office/powerpoint/2010/main" val="2677271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94DF4-FD09-13F8-2D2B-D33D8D996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AE77D54-B267-F212-A6FF-60202CD6A3CA}"/>
              </a:ext>
            </a:extLst>
          </p:cNvPr>
          <p:cNvSpPr txBox="1"/>
          <p:nvPr/>
        </p:nvSpPr>
        <p:spPr>
          <a:xfrm>
            <a:off x="863389" y="1595021"/>
            <a:ext cx="104615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Fonctionnalité : 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-Sauvegarde d’un diagramme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-Suppression d’une classe quand elle est déplacée sur 	l’arborescence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-Possibilité de choisir le répertoire de travail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-Ajouter une nouvelle classe au diagramme, puis l’ajout de 	son squelette dans les fichiers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-Ajout d’attribut, méthode à partir du menu contextuel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-Possibilité de montrer les relations au classe externe 	(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-Possibilité d’afficher ou de masquer les méthodes et les 	attributs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1C0148-C039-962A-2D84-BF5A3C822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6857"/>
            <a:ext cx="12188302" cy="12884777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5E5C8B83-3B6A-B77F-E3D1-F256C0E5F6CA}"/>
              </a:ext>
            </a:extLst>
          </p:cNvPr>
          <p:cNvSpPr txBox="1">
            <a:spLocks/>
          </p:cNvSpPr>
          <p:nvPr/>
        </p:nvSpPr>
        <p:spPr>
          <a:xfrm>
            <a:off x="835742" y="56192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5 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C62DEA-2BB1-5E2B-C52C-8DEC9604B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1222" y="0"/>
            <a:ext cx="10898515" cy="68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815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D9D3BD6-D620-F81D-C2ED-1FE9C047E9E4}"/>
              </a:ext>
            </a:extLst>
          </p:cNvPr>
          <p:cNvSpPr txBox="1">
            <a:spLocks/>
          </p:cNvSpPr>
          <p:nvPr/>
        </p:nvSpPr>
        <p:spPr>
          <a:xfrm>
            <a:off x="835742" y="56192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1 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53C434-326E-4714-E2AA-605672C3C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719" y="0"/>
            <a:ext cx="63428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25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7106D-A23F-0736-7131-A8634F4CA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C686778-FB5D-45CF-45BA-2D301EEBE742}"/>
              </a:ext>
            </a:extLst>
          </p:cNvPr>
          <p:cNvSpPr txBox="1"/>
          <p:nvPr/>
        </p:nvSpPr>
        <p:spPr>
          <a:xfrm>
            <a:off x="-10627571" y="1595021"/>
            <a:ext cx="1046152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Fonctionnalité : 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-Sauvegarde d’un diagramme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-Suppression d’une classe quand elle est déplacée sur 	l’arborescence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-Possibilité de choisir le répertoire de travail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-Ajouter une nouvelle classe au diagramme, puis l’ajout de 	son squelette dans les fichiers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-Ajout d’attribut, méthode à partir du menu contextuel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-Possibilité de montrer les relations au classe externe 	(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-Possibilité d’afficher ou de masquer les méthodes et les 	attributs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D6BEF7-0DA3-0688-E07B-E845991DE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286857"/>
            <a:ext cx="12188302" cy="12884777"/>
          </a:xfrm>
          <a:prstGeom prst="rect">
            <a:avLst/>
          </a:prstGeom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08663726-38BE-7742-2AF0-3C29E3944FF8}"/>
              </a:ext>
            </a:extLst>
          </p:cNvPr>
          <p:cNvSpPr txBox="1">
            <a:spLocks/>
          </p:cNvSpPr>
          <p:nvPr/>
        </p:nvSpPr>
        <p:spPr>
          <a:xfrm>
            <a:off x="-7668178" y="505126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5 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31A24F5-7947-2CD3-2BD1-8A7510E26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2" y="-6293"/>
            <a:ext cx="10898515" cy="686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94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3B042276-E49C-EFC2-9495-0F561337F487}"/>
              </a:ext>
            </a:extLst>
          </p:cNvPr>
          <p:cNvSpPr txBox="1">
            <a:spLocks/>
          </p:cNvSpPr>
          <p:nvPr/>
        </p:nvSpPr>
        <p:spPr>
          <a:xfrm>
            <a:off x="409022" y="18600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Evolution de la conception: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568CF1E-35DF-A55A-FD73-96360AFA19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23" y="934720"/>
            <a:ext cx="7458153" cy="592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AB49F82-3F6B-5233-AEA6-F58CDE234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5" t="42124" r="37467"/>
          <a:stretch/>
        </p:blipFill>
        <p:spPr>
          <a:xfrm>
            <a:off x="12540062" y="0"/>
            <a:ext cx="5686978" cy="99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71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C8A1C-763B-6421-DBE8-9D579A6CA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08197B8-D5D8-7336-6B34-3958B10D5A1B}"/>
              </a:ext>
            </a:extLst>
          </p:cNvPr>
          <p:cNvSpPr txBox="1">
            <a:spLocks/>
          </p:cNvSpPr>
          <p:nvPr/>
        </p:nvSpPr>
        <p:spPr>
          <a:xfrm>
            <a:off x="-9222658" y="87179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Evolution de la conception: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8CE41F4-B5DE-FF50-D3D7-AEA531EC1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3" t="42124" r="40541"/>
          <a:stretch/>
        </p:blipFill>
        <p:spPr>
          <a:xfrm>
            <a:off x="6394569" y="-4350706"/>
            <a:ext cx="5341546" cy="1120870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C451A59-0580-CD71-5478-48EC0B86CC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0563"/>
            <a:ext cx="6762918" cy="53711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2432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7D733E2-C2D0-EDDA-8C03-CCD0CD161E43}"/>
              </a:ext>
            </a:extLst>
          </p:cNvPr>
          <p:cNvSpPr txBox="1">
            <a:spLocks/>
          </p:cNvSpPr>
          <p:nvPr/>
        </p:nvSpPr>
        <p:spPr>
          <a:xfrm>
            <a:off x="409022" y="18600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Fonctionnalité dont nous sommes fiers: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3303A23D-37C7-1081-6BA2-659510682AD1}"/>
              </a:ext>
            </a:extLst>
          </p:cNvPr>
          <p:cNvSpPr txBox="1">
            <a:spLocks/>
          </p:cNvSpPr>
          <p:nvPr/>
        </p:nvSpPr>
        <p:spPr>
          <a:xfrm>
            <a:off x="977982" y="331528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9B426D5-5399-6D9B-D0CE-BDC59839C39F}"/>
              </a:ext>
            </a:extLst>
          </p:cNvPr>
          <p:cNvSpPr txBox="1">
            <a:spLocks/>
          </p:cNvSpPr>
          <p:nvPr/>
        </p:nvSpPr>
        <p:spPr>
          <a:xfrm>
            <a:off x="1076960" y="1275899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atin typeface="Arial Black" panose="020B0A04020102020204" pitchFamily="34" charset="0"/>
              </a:rPr>
              <a:t>Elias :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Afficher/Masquer les attributs, 			méthodes et relations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D56ED7-31B9-0E6C-729C-004933B0B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996" y="2235683"/>
            <a:ext cx="7172008" cy="451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403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63277-EA11-4A97-9AE8-344B6E156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4E1F1011-2471-138B-1ED9-02B511BCFA46}"/>
              </a:ext>
            </a:extLst>
          </p:cNvPr>
          <p:cNvSpPr txBox="1">
            <a:spLocks/>
          </p:cNvSpPr>
          <p:nvPr/>
        </p:nvSpPr>
        <p:spPr>
          <a:xfrm>
            <a:off x="409022" y="18600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Fonctionnalité dont nous sommes fiers: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FC5E043-A9C2-4EEF-4FA5-0FBE31AB659C}"/>
              </a:ext>
            </a:extLst>
          </p:cNvPr>
          <p:cNvSpPr txBox="1">
            <a:spLocks/>
          </p:cNvSpPr>
          <p:nvPr/>
        </p:nvSpPr>
        <p:spPr>
          <a:xfrm>
            <a:off x="977982" y="331528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73C0349B-D139-D29A-327E-922812B937C6}"/>
              </a:ext>
            </a:extLst>
          </p:cNvPr>
          <p:cNvSpPr txBox="1">
            <a:spLocks/>
          </p:cNvSpPr>
          <p:nvPr/>
        </p:nvSpPr>
        <p:spPr>
          <a:xfrm>
            <a:off x="1076960" y="1275899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atin typeface="Arial Black" panose="020B0A04020102020204" pitchFamily="34" charset="0"/>
              </a:rPr>
              <a:t>Quentin: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Génération du squelette du code source 		du diagramme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DECCA3B-CD84-75B7-1D1D-5DD44859D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92" y="2365794"/>
            <a:ext cx="7182881" cy="449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88EEC75-7E0B-FD1D-D6E2-B99920247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673" y="1899920"/>
            <a:ext cx="4422102" cy="495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0071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7A78D-D60A-F310-593A-4539EAEDE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14DAE2A5-0911-539D-E5C2-BC7BE5293A06}"/>
              </a:ext>
            </a:extLst>
          </p:cNvPr>
          <p:cNvSpPr txBox="1">
            <a:spLocks/>
          </p:cNvSpPr>
          <p:nvPr/>
        </p:nvSpPr>
        <p:spPr>
          <a:xfrm>
            <a:off x="409022" y="18600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Fonctionnalité dont nous sommes fiers: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D17911E3-AF4C-6777-26BF-866DB6F8DE08}"/>
              </a:ext>
            </a:extLst>
          </p:cNvPr>
          <p:cNvSpPr txBox="1">
            <a:spLocks/>
          </p:cNvSpPr>
          <p:nvPr/>
        </p:nvSpPr>
        <p:spPr>
          <a:xfrm>
            <a:off x="977982" y="331528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E620CA81-E086-8788-9A4E-2E45A811994F}"/>
              </a:ext>
            </a:extLst>
          </p:cNvPr>
          <p:cNvSpPr txBox="1">
            <a:spLocks/>
          </p:cNvSpPr>
          <p:nvPr/>
        </p:nvSpPr>
        <p:spPr>
          <a:xfrm>
            <a:off x="1076960" y="1275899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atin typeface="Arial Black" panose="020B0A04020102020204" pitchFamily="34" charset="0"/>
              </a:rPr>
              <a:t>Léo :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L’ajout de l’affichage des flèches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4ED7F8F-C52F-7786-335D-36B802CF8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390" y="2125991"/>
            <a:ext cx="7541219" cy="473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31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3BC1D-279C-412A-EAF9-21A9D4C16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351483C5-0B00-17DB-097E-2D2EE5791B05}"/>
              </a:ext>
            </a:extLst>
          </p:cNvPr>
          <p:cNvSpPr txBox="1">
            <a:spLocks/>
          </p:cNvSpPr>
          <p:nvPr/>
        </p:nvSpPr>
        <p:spPr>
          <a:xfrm>
            <a:off x="409022" y="18600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Fonctionnalité dont nous sommes fiers: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ECAA3207-9B50-C687-68E3-9C93C7B9492B}"/>
              </a:ext>
            </a:extLst>
          </p:cNvPr>
          <p:cNvSpPr txBox="1">
            <a:spLocks/>
          </p:cNvSpPr>
          <p:nvPr/>
        </p:nvSpPr>
        <p:spPr>
          <a:xfrm>
            <a:off x="977982" y="331528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FE0FF7B1-BC5C-A7A9-30B0-98E761AF8C20}"/>
              </a:ext>
            </a:extLst>
          </p:cNvPr>
          <p:cNvSpPr txBox="1">
            <a:spLocks/>
          </p:cNvSpPr>
          <p:nvPr/>
        </p:nvSpPr>
        <p:spPr>
          <a:xfrm>
            <a:off x="1076960" y="1275899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atin typeface="Arial Black" panose="020B0A04020102020204" pitchFamily="34" charset="0"/>
              </a:rPr>
              <a:t>Léo :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L’ajout de l’affichage des flèches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B82A6B-3C7A-58F2-DBF7-7FE9CA368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21" y="2011680"/>
            <a:ext cx="7823557" cy="484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3507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02F1C-350D-9351-0B1C-0A9A506F9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9D6EC123-631B-FFAC-0817-E416312F46E2}"/>
              </a:ext>
            </a:extLst>
          </p:cNvPr>
          <p:cNvSpPr txBox="1">
            <a:spLocks/>
          </p:cNvSpPr>
          <p:nvPr/>
        </p:nvSpPr>
        <p:spPr>
          <a:xfrm>
            <a:off x="409022" y="18600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Fonctionnalité dont nous sommes fiers: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43540D8-0DAD-5DA4-7723-82D55CF43CA2}"/>
              </a:ext>
            </a:extLst>
          </p:cNvPr>
          <p:cNvSpPr txBox="1">
            <a:spLocks/>
          </p:cNvSpPr>
          <p:nvPr/>
        </p:nvSpPr>
        <p:spPr>
          <a:xfrm>
            <a:off x="977982" y="331528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2C43B3F-EB18-9CCC-EA0F-17C5E3860142}"/>
              </a:ext>
            </a:extLst>
          </p:cNvPr>
          <p:cNvSpPr txBox="1">
            <a:spLocks/>
          </p:cNvSpPr>
          <p:nvPr/>
        </p:nvSpPr>
        <p:spPr>
          <a:xfrm>
            <a:off x="1076960" y="1275899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atin typeface="Arial Black" panose="020B0A04020102020204" pitchFamily="34" charset="0"/>
              </a:rPr>
              <a:t>Léo :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L’ajout de l’affichage des flèches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D14985-7813-FCFF-0871-9398E592D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795" y="1993220"/>
            <a:ext cx="6836410" cy="4823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069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09122-DC45-3B5A-5F1D-0AC5445DA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53539125-C596-0408-98E8-71BE1F58614E}"/>
              </a:ext>
            </a:extLst>
          </p:cNvPr>
          <p:cNvSpPr txBox="1">
            <a:spLocks/>
          </p:cNvSpPr>
          <p:nvPr/>
        </p:nvSpPr>
        <p:spPr>
          <a:xfrm>
            <a:off x="409022" y="18600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Fonctionnalité dont nous sommes fiers: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86D45257-B8D2-FF0F-8E21-DE54473CBD56}"/>
              </a:ext>
            </a:extLst>
          </p:cNvPr>
          <p:cNvSpPr txBox="1">
            <a:spLocks/>
          </p:cNvSpPr>
          <p:nvPr/>
        </p:nvSpPr>
        <p:spPr>
          <a:xfrm>
            <a:off x="977982" y="331528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8935802D-996C-046F-A7D9-3937A58C7B90}"/>
              </a:ext>
            </a:extLst>
          </p:cNvPr>
          <p:cNvSpPr txBox="1">
            <a:spLocks/>
          </p:cNvSpPr>
          <p:nvPr/>
        </p:nvSpPr>
        <p:spPr>
          <a:xfrm>
            <a:off x="1076960" y="1275899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latin typeface="Arial Black" panose="020B0A04020102020204" pitchFamily="34" charset="0"/>
              </a:rPr>
              <a:t>Eloi :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La sauvegarde d’un diagramme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E03560D-8B11-0560-E300-7C6B32A3C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52" y="2077776"/>
            <a:ext cx="7453696" cy="465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5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57CE4-3A58-8049-DF5D-D67F4525D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796BCEAB-2F1C-98FE-A819-D4AEA51F5B58}"/>
              </a:ext>
            </a:extLst>
          </p:cNvPr>
          <p:cNvSpPr txBox="1">
            <a:spLocks/>
          </p:cNvSpPr>
          <p:nvPr/>
        </p:nvSpPr>
        <p:spPr>
          <a:xfrm>
            <a:off x="-4178709" y="630749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1 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C60C23-5005-843B-18D1-DAB89ADF2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1318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84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852BA-77A1-13C9-4324-BCF68251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40F2B3BA-B19E-DBF9-B080-893BAC347BFE}"/>
              </a:ext>
            </a:extLst>
          </p:cNvPr>
          <p:cNvSpPr txBox="1">
            <a:spLocks/>
          </p:cNvSpPr>
          <p:nvPr/>
        </p:nvSpPr>
        <p:spPr>
          <a:xfrm>
            <a:off x="-4178709" y="630749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1 : 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987D2D2-526A-B1E0-C3E9-F9B6B19F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24213"/>
            <a:ext cx="12192000" cy="1318221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C8A0CD8-FEE1-25DB-12FE-DB5BFEB1631A}"/>
              </a:ext>
            </a:extLst>
          </p:cNvPr>
          <p:cNvSpPr txBox="1"/>
          <p:nvPr/>
        </p:nvSpPr>
        <p:spPr>
          <a:xfrm>
            <a:off x="-9409471" y="1965141"/>
            <a:ext cx="104615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Fonctionnalité : 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-Affichage des classes dans un menu déroulant de l’application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-Introspection d’un fichier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-Mise en place du patron MVC</a:t>
            </a:r>
          </a:p>
        </p:txBody>
      </p:sp>
    </p:spTree>
    <p:extLst>
      <p:ext uri="{BB962C8B-B14F-4D97-AF65-F5344CB8AC3E}">
        <p14:creationId xmlns:p14="http://schemas.microsoft.com/office/powerpoint/2010/main" val="1481674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40A35-1F0B-A4EF-F8C8-D339FC417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1B1A0E8-027A-6B47-C0DA-A4F12CF2211A}"/>
              </a:ext>
            </a:extLst>
          </p:cNvPr>
          <p:cNvSpPr txBox="1">
            <a:spLocks/>
          </p:cNvSpPr>
          <p:nvPr/>
        </p:nvSpPr>
        <p:spPr>
          <a:xfrm>
            <a:off x="835742" y="56192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1 :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7420D0-1E02-7E13-1242-7917DCA2C16E}"/>
              </a:ext>
            </a:extLst>
          </p:cNvPr>
          <p:cNvSpPr txBox="1"/>
          <p:nvPr/>
        </p:nvSpPr>
        <p:spPr>
          <a:xfrm>
            <a:off x="835742" y="2005781"/>
            <a:ext cx="104615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Fonctionnalité : 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-Affichage des classes dans un menu déroulant de l’application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-Introspection d’un fichier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-Mise en place du patron MVC</a:t>
            </a:r>
          </a:p>
        </p:txBody>
      </p:sp>
    </p:spTree>
    <p:extLst>
      <p:ext uri="{BB962C8B-B14F-4D97-AF65-F5344CB8AC3E}">
        <p14:creationId xmlns:p14="http://schemas.microsoft.com/office/powerpoint/2010/main" val="22458013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B3429-A8E7-51FF-0FCB-539FC3FA4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4732715-3EE8-704B-2DF6-9E0E970DC75B}"/>
              </a:ext>
            </a:extLst>
          </p:cNvPr>
          <p:cNvSpPr txBox="1">
            <a:spLocks/>
          </p:cNvSpPr>
          <p:nvPr/>
        </p:nvSpPr>
        <p:spPr>
          <a:xfrm>
            <a:off x="835742" y="561924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2 :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6C2EE48-FB07-5758-AE08-914CE9064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009" y="0"/>
            <a:ext cx="6487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9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50F49-DD09-CDC0-2E95-4347B9C6A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F208EA7-FD36-6CBD-F83E-81EB18231372}"/>
              </a:ext>
            </a:extLst>
          </p:cNvPr>
          <p:cNvSpPr txBox="1">
            <a:spLocks/>
          </p:cNvSpPr>
          <p:nvPr/>
        </p:nvSpPr>
        <p:spPr>
          <a:xfrm>
            <a:off x="-4247536" y="532427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2 :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89C0EC-21FA-B7F7-0387-C2A5E7594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6816"/>
            <a:ext cx="12188302" cy="1288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78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0B756-0E81-9911-58CD-F85DAFB2C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021056D-F959-B948-5386-1442E3E33F50}"/>
              </a:ext>
            </a:extLst>
          </p:cNvPr>
          <p:cNvSpPr txBox="1">
            <a:spLocks/>
          </p:cNvSpPr>
          <p:nvPr/>
        </p:nvSpPr>
        <p:spPr>
          <a:xfrm>
            <a:off x="-4247536" y="532427"/>
            <a:ext cx="9144000" cy="10898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latin typeface="Arial Black" panose="020B0A04020102020204" pitchFamily="34" charset="0"/>
              </a:rPr>
              <a:t>Itération 2 :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55F3D32-4D5F-7505-91E3-ACFE26BA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" y="-6026777"/>
            <a:ext cx="12188302" cy="1288477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7A4782E-2137-225F-D26A-166219A975BF}"/>
              </a:ext>
            </a:extLst>
          </p:cNvPr>
          <p:cNvSpPr txBox="1"/>
          <p:nvPr/>
        </p:nvSpPr>
        <p:spPr>
          <a:xfrm>
            <a:off x="-10756818" y="1812741"/>
            <a:ext cx="1046152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Fonctionnalité : 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-Génération du code </a:t>
            </a:r>
            <a:r>
              <a:rPr lang="fr-FR" sz="2800" dirty="0" err="1">
                <a:latin typeface="Arial" panose="020B0604020202020204" pitchFamily="34" charset="0"/>
                <a:cs typeface="Arial" panose="020B0604020202020204" pitchFamily="34" charset="0"/>
              </a:rPr>
              <a:t>PlantUMLdes</a:t>
            </a:r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 classes ajoutées au 	modèle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-Ajouter des classes pour la gestion d’une classe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(gestion des attributs, gestion des méthodes, gestion des 	héritages et implémentation)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-Relation entre les classes</a:t>
            </a:r>
          </a:p>
          <a:p>
            <a:r>
              <a:rPr lang="fr-FR" sz="2800" dirty="0">
                <a:latin typeface="Arial" panose="020B0604020202020204" pitchFamily="34" charset="0"/>
                <a:cs typeface="Arial" panose="020B0604020202020204" pitchFamily="34" charset="0"/>
              </a:rPr>
              <a:t>	-Ajout d’une classe à l’endroit nous avons cliqué</a:t>
            </a:r>
          </a:p>
        </p:txBody>
      </p:sp>
    </p:spTree>
    <p:extLst>
      <p:ext uri="{BB962C8B-B14F-4D97-AF65-F5344CB8AC3E}">
        <p14:creationId xmlns:p14="http://schemas.microsoft.com/office/powerpoint/2010/main" val="877783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1045</Words>
  <Application>Microsoft Office PowerPoint</Application>
  <PresentationFormat>Grand écran</PresentationFormat>
  <Paragraphs>139</Paragraphs>
  <Slides>38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Arial</vt:lpstr>
      <vt:lpstr>Arial Black</vt:lpstr>
      <vt:lpstr>Calibri</vt:lpstr>
      <vt:lpstr>Calibri Light</vt:lpstr>
      <vt:lpstr>Thème Office</vt:lpstr>
      <vt:lpstr>SAE 3.01 Développement D’application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ELOI REIGNIER</dc:creator>
  <cp:lastModifiedBy>ELOI REIGNIER</cp:lastModifiedBy>
  <cp:revision>2</cp:revision>
  <dcterms:created xsi:type="dcterms:W3CDTF">2025-01-10T08:38:49Z</dcterms:created>
  <dcterms:modified xsi:type="dcterms:W3CDTF">2025-01-10T10:01:15Z</dcterms:modified>
</cp:coreProperties>
</file>