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39C7"/>
    <a:srgbClr val="6B0533"/>
    <a:srgbClr val="E10B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77" autoAdjust="0"/>
    <p:restoredTop sz="79893"/>
  </p:normalViewPr>
  <p:slideViewPr>
    <p:cSldViewPr snapToGrid="0">
      <p:cViewPr varScale="1">
        <p:scale>
          <a:sx n="56" d="100"/>
          <a:sy n="56" d="100"/>
        </p:scale>
        <p:origin x="6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D1B845-9DA2-4106-9EC9-B5C4D9A1E624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8B155-0A53-441B-90E3-17ECEAFA06D2}">
      <dgm:prSet/>
      <dgm:spPr>
        <a:solidFill>
          <a:srgbClr val="6B0533"/>
        </a:solidFill>
        <a:ln>
          <a:solidFill>
            <a:srgbClr val="E10B6C"/>
          </a:solidFill>
        </a:ln>
      </dgm:spPr>
      <dgm:t>
        <a:bodyPr/>
        <a:lstStyle/>
        <a:p>
          <a:r>
            <a:rPr lang="en-US" dirty="0">
              <a:latin typeface="Amasis MT Pro Black" panose="02040A04050005020304" pitchFamily="18" charset="0"/>
            </a:rPr>
            <a:t>¿COMO BENEFICIA EL PROYECTO EN EL MERCADO DEL NEGOCIO?</a:t>
          </a:r>
        </a:p>
      </dgm:t>
    </dgm:pt>
    <dgm:pt modelId="{A6269E81-F8CA-46A6-AD9F-42CB0075FA8B}" type="parTrans" cxnId="{364E287A-E7B2-4139-8A7F-7DD2DC31A8D8}">
      <dgm:prSet/>
      <dgm:spPr/>
      <dgm:t>
        <a:bodyPr/>
        <a:lstStyle/>
        <a:p>
          <a:endParaRPr lang="en-US"/>
        </a:p>
      </dgm:t>
    </dgm:pt>
    <dgm:pt modelId="{B97F52BB-FED3-448F-8C9F-018143870376}" type="sibTrans" cxnId="{364E287A-E7B2-4139-8A7F-7DD2DC31A8D8}">
      <dgm:prSet/>
      <dgm:spPr/>
      <dgm:t>
        <a:bodyPr/>
        <a:lstStyle/>
        <a:p>
          <a:endParaRPr lang="en-US"/>
        </a:p>
      </dgm:t>
    </dgm:pt>
    <dgm:pt modelId="{830E5C3A-8595-45A3-A026-A3B6FA7CFD2B}">
      <dgm:prSet/>
      <dgm:spPr>
        <a:solidFill>
          <a:srgbClr val="6B0533"/>
        </a:solidFill>
        <a:ln>
          <a:solidFill>
            <a:srgbClr val="E10B6C"/>
          </a:solidFill>
        </a:ln>
      </dgm:spPr>
      <dgm:t>
        <a:bodyPr/>
        <a:lstStyle/>
        <a:p>
          <a:r>
            <a:rPr lang="en-US" dirty="0"/>
            <a:t>Básicamente nuestro proyecto es para que el negocio facilite la compra ha nuestros clientes, y usuarios nuevos que interactúen con ella.</a:t>
          </a:r>
        </a:p>
      </dgm:t>
    </dgm:pt>
    <dgm:pt modelId="{AE34EB10-E6F9-4A4E-ACB1-32397CED3964}" type="parTrans" cxnId="{BD4B7EA9-5FFA-4DD3-BCD2-4F0815A87921}">
      <dgm:prSet/>
      <dgm:spPr/>
      <dgm:t>
        <a:bodyPr/>
        <a:lstStyle/>
        <a:p>
          <a:endParaRPr lang="en-US"/>
        </a:p>
      </dgm:t>
    </dgm:pt>
    <dgm:pt modelId="{366D49A7-10CE-4F5E-963E-73DB016C8289}" type="sibTrans" cxnId="{BD4B7EA9-5FFA-4DD3-BCD2-4F0815A87921}">
      <dgm:prSet/>
      <dgm:spPr/>
      <dgm:t>
        <a:bodyPr/>
        <a:lstStyle/>
        <a:p>
          <a:endParaRPr lang="en-US"/>
        </a:p>
      </dgm:t>
    </dgm:pt>
    <dgm:pt modelId="{B0D9CFD6-9D46-4E29-98C1-8C0A518130DA}">
      <dgm:prSet/>
      <dgm:spPr>
        <a:solidFill>
          <a:srgbClr val="6B0533"/>
        </a:solidFill>
        <a:ln>
          <a:solidFill>
            <a:srgbClr val="E10B6C"/>
          </a:solidFill>
        </a:ln>
      </dgm:spPr>
      <dgm:t>
        <a:bodyPr/>
        <a:lstStyle/>
        <a:p>
          <a:r>
            <a:rPr lang="en-US"/>
            <a:t>Aparte que este Basada exactamente en el área del mercado en línea, este permite que en varias partes del mundo quieran comprar nuestros productos.</a:t>
          </a:r>
        </a:p>
      </dgm:t>
    </dgm:pt>
    <dgm:pt modelId="{1E51B75C-986E-4D96-81E0-24DD320D8E4A}" type="parTrans" cxnId="{9DF24379-BB8F-438A-9AEC-8C1E4DBFEC71}">
      <dgm:prSet/>
      <dgm:spPr/>
      <dgm:t>
        <a:bodyPr/>
        <a:lstStyle/>
        <a:p>
          <a:endParaRPr lang="en-US"/>
        </a:p>
      </dgm:t>
    </dgm:pt>
    <dgm:pt modelId="{D3F2C47B-9B5C-49F4-9DCC-17B2A4C043F5}" type="sibTrans" cxnId="{9DF24379-BB8F-438A-9AEC-8C1E4DBFEC71}">
      <dgm:prSet/>
      <dgm:spPr/>
      <dgm:t>
        <a:bodyPr/>
        <a:lstStyle/>
        <a:p>
          <a:endParaRPr lang="en-US"/>
        </a:p>
      </dgm:t>
    </dgm:pt>
    <dgm:pt modelId="{0C874DB5-4E1F-49E7-899E-7F8796FC4693}">
      <dgm:prSet/>
      <dgm:spPr>
        <a:solidFill>
          <a:srgbClr val="6B0533"/>
        </a:solidFill>
        <a:ln>
          <a:solidFill>
            <a:srgbClr val="E10B6C"/>
          </a:solidFill>
        </a:ln>
      </dgm:spPr>
      <dgm:t>
        <a:bodyPr/>
        <a:lstStyle/>
        <a:p>
          <a:r>
            <a:rPr lang="en-US" dirty="0"/>
            <a:t>Y  mandarlo de la forma mas </a:t>
          </a:r>
          <a:r>
            <a:rPr lang="en-US" dirty="0" err="1"/>
            <a:t>segura</a:t>
          </a:r>
          <a:r>
            <a:rPr lang="en-US" dirty="0"/>
            <a:t> posible ya que será a domicilio, para la comodidad de nuestros clientes al este ser entregado asta las puertas de sus hogares. </a:t>
          </a:r>
        </a:p>
      </dgm:t>
    </dgm:pt>
    <dgm:pt modelId="{60B40E7F-8BB8-452C-B8DC-F6E916569FC2}" type="parTrans" cxnId="{C9D36095-02D8-4075-AC11-58D7ED3611DA}">
      <dgm:prSet/>
      <dgm:spPr/>
      <dgm:t>
        <a:bodyPr/>
        <a:lstStyle/>
        <a:p>
          <a:endParaRPr lang="en-US"/>
        </a:p>
      </dgm:t>
    </dgm:pt>
    <dgm:pt modelId="{5D254F41-5DC8-47EA-9A91-3F15CFE84E9C}" type="sibTrans" cxnId="{C9D36095-02D8-4075-AC11-58D7ED3611DA}">
      <dgm:prSet/>
      <dgm:spPr/>
      <dgm:t>
        <a:bodyPr/>
        <a:lstStyle/>
        <a:p>
          <a:endParaRPr lang="en-US"/>
        </a:p>
      </dgm:t>
    </dgm:pt>
    <dgm:pt modelId="{1A59C1C9-E33A-4856-9A82-831138722CB1}" type="pres">
      <dgm:prSet presAssocID="{43D1B845-9DA2-4106-9EC9-B5C4D9A1E624}" presName="Name0" presStyleCnt="0">
        <dgm:presLayoutVars>
          <dgm:dir/>
          <dgm:animLvl val="lvl"/>
          <dgm:resizeHandles val="exact"/>
        </dgm:presLayoutVars>
      </dgm:prSet>
      <dgm:spPr/>
    </dgm:pt>
    <dgm:pt modelId="{6E9DCCA8-14C3-4049-BF9C-80F1EAB6D3BD}" type="pres">
      <dgm:prSet presAssocID="{0C874DB5-4E1F-49E7-899E-7F8796FC4693}" presName="boxAndChildren" presStyleCnt="0"/>
      <dgm:spPr/>
    </dgm:pt>
    <dgm:pt modelId="{5B141385-73D2-4AF0-8079-980708B67379}" type="pres">
      <dgm:prSet presAssocID="{0C874DB5-4E1F-49E7-899E-7F8796FC4693}" presName="parentTextBox" presStyleLbl="node1" presStyleIdx="0" presStyleCnt="4"/>
      <dgm:spPr/>
    </dgm:pt>
    <dgm:pt modelId="{CE84B2FA-EEEB-4E25-811D-A0F22069C66B}" type="pres">
      <dgm:prSet presAssocID="{D3F2C47B-9B5C-49F4-9DCC-17B2A4C043F5}" presName="sp" presStyleCnt="0"/>
      <dgm:spPr/>
    </dgm:pt>
    <dgm:pt modelId="{1B1C3E82-1570-489C-91EE-140E5F06A549}" type="pres">
      <dgm:prSet presAssocID="{B0D9CFD6-9D46-4E29-98C1-8C0A518130DA}" presName="arrowAndChildren" presStyleCnt="0"/>
      <dgm:spPr/>
    </dgm:pt>
    <dgm:pt modelId="{FD02EB37-46FC-4227-9197-9D40DF46AB6F}" type="pres">
      <dgm:prSet presAssocID="{B0D9CFD6-9D46-4E29-98C1-8C0A518130DA}" presName="parentTextArrow" presStyleLbl="node1" presStyleIdx="1" presStyleCnt="4"/>
      <dgm:spPr/>
    </dgm:pt>
    <dgm:pt modelId="{64123AB9-54EA-4058-A673-9AC9E31557D4}" type="pres">
      <dgm:prSet presAssocID="{366D49A7-10CE-4F5E-963E-73DB016C8289}" presName="sp" presStyleCnt="0"/>
      <dgm:spPr/>
    </dgm:pt>
    <dgm:pt modelId="{5FE3D724-31A9-480E-A94E-B94C5DFA0540}" type="pres">
      <dgm:prSet presAssocID="{830E5C3A-8595-45A3-A026-A3B6FA7CFD2B}" presName="arrowAndChildren" presStyleCnt="0"/>
      <dgm:spPr/>
    </dgm:pt>
    <dgm:pt modelId="{20E7B98A-459A-4520-A26D-2E00D3667DCF}" type="pres">
      <dgm:prSet presAssocID="{830E5C3A-8595-45A3-A026-A3B6FA7CFD2B}" presName="parentTextArrow" presStyleLbl="node1" presStyleIdx="2" presStyleCnt="4"/>
      <dgm:spPr/>
    </dgm:pt>
    <dgm:pt modelId="{0DC9FE93-10B2-4A64-8680-D5224D6205AB}" type="pres">
      <dgm:prSet presAssocID="{B97F52BB-FED3-448F-8C9F-018143870376}" presName="sp" presStyleCnt="0"/>
      <dgm:spPr/>
    </dgm:pt>
    <dgm:pt modelId="{30F6BFA4-3F63-47B3-9709-6ADEF4519475}" type="pres">
      <dgm:prSet presAssocID="{1F18B155-0A53-441B-90E3-17ECEAFA06D2}" presName="arrowAndChildren" presStyleCnt="0"/>
      <dgm:spPr/>
    </dgm:pt>
    <dgm:pt modelId="{78A531F1-4701-4DDF-AD74-345BFBDF8132}" type="pres">
      <dgm:prSet presAssocID="{1F18B155-0A53-441B-90E3-17ECEAFA06D2}" presName="parentTextArrow" presStyleLbl="node1" presStyleIdx="3" presStyleCnt="4"/>
      <dgm:spPr/>
    </dgm:pt>
  </dgm:ptLst>
  <dgm:cxnLst>
    <dgm:cxn modelId="{155E8270-9297-4979-BBEE-993D6A3F9B00}" type="presOf" srcId="{0C874DB5-4E1F-49E7-899E-7F8796FC4693}" destId="{5B141385-73D2-4AF0-8079-980708B67379}" srcOrd="0" destOrd="0" presId="urn:microsoft.com/office/officeart/2005/8/layout/process4"/>
    <dgm:cxn modelId="{9DF24379-BB8F-438A-9AEC-8C1E4DBFEC71}" srcId="{43D1B845-9DA2-4106-9EC9-B5C4D9A1E624}" destId="{B0D9CFD6-9D46-4E29-98C1-8C0A518130DA}" srcOrd="2" destOrd="0" parTransId="{1E51B75C-986E-4D96-81E0-24DD320D8E4A}" sibTransId="{D3F2C47B-9B5C-49F4-9DCC-17B2A4C043F5}"/>
    <dgm:cxn modelId="{364E287A-E7B2-4139-8A7F-7DD2DC31A8D8}" srcId="{43D1B845-9DA2-4106-9EC9-B5C4D9A1E624}" destId="{1F18B155-0A53-441B-90E3-17ECEAFA06D2}" srcOrd="0" destOrd="0" parTransId="{A6269E81-F8CA-46A6-AD9F-42CB0075FA8B}" sibTransId="{B97F52BB-FED3-448F-8C9F-018143870376}"/>
    <dgm:cxn modelId="{A58E5F81-AF25-42B8-9E40-EC17140D72D5}" type="presOf" srcId="{B0D9CFD6-9D46-4E29-98C1-8C0A518130DA}" destId="{FD02EB37-46FC-4227-9197-9D40DF46AB6F}" srcOrd="0" destOrd="0" presId="urn:microsoft.com/office/officeart/2005/8/layout/process4"/>
    <dgm:cxn modelId="{11833F94-CDA1-462F-AB48-C2053B0A386D}" type="presOf" srcId="{43D1B845-9DA2-4106-9EC9-B5C4D9A1E624}" destId="{1A59C1C9-E33A-4856-9A82-831138722CB1}" srcOrd="0" destOrd="0" presId="urn:microsoft.com/office/officeart/2005/8/layout/process4"/>
    <dgm:cxn modelId="{C9D36095-02D8-4075-AC11-58D7ED3611DA}" srcId="{43D1B845-9DA2-4106-9EC9-B5C4D9A1E624}" destId="{0C874DB5-4E1F-49E7-899E-7F8796FC4693}" srcOrd="3" destOrd="0" parTransId="{60B40E7F-8BB8-452C-B8DC-F6E916569FC2}" sibTransId="{5D254F41-5DC8-47EA-9A91-3F15CFE84E9C}"/>
    <dgm:cxn modelId="{BD4B7EA9-5FFA-4DD3-BCD2-4F0815A87921}" srcId="{43D1B845-9DA2-4106-9EC9-B5C4D9A1E624}" destId="{830E5C3A-8595-45A3-A026-A3B6FA7CFD2B}" srcOrd="1" destOrd="0" parTransId="{AE34EB10-E6F9-4A4E-ACB1-32397CED3964}" sibTransId="{366D49A7-10CE-4F5E-963E-73DB016C8289}"/>
    <dgm:cxn modelId="{59217CE0-2783-4557-94A2-CC72B90AA36D}" type="presOf" srcId="{830E5C3A-8595-45A3-A026-A3B6FA7CFD2B}" destId="{20E7B98A-459A-4520-A26D-2E00D3667DCF}" srcOrd="0" destOrd="0" presId="urn:microsoft.com/office/officeart/2005/8/layout/process4"/>
    <dgm:cxn modelId="{1F0ABFE0-46FA-4F41-BD39-B98364E15B2E}" type="presOf" srcId="{1F18B155-0A53-441B-90E3-17ECEAFA06D2}" destId="{78A531F1-4701-4DDF-AD74-345BFBDF8132}" srcOrd="0" destOrd="0" presId="urn:microsoft.com/office/officeart/2005/8/layout/process4"/>
    <dgm:cxn modelId="{9BF523A9-5A62-498A-8D15-E2D933938A89}" type="presParOf" srcId="{1A59C1C9-E33A-4856-9A82-831138722CB1}" destId="{6E9DCCA8-14C3-4049-BF9C-80F1EAB6D3BD}" srcOrd="0" destOrd="0" presId="urn:microsoft.com/office/officeart/2005/8/layout/process4"/>
    <dgm:cxn modelId="{9F9B00FA-E152-44FF-9C4A-7CB6C7854FE3}" type="presParOf" srcId="{6E9DCCA8-14C3-4049-BF9C-80F1EAB6D3BD}" destId="{5B141385-73D2-4AF0-8079-980708B67379}" srcOrd="0" destOrd="0" presId="urn:microsoft.com/office/officeart/2005/8/layout/process4"/>
    <dgm:cxn modelId="{E3402DB8-964F-4801-864E-14EF510C159C}" type="presParOf" srcId="{1A59C1C9-E33A-4856-9A82-831138722CB1}" destId="{CE84B2FA-EEEB-4E25-811D-A0F22069C66B}" srcOrd="1" destOrd="0" presId="urn:microsoft.com/office/officeart/2005/8/layout/process4"/>
    <dgm:cxn modelId="{54DC6997-D972-4A1F-B174-8E6F82779816}" type="presParOf" srcId="{1A59C1C9-E33A-4856-9A82-831138722CB1}" destId="{1B1C3E82-1570-489C-91EE-140E5F06A549}" srcOrd="2" destOrd="0" presId="urn:microsoft.com/office/officeart/2005/8/layout/process4"/>
    <dgm:cxn modelId="{710CF9BF-D217-4BED-A6C2-4655A2B1FD6F}" type="presParOf" srcId="{1B1C3E82-1570-489C-91EE-140E5F06A549}" destId="{FD02EB37-46FC-4227-9197-9D40DF46AB6F}" srcOrd="0" destOrd="0" presId="urn:microsoft.com/office/officeart/2005/8/layout/process4"/>
    <dgm:cxn modelId="{A40EE7AA-8517-44B3-B83B-675DDFAB09E5}" type="presParOf" srcId="{1A59C1C9-E33A-4856-9A82-831138722CB1}" destId="{64123AB9-54EA-4058-A673-9AC9E31557D4}" srcOrd="3" destOrd="0" presId="urn:microsoft.com/office/officeart/2005/8/layout/process4"/>
    <dgm:cxn modelId="{A847D67C-982D-42ED-A860-F8FE87741AC2}" type="presParOf" srcId="{1A59C1C9-E33A-4856-9A82-831138722CB1}" destId="{5FE3D724-31A9-480E-A94E-B94C5DFA0540}" srcOrd="4" destOrd="0" presId="urn:microsoft.com/office/officeart/2005/8/layout/process4"/>
    <dgm:cxn modelId="{3EB73CD2-39E1-400E-952D-93ECFD447457}" type="presParOf" srcId="{5FE3D724-31A9-480E-A94E-B94C5DFA0540}" destId="{20E7B98A-459A-4520-A26D-2E00D3667DCF}" srcOrd="0" destOrd="0" presId="urn:microsoft.com/office/officeart/2005/8/layout/process4"/>
    <dgm:cxn modelId="{110107CD-838D-4E1A-B386-50ED3C0DBD68}" type="presParOf" srcId="{1A59C1C9-E33A-4856-9A82-831138722CB1}" destId="{0DC9FE93-10B2-4A64-8680-D5224D6205AB}" srcOrd="5" destOrd="0" presId="urn:microsoft.com/office/officeart/2005/8/layout/process4"/>
    <dgm:cxn modelId="{D8B8645B-BFA2-467A-9F50-E15FA055B2C1}" type="presParOf" srcId="{1A59C1C9-E33A-4856-9A82-831138722CB1}" destId="{30F6BFA4-3F63-47B3-9709-6ADEF4519475}" srcOrd="6" destOrd="0" presId="urn:microsoft.com/office/officeart/2005/8/layout/process4"/>
    <dgm:cxn modelId="{4967806F-CC80-4C01-A806-C9183CE0692E}" type="presParOf" srcId="{30F6BFA4-3F63-47B3-9709-6ADEF4519475}" destId="{78A531F1-4701-4DDF-AD74-345BFBDF813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41385-73D2-4AF0-8079-980708B67379}">
      <dsp:nvSpPr>
        <dsp:cNvPr id="0" name=""/>
        <dsp:cNvSpPr/>
      </dsp:nvSpPr>
      <dsp:spPr>
        <a:xfrm>
          <a:off x="0" y="5511378"/>
          <a:ext cx="6477000" cy="1205754"/>
        </a:xfrm>
        <a:prstGeom prst="rect">
          <a:avLst/>
        </a:prstGeom>
        <a:solidFill>
          <a:srgbClr val="6B0533"/>
        </a:solidFill>
        <a:ln w="12700" cap="flat" cmpd="sng" algn="ctr">
          <a:solidFill>
            <a:srgbClr val="E10B6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Y  mandarlo de la forma mas </a:t>
          </a:r>
          <a:r>
            <a:rPr lang="en-US" sz="1900" kern="1200" dirty="0" err="1"/>
            <a:t>segura</a:t>
          </a:r>
          <a:r>
            <a:rPr lang="en-US" sz="1900" kern="1200" dirty="0"/>
            <a:t> posible ya que será a domicilio, para la comodidad de nuestros clientes al este ser entregado asta las puertas de sus hogares. </a:t>
          </a:r>
        </a:p>
      </dsp:txBody>
      <dsp:txXfrm>
        <a:off x="0" y="5511378"/>
        <a:ext cx="6477000" cy="1205754"/>
      </dsp:txXfrm>
    </dsp:sp>
    <dsp:sp modelId="{FD02EB37-46FC-4227-9197-9D40DF46AB6F}">
      <dsp:nvSpPr>
        <dsp:cNvPr id="0" name=""/>
        <dsp:cNvSpPr/>
      </dsp:nvSpPr>
      <dsp:spPr>
        <a:xfrm rot="10800000">
          <a:off x="0" y="3675013"/>
          <a:ext cx="6477000" cy="1854451"/>
        </a:xfrm>
        <a:prstGeom prst="upArrowCallout">
          <a:avLst/>
        </a:prstGeom>
        <a:solidFill>
          <a:srgbClr val="6B0533"/>
        </a:solidFill>
        <a:ln w="12700" cap="flat" cmpd="sng" algn="ctr">
          <a:solidFill>
            <a:srgbClr val="E10B6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Aparte que este Basada exactamente en el área del mercado en línea, este permite que en varias partes del mundo quieran comprar nuestros productos.</a:t>
          </a:r>
        </a:p>
      </dsp:txBody>
      <dsp:txXfrm rot="10800000">
        <a:off x="0" y="3675013"/>
        <a:ext cx="6477000" cy="1204967"/>
      </dsp:txXfrm>
    </dsp:sp>
    <dsp:sp modelId="{20E7B98A-459A-4520-A26D-2E00D3667DCF}">
      <dsp:nvSpPr>
        <dsp:cNvPr id="0" name=""/>
        <dsp:cNvSpPr/>
      </dsp:nvSpPr>
      <dsp:spPr>
        <a:xfrm rot="10800000">
          <a:off x="0" y="1838649"/>
          <a:ext cx="6477000" cy="1854451"/>
        </a:xfrm>
        <a:prstGeom prst="upArrowCallout">
          <a:avLst/>
        </a:prstGeom>
        <a:solidFill>
          <a:srgbClr val="6B0533"/>
        </a:solidFill>
        <a:ln w="12700" cap="flat" cmpd="sng" algn="ctr">
          <a:solidFill>
            <a:srgbClr val="E10B6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Básicamente nuestro proyecto es para que el negocio facilite la compra ha nuestros clientes, y usuarios nuevos que interactúen con ella.</a:t>
          </a:r>
        </a:p>
      </dsp:txBody>
      <dsp:txXfrm rot="10800000">
        <a:off x="0" y="1838649"/>
        <a:ext cx="6477000" cy="1204967"/>
      </dsp:txXfrm>
    </dsp:sp>
    <dsp:sp modelId="{78A531F1-4701-4DDF-AD74-345BFBDF8132}">
      <dsp:nvSpPr>
        <dsp:cNvPr id="0" name=""/>
        <dsp:cNvSpPr/>
      </dsp:nvSpPr>
      <dsp:spPr>
        <a:xfrm rot="10800000">
          <a:off x="0" y="2284"/>
          <a:ext cx="6477000" cy="1854451"/>
        </a:xfrm>
        <a:prstGeom prst="upArrowCallout">
          <a:avLst/>
        </a:prstGeom>
        <a:solidFill>
          <a:srgbClr val="6B0533"/>
        </a:solidFill>
        <a:ln w="12700" cap="flat" cmpd="sng" algn="ctr">
          <a:solidFill>
            <a:srgbClr val="E10B6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masis MT Pro Black" panose="02040A04050005020304" pitchFamily="18" charset="0"/>
            </a:rPr>
            <a:t>¿COMO BENEFICIA EL PROYECTO EN EL MERCADO DEL NEGOCIO?</a:t>
          </a:r>
        </a:p>
      </dsp:txBody>
      <dsp:txXfrm rot="10800000">
        <a:off x="0" y="2284"/>
        <a:ext cx="6477000" cy="1204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4FAB8-A30B-BB43-9948-08E6EDAB61EB}" type="datetimeFigureOut">
              <a:rPr lang="es-ES_tradnl" smtClean="0"/>
              <a:t>08/05/2023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02CEE-C4EB-544C-92C2-41ED5F064A4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0597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02CEE-C4EB-544C-92C2-41ED5F064A49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130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4835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107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1866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743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7E0CF6C-748E-4B7A-BC8B-3011EF78ED13}" type="datetime1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645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6846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325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5559212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2044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1309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5/8/2023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0184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6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34" name="Picture 10" descr="desarrollo de software, lenguaje de programación, codificación. Computadora  portátil isométrica 3d, computadora con aplicación digital aislada sobre  fondo blanco. diseño vectorial 4815622 Vector en Vecteezy">
            <a:extLst>
              <a:ext uri="{FF2B5EF4-FFF2-40B4-BE49-F238E27FC236}">
                <a16:creationId xmlns:a16="http://schemas.microsoft.com/office/drawing/2014/main" id="{23DC9D5E-860D-4276-A470-A77CAEED7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3"/>
          <a:stretch/>
        </p:blipFill>
        <p:spPr bwMode="auto">
          <a:xfrm>
            <a:off x="20" y="10"/>
            <a:ext cx="6095980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ágenes de Objetos Tecnologicos - Descarga gratuita en Freepik">
            <a:extLst>
              <a:ext uri="{FF2B5EF4-FFF2-40B4-BE49-F238E27FC236}">
                <a16:creationId xmlns:a16="http://schemas.microsoft.com/office/drawing/2014/main" id="{8C340F05-62D0-44AC-9814-CFD146CE9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1" r="5032" b="3"/>
          <a:stretch/>
        </p:blipFill>
        <p:spPr bwMode="auto">
          <a:xfrm>
            <a:off x="6094418" y="10"/>
            <a:ext cx="609758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7E0BD6BA-AC5F-41D8-B6B1-5D293D98B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054" name="Picture 1053">
              <a:extLst>
                <a:ext uri="{FF2B5EF4-FFF2-40B4-BE49-F238E27FC236}">
                  <a16:creationId xmlns:a16="http://schemas.microsoft.com/office/drawing/2014/main" id="{04EB65F9-0754-401F-857A-869F31CFB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055" name="Picture 1054">
              <a:extLst>
                <a:ext uri="{FF2B5EF4-FFF2-40B4-BE49-F238E27FC236}">
                  <a16:creationId xmlns:a16="http://schemas.microsoft.com/office/drawing/2014/main" id="{37EEF00B-092B-4DEB-948D-0128E8A35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0CAB14E1-7F0A-43D1-B830-5B81EEE09D25}"/>
              </a:ext>
            </a:extLst>
          </p:cNvPr>
          <p:cNvSpPr txBox="1"/>
          <p:nvPr/>
        </p:nvSpPr>
        <p:spPr>
          <a:xfrm>
            <a:off x="996275" y="744909"/>
            <a:ext cx="10190071" cy="3145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200" dirty="0">
                <a:solidFill>
                  <a:srgbClr val="FFFFFF"/>
                </a:solidFill>
                <a:latin typeface="Amasis MT Pro Black" panose="02040A04050005020304" pitchFamily="18" charset="0"/>
                <a:ea typeface="+mj-ea"/>
                <a:cs typeface="Aharoni" panose="02010803020104030203" pitchFamily="2" charset="-79"/>
              </a:rPr>
              <a:t>Tienda de compras en línea de productos tecnológicos </a:t>
            </a:r>
          </a:p>
        </p:txBody>
      </p:sp>
    </p:spTree>
    <p:extLst>
      <p:ext uri="{BB962C8B-B14F-4D97-AF65-F5344CB8AC3E}">
        <p14:creationId xmlns:p14="http://schemas.microsoft.com/office/powerpoint/2010/main" val="331231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62" name="Picture 14" descr="Computadora con un escudo y elementos del código del programa en la  pantalla y un teclado sobre un fondo morado 3d | Foto Premium">
            <a:extLst>
              <a:ext uri="{FF2B5EF4-FFF2-40B4-BE49-F238E27FC236}">
                <a16:creationId xmlns:a16="http://schemas.microsoft.com/office/drawing/2014/main" id="{F7C54D8C-97E2-4F9A-9F1B-FA9893940B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" b="-1"/>
          <a:stretch/>
        </p:blipFill>
        <p:spPr bwMode="auto">
          <a:xfrm>
            <a:off x="-519115" y="2772"/>
            <a:ext cx="12191980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4" descr="Computadora con un escudo y elementos del código del programa en la  pantalla y un teclado sobre un fondo morado 3d | Foto Premium">
            <a:extLst>
              <a:ext uri="{FF2B5EF4-FFF2-40B4-BE49-F238E27FC236}">
                <a16:creationId xmlns:a16="http://schemas.microsoft.com/office/drawing/2014/main" id="{A4EE83AC-A131-D5C7-71C1-CC0C0FFEF0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00" t="-1" r="4424" b="-1"/>
          <a:stretch/>
        </p:blipFill>
        <p:spPr bwMode="auto">
          <a:xfrm>
            <a:off x="5751095" y="2772"/>
            <a:ext cx="6437857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4" descr="Computadora con un escudo y elementos del código del programa en la  pantalla y un teclado sobre un fondo morado 3d | Foto Premium">
            <a:extLst>
              <a:ext uri="{FF2B5EF4-FFF2-40B4-BE49-F238E27FC236}">
                <a16:creationId xmlns:a16="http://schemas.microsoft.com/office/drawing/2014/main" id="{B1CE5F94-9B5D-F457-E092-31A0C7522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8" t="-1" r="4425" b="-1"/>
          <a:stretch/>
        </p:blipFill>
        <p:spPr bwMode="auto">
          <a:xfrm>
            <a:off x="8951495" y="5544"/>
            <a:ext cx="3237457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8798785-C3A1-4C13-B621-312FFFDA22A1}"/>
              </a:ext>
            </a:extLst>
          </p:cNvPr>
          <p:cNvSpPr txBox="1"/>
          <p:nvPr/>
        </p:nvSpPr>
        <p:spPr>
          <a:xfrm>
            <a:off x="6092942" y="756068"/>
            <a:ext cx="6221915" cy="5017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3600" dirty="0">
                <a:solidFill>
                  <a:srgbClr val="FFFFFF"/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       INTEGRANTES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</a:endParaRPr>
          </a:p>
          <a:p>
            <a:pPr marL="1143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800" dirty="0">
                <a:solidFill>
                  <a:srgbClr val="FFFFFF"/>
                </a:solidFill>
              </a:rPr>
              <a:t>1. Gerardo Enrique Menjívar Franco </a:t>
            </a:r>
          </a:p>
          <a:p>
            <a:pPr marL="1143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800" dirty="0">
                <a:solidFill>
                  <a:srgbClr val="FFFFFF"/>
                </a:solidFill>
              </a:rPr>
              <a:t>2. Elías Antonio Oliva Calderón </a:t>
            </a:r>
          </a:p>
          <a:p>
            <a:pPr marL="1143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800" dirty="0">
                <a:solidFill>
                  <a:srgbClr val="FFFFFF"/>
                </a:solidFill>
              </a:rPr>
              <a:t>3. Emerson Eli Mendoza Lemus </a:t>
            </a:r>
          </a:p>
          <a:p>
            <a:pPr marL="1143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800" dirty="0">
                <a:solidFill>
                  <a:srgbClr val="FFFFFF"/>
                </a:solidFill>
              </a:rPr>
              <a:t>4. Josué Alexander Martínez Rochac </a:t>
            </a:r>
          </a:p>
          <a:p>
            <a:pPr marL="1143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800" dirty="0">
                <a:solidFill>
                  <a:srgbClr val="FFFFFF"/>
                </a:solidFill>
              </a:rPr>
              <a:t>5. Kevin Francisco Castro Rodríguez </a:t>
            </a:r>
          </a:p>
        </p:txBody>
      </p:sp>
    </p:spTree>
    <p:extLst>
      <p:ext uri="{BB962C8B-B14F-4D97-AF65-F5344CB8AC3E}">
        <p14:creationId xmlns:p14="http://schemas.microsoft.com/office/powerpoint/2010/main" val="84546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33AB5E6C-A333-4B8A-92E2-99E87DAB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30" name="Picture 6" descr="ilustración de realidad virtual 2380150 Vector en Vecteezy">
            <a:extLst>
              <a:ext uri="{FF2B5EF4-FFF2-40B4-BE49-F238E27FC236}">
                <a16:creationId xmlns:a16="http://schemas.microsoft.com/office/drawing/2014/main" id="{AFAFAEB5-FB02-4B71-9F27-005735D277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0" r="6538" b="3"/>
          <a:stretch/>
        </p:blipFill>
        <p:spPr bwMode="auto">
          <a:xfrm>
            <a:off x="20" y="10"/>
            <a:ext cx="6094455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l top 100 fondo morado con azul - Abzlocal.mx">
            <a:extLst>
              <a:ext uri="{FF2B5EF4-FFF2-40B4-BE49-F238E27FC236}">
                <a16:creationId xmlns:a16="http://schemas.microsoft.com/office/drawing/2014/main" id="{AF8388D9-C8E0-4EF8-AC67-CA2DB1027F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9" r="1944"/>
          <a:stretch/>
        </p:blipFill>
        <p:spPr bwMode="auto">
          <a:xfrm>
            <a:off x="6094475" y="10"/>
            <a:ext cx="609447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F08F8D8B-6AF1-4B82-9475-839DD1516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066" name="Picture 1065">
              <a:extLst>
                <a:ext uri="{FF2B5EF4-FFF2-40B4-BE49-F238E27FC236}">
                  <a16:creationId xmlns:a16="http://schemas.microsoft.com/office/drawing/2014/main" id="{5DBCDBF5-612F-4CD4-8F6B-3013D8541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DD54F697-51B1-4B46-9CE0-6D0B1FC153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763810D7-308D-450D-9D11-4F2E6598468F}"/>
              </a:ext>
            </a:extLst>
          </p:cNvPr>
          <p:cNvSpPr txBox="1"/>
          <p:nvPr/>
        </p:nvSpPr>
        <p:spPr>
          <a:xfrm>
            <a:off x="6346466" y="919779"/>
            <a:ext cx="5936974" cy="5017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3600" dirty="0">
                <a:solidFill>
                  <a:srgbClr val="FFFFFF"/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DESCRIPCIÓN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800" dirty="0">
                <a:solidFill>
                  <a:srgbClr val="FFFFFF"/>
                </a:solidFill>
              </a:rPr>
              <a:t>EL Desarrollo de una aplicacion para el almacenamiento de la información de los productos, clientes y las compras que se realizan en la plataforma para obtener un registro de las ventas realizadas.  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F893E8C-D015-4A5F-9F3E-4090651CAB9E}"/>
              </a:ext>
            </a:extLst>
          </p:cNvPr>
          <p:cNvSpPr txBox="1"/>
          <p:nvPr/>
        </p:nvSpPr>
        <p:spPr>
          <a:xfrm>
            <a:off x="4038600" y="18415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6988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0" name="Rectangle 208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92" name="Rectangle 2091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52" name="Picture 4" descr="Fondo De La Pantalla De La Tierra, Antecedentes Científicos Y Tecnológicos  Racionalizados, Datos Generales, Fondo Azul Imagen de Fondo Para Descarga  Gratuita - Pngtreee">
            <a:extLst>
              <a:ext uri="{FF2B5EF4-FFF2-40B4-BE49-F238E27FC236}">
                <a16:creationId xmlns:a16="http://schemas.microsoft.com/office/drawing/2014/main" id="{2F987A16-F754-4BC4-930E-2493B9506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59" b="-1"/>
          <a:stretch/>
        </p:blipFill>
        <p:spPr bwMode="auto">
          <a:xfrm>
            <a:off x="6477000" y="3424937"/>
            <a:ext cx="5722070" cy="346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D507A6B-182B-4DFE-BA18-08EE3063F19C}"/>
              </a:ext>
            </a:extLst>
          </p:cNvPr>
          <p:cNvSpPr/>
          <p:nvPr/>
        </p:nvSpPr>
        <p:spPr>
          <a:xfrm>
            <a:off x="0" y="0"/>
            <a:ext cx="6477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pic>
        <p:nvPicPr>
          <p:cNvPr id="2054" name="Picture 6" descr="audifonos con luz neon OFF 68% |">
            <a:extLst>
              <a:ext uri="{FF2B5EF4-FFF2-40B4-BE49-F238E27FC236}">
                <a16:creationId xmlns:a16="http://schemas.microsoft.com/office/drawing/2014/main" id="{0FD76A13-E1BD-47F3-92F6-AB422CC3D7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22" r="-1" b="16780"/>
          <a:stretch/>
        </p:blipFill>
        <p:spPr bwMode="auto">
          <a:xfrm>
            <a:off x="6477000" y="0"/>
            <a:ext cx="5722070" cy="342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D0BB037-8A30-4025-978E-44591677C66A}"/>
              </a:ext>
            </a:extLst>
          </p:cNvPr>
          <p:cNvCxnSpPr>
            <a:cxnSpLocks/>
          </p:cNvCxnSpPr>
          <p:nvPr/>
        </p:nvCxnSpPr>
        <p:spPr>
          <a:xfrm>
            <a:off x="6477000" y="0"/>
            <a:ext cx="0" cy="6912000"/>
          </a:xfrm>
          <a:prstGeom prst="line">
            <a:avLst/>
          </a:prstGeom>
          <a:ln>
            <a:solidFill>
              <a:srgbClr val="E10B6C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C4CA369-2AA4-48BD-8B36-C36FF34280A7}"/>
              </a:ext>
            </a:extLst>
          </p:cNvPr>
          <p:cNvCxnSpPr>
            <a:cxnSpLocks/>
          </p:cNvCxnSpPr>
          <p:nvPr/>
        </p:nvCxnSpPr>
        <p:spPr>
          <a:xfrm flipH="1" flipV="1">
            <a:off x="0" y="6849874"/>
            <a:ext cx="6477000" cy="8126"/>
          </a:xfrm>
          <a:prstGeom prst="line">
            <a:avLst/>
          </a:prstGeom>
          <a:ln>
            <a:solidFill>
              <a:srgbClr val="E10B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96" name="CuadroTexto 3">
            <a:extLst>
              <a:ext uri="{FF2B5EF4-FFF2-40B4-BE49-F238E27FC236}">
                <a16:creationId xmlns:a16="http://schemas.microsoft.com/office/drawing/2014/main" id="{85C8B580-A01D-8D85-C903-F34906B6FF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3757308"/>
              </p:ext>
            </p:extLst>
          </p:nvPr>
        </p:nvGraphicFramePr>
        <p:xfrm>
          <a:off x="0" y="130456"/>
          <a:ext cx="6477000" cy="6719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1015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11970" y="101811"/>
            <a:ext cx="120182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4000" b="1" dirty="0">
                <a:solidFill>
                  <a:schemeClr val="bg1"/>
                </a:solidFill>
              </a:rPr>
              <a:t>DIAGRAMA DE BASE DE DATOS</a:t>
            </a:r>
            <a:endParaRPr lang="es-ES_tradnl" sz="3600" b="1" dirty="0">
              <a:solidFill>
                <a:schemeClr val="bg1"/>
              </a:solidFill>
            </a:endParaRPr>
          </a:p>
        </p:txBody>
      </p:sp>
      <p:sp>
        <p:nvSpPr>
          <p:cNvPr id="10" name="Menos 9"/>
          <p:cNvSpPr/>
          <p:nvPr/>
        </p:nvSpPr>
        <p:spPr>
          <a:xfrm>
            <a:off x="6087150" y="3962400"/>
            <a:ext cx="906993" cy="170688"/>
          </a:xfrm>
          <a:prstGeom prst="mathMinus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3" name="Menos 12"/>
          <p:cNvSpPr/>
          <p:nvPr/>
        </p:nvSpPr>
        <p:spPr>
          <a:xfrm>
            <a:off x="4775365" y="1223264"/>
            <a:ext cx="1221807" cy="154754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4" name="Menos 13"/>
          <p:cNvSpPr/>
          <p:nvPr/>
        </p:nvSpPr>
        <p:spPr>
          <a:xfrm rot="5400000">
            <a:off x="4184774" y="2943872"/>
            <a:ext cx="497968" cy="125446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5" name="Menos 14"/>
          <p:cNvSpPr/>
          <p:nvPr/>
        </p:nvSpPr>
        <p:spPr>
          <a:xfrm rot="5400000">
            <a:off x="4794019" y="5337931"/>
            <a:ext cx="865831" cy="148440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300EB7-3616-59EB-F34F-2CE449AC12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46"/>
          <a:stretch/>
        </p:blipFill>
        <p:spPr>
          <a:xfrm>
            <a:off x="1919496" y="1057244"/>
            <a:ext cx="8155352" cy="573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06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Tipo de madera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272</TotalTime>
  <Words>172</Words>
  <Application>Microsoft Office PowerPoint</Application>
  <PresentationFormat>Panorámica</PresentationFormat>
  <Paragraphs>17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Amasis MT Pro Black</vt:lpstr>
      <vt:lpstr>Arial</vt:lpstr>
      <vt:lpstr>Arial Black</vt:lpstr>
      <vt:lpstr>AvenirNext LT Pro Medium</vt:lpstr>
      <vt:lpstr>Calibri</vt:lpstr>
      <vt:lpstr>Rockwell Extra Bold</vt:lpstr>
      <vt:lpstr>Wingdings</vt:lpstr>
      <vt:lpstr>Tipo de madera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EMERSON LEMUS</dc:creator>
  <cp:lastModifiedBy>Elías Oliva</cp:lastModifiedBy>
  <cp:revision>23</cp:revision>
  <dcterms:created xsi:type="dcterms:W3CDTF">2023-05-06T22:21:22Z</dcterms:created>
  <dcterms:modified xsi:type="dcterms:W3CDTF">2023-05-09T01:51:04Z</dcterms:modified>
</cp:coreProperties>
</file>