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34A"/>
    <a:srgbClr val="0A0726"/>
    <a:srgbClr val="B70958"/>
    <a:srgbClr val="0C1C36"/>
    <a:srgbClr val="8AFFF1"/>
    <a:srgbClr val="2C9C87"/>
    <a:srgbClr val="0A4E28"/>
    <a:srgbClr val="B00854"/>
    <a:srgbClr val="A239C7"/>
    <a:srgbClr val="6B0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77" autoAdjust="0"/>
    <p:restoredTop sz="79893"/>
  </p:normalViewPr>
  <p:slideViewPr>
    <p:cSldViewPr snapToGrid="0">
      <p:cViewPr varScale="1">
        <p:scale>
          <a:sx n="64" d="100"/>
          <a:sy n="64" d="100"/>
        </p:scale>
        <p:origin x="3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1B845-9DA2-4106-9EC9-B5C4D9A1E62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8B155-0A53-441B-90E3-17ECEAFA06D2}">
      <dgm:prSet/>
      <dgm:spPr>
        <a:solidFill>
          <a:srgbClr val="6B0533"/>
        </a:solidFill>
        <a:ln>
          <a:solidFill>
            <a:srgbClr val="E10B6C"/>
          </a:solidFill>
        </a:ln>
      </dgm:spPr>
      <dgm:t>
        <a:bodyPr/>
        <a:lstStyle/>
        <a:p>
          <a:r>
            <a:rPr lang="en-US" dirty="0">
              <a:latin typeface="Amasis MT Pro Black" panose="02040A04050005020304" pitchFamily="18" charset="0"/>
            </a:rPr>
            <a:t>¿COMO BENEFICIA EL PROYECTO EN EL MERCADO DEL NEGOCIO?</a:t>
          </a:r>
        </a:p>
      </dgm:t>
    </dgm:pt>
    <dgm:pt modelId="{A6269E81-F8CA-46A6-AD9F-42CB0075FA8B}" type="parTrans" cxnId="{364E287A-E7B2-4139-8A7F-7DD2DC31A8D8}">
      <dgm:prSet/>
      <dgm:spPr/>
      <dgm:t>
        <a:bodyPr/>
        <a:lstStyle/>
        <a:p>
          <a:endParaRPr lang="en-US"/>
        </a:p>
      </dgm:t>
    </dgm:pt>
    <dgm:pt modelId="{B97F52BB-FED3-448F-8C9F-018143870376}" type="sibTrans" cxnId="{364E287A-E7B2-4139-8A7F-7DD2DC31A8D8}">
      <dgm:prSet/>
      <dgm:spPr/>
      <dgm:t>
        <a:bodyPr/>
        <a:lstStyle/>
        <a:p>
          <a:endParaRPr lang="en-US"/>
        </a:p>
      </dgm:t>
    </dgm:pt>
    <dgm:pt modelId="{830E5C3A-8595-45A3-A026-A3B6FA7CFD2B}">
      <dgm:prSet/>
      <dgm:spPr>
        <a:solidFill>
          <a:srgbClr val="B70958"/>
        </a:solidFill>
        <a:ln>
          <a:solidFill>
            <a:srgbClr val="E10B6C"/>
          </a:solidFill>
        </a:ln>
      </dgm:spPr>
      <dgm:t>
        <a:bodyPr/>
        <a:lstStyle/>
        <a:p>
          <a:pPr algn="just"/>
          <a:r>
            <a:rPr lang="en-US" dirty="0"/>
            <a:t>Básicamente nuestro proyecto es para que el negocio facilite la compra ha nuestros clientes, y usuarios nuevos que interactúen con ella.</a:t>
          </a:r>
        </a:p>
      </dgm:t>
    </dgm:pt>
    <dgm:pt modelId="{AE34EB10-E6F9-4A4E-ACB1-32397CED3964}" type="parTrans" cxnId="{BD4B7EA9-5FFA-4DD3-BCD2-4F0815A87921}">
      <dgm:prSet/>
      <dgm:spPr/>
      <dgm:t>
        <a:bodyPr/>
        <a:lstStyle/>
        <a:p>
          <a:endParaRPr lang="en-US"/>
        </a:p>
      </dgm:t>
    </dgm:pt>
    <dgm:pt modelId="{366D49A7-10CE-4F5E-963E-73DB016C8289}" type="sibTrans" cxnId="{BD4B7EA9-5FFA-4DD3-BCD2-4F0815A87921}">
      <dgm:prSet/>
      <dgm:spPr/>
      <dgm:t>
        <a:bodyPr/>
        <a:lstStyle/>
        <a:p>
          <a:endParaRPr lang="en-US"/>
        </a:p>
      </dgm:t>
    </dgm:pt>
    <dgm:pt modelId="{B0D9CFD6-9D46-4E29-98C1-8C0A518130DA}">
      <dgm:prSet/>
      <dgm:spPr>
        <a:solidFill>
          <a:srgbClr val="B70958"/>
        </a:solidFill>
        <a:ln>
          <a:solidFill>
            <a:srgbClr val="E10B6C"/>
          </a:solidFill>
        </a:ln>
      </dgm:spPr>
      <dgm:t>
        <a:bodyPr/>
        <a:lstStyle/>
        <a:p>
          <a:pPr algn="just"/>
          <a:r>
            <a:rPr lang="es-SV" noProof="0" dirty="0"/>
            <a:t>Aparte que este basada exactamente en el área del mercado en línea, este permite que en varias partes del mundo quieran comprar nuestros productos.</a:t>
          </a:r>
        </a:p>
      </dgm:t>
    </dgm:pt>
    <dgm:pt modelId="{1E51B75C-986E-4D96-81E0-24DD320D8E4A}" type="parTrans" cxnId="{9DF24379-BB8F-438A-9AEC-8C1E4DBFEC71}">
      <dgm:prSet/>
      <dgm:spPr/>
      <dgm:t>
        <a:bodyPr/>
        <a:lstStyle/>
        <a:p>
          <a:endParaRPr lang="en-US"/>
        </a:p>
      </dgm:t>
    </dgm:pt>
    <dgm:pt modelId="{D3F2C47B-9B5C-49F4-9DCC-17B2A4C043F5}" type="sibTrans" cxnId="{9DF24379-BB8F-438A-9AEC-8C1E4DBFEC71}">
      <dgm:prSet/>
      <dgm:spPr/>
      <dgm:t>
        <a:bodyPr/>
        <a:lstStyle/>
        <a:p>
          <a:endParaRPr lang="en-US"/>
        </a:p>
      </dgm:t>
    </dgm:pt>
    <dgm:pt modelId="{0C874DB5-4E1F-49E7-899E-7F8796FC4693}">
      <dgm:prSet/>
      <dgm:spPr>
        <a:solidFill>
          <a:srgbClr val="B70958"/>
        </a:solidFill>
        <a:ln>
          <a:solidFill>
            <a:srgbClr val="E10B6C"/>
          </a:solidFill>
        </a:ln>
      </dgm:spPr>
      <dgm:t>
        <a:bodyPr/>
        <a:lstStyle/>
        <a:p>
          <a:pPr algn="just"/>
          <a:r>
            <a:rPr lang="es-SV" noProof="0" dirty="0"/>
            <a:t>Y  mandarlo de la forma mas segura posible ya que será a domicilio, para la comodidad de nuestros clientes al este ser entregado asta las puertas de sus hogares, por lo cual se pide su dirección.</a:t>
          </a:r>
        </a:p>
      </dgm:t>
    </dgm:pt>
    <dgm:pt modelId="{60B40E7F-8BB8-452C-B8DC-F6E916569FC2}" type="parTrans" cxnId="{C9D36095-02D8-4075-AC11-58D7ED3611DA}">
      <dgm:prSet/>
      <dgm:spPr/>
      <dgm:t>
        <a:bodyPr/>
        <a:lstStyle/>
        <a:p>
          <a:endParaRPr lang="en-US"/>
        </a:p>
      </dgm:t>
    </dgm:pt>
    <dgm:pt modelId="{5D254F41-5DC8-47EA-9A91-3F15CFE84E9C}" type="sibTrans" cxnId="{C9D36095-02D8-4075-AC11-58D7ED3611DA}">
      <dgm:prSet/>
      <dgm:spPr/>
      <dgm:t>
        <a:bodyPr/>
        <a:lstStyle/>
        <a:p>
          <a:endParaRPr lang="en-US"/>
        </a:p>
      </dgm:t>
    </dgm:pt>
    <dgm:pt modelId="{1A59C1C9-E33A-4856-9A82-831138722CB1}" type="pres">
      <dgm:prSet presAssocID="{43D1B845-9DA2-4106-9EC9-B5C4D9A1E624}" presName="Name0" presStyleCnt="0">
        <dgm:presLayoutVars>
          <dgm:dir/>
          <dgm:animLvl val="lvl"/>
          <dgm:resizeHandles val="exact"/>
        </dgm:presLayoutVars>
      </dgm:prSet>
      <dgm:spPr/>
    </dgm:pt>
    <dgm:pt modelId="{6E9DCCA8-14C3-4049-BF9C-80F1EAB6D3BD}" type="pres">
      <dgm:prSet presAssocID="{0C874DB5-4E1F-49E7-899E-7F8796FC4693}" presName="boxAndChildren" presStyleCnt="0"/>
      <dgm:spPr/>
    </dgm:pt>
    <dgm:pt modelId="{5B141385-73D2-4AF0-8079-980708B67379}" type="pres">
      <dgm:prSet presAssocID="{0C874DB5-4E1F-49E7-899E-7F8796FC4693}" presName="parentTextBox" presStyleLbl="node1" presStyleIdx="0" presStyleCnt="4" custScaleX="91509"/>
      <dgm:spPr/>
    </dgm:pt>
    <dgm:pt modelId="{CE84B2FA-EEEB-4E25-811D-A0F22069C66B}" type="pres">
      <dgm:prSet presAssocID="{D3F2C47B-9B5C-49F4-9DCC-17B2A4C043F5}" presName="sp" presStyleCnt="0"/>
      <dgm:spPr/>
    </dgm:pt>
    <dgm:pt modelId="{1B1C3E82-1570-489C-91EE-140E5F06A549}" type="pres">
      <dgm:prSet presAssocID="{B0D9CFD6-9D46-4E29-98C1-8C0A518130DA}" presName="arrowAndChildren" presStyleCnt="0"/>
      <dgm:spPr/>
    </dgm:pt>
    <dgm:pt modelId="{FD02EB37-46FC-4227-9197-9D40DF46AB6F}" type="pres">
      <dgm:prSet presAssocID="{B0D9CFD6-9D46-4E29-98C1-8C0A518130DA}" presName="parentTextArrow" presStyleLbl="node1" presStyleIdx="1" presStyleCnt="4" custScaleX="84450"/>
      <dgm:spPr/>
    </dgm:pt>
    <dgm:pt modelId="{64123AB9-54EA-4058-A673-9AC9E31557D4}" type="pres">
      <dgm:prSet presAssocID="{366D49A7-10CE-4F5E-963E-73DB016C8289}" presName="sp" presStyleCnt="0"/>
      <dgm:spPr/>
    </dgm:pt>
    <dgm:pt modelId="{5FE3D724-31A9-480E-A94E-B94C5DFA0540}" type="pres">
      <dgm:prSet presAssocID="{830E5C3A-8595-45A3-A026-A3B6FA7CFD2B}" presName="arrowAndChildren" presStyleCnt="0"/>
      <dgm:spPr/>
    </dgm:pt>
    <dgm:pt modelId="{20E7B98A-459A-4520-A26D-2E00D3667DCF}" type="pres">
      <dgm:prSet presAssocID="{830E5C3A-8595-45A3-A026-A3B6FA7CFD2B}" presName="parentTextArrow" presStyleLbl="node1" presStyleIdx="2" presStyleCnt="4" custScaleX="88235"/>
      <dgm:spPr/>
    </dgm:pt>
    <dgm:pt modelId="{0DC9FE93-10B2-4A64-8680-D5224D6205AB}" type="pres">
      <dgm:prSet presAssocID="{B97F52BB-FED3-448F-8C9F-018143870376}" presName="sp" presStyleCnt="0"/>
      <dgm:spPr/>
    </dgm:pt>
    <dgm:pt modelId="{30F6BFA4-3F63-47B3-9709-6ADEF4519475}" type="pres">
      <dgm:prSet presAssocID="{1F18B155-0A53-441B-90E3-17ECEAFA06D2}" presName="arrowAndChildren" presStyleCnt="0"/>
      <dgm:spPr/>
    </dgm:pt>
    <dgm:pt modelId="{78A531F1-4701-4DDF-AD74-345BFBDF8132}" type="pres">
      <dgm:prSet presAssocID="{1F18B155-0A53-441B-90E3-17ECEAFA06D2}" presName="parentTextArrow" presStyleLbl="node1" presStyleIdx="3" presStyleCnt="4" custScaleX="92703" custLinFactNeighborY="352"/>
      <dgm:spPr/>
    </dgm:pt>
  </dgm:ptLst>
  <dgm:cxnLst>
    <dgm:cxn modelId="{155E8270-9297-4979-BBEE-993D6A3F9B00}" type="presOf" srcId="{0C874DB5-4E1F-49E7-899E-7F8796FC4693}" destId="{5B141385-73D2-4AF0-8079-980708B67379}" srcOrd="0" destOrd="0" presId="urn:microsoft.com/office/officeart/2005/8/layout/process4"/>
    <dgm:cxn modelId="{9DF24379-BB8F-438A-9AEC-8C1E4DBFEC71}" srcId="{43D1B845-9DA2-4106-9EC9-B5C4D9A1E624}" destId="{B0D9CFD6-9D46-4E29-98C1-8C0A518130DA}" srcOrd="2" destOrd="0" parTransId="{1E51B75C-986E-4D96-81E0-24DD320D8E4A}" sibTransId="{D3F2C47B-9B5C-49F4-9DCC-17B2A4C043F5}"/>
    <dgm:cxn modelId="{364E287A-E7B2-4139-8A7F-7DD2DC31A8D8}" srcId="{43D1B845-9DA2-4106-9EC9-B5C4D9A1E624}" destId="{1F18B155-0A53-441B-90E3-17ECEAFA06D2}" srcOrd="0" destOrd="0" parTransId="{A6269E81-F8CA-46A6-AD9F-42CB0075FA8B}" sibTransId="{B97F52BB-FED3-448F-8C9F-018143870376}"/>
    <dgm:cxn modelId="{A58E5F81-AF25-42B8-9E40-EC17140D72D5}" type="presOf" srcId="{B0D9CFD6-9D46-4E29-98C1-8C0A518130DA}" destId="{FD02EB37-46FC-4227-9197-9D40DF46AB6F}" srcOrd="0" destOrd="0" presId="urn:microsoft.com/office/officeart/2005/8/layout/process4"/>
    <dgm:cxn modelId="{11833F94-CDA1-462F-AB48-C2053B0A386D}" type="presOf" srcId="{43D1B845-9DA2-4106-9EC9-B5C4D9A1E624}" destId="{1A59C1C9-E33A-4856-9A82-831138722CB1}" srcOrd="0" destOrd="0" presId="urn:microsoft.com/office/officeart/2005/8/layout/process4"/>
    <dgm:cxn modelId="{C9D36095-02D8-4075-AC11-58D7ED3611DA}" srcId="{43D1B845-9DA2-4106-9EC9-B5C4D9A1E624}" destId="{0C874DB5-4E1F-49E7-899E-7F8796FC4693}" srcOrd="3" destOrd="0" parTransId="{60B40E7F-8BB8-452C-B8DC-F6E916569FC2}" sibTransId="{5D254F41-5DC8-47EA-9A91-3F15CFE84E9C}"/>
    <dgm:cxn modelId="{BD4B7EA9-5FFA-4DD3-BCD2-4F0815A87921}" srcId="{43D1B845-9DA2-4106-9EC9-B5C4D9A1E624}" destId="{830E5C3A-8595-45A3-A026-A3B6FA7CFD2B}" srcOrd="1" destOrd="0" parTransId="{AE34EB10-E6F9-4A4E-ACB1-32397CED3964}" sibTransId="{366D49A7-10CE-4F5E-963E-73DB016C8289}"/>
    <dgm:cxn modelId="{59217CE0-2783-4557-94A2-CC72B90AA36D}" type="presOf" srcId="{830E5C3A-8595-45A3-A026-A3B6FA7CFD2B}" destId="{20E7B98A-459A-4520-A26D-2E00D3667DCF}" srcOrd="0" destOrd="0" presId="urn:microsoft.com/office/officeart/2005/8/layout/process4"/>
    <dgm:cxn modelId="{1F0ABFE0-46FA-4F41-BD39-B98364E15B2E}" type="presOf" srcId="{1F18B155-0A53-441B-90E3-17ECEAFA06D2}" destId="{78A531F1-4701-4DDF-AD74-345BFBDF8132}" srcOrd="0" destOrd="0" presId="urn:microsoft.com/office/officeart/2005/8/layout/process4"/>
    <dgm:cxn modelId="{9BF523A9-5A62-498A-8D15-E2D933938A89}" type="presParOf" srcId="{1A59C1C9-E33A-4856-9A82-831138722CB1}" destId="{6E9DCCA8-14C3-4049-BF9C-80F1EAB6D3BD}" srcOrd="0" destOrd="0" presId="urn:microsoft.com/office/officeart/2005/8/layout/process4"/>
    <dgm:cxn modelId="{9F9B00FA-E152-44FF-9C4A-7CB6C7854FE3}" type="presParOf" srcId="{6E9DCCA8-14C3-4049-BF9C-80F1EAB6D3BD}" destId="{5B141385-73D2-4AF0-8079-980708B67379}" srcOrd="0" destOrd="0" presId="urn:microsoft.com/office/officeart/2005/8/layout/process4"/>
    <dgm:cxn modelId="{E3402DB8-964F-4801-864E-14EF510C159C}" type="presParOf" srcId="{1A59C1C9-E33A-4856-9A82-831138722CB1}" destId="{CE84B2FA-EEEB-4E25-811D-A0F22069C66B}" srcOrd="1" destOrd="0" presId="urn:microsoft.com/office/officeart/2005/8/layout/process4"/>
    <dgm:cxn modelId="{54DC6997-D972-4A1F-B174-8E6F82779816}" type="presParOf" srcId="{1A59C1C9-E33A-4856-9A82-831138722CB1}" destId="{1B1C3E82-1570-489C-91EE-140E5F06A549}" srcOrd="2" destOrd="0" presId="urn:microsoft.com/office/officeart/2005/8/layout/process4"/>
    <dgm:cxn modelId="{710CF9BF-D217-4BED-A6C2-4655A2B1FD6F}" type="presParOf" srcId="{1B1C3E82-1570-489C-91EE-140E5F06A549}" destId="{FD02EB37-46FC-4227-9197-9D40DF46AB6F}" srcOrd="0" destOrd="0" presId="urn:microsoft.com/office/officeart/2005/8/layout/process4"/>
    <dgm:cxn modelId="{A40EE7AA-8517-44B3-B83B-675DDFAB09E5}" type="presParOf" srcId="{1A59C1C9-E33A-4856-9A82-831138722CB1}" destId="{64123AB9-54EA-4058-A673-9AC9E31557D4}" srcOrd="3" destOrd="0" presId="urn:microsoft.com/office/officeart/2005/8/layout/process4"/>
    <dgm:cxn modelId="{A847D67C-982D-42ED-A860-F8FE87741AC2}" type="presParOf" srcId="{1A59C1C9-E33A-4856-9A82-831138722CB1}" destId="{5FE3D724-31A9-480E-A94E-B94C5DFA0540}" srcOrd="4" destOrd="0" presId="urn:microsoft.com/office/officeart/2005/8/layout/process4"/>
    <dgm:cxn modelId="{3EB73CD2-39E1-400E-952D-93ECFD447457}" type="presParOf" srcId="{5FE3D724-31A9-480E-A94E-B94C5DFA0540}" destId="{20E7B98A-459A-4520-A26D-2E00D3667DCF}" srcOrd="0" destOrd="0" presId="urn:microsoft.com/office/officeart/2005/8/layout/process4"/>
    <dgm:cxn modelId="{110107CD-838D-4E1A-B386-50ED3C0DBD68}" type="presParOf" srcId="{1A59C1C9-E33A-4856-9A82-831138722CB1}" destId="{0DC9FE93-10B2-4A64-8680-D5224D6205AB}" srcOrd="5" destOrd="0" presId="urn:microsoft.com/office/officeart/2005/8/layout/process4"/>
    <dgm:cxn modelId="{D8B8645B-BFA2-467A-9F50-E15FA055B2C1}" type="presParOf" srcId="{1A59C1C9-E33A-4856-9A82-831138722CB1}" destId="{30F6BFA4-3F63-47B3-9709-6ADEF4519475}" srcOrd="6" destOrd="0" presId="urn:microsoft.com/office/officeart/2005/8/layout/process4"/>
    <dgm:cxn modelId="{4967806F-CC80-4C01-A806-C9183CE0692E}" type="presParOf" srcId="{30F6BFA4-3F63-47B3-9709-6ADEF4519475}" destId="{78A531F1-4701-4DDF-AD74-345BFBDF81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41385-73D2-4AF0-8079-980708B67379}">
      <dsp:nvSpPr>
        <dsp:cNvPr id="0" name=""/>
        <dsp:cNvSpPr/>
      </dsp:nvSpPr>
      <dsp:spPr>
        <a:xfrm>
          <a:off x="274981" y="5085974"/>
          <a:ext cx="5927037" cy="1112686"/>
        </a:xfrm>
        <a:prstGeom prst="rect">
          <a:avLst/>
        </a:prstGeom>
        <a:solidFill>
          <a:srgbClr val="B70958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noProof="0" dirty="0"/>
            <a:t>Y  mandarlo de la forma mas segura posible ya que será a domicilio, para la comodidad de nuestros clientes al este ser entregado asta las puertas de sus hogares, por lo cual se pide su dirección.</a:t>
          </a:r>
        </a:p>
      </dsp:txBody>
      <dsp:txXfrm>
        <a:off x="274981" y="5085974"/>
        <a:ext cx="5927037" cy="1112686"/>
      </dsp:txXfrm>
    </dsp:sp>
    <dsp:sp modelId="{FD02EB37-46FC-4227-9197-9D40DF46AB6F}">
      <dsp:nvSpPr>
        <dsp:cNvPr id="0" name=""/>
        <dsp:cNvSpPr/>
      </dsp:nvSpPr>
      <dsp:spPr>
        <a:xfrm rot="10800000">
          <a:off x="503586" y="3391352"/>
          <a:ext cx="5469826" cy="1711312"/>
        </a:xfrm>
        <a:prstGeom prst="upArrowCallout">
          <a:avLst/>
        </a:prstGeom>
        <a:solidFill>
          <a:srgbClr val="B70958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noProof="0" dirty="0"/>
            <a:t>Aparte que este basada exactamente en el área del mercado en línea, este permite que en varias partes del mundo quieran comprar nuestros productos.</a:t>
          </a:r>
        </a:p>
      </dsp:txBody>
      <dsp:txXfrm rot="10800000">
        <a:off x="503586" y="3391352"/>
        <a:ext cx="5469826" cy="1111959"/>
      </dsp:txXfrm>
    </dsp:sp>
    <dsp:sp modelId="{20E7B98A-459A-4520-A26D-2E00D3667DCF}">
      <dsp:nvSpPr>
        <dsp:cNvPr id="0" name=""/>
        <dsp:cNvSpPr/>
      </dsp:nvSpPr>
      <dsp:spPr>
        <a:xfrm rot="10800000">
          <a:off x="381009" y="1696730"/>
          <a:ext cx="5714980" cy="1711312"/>
        </a:xfrm>
        <a:prstGeom prst="upArrowCallout">
          <a:avLst/>
        </a:prstGeom>
        <a:solidFill>
          <a:srgbClr val="B70958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Básicamente nuestro proyecto es para que el negocio facilite la compra ha nuestros clientes, y usuarios nuevos que interactúen con ella.</a:t>
          </a:r>
        </a:p>
      </dsp:txBody>
      <dsp:txXfrm rot="10800000">
        <a:off x="381009" y="1696730"/>
        <a:ext cx="5714980" cy="1111959"/>
      </dsp:txXfrm>
    </dsp:sp>
    <dsp:sp modelId="{78A531F1-4701-4DDF-AD74-345BFBDF8132}">
      <dsp:nvSpPr>
        <dsp:cNvPr id="0" name=""/>
        <dsp:cNvSpPr/>
      </dsp:nvSpPr>
      <dsp:spPr>
        <a:xfrm rot="10800000">
          <a:off x="236313" y="8131"/>
          <a:ext cx="6004373" cy="1711312"/>
        </a:xfrm>
        <a:prstGeom prst="upArrowCallout">
          <a:avLst/>
        </a:prstGeom>
        <a:solidFill>
          <a:srgbClr val="6B0533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masis MT Pro Black" panose="02040A04050005020304" pitchFamily="18" charset="0"/>
            </a:rPr>
            <a:t>¿COMO BENEFICIA EL PROYECTO EN EL MERCADO DEL NEGOCIO?</a:t>
          </a:r>
        </a:p>
      </dsp:txBody>
      <dsp:txXfrm rot="10800000">
        <a:off x="236313" y="8131"/>
        <a:ext cx="6004373" cy="111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FAB8-A30B-BB43-9948-08E6EDAB61EB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2CEE-C4EB-544C-92C2-41ED5F064A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5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2CEE-C4EB-544C-92C2-41ED5F064A4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3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83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10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86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4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45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684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325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5559212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04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30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8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4" name="Picture 10" descr="desarrollo de software, lenguaje de programación, codificación. Computadora  portátil isométrica 3d, computadora con aplicación digital aislada sobre  fondo blanco. diseño vectorial 4815622 Vector en Vecteezy">
            <a:extLst>
              <a:ext uri="{FF2B5EF4-FFF2-40B4-BE49-F238E27FC236}">
                <a16:creationId xmlns:a16="http://schemas.microsoft.com/office/drawing/2014/main" id="{23DC9D5E-860D-4276-A470-A77CAEED7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3"/>
          <a:stretch/>
        </p:blipFill>
        <p:spPr bwMode="auto">
          <a:xfrm>
            <a:off x="20" y="10"/>
            <a:ext cx="6095980" cy="68566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ágenes de Objetos Tecnologicos - Descarga gratuita en Freepik">
            <a:extLst>
              <a:ext uri="{FF2B5EF4-FFF2-40B4-BE49-F238E27FC236}">
                <a16:creationId xmlns:a16="http://schemas.microsoft.com/office/drawing/2014/main" id="{8C340F05-62D0-44AC-9814-CFD146CE9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" r="5032" b="3"/>
          <a:stretch/>
        </p:blipFill>
        <p:spPr bwMode="auto">
          <a:xfrm>
            <a:off x="6094418" y="10"/>
            <a:ext cx="609758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7E0BD6BA-AC5F-41D8-B6B1-5D293D98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04EB65F9-0754-401F-857A-869F31CF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37EEF00B-092B-4DEB-948D-0128E8A35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538C63F-E58C-F06C-05A2-984E581A4A30}"/>
              </a:ext>
            </a:extLst>
          </p:cNvPr>
          <p:cNvSpPr/>
          <p:nvPr/>
        </p:nvSpPr>
        <p:spPr>
          <a:xfrm>
            <a:off x="1005654" y="1509721"/>
            <a:ext cx="10418314" cy="3145855"/>
          </a:xfrm>
          <a:prstGeom prst="rect">
            <a:avLst/>
          </a:prstGeom>
          <a:solidFill>
            <a:srgbClr val="1C034A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B14E1-7F0A-43D1-B830-5B81EEE09D25}"/>
              </a:ext>
            </a:extLst>
          </p:cNvPr>
          <p:cNvSpPr txBox="1"/>
          <p:nvPr/>
        </p:nvSpPr>
        <p:spPr>
          <a:xfrm>
            <a:off x="994693" y="2215661"/>
            <a:ext cx="10190071" cy="1733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Aharoni" panose="02010803020104030203" pitchFamily="2" charset="-79"/>
              </a:rPr>
              <a:t>Tienda de compras en línea de productos tecnológicos </a:t>
            </a:r>
          </a:p>
        </p:txBody>
      </p:sp>
    </p:spTree>
    <p:extLst>
      <p:ext uri="{BB962C8B-B14F-4D97-AF65-F5344CB8AC3E}">
        <p14:creationId xmlns:p14="http://schemas.microsoft.com/office/powerpoint/2010/main" val="33123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62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F7C54D8C-97E2-4F9A-9F1B-FA9893940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-1"/>
          <a:stretch/>
        </p:blipFill>
        <p:spPr bwMode="auto">
          <a:xfrm>
            <a:off x="-519115" y="2772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A4EE83AC-A131-D5C7-71C1-CC0C0FFEF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0" t="-1" r="4424" b="-1"/>
          <a:stretch/>
        </p:blipFill>
        <p:spPr bwMode="auto">
          <a:xfrm>
            <a:off x="5751095" y="2772"/>
            <a:ext cx="643785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B1CE5F94-9B5D-F457-E092-31A0C752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8" t="-1" r="4425" b="-1"/>
          <a:stretch/>
        </p:blipFill>
        <p:spPr bwMode="auto">
          <a:xfrm>
            <a:off x="8951495" y="5544"/>
            <a:ext cx="323745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798785-C3A1-4C13-B621-312FFFDA22A1}"/>
              </a:ext>
            </a:extLst>
          </p:cNvPr>
          <p:cNvSpPr txBox="1"/>
          <p:nvPr/>
        </p:nvSpPr>
        <p:spPr>
          <a:xfrm>
            <a:off x="5859065" y="733208"/>
            <a:ext cx="622191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       INTEGRANTES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1. Gerardo Enrique Menjívar Franco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2. Elías Antonio Oliva Calderón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3. Emerson Eli Mendoza Lemus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4. Josué Alexander Martínez Rochac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5. Kevin Francisco Castro Rodríguez </a:t>
            </a:r>
          </a:p>
        </p:txBody>
      </p:sp>
    </p:spTree>
    <p:extLst>
      <p:ext uri="{BB962C8B-B14F-4D97-AF65-F5344CB8AC3E}">
        <p14:creationId xmlns:p14="http://schemas.microsoft.com/office/powerpoint/2010/main" val="8454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3AB5E6C-A333-4B8A-92E2-99E87DAB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0" name="Picture 6" descr="ilustración de realidad virtual 2380150 Vector en Vecteezy">
            <a:extLst>
              <a:ext uri="{FF2B5EF4-FFF2-40B4-BE49-F238E27FC236}">
                <a16:creationId xmlns:a16="http://schemas.microsoft.com/office/drawing/2014/main" id="{AFAFAEB5-FB02-4B71-9F27-005735D27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6538" b="3"/>
          <a:stretch/>
        </p:blipFill>
        <p:spPr bwMode="auto">
          <a:xfrm>
            <a:off x="20" y="10"/>
            <a:ext cx="6094455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top 100 fondo morado con azul - Abzlocal.mx">
            <a:extLst>
              <a:ext uri="{FF2B5EF4-FFF2-40B4-BE49-F238E27FC236}">
                <a16:creationId xmlns:a16="http://schemas.microsoft.com/office/drawing/2014/main" id="{AF8388D9-C8E0-4EF8-AC67-CA2DB1027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944"/>
          <a:stretch/>
        </p:blipFill>
        <p:spPr bwMode="auto">
          <a:xfrm>
            <a:off x="6094475" y="10"/>
            <a:ext cx="60944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F08F8D8B-6AF1-4B82-9475-839DD151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BCDBF5-612F-4CD4-8F6B-3013D854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DD54F697-51B1-4B46-9CE0-6D0B1FC1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63810D7-308D-450D-9D11-4F2E6598468F}"/>
              </a:ext>
            </a:extLst>
          </p:cNvPr>
          <p:cNvSpPr txBox="1"/>
          <p:nvPr/>
        </p:nvSpPr>
        <p:spPr>
          <a:xfrm>
            <a:off x="6387971" y="1056939"/>
            <a:ext cx="5380714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DESCRIPCIÓN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Se desarrollo una aplicacion para el almacenamiento de la información de los productos, clientes y las compras que se realizan en la plataforma para obtener un registro de las ventas realizadas. 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893E8C-D015-4A5F-9F3E-4090651CAB9E}"/>
              </a:ext>
            </a:extLst>
          </p:cNvPr>
          <p:cNvSpPr txBox="1"/>
          <p:nvPr/>
        </p:nvSpPr>
        <p:spPr>
          <a:xfrm>
            <a:off x="4038600" y="1841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988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3AB5E6C-A333-4B8A-92E2-99E87DAB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0" name="Picture 6" descr="ilustración de realidad virtual 2380150 Vector en Vecteezy">
            <a:extLst>
              <a:ext uri="{FF2B5EF4-FFF2-40B4-BE49-F238E27FC236}">
                <a16:creationId xmlns:a16="http://schemas.microsoft.com/office/drawing/2014/main" id="{AFAFAEB5-FB02-4B71-9F27-005735D27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6538" b="3"/>
          <a:stretch/>
        </p:blipFill>
        <p:spPr bwMode="auto">
          <a:xfrm>
            <a:off x="-1005058" y="0"/>
            <a:ext cx="6094455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top 100 fondo morado con azul - Abzlocal.mx">
            <a:extLst>
              <a:ext uri="{FF2B5EF4-FFF2-40B4-BE49-F238E27FC236}">
                <a16:creationId xmlns:a16="http://schemas.microsoft.com/office/drawing/2014/main" id="{AF8388D9-C8E0-4EF8-AC67-CA2DB1027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944"/>
          <a:stretch/>
        </p:blipFill>
        <p:spPr bwMode="auto">
          <a:xfrm>
            <a:off x="5089377" y="10"/>
            <a:ext cx="709957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F08F8D8B-6AF1-4B82-9475-839DD151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BCDBF5-612F-4CD4-8F6B-3013D854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DD54F697-51B1-4B46-9CE0-6D0B1FC1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63810D7-308D-450D-9D11-4F2E6598468F}"/>
              </a:ext>
            </a:extLst>
          </p:cNvPr>
          <p:cNvSpPr txBox="1"/>
          <p:nvPr/>
        </p:nvSpPr>
        <p:spPr>
          <a:xfrm>
            <a:off x="5382893" y="402336"/>
            <a:ext cx="6385792" cy="645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PARTES PRINCIPALES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SV" sz="2800" b="1" dirty="0">
                <a:solidFill>
                  <a:srgbClr val="FFFFFF"/>
                </a:solidFill>
              </a:rPr>
              <a:t>Menú Principal: </a:t>
            </a:r>
            <a:r>
              <a:rPr lang="es-SV" sz="2800" dirty="0">
                <a:solidFill>
                  <a:srgbClr val="FFFFFF"/>
                </a:solidFill>
              </a:rPr>
              <a:t>Permite a los usuarios entrar a la aplicación, crear una cuenta así como recuperar sus credenciales.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SV" sz="2800" b="1" dirty="0">
                <a:solidFill>
                  <a:srgbClr val="FFFFFF"/>
                </a:solidFill>
              </a:rPr>
              <a:t>Administrador: </a:t>
            </a:r>
            <a:r>
              <a:rPr lang="es-SV" sz="2800" dirty="0">
                <a:solidFill>
                  <a:srgbClr val="FFFFFF"/>
                </a:solidFill>
              </a:rPr>
              <a:t>Este apartado le permite actualizar inventario, agregar nuevos productos, usuarios así como verificar el registro de las ventas.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SV" sz="2800" b="1" dirty="0">
                <a:solidFill>
                  <a:srgbClr val="FFFFFF"/>
                </a:solidFill>
              </a:rPr>
              <a:t>Realizar una compra: </a:t>
            </a:r>
            <a:r>
              <a:rPr lang="es-SV" sz="2800" dirty="0">
                <a:solidFill>
                  <a:srgbClr val="FFFFFF"/>
                </a:solidFill>
              </a:rPr>
              <a:t>Permite a los usuarios hacer una compra de los productos en la tienda.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SV" sz="2800" dirty="0">
              <a:solidFill>
                <a:srgbClr val="FFFFF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893E8C-D015-4A5F-9F3E-4090651CAB9E}"/>
              </a:ext>
            </a:extLst>
          </p:cNvPr>
          <p:cNvSpPr txBox="1"/>
          <p:nvPr/>
        </p:nvSpPr>
        <p:spPr>
          <a:xfrm>
            <a:off x="4038600" y="1841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3043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2" name="Picture 4" descr="Fondo De La Pantalla De La Tierra, Antecedentes Científicos Y Tecnológicos  Racionalizados, Datos Generales, Fondo Azul Imagen de Fondo Para Descarga  Gratuita - Pngtreee">
            <a:extLst>
              <a:ext uri="{FF2B5EF4-FFF2-40B4-BE49-F238E27FC236}">
                <a16:creationId xmlns:a16="http://schemas.microsoft.com/office/drawing/2014/main" id="{2F987A16-F754-4BC4-930E-2493B9506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9" b="-1"/>
          <a:stretch/>
        </p:blipFill>
        <p:spPr bwMode="auto">
          <a:xfrm>
            <a:off x="6463834" y="3399571"/>
            <a:ext cx="5722070" cy="34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D507A6B-182B-4DFE-BA18-08EE3063F19C}"/>
              </a:ext>
            </a:extLst>
          </p:cNvPr>
          <p:cNvSpPr/>
          <p:nvPr/>
        </p:nvSpPr>
        <p:spPr>
          <a:xfrm>
            <a:off x="0" y="0"/>
            <a:ext cx="6477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2054" name="Picture 6" descr="audifonos con luz neon OFF 68% |">
            <a:extLst>
              <a:ext uri="{FF2B5EF4-FFF2-40B4-BE49-F238E27FC236}">
                <a16:creationId xmlns:a16="http://schemas.microsoft.com/office/drawing/2014/main" id="{0FD76A13-E1BD-47F3-92F6-AB422CC3D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2" r="-1" b="16780"/>
          <a:stretch/>
        </p:blipFill>
        <p:spPr bwMode="auto">
          <a:xfrm>
            <a:off x="6466882" y="-28634"/>
            <a:ext cx="5722070" cy="34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0BB037-8A30-4025-978E-44591677C66A}"/>
              </a:ext>
            </a:extLst>
          </p:cNvPr>
          <p:cNvCxnSpPr>
            <a:cxnSpLocks/>
          </p:cNvCxnSpPr>
          <p:nvPr/>
        </p:nvCxnSpPr>
        <p:spPr>
          <a:xfrm>
            <a:off x="6477000" y="0"/>
            <a:ext cx="0" cy="6912000"/>
          </a:xfrm>
          <a:prstGeom prst="line">
            <a:avLst/>
          </a:prstGeom>
          <a:ln>
            <a:solidFill>
              <a:srgbClr val="E10B6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4CA369-2AA4-48BD-8B36-C36FF34280A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849874"/>
            <a:ext cx="6477000" cy="8126"/>
          </a:xfrm>
          <a:prstGeom prst="line">
            <a:avLst/>
          </a:prstGeom>
          <a:ln>
            <a:solidFill>
              <a:srgbClr val="E10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6" name="CuadroTexto 3">
            <a:extLst>
              <a:ext uri="{FF2B5EF4-FFF2-40B4-BE49-F238E27FC236}">
                <a16:creationId xmlns:a16="http://schemas.microsoft.com/office/drawing/2014/main" id="{85C8B580-A01D-8D85-C903-F34906B6F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457784"/>
              </p:ext>
            </p:extLst>
          </p:nvPr>
        </p:nvGraphicFramePr>
        <p:xfrm>
          <a:off x="0" y="299186"/>
          <a:ext cx="6477000" cy="620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0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1970" y="101811"/>
            <a:ext cx="120182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DIAGRAMA DE BASE DE DATOS</a:t>
            </a:r>
            <a:endParaRPr lang="es-ES_tradnl" sz="3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300EB7-3616-59EB-F34F-2CE449AC12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6"/>
          <a:stretch/>
        </p:blipFill>
        <p:spPr>
          <a:xfrm>
            <a:off x="2183288" y="960120"/>
            <a:ext cx="7825424" cy="55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3AB5E6C-A333-4B8A-92E2-99E87DAB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0" name="Picture 6" descr="ilustración de realidad virtual 2380150 Vector en Vecteezy">
            <a:extLst>
              <a:ext uri="{FF2B5EF4-FFF2-40B4-BE49-F238E27FC236}">
                <a16:creationId xmlns:a16="http://schemas.microsoft.com/office/drawing/2014/main" id="{AFAFAEB5-FB02-4B71-9F27-005735D27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6538" b="3"/>
          <a:stretch/>
        </p:blipFill>
        <p:spPr bwMode="auto">
          <a:xfrm>
            <a:off x="20" y="10"/>
            <a:ext cx="6094455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top 100 fondo morado con azul - Abzlocal.mx">
            <a:extLst>
              <a:ext uri="{FF2B5EF4-FFF2-40B4-BE49-F238E27FC236}">
                <a16:creationId xmlns:a16="http://schemas.microsoft.com/office/drawing/2014/main" id="{AF8388D9-C8E0-4EF8-AC67-CA2DB1027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944"/>
          <a:stretch/>
        </p:blipFill>
        <p:spPr bwMode="auto">
          <a:xfrm>
            <a:off x="6094475" y="10"/>
            <a:ext cx="60944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F08F8D8B-6AF1-4B82-9475-839DD151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BCDBF5-612F-4CD4-8F6B-3013D854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DD54F697-51B1-4B46-9CE0-6D0B1FC1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63810D7-308D-450D-9D11-4F2E6598468F}"/>
              </a:ext>
            </a:extLst>
          </p:cNvPr>
          <p:cNvSpPr txBox="1"/>
          <p:nvPr/>
        </p:nvSpPr>
        <p:spPr>
          <a:xfrm>
            <a:off x="6625715" y="2660778"/>
            <a:ext cx="5380714" cy="160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FUNCIONALIDADES DE LA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893E8C-D015-4A5F-9F3E-4090651CAB9E}"/>
              </a:ext>
            </a:extLst>
          </p:cNvPr>
          <p:cNvSpPr txBox="1"/>
          <p:nvPr/>
        </p:nvSpPr>
        <p:spPr>
          <a:xfrm>
            <a:off x="4038600" y="1841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67796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ipo de mader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290</TotalTime>
  <Words>247</Words>
  <Application>Microsoft Office PowerPoint</Application>
  <PresentationFormat>Panorámica</PresentationFormat>
  <Paragraphs>23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Amasis MT Pro Black</vt:lpstr>
      <vt:lpstr>Arial</vt:lpstr>
      <vt:lpstr>Arial Black</vt:lpstr>
      <vt:lpstr>AvenirNext LT Pro Medium</vt:lpstr>
      <vt:lpstr>Calibri</vt:lpstr>
      <vt:lpstr>Rockwell Extra Bold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 LEMUS</dc:creator>
  <cp:lastModifiedBy>Elías Oliva</cp:lastModifiedBy>
  <cp:revision>24</cp:revision>
  <dcterms:created xsi:type="dcterms:W3CDTF">2023-05-06T22:21:22Z</dcterms:created>
  <dcterms:modified xsi:type="dcterms:W3CDTF">2023-05-10T18:27:23Z</dcterms:modified>
</cp:coreProperties>
</file>