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61" r:id="rId10"/>
    <p:sldId id="262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1" r:id="rId20"/>
    <p:sldId id="280" r:id="rId21"/>
    <p:sldId id="287" r:id="rId22"/>
    <p:sldId id="282" r:id="rId23"/>
    <p:sldId id="283" r:id="rId24"/>
    <p:sldId id="284" r:id="rId25"/>
    <p:sldId id="285" r:id="rId26"/>
    <p:sldId id="286" r:id="rId27"/>
    <p:sldId id="289" r:id="rId28"/>
    <p:sldId id="265" r:id="rId29"/>
    <p:sldId id="290" r:id="rId30"/>
    <p:sldId id="291" r:id="rId31"/>
    <p:sldId id="264" r:id="rId32"/>
    <p:sldId id="26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2d51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c2d51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toront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Toronto Airbnb: </a:t>
            </a:r>
            <a:br>
              <a:rPr lang="en-US" sz="3200" b="1" dirty="0"/>
            </a:br>
            <a:r>
              <a:rPr lang="en-US" sz="3200" b="1" dirty="0"/>
              <a:t>Exploratory data analysis and</a:t>
            </a:r>
            <a:br>
              <a:rPr lang="en-US" sz="3200" b="1" dirty="0"/>
            </a:br>
            <a:r>
              <a:rPr lang="en-US" sz="3200" b="1" dirty="0"/>
              <a:t>Application of classification algorithms</a:t>
            </a:r>
            <a:endParaRPr sz="32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Reaz Elias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December 9, 2019</a:t>
            </a:r>
            <a:endParaRPr sz="2000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D6BF06-D033-4305-897D-85EAE3544B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701614"/>
            <a:ext cx="9144000" cy="3740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1738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718525"/>
            <a:ext cx="8520600" cy="4186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pandas, an open-source data analysis software package in python, is utilized for exploratory data analysis.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Several boxplots, </a:t>
            </a:r>
            <a:r>
              <a:rPr lang="en-US" sz="1600" dirty="0" err="1"/>
              <a:t>violinplot</a:t>
            </a:r>
            <a:r>
              <a:rPr lang="en-US" sz="1600" dirty="0"/>
              <a:t>, </a:t>
            </a:r>
            <a:r>
              <a:rPr lang="en-US" sz="1600" dirty="0" err="1"/>
              <a:t>barplots</a:t>
            </a:r>
            <a:r>
              <a:rPr lang="en-US" sz="1600" dirty="0"/>
              <a:t>, and scatterplots are presented to find answers on relationship among price, </a:t>
            </a:r>
            <a:r>
              <a:rPr lang="en-US" sz="1600" dirty="0" err="1"/>
              <a:t>neighbourhood</a:t>
            </a:r>
            <a:r>
              <a:rPr lang="en-US" sz="1600" dirty="0"/>
              <a:t>, room types, number of reviews, and availability.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Two machine learning classification algorithms, logistic regression and random forest are applied to detect “room type” based on input features of </a:t>
            </a:r>
            <a:r>
              <a:rPr lang="en-US" sz="1600" dirty="0" err="1"/>
              <a:t>neighbourhood</a:t>
            </a:r>
            <a:r>
              <a:rPr lang="en-US" sz="1600" dirty="0"/>
              <a:t>, latitude, longitude, price, minimum nights, number of reviews, and availability.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scikit</a:t>
            </a:r>
            <a:r>
              <a:rPr lang="en-US" sz="1600" dirty="0"/>
              <a:t>-learn modules for label coding, data scaling, train-test splitting, 5-fold cross validating with grid and randomized searches are utilized.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codes are reproducible and available at the following link: https://github.com/EliasReaz/UC_SanDiego_project/tree/master/Toronto_Airbnb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E7A9-605A-48CF-8511-F7DD208B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8796"/>
            <a:ext cx="8520600" cy="572700"/>
          </a:xfrm>
        </p:spPr>
        <p:txBody>
          <a:bodyPr/>
          <a:lstStyle/>
          <a:p>
            <a:r>
              <a:rPr lang="en-US" sz="2000" dirty="0"/>
              <a:t>Finding: mean, std. dev., median, min. and max.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26B7A-9A39-474E-8AAA-3CC3AE35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41" y="731239"/>
            <a:ext cx="5013699" cy="2345177"/>
          </a:xfrm>
          <a:prstGeom prst="rect">
            <a:avLst/>
          </a:prstGeom>
        </p:spPr>
      </p:pic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2B51DA8A-A1DD-4C0C-A94E-8B11037AAE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3146155"/>
            <a:ext cx="8520599" cy="178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600" dirty="0"/>
              <a:t>Mean Airbnb price is CAD 146, the standard deviation is CAD 245, which is almost 1.7 times of the mean price.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75% of the prices are below CAD 170. This indicates the presence of extreme prices like CAD 13,244.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The boxplot in the next slide also reveals this fact.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7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7D44-D868-4C53-9361-FAB65B3D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7054"/>
            <a:ext cx="8520600" cy="572700"/>
          </a:xfrm>
        </p:spPr>
        <p:txBody>
          <a:bodyPr/>
          <a:lstStyle/>
          <a:p>
            <a:r>
              <a:rPr lang="en-US" dirty="0"/>
              <a:t>Finding: Boxplot showing extreme prices as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BECFA-A8C1-4651-A4B7-21DF24D1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50" y="1127337"/>
            <a:ext cx="7206713" cy="38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16D-923F-43AF-AA86-E7234CC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3932"/>
            <a:ext cx="8520600" cy="572700"/>
          </a:xfrm>
        </p:spPr>
        <p:txBody>
          <a:bodyPr/>
          <a:lstStyle/>
          <a:p>
            <a:r>
              <a:rPr lang="en-US" sz="2000" dirty="0"/>
              <a:t>Finding: Violin plot showing both boxplot and distributions of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5B0F8-E191-44CC-9D93-471C8EBC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6" y="723628"/>
            <a:ext cx="4938070" cy="2507282"/>
          </a:xfrm>
          <a:prstGeom prst="rect">
            <a:avLst/>
          </a:prstGeom>
        </p:spPr>
      </p:pic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DCF023D0-2222-41FB-A7FD-FF3218F87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0046" y="3233208"/>
            <a:ext cx="8272467" cy="1835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A violin plot after dropping outliers.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The plot shows that  there exists price variations by room types.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Private and shared rooms have mean prices around CAD 50, while hotel rooms have mean price approximately CAD 150. Entire room/apt has a mean of CAD 125.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5925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D53D-E511-4DE1-8F64-4EF8421B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5543"/>
            <a:ext cx="8520600" cy="572700"/>
          </a:xfrm>
        </p:spPr>
        <p:txBody>
          <a:bodyPr/>
          <a:lstStyle/>
          <a:p>
            <a:r>
              <a:rPr lang="en-US" sz="2000" dirty="0"/>
              <a:t>Finding: Mean price variation by </a:t>
            </a:r>
            <a:r>
              <a:rPr lang="en-US" sz="2000" dirty="0" err="1"/>
              <a:t>neighbourhood</a:t>
            </a:r>
            <a:r>
              <a:rPr lang="en-US" sz="2000" dirty="0"/>
              <a:t> and room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0E99-A96D-4A5A-B556-3516A682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2" y="1193369"/>
            <a:ext cx="5097781" cy="3644588"/>
          </a:xfrm>
          <a:prstGeom prst="rect">
            <a:avLst/>
          </a:prstGeom>
        </p:spPr>
      </p:pic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44BE8DA5-A906-402E-8045-AC44B110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0688" y="1388097"/>
            <a:ext cx="3471888" cy="3119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600" dirty="0"/>
              <a:t>Waterfront, Bay Street, and Niagara are, on average, expensive areas in Toronto.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In Greenwood-</a:t>
            </a:r>
            <a:r>
              <a:rPr lang="en-US" sz="1600" dirty="0" err="1"/>
              <a:t>Coxwell</a:t>
            </a:r>
            <a:r>
              <a:rPr lang="en-US" sz="1600" dirty="0"/>
              <a:t> and High Park areas, all rooms (with mean prices above CAD 100) are rented as entire room/apt.  </a:t>
            </a:r>
          </a:p>
        </p:txBody>
      </p:sp>
    </p:spTree>
    <p:extLst>
      <p:ext uri="{BB962C8B-B14F-4D97-AF65-F5344CB8AC3E}">
        <p14:creationId xmlns:p14="http://schemas.microsoft.com/office/powerpoint/2010/main" val="366531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CBE5-46E1-42AA-B5B6-96AC0D28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0812"/>
            <a:ext cx="8520600" cy="476907"/>
          </a:xfrm>
        </p:spPr>
        <p:txBody>
          <a:bodyPr/>
          <a:lstStyle/>
          <a:p>
            <a:r>
              <a:rPr lang="en-US" sz="2000" dirty="0"/>
              <a:t>Finding: Relationship between price and room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49580-D5D4-4412-973D-B35C32D7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76" y="1337023"/>
            <a:ext cx="7668907" cy="365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707CF-E2C7-408A-A2AA-855E5AB6FCAB}"/>
              </a:ext>
            </a:extLst>
          </p:cNvPr>
          <p:cNvSpPr txBox="1"/>
          <p:nvPr/>
        </p:nvSpPr>
        <p:spPr>
          <a:xfrm>
            <a:off x="294471" y="745418"/>
            <a:ext cx="871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600" dirty="0"/>
              <a:t>The scatter plot shows that room type “Entire room/apt” has higher prices than  “Private room”  </a:t>
            </a:r>
          </a:p>
        </p:txBody>
      </p:sp>
    </p:spTree>
    <p:extLst>
      <p:ext uri="{BB962C8B-B14F-4D97-AF65-F5344CB8AC3E}">
        <p14:creationId xmlns:p14="http://schemas.microsoft.com/office/powerpoint/2010/main" val="267697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AF15-7E46-42D0-9F87-673D57F3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9561"/>
            <a:ext cx="8520600" cy="572700"/>
          </a:xfrm>
        </p:spPr>
        <p:txBody>
          <a:bodyPr/>
          <a:lstStyle/>
          <a:p>
            <a:r>
              <a:rPr lang="en-US" sz="2000" dirty="0"/>
              <a:t>Finding: Relationship between price and number of reviews by room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D79B5-EA4E-4FF0-902F-249E4C0D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3" y="1635073"/>
            <a:ext cx="7747518" cy="3390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C23A3-1BCA-4007-A106-E5B0CF319859}"/>
              </a:ext>
            </a:extLst>
          </p:cNvPr>
          <p:cNvSpPr txBox="1"/>
          <p:nvPr/>
        </p:nvSpPr>
        <p:spPr>
          <a:xfrm>
            <a:off x="356465" y="738755"/>
            <a:ext cx="871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600" dirty="0"/>
              <a:t>The scatter plot shows little relationship between number of reviews and overall prices, but there exists a class division between room type “Entire room/apt” and “Private room”. </a:t>
            </a:r>
          </a:p>
        </p:txBody>
      </p:sp>
    </p:spTree>
    <p:extLst>
      <p:ext uri="{BB962C8B-B14F-4D97-AF65-F5344CB8AC3E}">
        <p14:creationId xmlns:p14="http://schemas.microsoft.com/office/powerpoint/2010/main" val="393948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DDAD-971D-4F7E-91BD-21AF6AC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7055"/>
            <a:ext cx="8520600" cy="572700"/>
          </a:xfrm>
        </p:spPr>
        <p:txBody>
          <a:bodyPr/>
          <a:lstStyle/>
          <a:p>
            <a:r>
              <a:rPr lang="en-US" sz="2000" dirty="0"/>
              <a:t>Finding: Relationship between price and availability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E5B5-B382-4DED-9A1C-F9E6691A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508064"/>
            <a:ext cx="6443664" cy="3465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12044-D4D6-484E-847D-295A2B232190}"/>
              </a:ext>
            </a:extLst>
          </p:cNvPr>
          <p:cNvSpPr txBox="1"/>
          <p:nvPr/>
        </p:nvSpPr>
        <p:spPr>
          <a:xfrm>
            <a:off x="503697" y="831743"/>
            <a:ext cx="823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600" dirty="0"/>
              <a:t>The scatter plot here also shows no relationship between availability and prices.</a:t>
            </a:r>
          </a:p>
        </p:txBody>
      </p:sp>
    </p:spTree>
    <p:extLst>
      <p:ext uri="{BB962C8B-B14F-4D97-AF65-F5344CB8AC3E}">
        <p14:creationId xmlns:p14="http://schemas.microsoft.com/office/powerpoint/2010/main" val="13870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0D33-362F-4426-8407-F9E0613C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6798"/>
            <a:ext cx="8520600" cy="572700"/>
          </a:xfrm>
        </p:spPr>
        <p:txBody>
          <a:bodyPr/>
          <a:lstStyle/>
          <a:p>
            <a:r>
              <a:rPr lang="en-US" dirty="0"/>
              <a:t>Applying classification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4040-73A8-418A-BFC8-50771846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1256"/>
            <a:ext cx="8520600" cy="4039455"/>
          </a:xfrm>
        </p:spPr>
        <p:txBody>
          <a:bodyPr/>
          <a:lstStyle/>
          <a:p>
            <a:r>
              <a:rPr lang="en-US" dirty="0"/>
              <a:t>Objective is to classify “room type”. The room types: Entire room/apt, Private room, Shared room, and Hotel room.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Input features: </a:t>
            </a:r>
            <a:r>
              <a:rPr lang="en-US" dirty="0" err="1"/>
              <a:t>neighbourhood</a:t>
            </a:r>
            <a:r>
              <a:rPr lang="en-US" dirty="0"/>
              <a:t>, latitude, longitude, price, </a:t>
            </a:r>
            <a:r>
              <a:rPr lang="en-US" dirty="0" err="1"/>
              <a:t>minimum_nights</a:t>
            </a:r>
            <a:r>
              <a:rPr lang="en-US" dirty="0"/>
              <a:t>, </a:t>
            </a:r>
            <a:r>
              <a:rPr lang="en-US" dirty="0" err="1"/>
              <a:t>number_of_reviews</a:t>
            </a:r>
            <a:r>
              <a:rPr lang="en-US" dirty="0"/>
              <a:t>, availability_365.</a:t>
            </a:r>
          </a:p>
          <a:p>
            <a:r>
              <a:rPr lang="en-US" dirty="0"/>
              <a:t>Response label: </a:t>
            </a:r>
            <a:r>
              <a:rPr lang="en-US" dirty="0" err="1"/>
              <a:t>room_type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79B61-4FBB-4F12-B9A1-1D0EACB5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5" y="1670937"/>
            <a:ext cx="5122189" cy="16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4CBD-9052-4DA4-AB7D-3806C59A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7535"/>
            <a:ext cx="8520600" cy="572700"/>
          </a:xfrm>
        </p:spPr>
        <p:txBody>
          <a:bodyPr/>
          <a:lstStyle/>
          <a:p>
            <a:r>
              <a:rPr lang="en-US" dirty="0"/>
              <a:t>Label encoding and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14EC-B3CA-4C9A-AAC4-715918A6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13730"/>
            <a:ext cx="8520600" cy="3752739"/>
          </a:xfrm>
        </p:spPr>
        <p:txBody>
          <a:bodyPr/>
          <a:lstStyle/>
          <a:p>
            <a:r>
              <a:rPr lang="en-US" dirty="0"/>
              <a:t>Categorical features, such as </a:t>
            </a:r>
            <a:r>
              <a:rPr lang="en-US" dirty="0" err="1"/>
              <a:t>neighbourhood</a:t>
            </a:r>
            <a:r>
              <a:rPr lang="en-US" dirty="0"/>
              <a:t> and room type are encoded by 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preprocessing.LabelEncoder</a:t>
            </a:r>
            <a:r>
              <a:rPr lang="en-US" dirty="0"/>
              <a:t>( ).</a:t>
            </a:r>
          </a:p>
          <a:p>
            <a:r>
              <a:rPr lang="en-US" dirty="0"/>
              <a:t>For example, room type “Entire room/apt” is encode to 0, “Hotel room” to 1, “Private room” to 2, and “Shared room” to 3.</a:t>
            </a:r>
          </a:p>
          <a:p>
            <a:r>
              <a:rPr lang="en-US" dirty="0"/>
              <a:t>Numerical features, for example, latitude, longitude, price, </a:t>
            </a:r>
            <a:r>
              <a:rPr lang="en-US" dirty="0" err="1"/>
              <a:t>minimum_nights</a:t>
            </a:r>
            <a:r>
              <a:rPr lang="en-US" dirty="0"/>
              <a:t>, </a:t>
            </a:r>
            <a:r>
              <a:rPr lang="en-US" dirty="0" err="1"/>
              <a:t>number_of_reviews</a:t>
            </a:r>
            <a:r>
              <a:rPr lang="en-US" dirty="0"/>
              <a:t>, and availably_365 are scaled by 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preprocessing.MinMaxScaler</a:t>
            </a:r>
            <a:r>
              <a:rPr lang="en-US" dirty="0"/>
              <a:t>( ).</a:t>
            </a:r>
          </a:p>
          <a:p>
            <a:r>
              <a:rPr lang="en-US" dirty="0" err="1"/>
              <a:t>MinMaxScaler</a:t>
            </a:r>
            <a:r>
              <a:rPr lang="en-US" dirty="0"/>
              <a:t>( ) subtracts minimum value from each instance and then divide by the range of the specific feature values.</a:t>
            </a:r>
          </a:p>
          <a:p>
            <a:r>
              <a:rPr lang="en-US" dirty="0" err="1"/>
              <a:t>MinMaxScaler</a:t>
            </a:r>
            <a:r>
              <a:rPr lang="en-US" dirty="0"/>
              <a:t>( ) retains the shape of the original distribution.</a:t>
            </a:r>
          </a:p>
          <a:p>
            <a:r>
              <a:rPr lang="en-US" dirty="0" err="1"/>
              <a:t>MinMaxScaler</a:t>
            </a:r>
            <a:r>
              <a:rPr lang="en-US" dirty="0"/>
              <a:t>( ) has a default range of 0 to 1.</a:t>
            </a:r>
          </a:p>
        </p:txBody>
      </p:sp>
    </p:spTree>
    <p:extLst>
      <p:ext uri="{BB962C8B-B14F-4D97-AF65-F5344CB8AC3E}">
        <p14:creationId xmlns:p14="http://schemas.microsoft.com/office/powerpoint/2010/main" val="22308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435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889007"/>
            <a:ext cx="8520600" cy="397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Airbnb (Airbed and breakfast) is an online marketplace for arranging and offering lodging, specifically homestays. Airbnb acts as an online broker receiving commissions from each booking (source: Wikipedia).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In this project, Toronto Airbnb dataset is analyzed to investigate </a:t>
            </a:r>
            <a:r>
              <a:rPr lang="en-US" i="1" dirty="0"/>
              <a:t>rent or price variation</a:t>
            </a:r>
            <a:r>
              <a:rPr lang="en-US" dirty="0"/>
              <a:t> by </a:t>
            </a:r>
            <a:r>
              <a:rPr lang="en-US" dirty="0" err="1"/>
              <a:t>neighbourhood</a:t>
            </a:r>
            <a:r>
              <a:rPr lang="en-US" dirty="0"/>
              <a:t>, room types, room counts, number of reviews, and availability.  Details of exploratory data analysis (EDA) is utilized to detect relationship among price, </a:t>
            </a:r>
            <a:r>
              <a:rPr lang="en-US" dirty="0" err="1"/>
              <a:t>neighbourhood</a:t>
            </a:r>
            <a:r>
              <a:rPr lang="en-US" dirty="0"/>
              <a:t>, room types, and availability.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Machine learning classification models based on logistic regression and random forest are applied to find room types (e.g., “entire room/apt”, “private room”, “shared room”, or “hotel room”) based on input features of </a:t>
            </a:r>
            <a:r>
              <a:rPr lang="en-US" dirty="0" err="1"/>
              <a:t>neighbourhood</a:t>
            </a:r>
            <a:r>
              <a:rPr lang="en-US" dirty="0"/>
              <a:t>, number of reviews, prices, and availability.  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1A09-F381-4A6B-8C6D-FC6D0266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and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7069-EED9-4F29-B8C6-BDA34D92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applying label encoding and min-max scaling, the </a:t>
            </a:r>
            <a:r>
              <a:rPr lang="en-US" dirty="0" err="1"/>
              <a:t>dataframe</a:t>
            </a:r>
            <a:r>
              <a:rPr lang="en-US" dirty="0"/>
              <a:t> looks as below: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26C73-64C2-4084-9891-7B3C23E0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8" y="2188046"/>
            <a:ext cx="7004621" cy="2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4D4-789B-4957-B16C-DD378D6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dataset: Train and test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87608-D653-49AA-93ED-E5A033DE4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test_size</a:t>
            </a:r>
            <a:r>
              <a:rPr lang="en-US" dirty="0"/>
              <a:t> = 0.20</a:t>
            </a:r>
          </a:p>
          <a:p>
            <a:r>
              <a:rPr lang="en-US" dirty="0"/>
              <a:t>80% of the dataset is used as a training set and 20% are used as a test set.</a:t>
            </a:r>
          </a:p>
          <a:p>
            <a:r>
              <a:rPr lang="en-US" dirty="0"/>
              <a:t>During training, five-fold cross validation is applied to tune hyper-</a:t>
            </a:r>
            <a:r>
              <a:rPr lang="en-US" dirty="0" err="1"/>
              <a:t>pameters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5CD87-DD81-435A-932B-74E25C1F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32" y="2583548"/>
            <a:ext cx="6258129" cy="19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FAA9-2D54-4BCD-99BD-917A2A5B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5800"/>
            <a:ext cx="8520600" cy="5727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5A6B5-F04C-4EF8-A603-4361A397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35" y="1908076"/>
            <a:ext cx="7085625" cy="27181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78CB-BCD4-4256-8BA6-26F00C1B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9487"/>
            <a:ext cx="8520600" cy="3484007"/>
          </a:xfrm>
        </p:spPr>
        <p:txBody>
          <a:bodyPr/>
          <a:lstStyle/>
          <a:p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linear_model.LogisticRegression</a:t>
            </a:r>
            <a:r>
              <a:rPr lang="en-US" dirty="0"/>
              <a:t>( ) and </a:t>
            </a:r>
            <a:r>
              <a:rPr lang="en-US" dirty="0" err="1"/>
              <a:t>model_selection.GridSearchCV</a:t>
            </a:r>
            <a:r>
              <a:rPr lang="en-US" dirty="0"/>
              <a:t>( ) has been utilized:</a:t>
            </a:r>
          </a:p>
        </p:txBody>
      </p:sp>
    </p:spTree>
    <p:extLst>
      <p:ext uri="{BB962C8B-B14F-4D97-AF65-F5344CB8AC3E}">
        <p14:creationId xmlns:p14="http://schemas.microsoft.com/office/powerpoint/2010/main" val="421141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58D-AEDB-4641-B188-697BC675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0720"/>
            <a:ext cx="8520600" cy="572700"/>
          </a:xfrm>
        </p:spPr>
        <p:txBody>
          <a:bodyPr/>
          <a:lstStyle/>
          <a:p>
            <a:r>
              <a:rPr lang="en-US" sz="2400" dirty="0"/>
              <a:t>Logistic regression with grid search 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1EDF-FC8C-45C2-80EB-1B296967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63046"/>
            <a:ext cx="8520600" cy="11413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Grid search finds the best value of “C” as 10.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“C” is the strength of regularization parameter in the logistic regression.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 is the inverse of </a:t>
            </a:r>
            <a:r>
              <a:rPr lang="el-GR" dirty="0"/>
              <a:t>λ</a:t>
            </a:r>
            <a:r>
              <a:rPr lang="en-US" dirty="0"/>
              <a:t>. A high value of C refers to a lower value of </a:t>
            </a:r>
            <a:r>
              <a:rPr lang="el-GR" dirty="0"/>
              <a:t>λ</a:t>
            </a:r>
            <a:r>
              <a:rPr lang="en-US" dirty="0"/>
              <a:t>.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C1BA9-3A68-4F98-A73C-ACAF88B8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86" y="1050591"/>
            <a:ext cx="4879703" cy="22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3294-BF18-4619-BCBC-AB64BB54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4029"/>
            <a:ext cx="8520600" cy="572700"/>
          </a:xfrm>
        </p:spPr>
        <p:txBody>
          <a:bodyPr/>
          <a:lstStyle/>
          <a:p>
            <a:r>
              <a:rPr lang="en-US" dirty="0"/>
              <a:t>Applying random forest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A86AC-F59E-4E36-8459-F1C864FE9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is an ensemble model that incorporates collection of de-correlated decision trees. Following hyperparameters are tuned using randomized search cross-validation:</a:t>
            </a:r>
          </a:p>
          <a:p>
            <a:r>
              <a:rPr lang="en-US" dirty="0" err="1"/>
              <a:t>n_estimator</a:t>
            </a:r>
            <a:r>
              <a:rPr lang="en-US" dirty="0"/>
              <a:t>:  number of trees in the forest</a:t>
            </a:r>
          </a:p>
          <a:p>
            <a:r>
              <a:rPr lang="en-US" dirty="0" err="1"/>
              <a:t>max_features</a:t>
            </a:r>
            <a:r>
              <a:rPr lang="en-US" dirty="0"/>
              <a:t>: maximum number of features considered for splitting a node</a:t>
            </a:r>
          </a:p>
          <a:p>
            <a:r>
              <a:rPr lang="en-US" dirty="0" err="1"/>
              <a:t>max_depth</a:t>
            </a:r>
            <a:r>
              <a:rPr lang="en-US" dirty="0"/>
              <a:t>:    maximum number of levels in each decision trees</a:t>
            </a:r>
          </a:p>
          <a:p>
            <a:r>
              <a:rPr lang="en-US" dirty="0" err="1"/>
              <a:t>min_sample_leafs</a:t>
            </a:r>
            <a:r>
              <a:rPr lang="en-US" dirty="0"/>
              <a:t>: min. number of data point allowed in a leaf node</a:t>
            </a:r>
          </a:p>
          <a:p>
            <a:r>
              <a:rPr lang="en-US" dirty="0"/>
              <a:t> </a:t>
            </a:r>
            <a:r>
              <a:rPr lang="en-US" dirty="0" err="1"/>
              <a:t>min_sample_spilts</a:t>
            </a:r>
            <a:r>
              <a:rPr lang="en-US" dirty="0"/>
              <a:t>: min. number of data points placed in a leaf before </a:t>
            </a:r>
            <a:r>
              <a:rPr lang="en-US" dirty="0" err="1"/>
              <a:t>before</a:t>
            </a:r>
            <a:r>
              <a:rPr lang="en-US" dirty="0"/>
              <a:t> the node is split</a:t>
            </a:r>
          </a:p>
          <a:p>
            <a:r>
              <a:rPr lang="en-US" dirty="0"/>
              <a:t>bootstrap: method of sampling data point (with or without replacement)</a:t>
            </a:r>
          </a:p>
        </p:txBody>
      </p:sp>
    </p:spTree>
    <p:extLst>
      <p:ext uri="{BB962C8B-B14F-4D97-AF65-F5344CB8AC3E}">
        <p14:creationId xmlns:p14="http://schemas.microsoft.com/office/powerpoint/2010/main" val="219455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425-A93A-4293-93E2-D4A86136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Applying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F3E26-9815-4643-B79C-D30F568E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72" y="1879993"/>
            <a:ext cx="6180307" cy="259283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5DCF-8ED4-441E-B191-08FC8D758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54463"/>
            <a:ext cx="8520600" cy="3416400"/>
          </a:xfrm>
        </p:spPr>
        <p:txBody>
          <a:bodyPr/>
          <a:lstStyle/>
          <a:p>
            <a:r>
              <a:rPr lang="en-US" dirty="0"/>
              <a:t>Following is an excerpt from the applying random forest classifier with five-fold cross-validation along with randomized search:</a:t>
            </a:r>
          </a:p>
        </p:txBody>
      </p:sp>
    </p:spTree>
    <p:extLst>
      <p:ext uri="{BB962C8B-B14F-4D97-AF65-F5344CB8AC3E}">
        <p14:creationId xmlns:p14="http://schemas.microsoft.com/office/powerpoint/2010/main" val="105794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8AAA-C94E-4E4C-86EC-4D2A3DCE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</a:t>
            </a:r>
            <a:r>
              <a:rPr lang="en-US" dirty="0" err="1"/>
              <a:t>best_estimator</a:t>
            </a:r>
            <a:r>
              <a:rPr lang="en-US" dirty="0"/>
              <a:t>_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B255D-FC08-4354-9FE2-424EBFF0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2" y="1683397"/>
            <a:ext cx="5473430" cy="3015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F24C-2678-4B5A-BD3C-430D203C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dirty="0"/>
              <a:t>Best estimators</a:t>
            </a:r>
          </a:p>
        </p:txBody>
      </p:sp>
    </p:spTree>
    <p:extLst>
      <p:ext uri="{BB962C8B-B14F-4D97-AF65-F5344CB8AC3E}">
        <p14:creationId xmlns:p14="http://schemas.microsoft.com/office/powerpoint/2010/main" val="371457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3133-9FB8-4CBC-A1AF-7E4B8F6E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712"/>
            <a:ext cx="8520600" cy="572700"/>
          </a:xfrm>
        </p:spPr>
        <p:txBody>
          <a:bodyPr/>
          <a:lstStyle/>
          <a:p>
            <a:r>
              <a:rPr lang="en-US" dirty="0"/>
              <a:t>Comparison of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83888-8803-47C6-BF90-BDDB26C7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0" y="2530976"/>
            <a:ext cx="3884720" cy="2056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1E596-F080-49C0-B379-0666FAEE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17" y="2530978"/>
            <a:ext cx="3857862" cy="2118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9B050-F545-4F5C-A0E7-B69B350672FF}"/>
              </a:ext>
            </a:extLst>
          </p:cNvPr>
          <p:cNvSpPr txBox="1"/>
          <p:nvPr/>
        </p:nvSpPr>
        <p:spPr>
          <a:xfrm flipH="1">
            <a:off x="493193" y="804154"/>
            <a:ext cx="7982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accuracy of logistic regression is 81%, random forest provides an accuracy of 85%.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the ratio of the number of correct predictions to the total number of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reminder is that class 0 refers to “Entire room/apt”, 1 indicates “Hotel room”, 2 denotes “Private room” and 3 refers to “Shared room”.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reports for both models show that random forest outperforms logistic regression in terms of precision and recall also.</a:t>
            </a:r>
          </a:p>
        </p:txBody>
      </p:sp>
    </p:spTree>
    <p:extLst>
      <p:ext uri="{BB962C8B-B14F-4D97-AF65-F5344CB8AC3E}">
        <p14:creationId xmlns:p14="http://schemas.microsoft.com/office/powerpoint/2010/main" val="227026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2764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944955"/>
            <a:ext cx="8520600" cy="3691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dirty="0"/>
              <a:t>Toronto Airbnb dataset is analyzed. The project has two parts:</a:t>
            </a:r>
          </a:p>
          <a:p>
            <a:pPr marL="285750" indent="-285750">
              <a:spcAft>
                <a:spcPts val="600"/>
              </a:spcAft>
            </a:pPr>
            <a:r>
              <a:rPr lang="en-US" i="1" dirty="0"/>
              <a:t>Exploratory data analysis</a:t>
            </a:r>
            <a:r>
              <a:rPr lang="en-US" dirty="0"/>
              <a:t> that includes data cleaning, data visualization, and exploration to find pattern or relationship between price and </a:t>
            </a:r>
            <a:r>
              <a:rPr lang="en-US" dirty="0" err="1"/>
              <a:t>neighbourhood</a:t>
            </a:r>
            <a:r>
              <a:rPr lang="en-US" dirty="0"/>
              <a:t>, price and room types, price and number of reviews, and price and availability.</a:t>
            </a:r>
          </a:p>
          <a:p>
            <a:pPr marL="285750" indent="-285750">
              <a:spcAft>
                <a:spcPts val="600"/>
              </a:spcAft>
            </a:pPr>
            <a:r>
              <a:rPr lang="en-US" i="1" dirty="0"/>
              <a:t>Application of classification models</a:t>
            </a:r>
            <a:r>
              <a:rPr lang="en-US" dirty="0"/>
              <a:t>, such as logistic regression and random forest. 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The analysis shows that waterfront, bay street, and Niagara are one of the expensive areas for Toronto Airbnb.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Mean price for “entire room/apt” is approximately CAD125, “private” and “shared” rooms are close to CAD50 and “hotel room” is about CAD150.</a:t>
            </a:r>
          </a:p>
          <a:p>
            <a:pPr marL="285750" indent="-285750"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9EDE-B9FF-443F-AC8F-6948C13A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1565"/>
            <a:ext cx="8520600" cy="5727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6EFD-4ED9-4F8B-8A51-86906D7D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7680"/>
            <a:ext cx="8520600" cy="3416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Scatter plots between price and number of reviews and between price and availability show that there are little relationships among them.</a:t>
            </a:r>
          </a:p>
          <a:p>
            <a:pPr>
              <a:spcAft>
                <a:spcPts val="600"/>
              </a:spcAft>
            </a:pPr>
            <a:r>
              <a:rPr lang="en-US" dirty="0"/>
              <a:t>Applications of logistic regression and random forest are used to classify room types based on </a:t>
            </a:r>
            <a:r>
              <a:rPr lang="en-US" dirty="0" err="1"/>
              <a:t>neighbourhood</a:t>
            </a:r>
            <a:r>
              <a:rPr lang="en-US" dirty="0"/>
              <a:t>, latitude, longitude, price, </a:t>
            </a:r>
            <a:r>
              <a:rPr lang="en-US" dirty="0" err="1"/>
              <a:t>minimum_nights</a:t>
            </a:r>
            <a:r>
              <a:rPr lang="en-US" dirty="0"/>
              <a:t>, number of reviews, and availability.</a:t>
            </a:r>
          </a:p>
          <a:p>
            <a:pPr>
              <a:spcAft>
                <a:spcPts val="600"/>
              </a:spcAft>
            </a:pPr>
            <a:r>
              <a:rPr lang="en-US" dirty="0"/>
              <a:t>Categorical features like </a:t>
            </a:r>
            <a:r>
              <a:rPr lang="en-US" dirty="0" err="1"/>
              <a:t>neighbourhood</a:t>
            </a:r>
            <a:r>
              <a:rPr lang="en-US" dirty="0"/>
              <a:t> and room types are label encoded.</a:t>
            </a:r>
          </a:p>
          <a:p>
            <a:pPr>
              <a:spcAft>
                <a:spcPts val="600"/>
              </a:spcAft>
            </a:pPr>
            <a:r>
              <a:rPr lang="en-US" dirty="0"/>
              <a:t>Numerical features, such as latitude, longitude, and price are scaled to 0 to 1 by a min-max scaler.</a:t>
            </a:r>
          </a:p>
          <a:p>
            <a:pPr>
              <a:spcAft>
                <a:spcPts val="600"/>
              </a:spcAft>
            </a:pPr>
            <a:r>
              <a:rPr lang="en-US" dirty="0"/>
              <a:t>Dataset is split as training set (80%) and test set (20%).</a:t>
            </a:r>
          </a:p>
        </p:txBody>
      </p:sp>
    </p:spTree>
    <p:extLst>
      <p:ext uri="{BB962C8B-B14F-4D97-AF65-F5344CB8AC3E}">
        <p14:creationId xmlns:p14="http://schemas.microsoft.com/office/powerpoint/2010/main" val="106994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738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860495"/>
            <a:ext cx="8520600" cy="397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city of Toronto, Canada, during past few years, house rents have sky-rocketed to incredible levels. According to a report, rent costs in Toronto are increasing twice as fast as incomes (https://torontostoreys.com/2019/10/home-prices/).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takes an opportunity to delve into Toronto Airbnb dataset to analyze rent prices by several factors, such as </a:t>
            </a:r>
            <a:r>
              <a:rPr lang="en-US" dirty="0" err="1"/>
              <a:t>neighbourhood</a:t>
            </a:r>
            <a:r>
              <a:rPr lang="en-US" dirty="0"/>
              <a:t> and room types.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two segments in the presentation. One is </a:t>
            </a:r>
            <a:r>
              <a:rPr lang="en-US" i="1" dirty="0"/>
              <a:t>exploratory data analysis</a:t>
            </a:r>
            <a:r>
              <a:rPr lang="en-US" dirty="0"/>
              <a:t> that covers data cleaning, data visualization via several boxplots, </a:t>
            </a:r>
            <a:r>
              <a:rPr lang="en-US" dirty="0" err="1"/>
              <a:t>barplots</a:t>
            </a:r>
            <a:r>
              <a:rPr lang="en-US" dirty="0"/>
              <a:t>, and </a:t>
            </a:r>
            <a:r>
              <a:rPr lang="en-US" dirty="0" err="1"/>
              <a:t>sactterplots</a:t>
            </a:r>
            <a:r>
              <a:rPr lang="en-US" dirty="0"/>
              <a:t>, and drawing conclusions from these plots. The second one is </a:t>
            </a:r>
            <a:r>
              <a:rPr lang="en-US" i="1" dirty="0"/>
              <a:t>application of machine learning classification algorithms</a:t>
            </a:r>
            <a:r>
              <a:rPr lang="en-US" dirty="0"/>
              <a:t>, namely, logistic regression and random forest.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7132-46E2-46EA-ADFA-393B025F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8050"/>
            <a:ext cx="8520600" cy="5727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6688-95F9-47C4-8188-DD52CC6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9560"/>
            <a:ext cx="8520600" cy="4025890"/>
          </a:xfrm>
        </p:spPr>
        <p:txBody>
          <a:bodyPr/>
          <a:lstStyle/>
          <a:p>
            <a:r>
              <a:rPr lang="en-US" dirty="0"/>
              <a:t>It is observed that random forest outperforms logistic regression in performance, precision, and recall scores.</a:t>
            </a:r>
          </a:p>
          <a:p>
            <a:r>
              <a:rPr lang="en-US" i="1" dirty="0"/>
              <a:t>Reasons that random forest performs better</a:t>
            </a:r>
            <a:r>
              <a:rPr lang="en-US" dirty="0"/>
              <a:t> than logistic regression are:</a:t>
            </a:r>
          </a:p>
          <a:p>
            <a:pPr lvl="1"/>
            <a:r>
              <a:rPr lang="en-US" sz="1800" dirty="0"/>
              <a:t>Random forest is one of the most well-known ensemble models.</a:t>
            </a:r>
          </a:p>
          <a:p>
            <a:pPr lvl="1"/>
            <a:r>
              <a:rPr lang="en-US" sz="1800" dirty="0"/>
              <a:t>It combines large number of independent decision trees.</a:t>
            </a:r>
          </a:p>
          <a:p>
            <a:pPr lvl="1"/>
            <a:r>
              <a:rPr lang="en-US" sz="1800" dirty="0"/>
              <a:t>It is trained over random and equally distributed subsets of a dataset.</a:t>
            </a:r>
          </a:p>
          <a:p>
            <a:pPr lvl="1"/>
            <a:r>
              <a:rPr lang="en-US" sz="1800" dirty="0"/>
              <a:t>It offers less overfitting.</a:t>
            </a:r>
          </a:p>
          <a:p>
            <a:pPr lvl="1"/>
            <a:r>
              <a:rPr lang="en-US" sz="1800" dirty="0"/>
              <a:t>Logistic regression is a linear model and hence works better where there exists a linear relationship.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0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Toronto city-map  showing colorful representation of price variations along the latitude and longitude would be a great presentation.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An interesting analysis would be how user/tenant ratings affect the Airbnb price. Unfortunately, the dataset does not contain user ratings.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correlation matrix is not </a:t>
            </a:r>
            <a:r>
              <a:rPr lang="en-US" dirty="0" err="1"/>
              <a:t>claculated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Wes McKinney (2017) Python for Data Analysis, 2</a:t>
            </a:r>
            <a:r>
              <a:rPr lang="en-US" baseline="30000" dirty="0"/>
              <a:t>nd</a:t>
            </a:r>
            <a:r>
              <a:rPr lang="en-US" dirty="0"/>
              <a:t> edition, O’Reilly, Sebastopol, CA, USA.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Lecture notes from </a:t>
            </a:r>
            <a:r>
              <a:rPr lang="en-US" dirty="0" err="1"/>
              <a:t>UCSanDiego</a:t>
            </a:r>
            <a:r>
              <a:rPr lang="en-US" dirty="0"/>
              <a:t> EdX.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Various resources from the </a:t>
            </a:r>
            <a:r>
              <a:rPr lang="en-US" dirty="0" err="1"/>
              <a:t>stackoverflow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Toronto Airbnb dataset is analyzed. The dataset is accessible at: </a:t>
            </a:r>
            <a:r>
              <a:rPr lang="en-US" dirty="0">
                <a:hlinkClick r:id="rId3"/>
              </a:rPr>
              <a:t>http://insideairbnb.com/toronto/</a:t>
            </a:r>
            <a:r>
              <a:rPr lang="en-US" dirty="0"/>
              <a:t> </a:t>
            </a: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“listings.csv” file is used: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("listings.csv")</a:t>
            </a: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dataset has 21,900 rows and 16 columns. </a:t>
            </a: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column names are: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neighbourhood_group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latitude, longitude,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minimum_nights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number_of_reviews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reviews_per_month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calculated_host_listings_count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availability_365</a:t>
            </a:r>
            <a:r>
              <a:rPr lang="en-US" dirty="0"/>
              <a:t>. </a:t>
            </a: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C2B4-411A-4F51-8E33-0D582B2F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0816"/>
            <a:ext cx="8520600" cy="572700"/>
          </a:xfrm>
        </p:spPr>
        <p:txBody>
          <a:bodyPr/>
          <a:lstStyle/>
          <a:p>
            <a:r>
              <a:rPr lang="en-US" dirty="0"/>
              <a:t>Snapshot of the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5DB4E-E8BF-4D22-B470-6A76764D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75" y="724518"/>
            <a:ext cx="5556144" cy="218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174F9-E8E9-44E1-A18D-43929C92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32" y="3025378"/>
            <a:ext cx="5633634" cy="19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140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Cleaning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/>
              <a:t>Data preparation and cleaning are major part</a:t>
            </a:r>
            <a:r>
              <a:rPr lang="en-US" dirty="0"/>
              <a:t>s</a:t>
            </a:r>
            <a:r>
              <a:rPr lang="en" dirty="0"/>
              <a:t> of any data science </a:t>
            </a:r>
            <a:r>
              <a:rPr lang="en-US" dirty="0"/>
              <a:t>project.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There could be inconsistent feature names, missing and/or duplicate values, redundant columns/features, inconsistent datatypes (e.g., dates are as strings), and abnormal values or outliers.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We need to do visual inspection, graphical visualization by plotting, for example, box plot and </a:t>
            </a:r>
            <a:r>
              <a:rPr lang="en-US" dirty="0" err="1"/>
              <a:t>pairplot</a:t>
            </a:r>
            <a:r>
              <a:rPr lang="en-US" dirty="0"/>
              <a:t> to detect and solve these inconsistencies.  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" dirty="0"/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D755-25A0-4B5E-B8DC-EA92D2A2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9786"/>
            <a:ext cx="8520600" cy="572700"/>
          </a:xfrm>
        </p:spPr>
        <p:txBody>
          <a:bodyPr/>
          <a:lstStyle/>
          <a:p>
            <a:r>
              <a:rPr lang="en-US" dirty="0"/>
              <a:t>Looking for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A7E2D-9A3B-45F3-BCAC-8025B953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" y="1201118"/>
            <a:ext cx="4200041" cy="3696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1143F-3B3C-4740-B205-14CAAD58A595}"/>
              </a:ext>
            </a:extLst>
          </p:cNvPr>
          <p:cNvSpPr txBox="1"/>
          <p:nvPr/>
        </p:nvSpPr>
        <p:spPr>
          <a:xfrm>
            <a:off x="4974954" y="960897"/>
            <a:ext cx="3942585" cy="37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neighbourhood_group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column is full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 Hence the column is dropped.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number_of_reviews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contains 0 values  has also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values in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reviews_per_month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Therefore,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reviews_per_month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is considered redundant and dropped.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columns that are not required for the analysis are dropped, e.g., id, 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neighbourhood_group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reviews_per_month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calculated_host_listings_count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03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17B1-F701-4838-ABD7-0DD35357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sz="2400" dirty="0" err="1"/>
              <a:t>Dataframe</a:t>
            </a:r>
            <a:r>
              <a:rPr lang="en-US" sz="2400" dirty="0"/>
              <a:t> after dropping irrelevant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82DFF-1E85-42F6-B79E-E0D28A11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6" y="1359937"/>
            <a:ext cx="7596108" cy="29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8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What are the mean price and its standard deviation for the Toronto Airbnb?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How does the price vary by room types and </a:t>
            </a:r>
            <a:r>
              <a:rPr lang="en-US" dirty="0" err="1"/>
              <a:t>neighbourhood</a:t>
            </a:r>
            <a:r>
              <a:rPr lang="en-US" dirty="0"/>
              <a:t>? Which </a:t>
            </a:r>
            <a:r>
              <a:rPr lang="en-US" dirty="0" err="1"/>
              <a:t>neighbourhoods</a:t>
            </a:r>
            <a:r>
              <a:rPr lang="en-US" dirty="0"/>
              <a:t> are expensive? Which room types are more available – “entire room/apt”, “private room”, “shared room” or “hotel room”?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Is there any relationship between price and number of reviews given by the users? Or between price and availability (in days per year)?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Can we predict room type given input features of </a:t>
            </a:r>
            <a:r>
              <a:rPr lang="en-US" dirty="0" err="1"/>
              <a:t>neighbourhood</a:t>
            </a:r>
            <a:r>
              <a:rPr lang="en-US" dirty="0"/>
              <a:t>, latitude, longitude, prices, number of reviews, and availability? How do results from logistic regression differ from random forest classifier?   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2153</Words>
  <Application>Microsoft Office PowerPoint</Application>
  <PresentationFormat>On-screen Show (16:9)</PresentationFormat>
  <Paragraphs>131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Wingdings</vt:lpstr>
      <vt:lpstr>Simple Light</vt:lpstr>
      <vt:lpstr>Toronto Airbnb:  Exploratory data analysis and Application of classification algorithms</vt:lpstr>
      <vt:lpstr>Abstract</vt:lpstr>
      <vt:lpstr>Motivation</vt:lpstr>
      <vt:lpstr>Dataset(s)</vt:lpstr>
      <vt:lpstr>Snapshot of the dataframe</vt:lpstr>
      <vt:lpstr>Data Preparation and Cleaning</vt:lpstr>
      <vt:lpstr>Looking for missing values</vt:lpstr>
      <vt:lpstr>Dataframe after dropping irrelevant columns</vt:lpstr>
      <vt:lpstr>Research Question(s)</vt:lpstr>
      <vt:lpstr>Methods</vt:lpstr>
      <vt:lpstr>Finding: mean, std. dev., median, min. and max. prices</vt:lpstr>
      <vt:lpstr>Finding: Boxplot showing extreme prices as outliers</vt:lpstr>
      <vt:lpstr>Finding: Violin plot showing both boxplot and distributions of prices</vt:lpstr>
      <vt:lpstr>Finding: Mean price variation by neighbourhood and room types</vt:lpstr>
      <vt:lpstr>Finding: Relationship between price and room counts</vt:lpstr>
      <vt:lpstr>Finding: Relationship between price and number of reviews by room types</vt:lpstr>
      <vt:lpstr>Finding: Relationship between price and availability</vt:lpstr>
      <vt:lpstr>Applying classification models</vt:lpstr>
      <vt:lpstr>Label encoding and scaling</vt:lpstr>
      <vt:lpstr>Label encoding and scaling</vt:lpstr>
      <vt:lpstr>Split the dataset: Train and test sets</vt:lpstr>
      <vt:lpstr>Logistic regression</vt:lpstr>
      <vt:lpstr>Logistic regression with grid search cross-validation</vt:lpstr>
      <vt:lpstr>Applying random forest classifier</vt:lpstr>
      <vt:lpstr>Applying random forest</vt:lpstr>
      <vt:lpstr>Random forest: best_estimator_ </vt:lpstr>
      <vt:lpstr>Comparison of models</vt:lpstr>
      <vt:lpstr>Conclusions</vt:lpstr>
      <vt:lpstr>Conclusions</vt:lpstr>
      <vt:lpstr>Conclusions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Airbnb: Exploratory data analysis and price prediction</dc:title>
  <cp:lastModifiedBy>M. Reaz-us Salam Elias</cp:lastModifiedBy>
  <cp:revision>65</cp:revision>
  <dcterms:modified xsi:type="dcterms:W3CDTF">2019-12-10T00:36:06Z</dcterms:modified>
</cp:coreProperties>
</file>