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j4oivovkQFVlMCFztsE8ZP3UcP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af5e1efa6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31af5e1efa6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3" name="Shape 23"/>
        <p:cNvGrpSpPr/>
        <p:nvPr/>
      </p:nvGrpSpPr>
      <p:grpSpPr>
        <a:xfrm>
          <a:off x="0" y="0"/>
          <a:ext cx="0" cy="0"/>
          <a:chOff x="0" y="0"/>
          <a:chExt cx="0" cy="0"/>
        </a:xfrm>
      </p:grpSpPr>
      <p:sp>
        <p:nvSpPr>
          <p:cNvPr id="24" name="Google Shape;2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8.png"/><Relationship Id="rId13" Type="http://schemas.openxmlformats.org/officeDocument/2006/relationships/image" Target="../media/image17.png"/><Relationship Id="rId12"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1.png"/><Relationship Id="rId9" Type="http://schemas.openxmlformats.org/officeDocument/2006/relationships/image" Target="../media/image6.png"/><Relationship Id="rId15" Type="http://schemas.openxmlformats.org/officeDocument/2006/relationships/image" Target="../media/image12.png"/><Relationship Id="rId1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5.png"/><Relationship Id="rId7" Type="http://schemas.openxmlformats.org/officeDocument/2006/relationships/image" Target="../media/image14.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2000" cy="158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800"/>
              <a:buFont typeface="Arial"/>
              <a:buNone/>
            </a:pPr>
            <a:r>
              <a:rPr b="0" i="0" lang="es-CL" sz="6800" u="none" cap="none" strike="noStrike">
                <a:solidFill>
                  <a:schemeClr val="lt1"/>
                </a:solidFill>
                <a:highlight>
                  <a:schemeClr val="dk1"/>
                </a:highlight>
                <a:latin typeface="Calibri"/>
                <a:ea typeface="Calibri"/>
                <a:cs typeface="Calibri"/>
                <a:sym typeface="Calibri"/>
              </a:rPr>
              <a:t>PROYECTO “SRNEXUS”</a:t>
            </a:r>
            <a:endParaRPr b="0" i="0" sz="3800" u="none" cap="none" strike="noStrike">
              <a:solidFill>
                <a:schemeClr val="lt1"/>
              </a:solidFill>
              <a:highlight>
                <a:schemeClr val="dk1"/>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2900"/>
              <a:buFont typeface="Arial"/>
              <a:buNone/>
            </a:pPr>
            <a:r>
              <a:rPr b="0" i="0" lang="es-CL" sz="2900" u="none" cap="none" strike="noStrike">
                <a:solidFill>
                  <a:schemeClr val="lt1"/>
                </a:solidFill>
                <a:highlight>
                  <a:schemeClr val="dk1"/>
                </a:highlight>
                <a:latin typeface="Calibri"/>
                <a:ea typeface="Calibri"/>
                <a:cs typeface="Calibri"/>
                <a:sym typeface="Calibri"/>
              </a:rPr>
              <a:t>PRESENTACIÓN FINAL CAPSTONE</a:t>
            </a:r>
            <a:endParaRPr b="0" i="0" sz="2900" u="none" cap="none" strike="noStrike">
              <a:solidFill>
                <a:schemeClr val="lt1"/>
              </a:solidFill>
              <a:highlight>
                <a:schemeClr val="dk1"/>
              </a:highlight>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EscuelaIT Duoc UC - Escuela de Informática y Telecomunicaciones Duoc UC - Duoc  UC | LinkedIn" id="171" name="Google Shape;171;g31af5e1efa6_0_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2" name="Google Shape;172;g31af5e1efa6_0_3"/>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lt1"/>
                </a:solidFill>
                <a:latin typeface="Calibri"/>
                <a:ea typeface="Calibri"/>
                <a:cs typeface="Calibri"/>
                <a:sym typeface="Calibri"/>
              </a:rPr>
              <a:t>PROYECTO “SRNEXUS”</a:t>
            </a:r>
            <a:endParaRPr b="0" i="0" sz="1400" u="none" cap="none" strike="noStrike">
              <a:solidFill>
                <a:schemeClr val="lt1"/>
              </a:solidFill>
              <a:latin typeface="Arial"/>
              <a:ea typeface="Arial"/>
              <a:cs typeface="Arial"/>
              <a:sym typeface="Arial"/>
            </a:endParaRPr>
          </a:p>
        </p:txBody>
      </p:sp>
      <p:sp>
        <p:nvSpPr>
          <p:cNvPr id="173" name="Google Shape;173;g31af5e1efa6_0_3"/>
          <p:cNvSpPr txBox="1"/>
          <p:nvPr/>
        </p:nvSpPr>
        <p:spPr>
          <a:xfrm>
            <a:off x="0" y="992893"/>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lt1"/>
                </a:solidFill>
                <a:highlight>
                  <a:schemeClr val="dk1"/>
                </a:highlight>
                <a:latin typeface="Calibri"/>
                <a:ea typeface="Calibri"/>
                <a:cs typeface="Calibri"/>
                <a:sym typeface="Calibri"/>
              </a:rPr>
              <a:t>Tecnologías utilizadas</a:t>
            </a:r>
            <a:endParaRPr b="0" i="0" sz="1400" u="none" cap="none" strike="noStrike">
              <a:solidFill>
                <a:schemeClr val="lt1"/>
              </a:solidFill>
              <a:highlight>
                <a:schemeClr val="dk1"/>
              </a:highlight>
              <a:latin typeface="Arial"/>
              <a:ea typeface="Arial"/>
              <a:cs typeface="Arial"/>
              <a:sym typeface="Arial"/>
            </a:endParaRPr>
          </a:p>
        </p:txBody>
      </p:sp>
      <p:cxnSp>
        <p:nvCxnSpPr>
          <p:cNvPr id="174" name="Google Shape;174;g31af5e1efa6_0_3"/>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pic>
        <p:nvPicPr>
          <p:cNvPr id="175" name="Google Shape;175;g31af5e1efa6_0_3"/>
          <p:cNvPicPr preferRelativeResize="0"/>
          <p:nvPr/>
        </p:nvPicPr>
        <p:blipFill>
          <a:blip r:embed="rId4">
            <a:alphaModFix/>
          </a:blip>
          <a:stretch>
            <a:fillRect/>
          </a:stretch>
        </p:blipFill>
        <p:spPr>
          <a:xfrm>
            <a:off x="581650" y="2625656"/>
            <a:ext cx="1219200" cy="1219200"/>
          </a:xfrm>
          <a:prstGeom prst="rect">
            <a:avLst/>
          </a:prstGeom>
          <a:noFill/>
          <a:ln>
            <a:noFill/>
          </a:ln>
        </p:spPr>
      </p:pic>
      <p:pic>
        <p:nvPicPr>
          <p:cNvPr id="176" name="Google Shape;176;g31af5e1efa6_0_3"/>
          <p:cNvPicPr preferRelativeResize="0"/>
          <p:nvPr/>
        </p:nvPicPr>
        <p:blipFill>
          <a:blip r:embed="rId5">
            <a:alphaModFix/>
          </a:blip>
          <a:stretch>
            <a:fillRect/>
          </a:stretch>
        </p:blipFill>
        <p:spPr>
          <a:xfrm>
            <a:off x="2068700" y="2604825"/>
            <a:ext cx="1219200" cy="1219200"/>
          </a:xfrm>
          <a:prstGeom prst="rect">
            <a:avLst/>
          </a:prstGeom>
          <a:noFill/>
          <a:ln>
            <a:noFill/>
          </a:ln>
        </p:spPr>
      </p:pic>
      <p:pic>
        <p:nvPicPr>
          <p:cNvPr id="177" name="Google Shape;177;g31af5e1efa6_0_3"/>
          <p:cNvPicPr preferRelativeResize="0"/>
          <p:nvPr/>
        </p:nvPicPr>
        <p:blipFill>
          <a:blip r:embed="rId6">
            <a:alphaModFix/>
          </a:blip>
          <a:stretch>
            <a:fillRect/>
          </a:stretch>
        </p:blipFill>
        <p:spPr>
          <a:xfrm>
            <a:off x="3555749" y="2560412"/>
            <a:ext cx="1337253" cy="1267975"/>
          </a:xfrm>
          <a:prstGeom prst="rect">
            <a:avLst/>
          </a:prstGeom>
          <a:noFill/>
          <a:ln>
            <a:noFill/>
          </a:ln>
        </p:spPr>
      </p:pic>
      <p:pic>
        <p:nvPicPr>
          <p:cNvPr id="178" name="Google Shape;178;g31af5e1efa6_0_3"/>
          <p:cNvPicPr preferRelativeResize="0"/>
          <p:nvPr/>
        </p:nvPicPr>
        <p:blipFill>
          <a:blip r:embed="rId7">
            <a:alphaModFix/>
          </a:blip>
          <a:stretch>
            <a:fillRect/>
          </a:stretch>
        </p:blipFill>
        <p:spPr>
          <a:xfrm>
            <a:off x="5160850" y="2540375"/>
            <a:ext cx="1389771" cy="1308025"/>
          </a:xfrm>
          <a:prstGeom prst="rect">
            <a:avLst/>
          </a:prstGeom>
          <a:noFill/>
          <a:ln>
            <a:noFill/>
          </a:ln>
        </p:spPr>
      </p:pic>
      <p:pic>
        <p:nvPicPr>
          <p:cNvPr id="179" name="Google Shape;179;g31af5e1efa6_0_3"/>
          <p:cNvPicPr preferRelativeResize="0"/>
          <p:nvPr/>
        </p:nvPicPr>
        <p:blipFill>
          <a:blip r:embed="rId8">
            <a:alphaModFix/>
          </a:blip>
          <a:stretch>
            <a:fillRect/>
          </a:stretch>
        </p:blipFill>
        <p:spPr>
          <a:xfrm>
            <a:off x="6818475" y="2560400"/>
            <a:ext cx="1389775" cy="1389775"/>
          </a:xfrm>
          <a:prstGeom prst="rect">
            <a:avLst/>
          </a:prstGeom>
          <a:noFill/>
          <a:ln>
            <a:noFill/>
          </a:ln>
        </p:spPr>
      </p:pic>
      <p:pic>
        <p:nvPicPr>
          <p:cNvPr id="180" name="Google Shape;180;g31af5e1efa6_0_3"/>
          <p:cNvPicPr preferRelativeResize="0"/>
          <p:nvPr/>
        </p:nvPicPr>
        <p:blipFill>
          <a:blip r:embed="rId9">
            <a:alphaModFix/>
          </a:blip>
          <a:stretch>
            <a:fillRect/>
          </a:stretch>
        </p:blipFill>
        <p:spPr>
          <a:xfrm>
            <a:off x="8476100" y="2560396"/>
            <a:ext cx="1389775" cy="1389775"/>
          </a:xfrm>
          <a:prstGeom prst="rect">
            <a:avLst/>
          </a:prstGeom>
          <a:noFill/>
          <a:ln>
            <a:noFill/>
          </a:ln>
        </p:spPr>
      </p:pic>
      <p:pic>
        <p:nvPicPr>
          <p:cNvPr id="181" name="Google Shape;181;g31af5e1efa6_0_3"/>
          <p:cNvPicPr preferRelativeResize="0"/>
          <p:nvPr/>
        </p:nvPicPr>
        <p:blipFill>
          <a:blip r:embed="rId10">
            <a:alphaModFix/>
          </a:blip>
          <a:stretch>
            <a:fillRect/>
          </a:stretch>
        </p:blipFill>
        <p:spPr>
          <a:xfrm>
            <a:off x="10133725" y="2540375"/>
            <a:ext cx="1476636" cy="1389775"/>
          </a:xfrm>
          <a:prstGeom prst="rect">
            <a:avLst/>
          </a:prstGeom>
          <a:noFill/>
          <a:ln>
            <a:noFill/>
          </a:ln>
        </p:spPr>
      </p:pic>
      <p:pic>
        <p:nvPicPr>
          <p:cNvPr id="182" name="Google Shape;182;g31af5e1efa6_0_3"/>
          <p:cNvPicPr preferRelativeResize="0"/>
          <p:nvPr/>
        </p:nvPicPr>
        <p:blipFill>
          <a:blip r:embed="rId11">
            <a:alphaModFix/>
          </a:blip>
          <a:stretch>
            <a:fillRect/>
          </a:stretch>
        </p:blipFill>
        <p:spPr>
          <a:xfrm>
            <a:off x="1754138" y="4246050"/>
            <a:ext cx="1219200" cy="1258625"/>
          </a:xfrm>
          <a:prstGeom prst="rect">
            <a:avLst/>
          </a:prstGeom>
          <a:noFill/>
          <a:ln>
            <a:noFill/>
          </a:ln>
        </p:spPr>
      </p:pic>
      <p:pic>
        <p:nvPicPr>
          <p:cNvPr id="183" name="Google Shape;183;g31af5e1efa6_0_3"/>
          <p:cNvPicPr preferRelativeResize="0"/>
          <p:nvPr/>
        </p:nvPicPr>
        <p:blipFill>
          <a:blip r:embed="rId12">
            <a:alphaModFix/>
          </a:blip>
          <a:stretch>
            <a:fillRect/>
          </a:stretch>
        </p:blipFill>
        <p:spPr>
          <a:xfrm>
            <a:off x="3241188" y="4246050"/>
            <a:ext cx="1219200" cy="1258625"/>
          </a:xfrm>
          <a:prstGeom prst="rect">
            <a:avLst/>
          </a:prstGeom>
          <a:noFill/>
          <a:ln>
            <a:noFill/>
          </a:ln>
        </p:spPr>
      </p:pic>
      <p:pic>
        <p:nvPicPr>
          <p:cNvPr id="184" name="Google Shape;184;g31af5e1efa6_0_3"/>
          <p:cNvPicPr preferRelativeResize="0"/>
          <p:nvPr/>
        </p:nvPicPr>
        <p:blipFill>
          <a:blip r:embed="rId13">
            <a:alphaModFix/>
          </a:blip>
          <a:stretch>
            <a:fillRect/>
          </a:stretch>
        </p:blipFill>
        <p:spPr>
          <a:xfrm>
            <a:off x="4728237" y="4246050"/>
            <a:ext cx="1219200" cy="1224643"/>
          </a:xfrm>
          <a:prstGeom prst="rect">
            <a:avLst/>
          </a:prstGeom>
          <a:noFill/>
          <a:ln>
            <a:noFill/>
          </a:ln>
        </p:spPr>
      </p:pic>
      <p:pic>
        <p:nvPicPr>
          <p:cNvPr id="185" name="Google Shape;185;g31af5e1efa6_0_3"/>
          <p:cNvPicPr preferRelativeResize="0"/>
          <p:nvPr/>
        </p:nvPicPr>
        <p:blipFill rotWithShape="1">
          <a:blip r:embed="rId14">
            <a:alphaModFix/>
          </a:blip>
          <a:srcRect b="6986" l="22242" r="21619" t="9638"/>
          <a:stretch/>
        </p:blipFill>
        <p:spPr>
          <a:xfrm>
            <a:off x="6333337" y="4246050"/>
            <a:ext cx="1389775" cy="1258625"/>
          </a:xfrm>
          <a:prstGeom prst="rect">
            <a:avLst/>
          </a:prstGeom>
          <a:noFill/>
          <a:ln>
            <a:noFill/>
          </a:ln>
        </p:spPr>
      </p:pic>
      <p:pic>
        <p:nvPicPr>
          <p:cNvPr id="186" name="Google Shape;186;g31af5e1efa6_0_3"/>
          <p:cNvPicPr preferRelativeResize="0"/>
          <p:nvPr/>
        </p:nvPicPr>
        <p:blipFill>
          <a:blip r:embed="rId15">
            <a:alphaModFix/>
          </a:blip>
          <a:stretch>
            <a:fillRect/>
          </a:stretch>
        </p:blipFill>
        <p:spPr>
          <a:xfrm>
            <a:off x="7990962" y="4246050"/>
            <a:ext cx="2446892" cy="1258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EscuelaIT Duoc UC - Escuela de Informática y Telecomunicaciones Duoc UC - Duoc  UC | LinkedIn" id="191" name="Google Shape;191;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2" name="Google Shape;192;p1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lt1"/>
                </a:solidFill>
                <a:highlight>
                  <a:schemeClr val="dk1"/>
                </a:highlight>
                <a:latin typeface="Calibri"/>
                <a:ea typeface="Calibri"/>
                <a:cs typeface="Calibri"/>
                <a:sym typeface="Calibri"/>
              </a:rPr>
              <a:t>DEMOSTRACIÓN DEL RESULTADO DEL PROYECTO</a:t>
            </a:r>
            <a:endParaRPr b="0" i="0" sz="1400" u="none" cap="none" strike="noStrike">
              <a:solidFill>
                <a:schemeClr val="lt1"/>
              </a:solidFill>
              <a:highlight>
                <a:schemeClr val="dk1"/>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s-CL" sz="2400" u="none" cap="none" strike="noStrike">
                <a:solidFill>
                  <a:srgbClr val="757070"/>
                </a:solidFill>
                <a:latin typeface="Calibri"/>
                <a:ea typeface="Calibri"/>
                <a:cs typeface="Calibri"/>
                <a:sym typeface="Calibri"/>
              </a:rPr>
              <a:t>*Exposición del sistema</a:t>
            </a:r>
            <a:endParaRPr b="0" i="0" sz="2400" u="none" cap="none" strike="noStrike">
              <a:solidFill>
                <a:srgbClr val="757070"/>
              </a:solidFill>
              <a:latin typeface="Calibri"/>
              <a:ea typeface="Calibri"/>
              <a:cs typeface="Calibri"/>
              <a:sym typeface="Calibri"/>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EscuelaIT Duoc UC - Escuela de Informática y Telecomunicaciones Duoc UC - Duoc  UC | LinkedIn" id="197" name="Google Shape;197;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8" name="Google Shape;198;p13"/>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lt1"/>
                </a:solidFill>
                <a:highlight>
                  <a:schemeClr val="dk1"/>
                </a:highlight>
                <a:latin typeface="Calibri"/>
                <a:ea typeface="Calibri"/>
                <a:cs typeface="Calibri"/>
                <a:sym typeface="Calibri"/>
              </a:rPr>
              <a:t>Obstáculos presentados durante el desarrollo</a:t>
            </a:r>
            <a:endParaRPr b="0" i="0" sz="1400" u="none" cap="none" strike="noStrike">
              <a:solidFill>
                <a:schemeClr val="lt1"/>
              </a:solidFill>
              <a:highlight>
                <a:schemeClr val="dk1"/>
              </a:highlight>
              <a:latin typeface="Arial"/>
              <a:ea typeface="Arial"/>
              <a:cs typeface="Arial"/>
              <a:sym typeface="Arial"/>
            </a:endParaRPr>
          </a:p>
        </p:txBody>
      </p:sp>
      <p:sp>
        <p:nvSpPr>
          <p:cNvPr id="199" name="Google Shape;199;p13"/>
          <p:cNvSpPr txBox="1"/>
          <p:nvPr>
            <p:ph idx="1" type="subTitle"/>
          </p:nvPr>
        </p:nvSpPr>
        <p:spPr>
          <a:xfrm>
            <a:off x="1524000" y="2882388"/>
            <a:ext cx="9144000" cy="1655700"/>
          </a:xfrm>
          <a:prstGeom prst="rect">
            <a:avLst/>
          </a:prstGeom>
          <a:noFill/>
          <a:ln>
            <a:noFill/>
          </a:ln>
        </p:spPr>
        <p:txBody>
          <a:bodyPr anchorCtr="0" anchor="t" bIns="45700" lIns="91425" spcFirstLastPara="1" rIns="91425" wrap="square" tIns="45700">
            <a:noAutofit/>
          </a:bodyPr>
          <a:lstStyle/>
          <a:p>
            <a:pPr indent="-383540" lvl="0" marL="457200" rtl="0" algn="l">
              <a:lnSpc>
                <a:spcPct val="70000"/>
              </a:lnSpc>
              <a:spcBef>
                <a:spcPts val="1000"/>
              </a:spcBef>
              <a:spcAft>
                <a:spcPts val="0"/>
              </a:spcAft>
              <a:buClr>
                <a:schemeClr val="lt1"/>
              </a:buClr>
              <a:buSzPts val="2440"/>
              <a:buAutoNum type="arabicPeriod"/>
            </a:pPr>
            <a:r>
              <a:rPr lang="es-CL" sz="2440">
                <a:solidFill>
                  <a:schemeClr val="lt1"/>
                </a:solidFill>
                <a:highlight>
                  <a:schemeClr val="dk1"/>
                </a:highlight>
              </a:rPr>
              <a:t>Respetar tiempos de desarrollo.</a:t>
            </a:r>
            <a:endParaRPr sz="2440">
              <a:solidFill>
                <a:schemeClr val="lt1"/>
              </a:solidFill>
              <a:highlight>
                <a:schemeClr val="dk1"/>
              </a:highlight>
            </a:endParaRPr>
          </a:p>
          <a:p>
            <a:pPr indent="-383540" lvl="0" marL="457200" rtl="0" algn="l">
              <a:lnSpc>
                <a:spcPct val="70000"/>
              </a:lnSpc>
              <a:spcBef>
                <a:spcPts val="0"/>
              </a:spcBef>
              <a:spcAft>
                <a:spcPts val="0"/>
              </a:spcAft>
              <a:buClr>
                <a:schemeClr val="lt1"/>
              </a:buClr>
              <a:buSzPts val="2440"/>
              <a:buAutoNum type="arabicPeriod"/>
            </a:pPr>
            <a:r>
              <a:rPr lang="es-CL" sz="2440">
                <a:solidFill>
                  <a:schemeClr val="lt1"/>
                </a:solidFill>
                <a:highlight>
                  <a:schemeClr val="dk1"/>
                </a:highlight>
              </a:rPr>
              <a:t>Falta de experiencia con el uso del sacntum de laravel para seguridad de los endpoints.</a:t>
            </a:r>
            <a:endParaRPr sz="2440">
              <a:solidFill>
                <a:schemeClr val="lt1"/>
              </a:solidFill>
              <a:highlight>
                <a:schemeClr val="dk1"/>
              </a:highlight>
            </a:endParaRPr>
          </a:p>
          <a:p>
            <a:pPr indent="-383540" lvl="0" marL="457200" rtl="0" algn="l">
              <a:lnSpc>
                <a:spcPct val="70000"/>
              </a:lnSpc>
              <a:spcBef>
                <a:spcPts val="0"/>
              </a:spcBef>
              <a:spcAft>
                <a:spcPts val="0"/>
              </a:spcAft>
              <a:buClr>
                <a:schemeClr val="lt1"/>
              </a:buClr>
              <a:buSzPts val="2440"/>
              <a:buAutoNum type="arabicPeriod"/>
            </a:pPr>
            <a:r>
              <a:rPr lang="es-CL" sz="2440">
                <a:solidFill>
                  <a:schemeClr val="lt1"/>
                </a:solidFill>
                <a:highlight>
                  <a:schemeClr val="dk1"/>
                </a:highlight>
              </a:rPr>
              <a:t>Falta de experiencia con el sistema de permisos de la librería Permissions de Spatie.</a:t>
            </a:r>
            <a:endParaRPr sz="2440">
              <a:solidFill>
                <a:schemeClr val="lt1"/>
              </a:solidFill>
              <a:highlight>
                <a:schemeClr val="dk1"/>
              </a:highlight>
            </a:endParaRPr>
          </a:p>
          <a:p>
            <a:pPr indent="-383540" lvl="0" marL="457200" rtl="0" algn="l">
              <a:lnSpc>
                <a:spcPct val="70000"/>
              </a:lnSpc>
              <a:spcBef>
                <a:spcPts val="0"/>
              </a:spcBef>
              <a:spcAft>
                <a:spcPts val="0"/>
              </a:spcAft>
              <a:buClr>
                <a:schemeClr val="lt1"/>
              </a:buClr>
              <a:buSzPts val="2440"/>
              <a:buAutoNum type="arabicPeriod"/>
            </a:pPr>
            <a:r>
              <a:rPr lang="es-CL" sz="2440">
                <a:solidFill>
                  <a:schemeClr val="lt1"/>
                </a:solidFill>
                <a:highlight>
                  <a:schemeClr val="dk1"/>
                </a:highlight>
              </a:rPr>
              <a:t>Faltas de ortografía durante el desarrollo.</a:t>
            </a:r>
            <a:endParaRPr sz="2440">
              <a:solidFill>
                <a:schemeClr val="lt1"/>
              </a:solidFill>
              <a:highlight>
                <a:schemeClr val="dk1"/>
              </a:highlight>
            </a:endParaRPr>
          </a:p>
          <a:p>
            <a:pPr indent="-383540" lvl="0" marL="457200" rtl="0" algn="l">
              <a:lnSpc>
                <a:spcPct val="70000"/>
              </a:lnSpc>
              <a:spcBef>
                <a:spcPts val="0"/>
              </a:spcBef>
              <a:spcAft>
                <a:spcPts val="0"/>
              </a:spcAft>
              <a:buClr>
                <a:schemeClr val="lt1"/>
              </a:buClr>
              <a:buSzPts val="2440"/>
              <a:buAutoNum type="arabicPeriod"/>
            </a:pPr>
            <a:r>
              <a:rPr lang="es-CL" sz="2440">
                <a:solidFill>
                  <a:schemeClr val="lt1"/>
                </a:solidFill>
                <a:highlight>
                  <a:schemeClr val="dk1"/>
                </a:highlight>
              </a:rPr>
              <a:t>Odio documentar.</a:t>
            </a:r>
            <a:endParaRPr sz="2440">
              <a:solidFill>
                <a:schemeClr val="lt1"/>
              </a:solidFill>
              <a:highlight>
                <a:schemeClr val="dk1"/>
              </a:highlight>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EscuelaIT Duoc UC - Escuela de Informática y Telecomunicaciones Duoc UC - Duoc  UC | LinkedIn" id="204" name="Google Shape;204;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5" name="Google Shape;205;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lt1"/>
                </a:solidFill>
                <a:highlight>
                  <a:schemeClr val="dk1"/>
                </a:highlight>
                <a:latin typeface="Calibri"/>
                <a:ea typeface="Calibri"/>
                <a:cs typeface="Calibri"/>
                <a:sym typeface="Calibri"/>
              </a:rPr>
              <a:t>PREGUNTAS DE LA COMISIÓN</a:t>
            </a:r>
            <a:endParaRPr b="0" i="0" sz="1400" u="none" cap="none" strike="noStrike">
              <a:solidFill>
                <a:schemeClr val="lt1"/>
              </a:solidFill>
              <a:highlight>
                <a:schemeClr val="dk1"/>
              </a:highlight>
              <a:latin typeface="Arial"/>
              <a:ea typeface="Arial"/>
              <a:cs typeface="Arial"/>
              <a:sym typeface="Arial"/>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91" name="Google Shape;91;p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lt1"/>
                </a:solidFill>
                <a:latin typeface="Calibri"/>
                <a:ea typeface="Calibri"/>
                <a:cs typeface="Calibri"/>
                <a:sym typeface="Calibri"/>
              </a:rPr>
              <a:t>PROYECTO “SRNEXUS”</a:t>
            </a:r>
            <a:endParaRPr b="0" i="0" sz="1400" u="none" cap="none" strike="noStrike">
              <a:solidFill>
                <a:schemeClr val="lt1"/>
              </a:solidFill>
              <a:latin typeface="Arial"/>
              <a:ea typeface="Arial"/>
              <a:cs typeface="Arial"/>
              <a:sym typeface="Arial"/>
            </a:endParaRPr>
          </a:p>
        </p:txBody>
      </p:sp>
      <p:sp>
        <p:nvSpPr>
          <p:cNvPr id="92" name="Google Shape;92;p2"/>
          <p:cNvSpPr txBox="1"/>
          <p:nvPr/>
        </p:nvSpPr>
        <p:spPr>
          <a:xfrm>
            <a:off x="238327" y="3058616"/>
            <a:ext cx="36090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lt1"/>
                </a:solidFill>
                <a:highlight>
                  <a:schemeClr val="dk1"/>
                </a:highlight>
                <a:latin typeface="Calibri"/>
                <a:ea typeface="Calibri"/>
                <a:cs typeface="Calibri"/>
                <a:sym typeface="Calibri"/>
              </a:rPr>
              <a:t>INTEGRANTES DEL PROYECTO</a:t>
            </a:r>
            <a:endParaRPr b="0" i="0" sz="1800" u="none" cap="none" strike="noStrike">
              <a:solidFill>
                <a:schemeClr val="lt1"/>
              </a:solidFill>
              <a:highlight>
                <a:schemeClr val="dk1"/>
              </a:highlight>
              <a:latin typeface="Calibri"/>
              <a:ea typeface="Calibri"/>
              <a:cs typeface="Calibri"/>
              <a:sym typeface="Calibri"/>
            </a:endParaRPr>
          </a:p>
        </p:txBody>
      </p:sp>
      <p:cxnSp>
        <p:nvCxnSpPr>
          <p:cNvPr id="93" name="Google Shape;93;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pSp>
        <p:nvGrpSpPr>
          <p:cNvPr id="94" name="Google Shape;94;p2"/>
          <p:cNvGrpSpPr/>
          <p:nvPr/>
        </p:nvGrpSpPr>
        <p:grpSpPr>
          <a:xfrm>
            <a:off x="4121026" y="3082419"/>
            <a:ext cx="7633553" cy="1359600"/>
            <a:chOff x="0" y="0"/>
            <a:chExt cx="7633553" cy="1359600"/>
          </a:xfrm>
        </p:grpSpPr>
        <p:sp>
          <p:nvSpPr>
            <p:cNvPr id="95" name="Google Shape;95;p2"/>
            <p:cNvSpPr/>
            <p:nvPr/>
          </p:nvSpPr>
          <p:spPr>
            <a:xfrm>
              <a:off x="0" y="0"/>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txBox="1"/>
            <p:nvPr/>
          </p:nvSpPr>
          <p:spPr>
            <a:xfrm>
              <a:off x="1662653" y="0"/>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rgbClr val="000000"/>
                </a:buClr>
                <a:buSzPts val="2600"/>
                <a:buFont typeface="Arial"/>
                <a:buNone/>
              </a:pPr>
              <a:r>
                <a:rPr b="0" i="0" lang="es-CL" sz="2600" u="none" cap="none" strike="noStrike">
                  <a:solidFill>
                    <a:schemeClr val="lt1"/>
                  </a:solidFill>
                  <a:latin typeface="Calibri"/>
                  <a:ea typeface="Calibri"/>
                  <a:cs typeface="Calibri"/>
                  <a:sym typeface="Calibri"/>
                </a:rPr>
                <a:t>Elias M. Retamales</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Cargo: Todos.</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Funciones desempeñadas: Todas.</a:t>
              </a:r>
              <a:endParaRPr b="0" i="0" sz="2000" u="none" cap="none" strike="noStrike">
                <a:solidFill>
                  <a:schemeClr val="lt1"/>
                </a:solidFill>
                <a:latin typeface="Calibri"/>
                <a:ea typeface="Calibri"/>
                <a:cs typeface="Calibri"/>
                <a:sym typeface="Calibri"/>
              </a:endParaRPr>
            </a:p>
          </p:txBody>
        </p:sp>
      </p:grpSp>
      <p:grpSp>
        <p:nvGrpSpPr>
          <p:cNvPr id="97" name="Google Shape;97;p2"/>
          <p:cNvGrpSpPr/>
          <p:nvPr/>
        </p:nvGrpSpPr>
        <p:grpSpPr>
          <a:xfrm>
            <a:off x="4322724" y="3161840"/>
            <a:ext cx="1348339" cy="1200783"/>
            <a:chOff x="-23043" y="66269"/>
            <a:chExt cx="6542159" cy="6349987"/>
          </a:xfrm>
        </p:grpSpPr>
        <p:sp>
          <p:nvSpPr>
            <p:cNvPr id="98" name="Google Shape;98;p2"/>
            <p:cNvSpPr/>
            <p:nvPr/>
          </p:nvSpPr>
          <p:spPr>
            <a:xfrm>
              <a:off x="-23043" y="119134"/>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4">
                <a:alphaModFix/>
              </a:blip>
              <a:stretch>
                <a:fillRect b="0" l="219" r="219"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56A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EscuelaIT Duoc UC - Escuela de Informática y Telecomunicaciones Duoc UC - Duoc  UC | LinkedIn" id="104" name="Google Shape;104;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5" name="Google Shape;105;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lt1"/>
                </a:solidFill>
                <a:latin typeface="Calibri"/>
                <a:ea typeface="Calibri"/>
                <a:cs typeface="Calibri"/>
                <a:sym typeface="Calibri"/>
              </a:rPr>
              <a:t>PROYECTO “SRNEXUS”</a:t>
            </a:r>
            <a:endParaRPr b="0" i="0" sz="1400" u="none" cap="none" strike="noStrike">
              <a:solidFill>
                <a:schemeClr val="lt1"/>
              </a:solidFill>
              <a:latin typeface="Arial"/>
              <a:ea typeface="Arial"/>
              <a:cs typeface="Arial"/>
              <a:sym typeface="Arial"/>
            </a:endParaRPr>
          </a:p>
        </p:txBody>
      </p:sp>
      <p:sp>
        <p:nvSpPr>
          <p:cNvPr id="106" name="Google Shape;106;p3"/>
          <p:cNvSpPr txBox="1"/>
          <p:nvPr/>
        </p:nvSpPr>
        <p:spPr>
          <a:xfrm>
            <a:off x="0" y="1130849"/>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lt1"/>
                </a:solidFill>
                <a:highlight>
                  <a:schemeClr val="dk1"/>
                </a:highlight>
                <a:latin typeface="Calibri"/>
                <a:ea typeface="Calibri"/>
                <a:cs typeface="Calibri"/>
                <a:sym typeface="Calibri"/>
              </a:rPr>
              <a:t>DESCRIPCIÓN DEL PROYECTO</a:t>
            </a:r>
            <a:endParaRPr b="0" i="0" sz="1800" u="none" cap="none" strike="noStrike">
              <a:solidFill>
                <a:schemeClr val="lt1"/>
              </a:solidFill>
              <a:highlight>
                <a:schemeClr val="dk1"/>
              </a:highlight>
              <a:latin typeface="Calibri"/>
              <a:ea typeface="Calibri"/>
              <a:cs typeface="Calibri"/>
              <a:sym typeface="Calibri"/>
            </a:endParaRPr>
          </a:p>
        </p:txBody>
      </p:sp>
      <p:cxnSp>
        <p:nvCxnSpPr>
          <p:cNvPr id="107" name="Google Shape;107;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08" name="Google Shape;108;p3"/>
          <p:cNvSpPr/>
          <p:nvPr/>
        </p:nvSpPr>
        <p:spPr>
          <a:xfrm>
            <a:off x="714900" y="2169775"/>
            <a:ext cx="4348800" cy="4285800"/>
          </a:xfrm>
          <a:prstGeom prst="roundRect">
            <a:avLst>
              <a:gd fmla="val 10901" name="adj"/>
            </a:avLst>
          </a:prstGeom>
          <a:no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lt1"/>
                </a:solidFill>
                <a:highlight>
                  <a:schemeClr val="dk1"/>
                </a:highlight>
                <a:latin typeface="Calibri"/>
                <a:ea typeface="Calibri"/>
                <a:cs typeface="Calibri"/>
                <a:sym typeface="Calibri"/>
              </a:rPr>
              <a:t>Problema o dolor</a:t>
            </a:r>
            <a:endParaRPr b="0" i="0" sz="1400" u="none" cap="none" strike="noStrike">
              <a:solidFill>
                <a:schemeClr val="lt1"/>
              </a:solidFill>
              <a:highlight>
                <a:schemeClr val="dk1"/>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sng" cap="none" strike="noStrike">
              <a:solidFill>
                <a:schemeClr val="lt1"/>
              </a:solidFill>
              <a:highlight>
                <a:schemeClr val="dk1"/>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CL" sz="1800" u="none" cap="none" strike="noStrike">
                <a:solidFill>
                  <a:schemeClr val="lt1"/>
                </a:solidFill>
                <a:highlight>
                  <a:schemeClr val="dk1"/>
                </a:highlight>
                <a:latin typeface="Calibri"/>
                <a:ea typeface="Calibri"/>
                <a:cs typeface="Calibri"/>
                <a:sym typeface="Calibri"/>
              </a:rPr>
              <a:t>Observando los proyectos de adquisición de datos he observado un patrón generado en múltiples proyectos que enfrenta dificultades para integrar datos de diferentes fuentes TSDB, lo que retrasa la generación de estadísticas clave y la detección de anomalías. Los sistemas actuales son fragmentados, difíciles de usar y no escalan con el crecimiento, generando costos adicionales y decisiones tardías.</a:t>
            </a:r>
            <a:endParaRPr b="0" i="0" sz="1800" u="none" cap="none" strike="noStrike">
              <a:solidFill>
                <a:schemeClr val="lt1"/>
              </a:solidFill>
              <a:highlight>
                <a:schemeClr val="dk1"/>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sng" cap="none" strike="noStrike">
              <a:solidFill>
                <a:schemeClr val="dk1"/>
              </a:solidFill>
              <a:highlight>
                <a:schemeClr val="dk1"/>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sng" cap="none" strike="noStrike">
              <a:solidFill>
                <a:schemeClr val="dk1"/>
              </a:solidFill>
              <a:highlight>
                <a:schemeClr val="dk1"/>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sng" cap="none" strike="noStrike">
              <a:solidFill>
                <a:schemeClr val="dk1"/>
              </a:solidFill>
              <a:highlight>
                <a:schemeClr val="dk1"/>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sng" cap="none" strike="noStrike">
              <a:solidFill>
                <a:schemeClr val="dk1"/>
              </a:solidFill>
              <a:highlight>
                <a:schemeClr val="dk1"/>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sng" cap="none" strike="noStrike">
              <a:solidFill>
                <a:schemeClr val="dk1"/>
              </a:solidFill>
              <a:highlight>
                <a:schemeClr val="dk1"/>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sng" cap="none" strike="noStrike">
              <a:solidFill>
                <a:schemeClr val="dk1"/>
              </a:solidFill>
              <a:highlight>
                <a:schemeClr val="dk1"/>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sng" cap="none" strike="noStrike">
              <a:solidFill>
                <a:schemeClr val="dk1"/>
              </a:solidFill>
              <a:highlight>
                <a:schemeClr val="dk1"/>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sng" cap="none" strike="noStrike">
              <a:solidFill>
                <a:schemeClr val="dk1"/>
              </a:solidFill>
              <a:highlight>
                <a:schemeClr val="dk1"/>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sng" cap="none" strike="noStrike">
              <a:solidFill>
                <a:schemeClr val="dk1"/>
              </a:solidFill>
              <a:highlight>
                <a:schemeClr val="dk1"/>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sng" cap="none" strike="noStrike">
              <a:solidFill>
                <a:schemeClr val="dk1"/>
              </a:solidFill>
              <a:highlight>
                <a:schemeClr val="dk1"/>
              </a:highlight>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chemeClr val="dk1"/>
              </a:solidFill>
              <a:highlight>
                <a:schemeClr val="dk1"/>
              </a:highlight>
              <a:latin typeface="Calibri"/>
              <a:ea typeface="Calibri"/>
              <a:cs typeface="Calibri"/>
              <a:sym typeface="Calibri"/>
            </a:endParaRPr>
          </a:p>
        </p:txBody>
      </p:sp>
      <p:sp>
        <p:nvSpPr>
          <p:cNvPr id="109" name="Google Shape;109;p3"/>
          <p:cNvSpPr/>
          <p:nvPr/>
        </p:nvSpPr>
        <p:spPr>
          <a:xfrm>
            <a:off x="6834475" y="2169775"/>
            <a:ext cx="4348800" cy="4285800"/>
          </a:xfrm>
          <a:prstGeom prst="roundRect">
            <a:avLst>
              <a:gd fmla="val 10901" name="adj"/>
            </a:avLst>
          </a:prstGeom>
          <a:no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lt1"/>
                </a:solidFill>
                <a:highlight>
                  <a:schemeClr val="dk1"/>
                </a:highlight>
                <a:latin typeface="Calibri"/>
                <a:ea typeface="Calibri"/>
                <a:cs typeface="Calibri"/>
                <a:sym typeface="Calibri"/>
              </a:rPr>
              <a:t>Propuesta de solución</a:t>
            </a:r>
            <a:endParaRPr b="0" i="0" sz="1400" u="none" cap="none" strike="noStrike">
              <a:solidFill>
                <a:schemeClr val="lt1"/>
              </a:solidFill>
              <a:highlight>
                <a:schemeClr val="dk1"/>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chemeClr val="lt1"/>
              </a:solidFill>
              <a:highlight>
                <a:schemeClr val="dk1"/>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CL" sz="1800" u="none" cap="none" strike="noStrike">
                <a:solidFill>
                  <a:schemeClr val="lt1"/>
                </a:solidFill>
                <a:highlight>
                  <a:schemeClr val="dk1"/>
                </a:highlight>
                <a:latin typeface="Calibri"/>
                <a:ea typeface="Calibri"/>
                <a:cs typeface="Calibri"/>
                <a:sym typeface="Calibri"/>
              </a:rPr>
              <a:t>Proponemos una plataforma centralizada que integra datos de múltiples proyectos y TSDB, facilitando su análisis y gestión en tiempo real. Ofrecemos estadísticas resumidas y detección rápida de anomalías para optimizar la toma de decisiones. La solución simplifica la operación, unifica la información y reduce la complejidad. Es escalable y adaptable a las necesidades específicas del cliente, garantizando eficiencia y resultados inmediatos.</a:t>
            </a:r>
            <a:endParaRPr b="0" i="0" sz="1800" u="none" cap="none" strike="noStrike">
              <a:solidFill>
                <a:schemeClr val="lt1"/>
              </a:solidFill>
              <a:highlight>
                <a:schemeClr val="dk1"/>
              </a:highlight>
              <a:latin typeface="Calibri"/>
              <a:ea typeface="Calibri"/>
              <a:cs typeface="Calibri"/>
              <a:sym typeface="Calibri"/>
            </a:endParaRPr>
          </a:p>
        </p:txBody>
      </p:sp>
      <p:sp>
        <p:nvSpPr>
          <p:cNvPr id="110" name="Google Shape;110;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EscuelaIT Duoc UC - Escuela de Informática y Telecomunicaciones Duoc UC - Duoc  UC | LinkedIn" id="115" name="Google Shape;115;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6" name="Google Shape;116;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lt1"/>
                </a:solidFill>
                <a:latin typeface="Calibri"/>
                <a:ea typeface="Calibri"/>
                <a:cs typeface="Calibri"/>
                <a:sym typeface="Calibri"/>
              </a:rPr>
              <a:t>PROYECTO “SRNEXUS”</a:t>
            </a:r>
            <a:endParaRPr b="0" i="0" sz="1400" u="none" cap="none" strike="noStrike">
              <a:solidFill>
                <a:schemeClr val="lt1"/>
              </a:solidFill>
              <a:latin typeface="Arial"/>
              <a:ea typeface="Arial"/>
              <a:cs typeface="Arial"/>
              <a:sym typeface="Arial"/>
            </a:endParaRPr>
          </a:p>
        </p:txBody>
      </p:sp>
      <p:sp>
        <p:nvSpPr>
          <p:cNvPr id="117" name="Google Shape;117;p4"/>
          <p:cNvSpPr txBox="1"/>
          <p:nvPr/>
        </p:nvSpPr>
        <p:spPr>
          <a:xfrm>
            <a:off x="0" y="1384304"/>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lt1"/>
                </a:solidFill>
                <a:highlight>
                  <a:schemeClr val="dk1"/>
                </a:highlight>
                <a:latin typeface="Calibri"/>
                <a:ea typeface="Calibri"/>
                <a:cs typeface="Calibri"/>
                <a:sym typeface="Calibri"/>
              </a:rPr>
              <a:t>Objetivo General</a:t>
            </a:r>
            <a:endParaRPr b="0" i="0" sz="1800" u="none" cap="none" strike="noStrike">
              <a:solidFill>
                <a:schemeClr val="lt1"/>
              </a:solidFill>
              <a:highlight>
                <a:schemeClr val="dk1"/>
              </a:highlight>
              <a:latin typeface="Calibri"/>
              <a:ea typeface="Calibri"/>
              <a:cs typeface="Calibri"/>
              <a:sym typeface="Calibri"/>
            </a:endParaRPr>
          </a:p>
        </p:txBody>
      </p:sp>
      <p:cxnSp>
        <p:nvCxnSpPr>
          <p:cNvPr id="118" name="Google Shape;118;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9" name="Google Shape;119;p4"/>
          <p:cNvSpPr txBox="1"/>
          <p:nvPr/>
        </p:nvSpPr>
        <p:spPr>
          <a:xfrm>
            <a:off x="1" y="3477346"/>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lt1"/>
                </a:solidFill>
                <a:highlight>
                  <a:srgbClr val="060C18"/>
                </a:highlight>
                <a:latin typeface="Calibri"/>
                <a:ea typeface="Calibri"/>
                <a:cs typeface="Calibri"/>
                <a:sym typeface="Calibri"/>
              </a:rPr>
              <a:t>Objetivos Específicos</a:t>
            </a:r>
            <a:endParaRPr b="0" i="0" sz="1800" u="none" cap="none" strike="noStrike">
              <a:solidFill>
                <a:schemeClr val="lt1"/>
              </a:solidFill>
              <a:highlight>
                <a:srgbClr val="060C18"/>
              </a:highlight>
              <a:latin typeface="Calibri"/>
              <a:ea typeface="Calibri"/>
              <a:cs typeface="Calibri"/>
              <a:sym typeface="Calibri"/>
            </a:endParaRPr>
          </a:p>
        </p:txBody>
      </p:sp>
      <p:sp>
        <p:nvSpPr>
          <p:cNvPr id="120" name="Google Shape;120;p4"/>
          <p:cNvSpPr/>
          <p:nvPr/>
        </p:nvSpPr>
        <p:spPr>
          <a:xfrm>
            <a:off x="614525" y="2040574"/>
            <a:ext cx="10962900" cy="1321200"/>
          </a:xfrm>
          <a:prstGeom prst="roundRect">
            <a:avLst>
              <a:gd fmla="val 16667" name="adj"/>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00"/>
              <a:buFont typeface="Arial"/>
              <a:buNone/>
            </a:pPr>
            <a:r>
              <a:rPr b="0" i="0" lang="es-CL" sz="2300" u="none" cap="none" strike="noStrike">
                <a:solidFill>
                  <a:schemeClr val="lt1"/>
                </a:solidFill>
                <a:highlight>
                  <a:schemeClr val="dk1"/>
                </a:highlight>
                <a:latin typeface="Calibri"/>
                <a:ea typeface="Calibri"/>
                <a:cs typeface="Calibri"/>
                <a:sym typeface="Calibri"/>
              </a:rPr>
              <a:t>Desarrollar una plataforma integrada para gestionar, analizar y visualizar datos provenientes de múltiples fuentes TSDB y proyectos, proporcionando estadísticas resumidas y herramientas de análisis en tiempo real que optimicen la toma de decisiones y la operación empresarial.</a:t>
            </a:r>
            <a:endParaRPr b="0" i="0" sz="2300" u="none" cap="none" strike="noStrike">
              <a:solidFill>
                <a:schemeClr val="lt1"/>
              </a:solidFill>
              <a:highlight>
                <a:schemeClr val="dk1"/>
              </a:highlight>
              <a:latin typeface="Calibri"/>
              <a:ea typeface="Calibri"/>
              <a:cs typeface="Calibri"/>
              <a:sym typeface="Calibri"/>
            </a:endParaRPr>
          </a:p>
        </p:txBody>
      </p:sp>
      <p:sp>
        <p:nvSpPr>
          <p:cNvPr id="121" name="Google Shape;121;p4"/>
          <p:cNvSpPr/>
          <p:nvPr/>
        </p:nvSpPr>
        <p:spPr>
          <a:xfrm>
            <a:off x="614525" y="4123850"/>
            <a:ext cx="10962900" cy="2183700"/>
          </a:xfrm>
          <a:prstGeom prst="roundRect">
            <a:avLst>
              <a:gd fmla="val 16667" name="adj"/>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marR="0" rtl="0" algn="l">
              <a:lnSpc>
                <a:spcPct val="100000"/>
              </a:lnSpc>
              <a:spcBef>
                <a:spcPts val="0"/>
              </a:spcBef>
              <a:spcAft>
                <a:spcPts val="0"/>
              </a:spcAft>
              <a:buClr>
                <a:schemeClr val="lt1"/>
              </a:buClr>
              <a:buSzPts val="1800"/>
              <a:buFont typeface="Calibri"/>
              <a:buChar char="-"/>
            </a:pPr>
            <a:r>
              <a:rPr b="0" i="0" lang="es-CL" sz="1800" u="none" cap="none" strike="noStrike">
                <a:solidFill>
                  <a:schemeClr val="lt1"/>
                </a:solidFill>
                <a:highlight>
                  <a:schemeClr val="dk1"/>
                </a:highlight>
                <a:latin typeface="Calibri"/>
                <a:ea typeface="Calibri"/>
                <a:cs typeface="Calibri"/>
                <a:sym typeface="Calibri"/>
              </a:rPr>
              <a:t>Centralizar y unificar datos de distintas TSDB en una única plataforma accesible.</a:t>
            </a:r>
            <a:endParaRPr b="0" i="0" sz="1800" u="none" cap="none" strike="noStrike">
              <a:solidFill>
                <a:schemeClr val="lt1"/>
              </a:solidFill>
              <a:highlight>
                <a:schemeClr val="dk1"/>
              </a:highlight>
              <a:latin typeface="Calibri"/>
              <a:ea typeface="Calibri"/>
              <a:cs typeface="Calibri"/>
              <a:sym typeface="Calibri"/>
            </a:endParaRPr>
          </a:p>
          <a:p>
            <a:pPr indent="-342900" lvl="0" marL="457200" marR="0" rtl="0" algn="l">
              <a:lnSpc>
                <a:spcPct val="100000"/>
              </a:lnSpc>
              <a:spcBef>
                <a:spcPts val="0"/>
              </a:spcBef>
              <a:spcAft>
                <a:spcPts val="0"/>
              </a:spcAft>
              <a:buClr>
                <a:schemeClr val="lt1"/>
              </a:buClr>
              <a:buSzPts val="1800"/>
              <a:buFont typeface="Calibri"/>
              <a:buChar char="-"/>
            </a:pPr>
            <a:r>
              <a:rPr b="0" i="0" lang="es-CL" sz="1800" u="none" cap="none" strike="noStrike">
                <a:solidFill>
                  <a:schemeClr val="lt1"/>
                </a:solidFill>
                <a:highlight>
                  <a:schemeClr val="dk1"/>
                </a:highlight>
                <a:latin typeface="Calibri"/>
                <a:ea typeface="Calibri"/>
                <a:cs typeface="Calibri"/>
                <a:sym typeface="Calibri"/>
              </a:rPr>
              <a:t>Implementar herramientas para visualizar y analizar datos en tiempo real, incluyendo gráficos interactivos y alertas.</a:t>
            </a:r>
            <a:endParaRPr b="0" i="0" sz="1800" u="none" cap="none" strike="noStrike">
              <a:solidFill>
                <a:schemeClr val="lt1"/>
              </a:solidFill>
              <a:highlight>
                <a:schemeClr val="dk1"/>
              </a:highlight>
              <a:latin typeface="Calibri"/>
              <a:ea typeface="Calibri"/>
              <a:cs typeface="Calibri"/>
              <a:sym typeface="Calibri"/>
            </a:endParaRPr>
          </a:p>
          <a:p>
            <a:pPr indent="-342900" lvl="0" marL="457200" marR="0" rtl="0" algn="l">
              <a:lnSpc>
                <a:spcPct val="100000"/>
              </a:lnSpc>
              <a:spcBef>
                <a:spcPts val="0"/>
              </a:spcBef>
              <a:spcAft>
                <a:spcPts val="0"/>
              </a:spcAft>
              <a:buClr>
                <a:schemeClr val="lt1"/>
              </a:buClr>
              <a:buSzPts val="1800"/>
              <a:buFont typeface="Calibri"/>
              <a:buChar char="-"/>
            </a:pPr>
            <a:r>
              <a:rPr b="0" i="0" lang="es-CL" sz="1800" u="none" cap="none" strike="noStrike">
                <a:solidFill>
                  <a:schemeClr val="lt1"/>
                </a:solidFill>
                <a:highlight>
                  <a:schemeClr val="dk1"/>
                </a:highlight>
                <a:latin typeface="Calibri"/>
                <a:ea typeface="Calibri"/>
                <a:cs typeface="Calibri"/>
                <a:sym typeface="Calibri"/>
              </a:rPr>
              <a:t>Diseñar algoritmos que generen estadísticas resumidas y detecten anomalías automáticamente.</a:t>
            </a:r>
            <a:endParaRPr b="0" i="0" sz="1800" u="none" cap="none" strike="noStrike">
              <a:solidFill>
                <a:schemeClr val="lt1"/>
              </a:solidFill>
              <a:highlight>
                <a:schemeClr val="dk1"/>
              </a:highlight>
              <a:latin typeface="Calibri"/>
              <a:ea typeface="Calibri"/>
              <a:cs typeface="Calibri"/>
              <a:sym typeface="Calibri"/>
            </a:endParaRPr>
          </a:p>
          <a:p>
            <a:pPr indent="-342900" lvl="0" marL="457200" marR="0" rtl="0" algn="l">
              <a:lnSpc>
                <a:spcPct val="100000"/>
              </a:lnSpc>
              <a:spcBef>
                <a:spcPts val="0"/>
              </a:spcBef>
              <a:spcAft>
                <a:spcPts val="0"/>
              </a:spcAft>
              <a:buClr>
                <a:schemeClr val="lt1"/>
              </a:buClr>
              <a:buSzPts val="1800"/>
              <a:buFont typeface="Calibri"/>
              <a:buChar char="-"/>
            </a:pPr>
            <a:r>
              <a:rPr b="0" i="0" lang="es-CL" sz="1800" u="none" cap="none" strike="noStrike">
                <a:solidFill>
                  <a:schemeClr val="lt1"/>
                </a:solidFill>
                <a:highlight>
                  <a:schemeClr val="dk1"/>
                </a:highlight>
                <a:latin typeface="Calibri"/>
                <a:ea typeface="Calibri"/>
                <a:cs typeface="Calibri"/>
                <a:sym typeface="Calibri"/>
              </a:rPr>
              <a:t>Facilitar la gestión de proyectos y sensores con una interfaz amigable y funcional.</a:t>
            </a:r>
            <a:endParaRPr b="0" i="0" sz="1800" u="none" cap="none" strike="noStrike">
              <a:solidFill>
                <a:schemeClr val="lt1"/>
              </a:solidFill>
              <a:highlight>
                <a:schemeClr val="dk1"/>
              </a:highlight>
              <a:latin typeface="Calibri"/>
              <a:ea typeface="Calibri"/>
              <a:cs typeface="Calibri"/>
              <a:sym typeface="Calibri"/>
            </a:endParaRPr>
          </a:p>
          <a:p>
            <a:pPr indent="-342900" lvl="0" marL="457200" marR="0" rtl="0" algn="l">
              <a:lnSpc>
                <a:spcPct val="100000"/>
              </a:lnSpc>
              <a:spcBef>
                <a:spcPts val="0"/>
              </a:spcBef>
              <a:spcAft>
                <a:spcPts val="0"/>
              </a:spcAft>
              <a:buClr>
                <a:schemeClr val="lt1"/>
              </a:buClr>
              <a:buSzPts val="1800"/>
              <a:buFont typeface="Calibri"/>
              <a:buChar char="-"/>
            </a:pPr>
            <a:r>
              <a:rPr b="0" i="0" lang="es-CL" sz="1800" u="none" cap="none" strike="noStrike">
                <a:solidFill>
                  <a:schemeClr val="lt1"/>
                </a:solidFill>
                <a:highlight>
                  <a:schemeClr val="dk1"/>
                </a:highlight>
                <a:latin typeface="Calibri"/>
                <a:ea typeface="Calibri"/>
                <a:cs typeface="Calibri"/>
                <a:sym typeface="Calibri"/>
              </a:rPr>
              <a:t>Asegurar la escalabilidad de la solución para soportar múltiples clientes y proyectos.</a:t>
            </a:r>
            <a:endParaRPr b="0" i="0" sz="1800" u="none" cap="none" strike="noStrike">
              <a:solidFill>
                <a:schemeClr val="lt1"/>
              </a:solidFill>
              <a:highlight>
                <a:schemeClr val="dk1"/>
              </a:highlight>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highlight>
                <a:schemeClr val="dk1"/>
              </a:highlight>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EscuelaIT Duoc UC - Escuela de Informática y Telecomunicaciones Duoc UC - Duoc  UC | LinkedIn" id="126" name="Google Shape;126;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7" name="Google Shape;127;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lt1"/>
                </a:solidFill>
                <a:latin typeface="Calibri"/>
                <a:ea typeface="Calibri"/>
                <a:cs typeface="Calibri"/>
                <a:sym typeface="Calibri"/>
              </a:rPr>
              <a:t>PROYECTO “SRNEXUS”</a:t>
            </a:r>
            <a:endParaRPr b="0" i="0" sz="1400" u="none" cap="none" strike="noStrike">
              <a:solidFill>
                <a:schemeClr val="lt1"/>
              </a:solidFill>
              <a:latin typeface="Arial"/>
              <a:ea typeface="Arial"/>
              <a:cs typeface="Arial"/>
              <a:sym typeface="Arial"/>
            </a:endParaRPr>
          </a:p>
        </p:txBody>
      </p:sp>
      <p:sp>
        <p:nvSpPr>
          <p:cNvPr id="128" name="Google Shape;128;p5"/>
          <p:cNvSpPr txBox="1"/>
          <p:nvPr/>
        </p:nvSpPr>
        <p:spPr>
          <a:xfrm>
            <a:off x="-40825" y="1157068"/>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lt1"/>
                </a:solidFill>
                <a:highlight>
                  <a:schemeClr val="dk1"/>
                </a:highlight>
                <a:latin typeface="Calibri"/>
                <a:ea typeface="Calibri"/>
                <a:cs typeface="Calibri"/>
                <a:sym typeface="Calibri"/>
              </a:rPr>
              <a:t>Alcances y limitaciones del proyecto</a:t>
            </a:r>
            <a:endParaRPr b="0" i="0" sz="1400" u="none" cap="none" strike="noStrike">
              <a:solidFill>
                <a:schemeClr val="lt1"/>
              </a:solidFill>
              <a:highlight>
                <a:schemeClr val="dk1"/>
              </a:highlight>
              <a:latin typeface="Arial"/>
              <a:ea typeface="Arial"/>
              <a:cs typeface="Arial"/>
              <a:sym typeface="Arial"/>
            </a:endParaRPr>
          </a:p>
        </p:txBody>
      </p:sp>
      <p:cxnSp>
        <p:nvCxnSpPr>
          <p:cNvPr id="129" name="Google Shape;129;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0" name="Google Shape;130;p5"/>
          <p:cNvSpPr txBox="1"/>
          <p:nvPr/>
        </p:nvSpPr>
        <p:spPr>
          <a:xfrm>
            <a:off x="322025" y="1803575"/>
            <a:ext cx="11466300" cy="487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s-CL" sz="2400" u="none" cap="none" strike="noStrike">
                <a:solidFill>
                  <a:schemeClr val="lt1"/>
                </a:solidFill>
                <a:highlight>
                  <a:schemeClr val="dk1"/>
                </a:highlight>
                <a:latin typeface="Calibri"/>
                <a:ea typeface="Calibri"/>
                <a:cs typeface="Calibri"/>
                <a:sym typeface="Calibri"/>
              </a:rPr>
              <a:t>Alcances</a:t>
            </a:r>
            <a:endParaRPr b="1" i="0" sz="2400" u="none" cap="none" strike="noStrike">
              <a:solidFill>
                <a:schemeClr val="lt1"/>
              </a:solidFill>
              <a:highlight>
                <a:schemeClr val="dk1"/>
              </a:highlight>
              <a:latin typeface="Calibri"/>
              <a:ea typeface="Calibri"/>
              <a:cs typeface="Calibri"/>
              <a:sym typeface="Calibri"/>
            </a:endParaRPr>
          </a:p>
          <a:p>
            <a:pPr indent="-355600" lvl="0" marL="457200" marR="0" rtl="0" algn="l">
              <a:lnSpc>
                <a:spcPct val="100000"/>
              </a:lnSpc>
              <a:spcBef>
                <a:spcPts val="0"/>
              </a:spcBef>
              <a:spcAft>
                <a:spcPts val="0"/>
              </a:spcAft>
              <a:buClr>
                <a:schemeClr val="lt1"/>
              </a:buClr>
              <a:buSzPts val="2000"/>
              <a:buFont typeface="Calibri"/>
              <a:buAutoNum type="arabicPeriod"/>
            </a:pPr>
            <a:r>
              <a:rPr b="0" i="0" lang="es-CL" sz="2000" u="none" cap="none" strike="noStrike">
                <a:solidFill>
                  <a:schemeClr val="lt1"/>
                </a:solidFill>
                <a:highlight>
                  <a:schemeClr val="dk1"/>
                </a:highlight>
                <a:latin typeface="Calibri"/>
                <a:ea typeface="Calibri"/>
                <a:cs typeface="Calibri"/>
                <a:sym typeface="Calibri"/>
              </a:rPr>
              <a:t>Centralización de datos provenientes de múltiples TSDB, permitiendo su gestión unificada.</a:t>
            </a:r>
            <a:endParaRPr b="0" i="0" sz="2000" u="none" cap="none" strike="noStrike">
              <a:solidFill>
                <a:schemeClr val="lt1"/>
              </a:solidFill>
              <a:highlight>
                <a:schemeClr val="dk1"/>
              </a:highlight>
              <a:latin typeface="Calibri"/>
              <a:ea typeface="Calibri"/>
              <a:cs typeface="Calibri"/>
              <a:sym typeface="Calibri"/>
            </a:endParaRPr>
          </a:p>
          <a:p>
            <a:pPr indent="-355600" lvl="0" marL="457200" marR="0" rtl="0" algn="l">
              <a:lnSpc>
                <a:spcPct val="100000"/>
              </a:lnSpc>
              <a:spcBef>
                <a:spcPts val="0"/>
              </a:spcBef>
              <a:spcAft>
                <a:spcPts val="0"/>
              </a:spcAft>
              <a:buClr>
                <a:schemeClr val="lt1"/>
              </a:buClr>
              <a:buSzPts val="2000"/>
              <a:buFont typeface="Calibri"/>
              <a:buAutoNum type="arabicPeriod"/>
            </a:pPr>
            <a:r>
              <a:rPr b="0" i="0" lang="es-CL" sz="2000" u="none" cap="none" strike="noStrike">
                <a:solidFill>
                  <a:schemeClr val="lt1"/>
                </a:solidFill>
                <a:highlight>
                  <a:schemeClr val="dk1"/>
                </a:highlight>
                <a:latin typeface="Calibri"/>
                <a:ea typeface="Calibri"/>
                <a:cs typeface="Calibri"/>
                <a:sym typeface="Calibri"/>
              </a:rPr>
              <a:t>Visualización en tiempo real de datos a nivel de proyecto, sensor y cliente.</a:t>
            </a:r>
            <a:endParaRPr b="0" i="0" sz="2000" u="none" cap="none" strike="noStrike">
              <a:solidFill>
                <a:schemeClr val="lt1"/>
              </a:solidFill>
              <a:highlight>
                <a:schemeClr val="dk1"/>
              </a:highlight>
              <a:latin typeface="Calibri"/>
              <a:ea typeface="Calibri"/>
              <a:cs typeface="Calibri"/>
              <a:sym typeface="Calibri"/>
            </a:endParaRPr>
          </a:p>
          <a:p>
            <a:pPr indent="-355600" lvl="0" marL="457200" marR="0" rtl="0" algn="l">
              <a:lnSpc>
                <a:spcPct val="100000"/>
              </a:lnSpc>
              <a:spcBef>
                <a:spcPts val="0"/>
              </a:spcBef>
              <a:spcAft>
                <a:spcPts val="0"/>
              </a:spcAft>
              <a:buClr>
                <a:schemeClr val="lt1"/>
              </a:buClr>
              <a:buSzPts val="2000"/>
              <a:buFont typeface="Calibri"/>
              <a:buAutoNum type="arabicPeriod"/>
            </a:pPr>
            <a:r>
              <a:rPr b="0" i="0" lang="es-CL" sz="2000" u="none" cap="none" strike="noStrike">
                <a:solidFill>
                  <a:schemeClr val="lt1"/>
                </a:solidFill>
                <a:highlight>
                  <a:schemeClr val="dk1"/>
                </a:highlight>
                <a:latin typeface="Calibri"/>
                <a:ea typeface="Calibri"/>
                <a:cs typeface="Calibri"/>
                <a:sym typeface="Calibri"/>
              </a:rPr>
              <a:t>Generación de estadísticas resumidas y gráficos interactivos para análisis operativo y estratégico.</a:t>
            </a:r>
            <a:endParaRPr b="0" i="0" sz="2000" u="none" cap="none" strike="noStrike">
              <a:solidFill>
                <a:schemeClr val="lt1"/>
              </a:solidFill>
              <a:highlight>
                <a:schemeClr val="dk1"/>
              </a:highlight>
              <a:latin typeface="Calibri"/>
              <a:ea typeface="Calibri"/>
              <a:cs typeface="Calibri"/>
              <a:sym typeface="Calibri"/>
            </a:endParaRPr>
          </a:p>
          <a:p>
            <a:pPr indent="-355600" lvl="0" marL="457200" marR="0" rtl="0" algn="l">
              <a:lnSpc>
                <a:spcPct val="100000"/>
              </a:lnSpc>
              <a:spcBef>
                <a:spcPts val="0"/>
              </a:spcBef>
              <a:spcAft>
                <a:spcPts val="0"/>
              </a:spcAft>
              <a:buClr>
                <a:schemeClr val="lt1"/>
              </a:buClr>
              <a:buSzPts val="2000"/>
              <a:buFont typeface="Calibri"/>
              <a:buAutoNum type="arabicPeriod"/>
            </a:pPr>
            <a:r>
              <a:rPr b="0" i="0" lang="es-CL" sz="2000" u="none" cap="none" strike="noStrike">
                <a:solidFill>
                  <a:schemeClr val="lt1"/>
                </a:solidFill>
                <a:highlight>
                  <a:schemeClr val="dk1"/>
                </a:highlight>
                <a:latin typeface="Calibri"/>
                <a:ea typeface="Calibri"/>
                <a:cs typeface="Calibri"/>
                <a:sym typeface="Calibri"/>
              </a:rPr>
              <a:t>Gestión integral de proyectos, sensores y alertas desde una interfaz intuitiva.</a:t>
            </a:r>
            <a:endParaRPr b="0" i="0" sz="2000" u="none" cap="none" strike="noStrike">
              <a:solidFill>
                <a:schemeClr val="lt1"/>
              </a:solidFill>
              <a:highlight>
                <a:schemeClr val="dk1"/>
              </a:highlight>
              <a:latin typeface="Calibri"/>
              <a:ea typeface="Calibri"/>
              <a:cs typeface="Calibri"/>
              <a:sym typeface="Calibri"/>
            </a:endParaRPr>
          </a:p>
          <a:p>
            <a:pPr indent="-355600" lvl="0" marL="457200" marR="0" rtl="0" algn="l">
              <a:lnSpc>
                <a:spcPct val="100000"/>
              </a:lnSpc>
              <a:spcBef>
                <a:spcPts val="0"/>
              </a:spcBef>
              <a:spcAft>
                <a:spcPts val="0"/>
              </a:spcAft>
              <a:buClr>
                <a:schemeClr val="lt1"/>
              </a:buClr>
              <a:buSzPts val="2000"/>
              <a:buFont typeface="Calibri"/>
              <a:buAutoNum type="arabicPeriod"/>
            </a:pPr>
            <a:r>
              <a:rPr b="0" i="0" lang="es-CL" sz="2000" u="none" cap="none" strike="noStrike">
                <a:solidFill>
                  <a:schemeClr val="lt1"/>
                </a:solidFill>
                <a:highlight>
                  <a:schemeClr val="dk1"/>
                </a:highlight>
                <a:latin typeface="Calibri"/>
                <a:ea typeface="Calibri"/>
                <a:cs typeface="Calibri"/>
                <a:sym typeface="Calibri"/>
              </a:rPr>
              <a:t>Compatibilidad con múltiples fuentes de datos y capacidad de escalabilidad para nuevos clientes y proyectos.</a:t>
            </a:r>
            <a:endParaRPr b="0" i="0" sz="2000" u="none" cap="none" strike="noStrike">
              <a:solidFill>
                <a:schemeClr val="lt1"/>
              </a:solidFill>
              <a:highlight>
                <a:schemeClr val="dk1"/>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highlight>
                <a:schemeClr val="dk1"/>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L" sz="2400" u="none" cap="none" strike="noStrike">
                <a:solidFill>
                  <a:schemeClr val="lt1"/>
                </a:solidFill>
                <a:highlight>
                  <a:schemeClr val="dk1"/>
                </a:highlight>
                <a:latin typeface="Calibri"/>
                <a:ea typeface="Calibri"/>
                <a:cs typeface="Calibri"/>
                <a:sym typeface="Calibri"/>
              </a:rPr>
              <a:t>Limitaciones</a:t>
            </a:r>
            <a:endParaRPr b="1" i="0" sz="2400" u="none" cap="none" strike="noStrike">
              <a:solidFill>
                <a:schemeClr val="lt1"/>
              </a:solidFill>
              <a:highlight>
                <a:schemeClr val="dk1"/>
              </a:highlight>
              <a:latin typeface="Calibri"/>
              <a:ea typeface="Calibri"/>
              <a:cs typeface="Calibri"/>
              <a:sym typeface="Calibri"/>
            </a:endParaRPr>
          </a:p>
          <a:p>
            <a:pPr indent="-355600" lvl="0" marL="457200" marR="0" rtl="0" algn="l">
              <a:lnSpc>
                <a:spcPct val="100000"/>
              </a:lnSpc>
              <a:spcBef>
                <a:spcPts val="0"/>
              </a:spcBef>
              <a:spcAft>
                <a:spcPts val="0"/>
              </a:spcAft>
              <a:buClr>
                <a:schemeClr val="lt1"/>
              </a:buClr>
              <a:buSzPts val="2000"/>
              <a:buFont typeface="Calibri"/>
              <a:buAutoNum type="arabicPeriod"/>
            </a:pPr>
            <a:r>
              <a:rPr b="0" i="0" lang="es-CL" sz="2000" u="none" cap="none" strike="noStrike">
                <a:solidFill>
                  <a:schemeClr val="lt1"/>
                </a:solidFill>
                <a:highlight>
                  <a:schemeClr val="dk1"/>
                </a:highlight>
                <a:latin typeface="Calibri"/>
                <a:ea typeface="Calibri"/>
                <a:cs typeface="Calibri"/>
                <a:sym typeface="Calibri"/>
              </a:rPr>
              <a:t>Dependencia de la calidad y disponibilidad de los datos provenientes de las TSDB externas.</a:t>
            </a:r>
            <a:endParaRPr b="0" i="0" sz="2000" u="none" cap="none" strike="noStrike">
              <a:solidFill>
                <a:schemeClr val="lt1"/>
              </a:solidFill>
              <a:highlight>
                <a:schemeClr val="dk1"/>
              </a:highlight>
              <a:latin typeface="Calibri"/>
              <a:ea typeface="Calibri"/>
              <a:cs typeface="Calibri"/>
              <a:sym typeface="Calibri"/>
            </a:endParaRPr>
          </a:p>
          <a:p>
            <a:pPr indent="-355600" lvl="0" marL="457200" marR="0" rtl="0" algn="l">
              <a:lnSpc>
                <a:spcPct val="100000"/>
              </a:lnSpc>
              <a:spcBef>
                <a:spcPts val="0"/>
              </a:spcBef>
              <a:spcAft>
                <a:spcPts val="0"/>
              </a:spcAft>
              <a:buClr>
                <a:schemeClr val="lt1"/>
              </a:buClr>
              <a:buSzPts val="2000"/>
              <a:buFont typeface="Calibri"/>
              <a:buAutoNum type="arabicPeriod"/>
            </a:pPr>
            <a:r>
              <a:rPr b="0" i="0" lang="es-CL" sz="2000" u="none" cap="none" strike="noStrike">
                <a:solidFill>
                  <a:schemeClr val="lt1"/>
                </a:solidFill>
                <a:highlight>
                  <a:schemeClr val="dk1"/>
                </a:highlight>
                <a:latin typeface="Calibri"/>
                <a:ea typeface="Calibri"/>
                <a:cs typeface="Calibri"/>
                <a:sym typeface="Calibri"/>
              </a:rPr>
              <a:t>Requiere una conexión estable a internet para operar en tiempo real.</a:t>
            </a:r>
            <a:endParaRPr b="0" i="0" sz="2000" u="none" cap="none" strike="noStrike">
              <a:solidFill>
                <a:schemeClr val="lt1"/>
              </a:solidFill>
              <a:highlight>
                <a:schemeClr val="dk1"/>
              </a:highlight>
              <a:latin typeface="Calibri"/>
              <a:ea typeface="Calibri"/>
              <a:cs typeface="Calibri"/>
              <a:sym typeface="Calibri"/>
            </a:endParaRPr>
          </a:p>
          <a:p>
            <a:pPr indent="-355600" lvl="0" marL="457200" marR="0" rtl="0" algn="l">
              <a:lnSpc>
                <a:spcPct val="100000"/>
              </a:lnSpc>
              <a:spcBef>
                <a:spcPts val="0"/>
              </a:spcBef>
              <a:spcAft>
                <a:spcPts val="0"/>
              </a:spcAft>
              <a:buClr>
                <a:schemeClr val="lt1"/>
              </a:buClr>
              <a:buSzPts val="2000"/>
              <a:buFont typeface="Calibri"/>
              <a:buAutoNum type="arabicPeriod"/>
            </a:pPr>
            <a:r>
              <a:rPr b="0" i="0" lang="es-CL" sz="2000" u="none" cap="none" strike="noStrike">
                <a:solidFill>
                  <a:schemeClr val="lt1"/>
                </a:solidFill>
                <a:highlight>
                  <a:schemeClr val="dk1"/>
                </a:highlight>
                <a:latin typeface="Calibri"/>
                <a:ea typeface="Calibri"/>
                <a:cs typeface="Calibri"/>
                <a:sym typeface="Calibri"/>
              </a:rPr>
              <a:t>Las capacidades analíticas avanzadas, como predicción o machine learning, no están contempladas en la versión inicial.</a:t>
            </a:r>
            <a:endParaRPr b="0" i="0" sz="2000" u="none" cap="none" strike="noStrike">
              <a:solidFill>
                <a:schemeClr val="lt1"/>
              </a:solidFill>
              <a:highlight>
                <a:schemeClr val="dk1"/>
              </a:highlight>
              <a:latin typeface="Calibri"/>
              <a:ea typeface="Calibri"/>
              <a:cs typeface="Calibri"/>
              <a:sym typeface="Calibri"/>
            </a:endParaRPr>
          </a:p>
          <a:p>
            <a:pPr indent="-355600" lvl="0" marL="457200" marR="0" rtl="0" algn="l">
              <a:lnSpc>
                <a:spcPct val="100000"/>
              </a:lnSpc>
              <a:spcBef>
                <a:spcPts val="0"/>
              </a:spcBef>
              <a:spcAft>
                <a:spcPts val="0"/>
              </a:spcAft>
              <a:buClr>
                <a:schemeClr val="lt1"/>
              </a:buClr>
              <a:buSzPts val="2000"/>
              <a:buFont typeface="Calibri"/>
              <a:buAutoNum type="arabicPeriod"/>
            </a:pPr>
            <a:r>
              <a:rPr b="0" i="0" lang="es-CL" sz="2000" u="none" cap="none" strike="noStrike">
                <a:solidFill>
                  <a:schemeClr val="lt1"/>
                </a:solidFill>
                <a:highlight>
                  <a:schemeClr val="dk1"/>
                </a:highlight>
                <a:latin typeface="Calibri"/>
                <a:ea typeface="Calibri"/>
                <a:cs typeface="Calibri"/>
                <a:sym typeface="Calibri"/>
              </a:rPr>
              <a:t>Configuración personalizada limitada para clientes con necesidades extremadamente específicas.</a:t>
            </a:r>
            <a:endParaRPr b="0" i="0" sz="2000" u="none" cap="none" strike="noStrike">
              <a:solidFill>
                <a:schemeClr val="lt1"/>
              </a:solidFill>
              <a:highlight>
                <a:schemeClr val="dk1"/>
              </a:highlight>
              <a:latin typeface="Calibri"/>
              <a:ea typeface="Calibri"/>
              <a:cs typeface="Calibri"/>
              <a:sym typeface="Calibri"/>
            </a:endParaRPr>
          </a:p>
          <a:p>
            <a:pPr indent="-355600" lvl="0" marL="457200" marR="0" rtl="0" algn="l">
              <a:lnSpc>
                <a:spcPct val="100000"/>
              </a:lnSpc>
              <a:spcBef>
                <a:spcPts val="0"/>
              </a:spcBef>
              <a:spcAft>
                <a:spcPts val="0"/>
              </a:spcAft>
              <a:buClr>
                <a:schemeClr val="lt1"/>
              </a:buClr>
              <a:buSzPts val="2000"/>
              <a:buFont typeface="Calibri"/>
              <a:buAutoNum type="arabicPeriod"/>
            </a:pPr>
            <a:r>
              <a:rPr b="0" i="0" lang="es-CL" sz="2000" u="none" cap="none" strike="noStrike">
                <a:solidFill>
                  <a:schemeClr val="lt1"/>
                </a:solidFill>
                <a:highlight>
                  <a:schemeClr val="dk1"/>
                </a:highlight>
                <a:latin typeface="Calibri"/>
                <a:ea typeface="Calibri"/>
                <a:cs typeface="Calibri"/>
                <a:sym typeface="Calibri"/>
              </a:rPr>
              <a:t>Integraciones iniciales solo con TSDB específicas, como InfluxDB, ampliables en futuras versiones.</a:t>
            </a:r>
            <a:endParaRPr b="0" i="0" sz="2000" u="none" cap="none" strike="noStrike">
              <a:solidFill>
                <a:schemeClr val="lt1"/>
              </a:solidFill>
              <a:highlight>
                <a:schemeClr val="dk1"/>
              </a:highlight>
              <a:latin typeface="Calibri"/>
              <a:ea typeface="Calibri"/>
              <a:cs typeface="Calibri"/>
              <a:sym typeface="Calibri"/>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EscuelaIT Duoc UC - Escuela de Informática y Telecomunicaciones Duoc UC - Duoc  UC | LinkedIn" id="135" name="Google Shape;135;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6" name="Google Shape;136;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lt1"/>
                </a:solidFill>
                <a:highlight>
                  <a:schemeClr val="dk1"/>
                </a:highlight>
                <a:latin typeface="Calibri"/>
                <a:ea typeface="Calibri"/>
                <a:cs typeface="Calibri"/>
                <a:sym typeface="Calibri"/>
              </a:rPr>
              <a:t>PROYECTO “SRNEXUS”</a:t>
            </a:r>
            <a:endParaRPr b="0" i="0" sz="1400" u="none" cap="none" strike="noStrike">
              <a:solidFill>
                <a:schemeClr val="lt1"/>
              </a:solidFill>
              <a:highlight>
                <a:schemeClr val="dk1"/>
              </a:highlight>
              <a:latin typeface="Arial"/>
              <a:ea typeface="Arial"/>
              <a:cs typeface="Arial"/>
              <a:sym typeface="Arial"/>
            </a:endParaRPr>
          </a:p>
        </p:txBody>
      </p:sp>
      <p:sp>
        <p:nvSpPr>
          <p:cNvPr id="137" name="Google Shape;137;p6"/>
          <p:cNvSpPr txBox="1"/>
          <p:nvPr/>
        </p:nvSpPr>
        <p:spPr>
          <a:xfrm>
            <a:off x="0" y="1432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lt1"/>
                </a:solidFill>
                <a:highlight>
                  <a:schemeClr val="dk1"/>
                </a:highlight>
                <a:latin typeface="Calibri"/>
                <a:ea typeface="Calibri"/>
                <a:cs typeface="Calibri"/>
                <a:sym typeface="Calibri"/>
              </a:rPr>
              <a:t>Metodología de trabajo para el desarrollo del proyecto</a:t>
            </a:r>
            <a:endParaRPr b="0" i="0" sz="1800" u="none" cap="none" strike="noStrike">
              <a:solidFill>
                <a:schemeClr val="lt1"/>
              </a:solidFill>
              <a:highlight>
                <a:schemeClr val="dk1"/>
              </a:highlight>
              <a:latin typeface="Calibri"/>
              <a:ea typeface="Calibri"/>
              <a:cs typeface="Calibri"/>
              <a:sym typeface="Calibri"/>
            </a:endParaRPr>
          </a:p>
        </p:txBody>
      </p:sp>
      <p:cxnSp>
        <p:nvCxnSpPr>
          <p:cNvPr id="138" name="Google Shape;138;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9" name="Google Shape;139;p6"/>
          <p:cNvSpPr txBox="1"/>
          <p:nvPr/>
        </p:nvSpPr>
        <p:spPr>
          <a:xfrm>
            <a:off x="539225" y="2518725"/>
            <a:ext cx="110937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800"/>
              <a:buFont typeface="Arial"/>
              <a:buNone/>
            </a:pPr>
            <a:r>
              <a:rPr b="0" i="0" lang="es-CL" sz="2800" u="none" cap="none" strike="noStrike">
                <a:solidFill>
                  <a:schemeClr val="lt1"/>
                </a:solidFill>
                <a:highlight>
                  <a:schemeClr val="dk1"/>
                </a:highlight>
                <a:latin typeface="Arial"/>
                <a:ea typeface="Arial"/>
                <a:cs typeface="Arial"/>
                <a:sym typeface="Arial"/>
              </a:rPr>
              <a:t>El proyecto se desarrollará utilizando una </a:t>
            </a:r>
            <a:r>
              <a:rPr b="1" i="0" lang="es-CL" sz="2800" u="none" cap="none" strike="noStrike">
                <a:solidFill>
                  <a:schemeClr val="lt1"/>
                </a:solidFill>
                <a:highlight>
                  <a:schemeClr val="dk1"/>
                </a:highlight>
                <a:latin typeface="Arial"/>
                <a:ea typeface="Arial"/>
                <a:cs typeface="Arial"/>
                <a:sym typeface="Arial"/>
              </a:rPr>
              <a:t>metodología ágil</a:t>
            </a:r>
            <a:r>
              <a:rPr b="0" i="0" lang="es-CL" sz="2800" u="none" cap="none" strike="noStrike">
                <a:solidFill>
                  <a:schemeClr val="lt1"/>
                </a:solidFill>
                <a:highlight>
                  <a:schemeClr val="dk1"/>
                </a:highlight>
                <a:latin typeface="Arial"/>
                <a:ea typeface="Arial"/>
                <a:cs typeface="Arial"/>
                <a:sym typeface="Arial"/>
              </a:rPr>
              <a:t>, enfocada en dividir el proceso en </a:t>
            </a:r>
            <a:r>
              <a:rPr b="1" i="0" lang="es-CL" sz="2800" u="none" cap="none" strike="noStrike">
                <a:solidFill>
                  <a:schemeClr val="lt1"/>
                </a:solidFill>
                <a:highlight>
                  <a:schemeClr val="dk1"/>
                </a:highlight>
                <a:latin typeface="Arial"/>
                <a:ea typeface="Arial"/>
                <a:cs typeface="Arial"/>
                <a:sym typeface="Arial"/>
              </a:rPr>
              <a:t>sprints cortos y manejables</a:t>
            </a:r>
            <a:r>
              <a:rPr b="0" i="0" lang="es-CL" sz="2800" u="none" cap="none" strike="noStrike">
                <a:solidFill>
                  <a:schemeClr val="lt1"/>
                </a:solidFill>
                <a:highlight>
                  <a:schemeClr val="dk1"/>
                </a:highlight>
                <a:latin typeface="Arial"/>
                <a:ea typeface="Arial"/>
                <a:cs typeface="Arial"/>
                <a:sym typeface="Arial"/>
              </a:rPr>
              <a:t>, cada uno con entregables específicos que permitan evaluar y ajustar el progreso en tiempo real. Esta metodología promueve la colaboración continua con los interesados, permitiendo </a:t>
            </a:r>
            <a:r>
              <a:rPr b="1" i="0" lang="es-CL" sz="2800" u="none" cap="none" strike="noStrike">
                <a:solidFill>
                  <a:schemeClr val="lt1"/>
                </a:solidFill>
                <a:highlight>
                  <a:schemeClr val="dk1"/>
                </a:highlight>
                <a:latin typeface="Arial"/>
                <a:ea typeface="Arial"/>
                <a:cs typeface="Arial"/>
                <a:sym typeface="Arial"/>
              </a:rPr>
              <a:t>priorizar funcionalidades clave</a:t>
            </a:r>
            <a:r>
              <a:rPr b="0" i="0" lang="es-CL" sz="2800" u="none" cap="none" strike="noStrike">
                <a:solidFill>
                  <a:schemeClr val="lt1"/>
                </a:solidFill>
                <a:highlight>
                  <a:schemeClr val="dk1"/>
                </a:highlight>
                <a:latin typeface="Arial"/>
                <a:ea typeface="Arial"/>
                <a:cs typeface="Arial"/>
                <a:sym typeface="Arial"/>
              </a:rPr>
              <a:t> y adaptarse a cambios de requisitos de manera eficiente.</a:t>
            </a:r>
            <a:endParaRPr b="0" i="0" sz="2800" u="none" cap="none" strike="noStrike">
              <a:solidFill>
                <a:schemeClr val="lt1"/>
              </a:solidFill>
              <a:highlight>
                <a:schemeClr val="dk1"/>
              </a:highlight>
              <a:latin typeface="Arial"/>
              <a:ea typeface="Arial"/>
              <a:cs typeface="Arial"/>
              <a:sym typeface="Arial"/>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EscuelaIT Duoc UC - Escuela de Informática y Telecomunicaciones Duoc UC - Duoc  UC | LinkedIn" id="144" name="Google Shape;144;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5" name="Google Shape;145;p7"/>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“NOMBRE DEL PROYECTO”</a:t>
            </a:r>
            <a:endParaRPr b="0" i="0" sz="1400" u="none" cap="none" strike="noStrike">
              <a:solidFill>
                <a:srgbClr val="000000"/>
              </a:solidFill>
              <a:latin typeface="Arial"/>
              <a:ea typeface="Arial"/>
              <a:cs typeface="Arial"/>
              <a:sym typeface="Arial"/>
            </a:endParaRPr>
          </a:p>
        </p:txBody>
      </p:sp>
      <p:sp>
        <p:nvSpPr>
          <p:cNvPr id="146" name="Google Shape;146;p7"/>
          <p:cNvSpPr txBox="1"/>
          <p:nvPr/>
        </p:nvSpPr>
        <p:spPr>
          <a:xfrm>
            <a:off x="1" y="1155656"/>
            <a:ext cx="12191999" cy="8925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Cronograma para el desarrollo del proyecto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s-CL" sz="1600" u="none" cap="none" strike="noStrike">
                <a:solidFill>
                  <a:srgbClr val="757070"/>
                </a:solidFill>
                <a:latin typeface="Calibri"/>
                <a:ea typeface="Calibri"/>
                <a:cs typeface="Calibri"/>
                <a:sym typeface="Calibri"/>
              </a:rPr>
              <a:t>* Utilizar cronograma de inicio, indicando el cumplimiento al término del proyecto </a:t>
            </a:r>
            <a:endParaRPr b="0" i="0" sz="1000" u="none" cap="none" strike="noStrike">
              <a:solidFill>
                <a:srgbClr val="757070"/>
              </a:solidFill>
              <a:latin typeface="Calibri"/>
              <a:ea typeface="Calibri"/>
              <a:cs typeface="Calibri"/>
              <a:sym typeface="Calibri"/>
            </a:endParaRPr>
          </a:p>
        </p:txBody>
      </p:sp>
      <p:cxnSp>
        <p:nvCxnSpPr>
          <p:cNvPr id="147" name="Google Shape;147;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48" name="Google Shape;148;p7"/>
          <p:cNvPicPr preferRelativeResize="0"/>
          <p:nvPr/>
        </p:nvPicPr>
        <p:blipFill rotWithShape="1">
          <a:blip r:embed="rId4">
            <a:alphaModFix/>
          </a:blip>
          <a:srcRect b="0" l="0" r="0" t="0"/>
          <a:stretch/>
        </p:blipFill>
        <p:spPr>
          <a:xfrm>
            <a:off x="478763" y="2210948"/>
            <a:ext cx="11234474" cy="4383900"/>
          </a:xfrm>
          <a:prstGeom prst="rect">
            <a:avLst/>
          </a:prstGeom>
          <a:noFill/>
          <a:ln>
            <a:noFill/>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EscuelaIT Duoc UC - Escuela de Informática y Telecomunicaciones Duoc UC - Duoc  UC | LinkedIn" id="153" name="Google Shape;153;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4" name="Google Shape;154;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“SRNEXUS”</a:t>
            </a:r>
            <a:endParaRPr b="0" i="0" sz="1400" u="none" cap="none" strike="noStrike">
              <a:solidFill>
                <a:srgbClr val="000000"/>
              </a:solidFill>
              <a:latin typeface="Arial"/>
              <a:ea typeface="Arial"/>
              <a:cs typeface="Arial"/>
              <a:sym typeface="Arial"/>
            </a:endParaRPr>
          </a:p>
        </p:txBody>
      </p:sp>
      <p:sp>
        <p:nvSpPr>
          <p:cNvPr id="155" name="Google Shape;155;p8"/>
          <p:cNvSpPr txBox="1"/>
          <p:nvPr/>
        </p:nvSpPr>
        <p:spPr>
          <a:xfrm>
            <a:off x="0" y="1212780"/>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Arquitectura MVC + Service</a:t>
            </a:r>
            <a:endParaRPr b="0" i="0" sz="1400" u="none" cap="none" strike="noStrike">
              <a:solidFill>
                <a:srgbClr val="000000"/>
              </a:solidFill>
              <a:latin typeface="Arial"/>
              <a:ea typeface="Arial"/>
              <a:cs typeface="Arial"/>
              <a:sym typeface="Arial"/>
            </a:endParaRPr>
          </a:p>
        </p:txBody>
      </p:sp>
      <p:cxnSp>
        <p:nvCxnSpPr>
          <p:cNvPr id="156" name="Google Shape;156;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57" name="Google Shape;157;p8"/>
          <p:cNvPicPr preferRelativeResize="0"/>
          <p:nvPr/>
        </p:nvPicPr>
        <p:blipFill rotWithShape="1">
          <a:blip r:embed="rId4">
            <a:alphaModFix/>
          </a:blip>
          <a:srcRect b="0" l="0" r="0" t="0"/>
          <a:stretch/>
        </p:blipFill>
        <p:spPr>
          <a:xfrm>
            <a:off x="1772700" y="1980625"/>
            <a:ext cx="8918976" cy="4712125"/>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EscuelaIT Duoc UC - Escuela de Informática y Telecomunicaciones Duoc UC - Duoc  UC | LinkedIn" id="162" name="Google Shape;162;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3" name="Google Shape;163;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lt1"/>
                </a:solidFill>
                <a:latin typeface="Calibri"/>
                <a:ea typeface="Calibri"/>
                <a:cs typeface="Calibri"/>
                <a:sym typeface="Calibri"/>
              </a:rPr>
              <a:t>PROYECTO “SRNEXUS”</a:t>
            </a:r>
            <a:endParaRPr b="0" i="0" sz="1400" u="none" cap="none" strike="noStrike">
              <a:solidFill>
                <a:schemeClr val="lt1"/>
              </a:solidFill>
              <a:latin typeface="Arial"/>
              <a:ea typeface="Arial"/>
              <a:cs typeface="Arial"/>
              <a:sym typeface="Arial"/>
            </a:endParaRPr>
          </a:p>
        </p:txBody>
      </p:sp>
      <p:sp>
        <p:nvSpPr>
          <p:cNvPr id="164" name="Google Shape;164;p9"/>
          <p:cNvSpPr txBox="1"/>
          <p:nvPr/>
        </p:nvSpPr>
        <p:spPr>
          <a:xfrm>
            <a:off x="0" y="1161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Modelo de datos</a:t>
            </a:r>
            <a:endParaRPr b="0" i="0" sz="1400" u="none" cap="none" strike="noStrike">
              <a:solidFill>
                <a:srgbClr val="000000"/>
              </a:solidFill>
              <a:latin typeface="Arial"/>
              <a:ea typeface="Arial"/>
              <a:cs typeface="Arial"/>
              <a:sym typeface="Arial"/>
            </a:endParaRPr>
          </a:p>
        </p:txBody>
      </p:sp>
      <p:cxnSp>
        <p:nvCxnSpPr>
          <p:cNvPr id="165" name="Google Shape;165;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66" name="Google Shape;166;p9"/>
          <p:cNvPicPr preferRelativeResize="0"/>
          <p:nvPr/>
        </p:nvPicPr>
        <p:blipFill rotWithShape="1">
          <a:blip r:embed="rId4">
            <a:alphaModFix/>
          </a:blip>
          <a:srcRect b="0" l="0" r="0" t="0"/>
          <a:stretch/>
        </p:blipFill>
        <p:spPr>
          <a:xfrm>
            <a:off x="2000313" y="1739900"/>
            <a:ext cx="8463749" cy="5118100"/>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