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AA4F1-39A2-4B7B-9BA8-973E32349442}" v="191" dt="2025-04-06T09:50:57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8AE26-5BBC-49C3-AED7-ADC8583A5585}" type="datetimeFigureOut">
              <a:rPr lang="en-CH" smtClean="0"/>
              <a:t>06/04/2025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64816-E4B9-4E65-8BBF-688F5CCDC98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784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Cross-checking and consistency checking within the documents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64816-E4B9-4E65-8BBF-688F5CCDC980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136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19EA7-4211-3597-4C90-E349E7C11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9698E-7B01-864E-C092-DBB45A92A8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18FA54-9160-FFD5-1C70-983087774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Cross-checking and consistency checking within the documents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8BE9A-BEE5-995E-DE75-9AEA74F08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64816-E4B9-4E65-8BBF-688F5CCDC980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481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9181B-FE68-A1ED-80BB-52B171E86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097D46-B967-B43A-9A85-7B0E63BD5C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D21ED9-B3AD-A511-5023-B2397E8B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Cross-checking and consistency checking within the documents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C3F9D-858F-B804-1F5A-31BAB06B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64816-E4B9-4E65-8BBF-688F5CCDC980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193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78AAF-67C6-FAA2-4053-470EAB646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1F4B15-3463-836A-7D6F-EE56384BC4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DC91-D218-0EEE-8836-3EB0DF4EB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Cross-checking and consistency checking within the documents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A6302-A8D1-D8F0-703C-9632D1BE5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64816-E4B9-4E65-8BBF-688F5CCDC980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9314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689EE-D579-54E0-48D8-B11D8498A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015579-74E3-A9DC-DDC2-B9FBBC9E02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96318D-AB89-C384-2BD3-7EF079190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Cross-checking and consistency checking within the documents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8E29E-CB54-D228-3C64-C98F8E9E0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64816-E4B9-4E65-8BBF-688F5CCDC980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7211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23C1C-5961-ADF1-D722-84A613F3A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636AB-E01D-8E42-5374-A6DA048F02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3BC6D5-F546-2AEF-99CA-DB4FDDC2C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Cross-checking and consistency checking within the documents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67B67-56FF-7979-4CA4-11E277334B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64816-E4B9-4E65-8BBF-688F5CCDC980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245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42265-489B-0F72-D72D-F777E5C94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F77063-B2B5-EB63-C1C9-814C67F1E4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A7B40-8BDB-AECB-694D-07AC3EACD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Cross-checking and consistency checking within the documents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B3D7C-E7D1-5071-E35F-9D0AC57D0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64816-E4B9-4E65-8BBF-688F5CCDC980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964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2FA1-0C8B-DD38-D1DE-D463A08C7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96DFC-E463-AE85-8534-F2A52887B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99DF8-D47B-D376-BB9A-56EF1C3D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CC02-DC2D-494B-8CC0-8C285DD6FFED}" type="datetimeFigureOut">
              <a:rPr lang="en-CH" smtClean="0"/>
              <a:t>06/04/2025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C4A79-CCA0-7E1B-46A6-92775871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AFAA6-86C6-B1AB-147A-942E5FAC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3F1A-FB9F-494E-AEC2-FC0B5B3271E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818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A2B0-A21B-548F-4200-42A5DE63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8D73F-4271-6691-BB98-54ADE310F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A3F4-2748-8A09-DF32-B84DDF41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CC02-DC2D-494B-8CC0-8C285DD6FFED}" type="datetimeFigureOut">
              <a:rPr lang="en-CH" smtClean="0"/>
              <a:t>06/04/2025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8A7AA-2C88-73EC-6E4B-80DD7301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B0613-8483-602D-38D5-26068970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3F1A-FB9F-494E-AEC2-FC0B5B3271E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335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86B59-8C8E-BCA9-7CFD-CF5C593C9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B6C92-C32A-3C24-36DF-E60958CF4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053A2-8A2D-C5A3-A8AA-10C1447E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CC02-DC2D-494B-8CC0-8C285DD6FFED}" type="datetimeFigureOut">
              <a:rPr lang="en-CH" smtClean="0"/>
              <a:t>06/04/2025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8B587-C95B-96C3-6310-9930EBC8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10A0C-10EE-ECE5-1998-70307F49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3F1A-FB9F-494E-AEC2-FC0B5B3271E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667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3429-6099-6AB4-B501-7C132C9D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B13F-B984-6CBD-540A-B5DA3E21C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8BB2F-3365-B2B9-DC66-36E4569D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CC02-DC2D-494B-8CC0-8C285DD6FFED}" type="datetimeFigureOut">
              <a:rPr lang="en-CH" smtClean="0"/>
              <a:t>06/04/2025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0B3C3-4206-1DB9-4AA4-9E896474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BA1BB-AF27-C312-F612-2FF69280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3F1A-FB9F-494E-AEC2-FC0B5B3271E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976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4DB6-61CD-DE27-3A4D-00E71FD9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2636F-5373-FFB4-2EB4-F219EA5F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B8778-B1A3-4787-A8B0-C53A683D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CC02-DC2D-494B-8CC0-8C285DD6FFED}" type="datetimeFigureOut">
              <a:rPr lang="en-CH" smtClean="0"/>
              <a:t>06/04/2025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106A3-AF6F-446D-D03D-3A460205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0E00-7537-BA5B-5C8B-87602D26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3F1A-FB9F-494E-AEC2-FC0B5B3271E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276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AFC8-ED66-969F-68B7-F639B234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EC48-E3DF-D6CD-30FF-5E13134A4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94D3E-EDA1-2E21-585E-1FE3FFFDD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AB342-1B1D-2B19-2203-308828B3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CC02-DC2D-494B-8CC0-8C285DD6FFED}" type="datetimeFigureOut">
              <a:rPr lang="en-CH" smtClean="0"/>
              <a:t>06/04/2025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C9376-17B4-605A-EC38-3F95BBC9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B4BB3-40A7-6779-8C25-C459089C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3F1A-FB9F-494E-AEC2-FC0B5B3271E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67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A6F7-C436-C5C9-C6A8-F6550435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939B7-FE71-6E87-6978-4861C5263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32B7B-B4D6-4DF1-A269-D9FB23CB0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041AD-356D-4763-946E-919049F59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76AEC-CBFE-35DE-5726-F74E30E53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56E9A-B1C1-D175-AEE6-F1A91033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CC02-DC2D-494B-8CC0-8C285DD6FFED}" type="datetimeFigureOut">
              <a:rPr lang="en-CH" smtClean="0"/>
              <a:t>06/04/2025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63AA1-14A6-2DFF-9AC9-9C0FFEB7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99EBB-4913-1E5B-A05D-32CF292D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3F1A-FB9F-494E-AEC2-FC0B5B3271E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690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4C8F-687A-6B29-36A5-D3451495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567D0-7E81-73AC-F3B6-34AADADD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CC02-DC2D-494B-8CC0-8C285DD6FFED}" type="datetimeFigureOut">
              <a:rPr lang="en-CH" smtClean="0"/>
              <a:t>06/04/2025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7D6FF-541B-991E-DC8F-75DBDEA2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8C9E0-924A-86BD-EBC4-18BE5E91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3F1A-FB9F-494E-AEC2-FC0B5B3271E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951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F45CE-ADFF-F4E1-8CD6-52F639C1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CC02-DC2D-494B-8CC0-8C285DD6FFED}" type="datetimeFigureOut">
              <a:rPr lang="en-CH" smtClean="0"/>
              <a:t>06/04/2025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5D996-1890-03A1-6CCB-8FE25401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BE9D1-1364-5F11-7C56-49F6DE56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3F1A-FB9F-494E-AEC2-FC0B5B3271E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2824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E4D2-88A8-931F-83F1-AE3C25F5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915D-F26D-D584-2DD7-C8A898167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D34E0-F0C4-B337-69BE-7522AD16F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70442-4F94-AFF1-98CC-70E952B7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CC02-DC2D-494B-8CC0-8C285DD6FFED}" type="datetimeFigureOut">
              <a:rPr lang="en-CH" smtClean="0"/>
              <a:t>06/04/2025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D4A30-C73F-622A-3401-35150E5C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C0AFF-0E01-0EED-5486-8A9BFB47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3F1A-FB9F-494E-AEC2-FC0B5B3271E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133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BE57-DD0B-667D-43B1-FE14C554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FD3E9-10C1-780E-3AF9-888AEE927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8839A-CA26-705E-8738-EC46B9DAA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8497-C43E-20FF-A58F-93124F5F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CC02-DC2D-494B-8CC0-8C285DD6FFED}" type="datetimeFigureOut">
              <a:rPr lang="en-CH" smtClean="0"/>
              <a:t>06/04/2025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61CB4-6228-1024-11D5-62B857D8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3CE90-FCE5-307D-F35D-B4AFEA4E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3F1A-FB9F-494E-AEC2-FC0B5B3271E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173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8358F-4D9B-436F-00B8-607E2493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8AEBC-3472-D19D-E04E-0771F58E7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D4F3C-8D06-5602-37F2-FDDB836DA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27CC02-DC2D-494B-8CC0-8C285DD6FFED}" type="datetimeFigureOut">
              <a:rPr lang="en-CH" smtClean="0"/>
              <a:t>06/04/2025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AD2CC-A52D-CCC2-6B5E-81C05EFD8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34D16-7293-4B1E-E061-EDF408CBB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13F1A-FB9F-494E-AEC2-FC0B5B3271E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191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4349-EB1E-355C-34BB-3F96E92BE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Kazanon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9E887-C670-A0E5-6DE4-F913EC9C3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Datathon</a:t>
            </a:r>
            <a:r>
              <a:rPr lang="en-US" dirty="0"/>
              <a:t> 2025</a:t>
            </a:r>
          </a:p>
          <a:p>
            <a:r>
              <a:rPr lang="en-US" sz="2000" i="1" dirty="0"/>
              <a:t>Aidyn </a:t>
            </a:r>
            <a:r>
              <a:rPr lang="en-US" sz="2000" i="1" dirty="0" err="1"/>
              <a:t>Ubingazhibov</a:t>
            </a:r>
            <a:r>
              <a:rPr lang="en-US" sz="2000" i="1" dirty="0"/>
              <a:t>, Omar Roumie, Elias Salameh, Charbel </a:t>
            </a:r>
            <a:r>
              <a:rPr lang="en-US" sz="2000" i="1" dirty="0" err="1"/>
              <a:t>Chucri</a:t>
            </a:r>
            <a:endParaRPr lang="en-CH" sz="2000" i="1" dirty="0"/>
          </a:p>
        </p:txBody>
      </p:sp>
      <p:pic>
        <p:nvPicPr>
          <p:cNvPr id="8" name="Picture 7" descr="We're thrilled to announce that Julius Baer is going to present a… |  Analytics Club at ETH">
            <a:extLst>
              <a:ext uri="{FF2B5EF4-FFF2-40B4-BE49-F238E27FC236}">
                <a16:creationId xmlns:a16="http://schemas.microsoft.com/office/drawing/2014/main" id="{E63B68BD-0BBE-788B-375E-53D498B225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27" b="19943"/>
          <a:stretch/>
        </p:blipFill>
        <p:spPr bwMode="auto">
          <a:xfrm>
            <a:off x="4756726" y="4769596"/>
            <a:ext cx="2854020" cy="5396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We're thrilled to announce that Julius Baer is going to present a… |  Analytics Club at ETH">
            <a:extLst>
              <a:ext uri="{FF2B5EF4-FFF2-40B4-BE49-F238E27FC236}">
                <a16:creationId xmlns:a16="http://schemas.microsoft.com/office/drawing/2014/main" id="{FA582AA6-85CB-F4E4-A0FF-0EA2CA69D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2" t="91381"/>
          <a:stretch/>
        </p:blipFill>
        <p:spPr bwMode="auto">
          <a:xfrm>
            <a:off x="5171090" y="1600200"/>
            <a:ext cx="2025292" cy="5231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45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77D9-F51E-2221-18F8-6E55A385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Analysis-Consistency Checks</a:t>
            </a:r>
            <a:endParaRPr lang="en-CH" dirty="0"/>
          </a:p>
        </p:txBody>
      </p:sp>
      <p:pic>
        <p:nvPicPr>
          <p:cNvPr id="4" name="Picture 2" descr="26,300+ Passport Icon Stock Illustrations, Royalty-Free ...">
            <a:extLst>
              <a:ext uri="{FF2B5EF4-FFF2-40B4-BE49-F238E27FC236}">
                <a16:creationId xmlns:a16="http://schemas.microsoft.com/office/drawing/2014/main" id="{17F2F015-148B-070E-3703-AFB213F83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610" y="1811460"/>
            <a:ext cx="1419132" cy="141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ofile - Free user icons">
            <a:extLst>
              <a:ext uri="{FF2B5EF4-FFF2-40B4-BE49-F238E27FC236}">
                <a16:creationId xmlns:a16="http://schemas.microsoft.com/office/drawing/2014/main" id="{47358C45-310B-6DF3-1BF0-F5F693E91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620" y="2058260"/>
            <a:ext cx="105156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rm Vector Icons free download in SVG, PNG Format">
            <a:extLst>
              <a:ext uri="{FF2B5EF4-FFF2-40B4-BE49-F238E27FC236}">
                <a16:creationId xmlns:a16="http://schemas.microsoft.com/office/drawing/2014/main" id="{9C040B3D-95BA-92AA-31E2-D3CD8E666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72" y="2034397"/>
            <a:ext cx="1117284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ext document - Free interface icons">
            <a:extLst>
              <a:ext uri="{FF2B5EF4-FFF2-40B4-BE49-F238E27FC236}">
                <a16:creationId xmlns:a16="http://schemas.microsoft.com/office/drawing/2014/main" id="{B6863ECA-705C-95F0-6D17-3CC31BF4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737" y="2145978"/>
            <a:ext cx="105156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69EEEC37-6D74-1374-8377-06ADB2FD90F9}"/>
              </a:ext>
            </a:extLst>
          </p:cNvPr>
          <p:cNvSpPr/>
          <p:nvPr/>
        </p:nvSpPr>
        <p:spPr>
          <a:xfrm>
            <a:off x="2333914" y="2450647"/>
            <a:ext cx="1251122" cy="32799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21C19E-F7E9-583B-1785-A5C27924BB61}"/>
              </a:ext>
            </a:extLst>
          </p:cNvPr>
          <p:cNvSpPr txBox="1"/>
          <p:nvPr/>
        </p:nvSpPr>
        <p:spPr>
          <a:xfrm>
            <a:off x="618497" y="3316568"/>
            <a:ext cx="1876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Passport</a:t>
            </a:r>
            <a:endParaRPr lang="en-CH" sz="2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D59AE4-8537-1EBC-7E92-EDC8A69FD48F}"/>
              </a:ext>
            </a:extLst>
          </p:cNvPr>
          <p:cNvSpPr txBox="1"/>
          <p:nvPr/>
        </p:nvSpPr>
        <p:spPr>
          <a:xfrm>
            <a:off x="3754229" y="3130012"/>
            <a:ext cx="1876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Account Profile</a:t>
            </a:r>
            <a:endParaRPr lang="en-CH" sz="2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B2904D-5BAF-9514-47CB-7B29A0701BB8}"/>
              </a:ext>
            </a:extLst>
          </p:cNvPr>
          <p:cNvSpPr txBox="1"/>
          <p:nvPr/>
        </p:nvSpPr>
        <p:spPr>
          <a:xfrm>
            <a:off x="6403348" y="3130012"/>
            <a:ext cx="1876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Account Form</a:t>
            </a:r>
            <a:endParaRPr lang="en-CH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D3062B-9699-D4F7-B359-DF136863029D}"/>
              </a:ext>
            </a:extLst>
          </p:cNvPr>
          <p:cNvSpPr txBox="1"/>
          <p:nvPr/>
        </p:nvSpPr>
        <p:spPr>
          <a:xfrm>
            <a:off x="9408070" y="3197538"/>
            <a:ext cx="2184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Account Description</a:t>
            </a:r>
            <a:endParaRPr lang="en-CH" sz="2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4A943B-800A-B2CE-6006-3873963B3137}"/>
              </a:ext>
            </a:extLst>
          </p:cNvPr>
          <p:cNvSpPr txBox="1"/>
          <p:nvPr/>
        </p:nvSpPr>
        <p:spPr>
          <a:xfrm>
            <a:off x="129398" y="3925764"/>
            <a:ext cx="3525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MRZ: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Correct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Birth/Issue/Expiry/Current Date: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Reasonable timelines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Country, Country Code, Nationality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 Correct mappings</a:t>
            </a:r>
            <a:endParaRPr lang="en-C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C86526-936D-50CD-3FCB-CB230451B4AE}"/>
              </a:ext>
            </a:extLst>
          </p:cNvPr>
          <p:cNvSpPr txBox="1"/>
          <p:nvPr/>
        </p:nvSpPr>
        <p:spPr>
          <a:xfrm>
            <a:off x="3204129" y="4140979"/>
            <a:ext cx="3140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Birth/Graduation/</a:t>
            </a:r>
          </a:p>
          <a:p>
            <a:r>
              <a:rPr lang="en-US" dirty="0"/>
              <a:t>      Employment Date: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Reasonable Timelines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Estate and Property Value: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Corresponding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76BCFA-DCF3-3299-8B83-F53C5F676624}"/>
              </a:ext>
            </a:extLst>
          </p:cNvPr>
          <p:cNvSpPr txBox="1"/>
          <p:nvPr/>
        </p:nvSpPr>
        <p:spPr>
          <a:xfrm>
            <a:off x="6110884" y="3996404"/>
            <a:ext cx="3140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Consistent Name/Email/Domicile/zip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00C756-8F05-3130-E4A6-BC7185AEA33B}"/>
              </a:ext>
            </a:extLst>
          </p:cNvPr>
          <p:cNvSpPr txBox="1"/>
          <p:nvPr/>
        </p:nvSpPr>
        <p:spPr>
          <a:xfrm>
            <a:off x="8994080" y="4046560"/>
            <a:ext cx="3068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age/graduation/</a:t>
            </a:r>
          </a:p>
          <a:p>
            <a:r>
              <a:rPr lang="en-US" dirty="0"/>
              <a:t>      Employment/savings/</a:t>
            </a:r>
          </a:p>
          <a:p>
            <a:r>
              <a:rPr lang="en-US" dirty="0"/>
              <a:t>       inheritance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49004EDE-2417-C0A8-0D1F-63AAEE08801D}"/>
              </a:ext>
            </a:extLst>
          </p:cNvPr>
          <p:cNvSpPr/>
          <p:nvPr/>
        </p:nvSpPr>
        <p:spPr>
          <a:xfrm>
            <a:off x="5324626" y="2480230"/>
            <a:ext cx="1251122" cy="32799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FE4CA24C-5CD8-0514-037C-284A77E13BDD}"/>
              </a:ext>
            </a:extLst>
          </p:cNvPr>
          <p:cNvCxnSpPr>
            <a:cxnSpLocks/>
            <a:stCxn id="4" idx="0"/>
            <a:endCxn id="2054" idx="0"/>
          </p:cNvCxnSpPr>
          <p:nvPr/>
        </p:nvCxnSpPr>
        <p:spPr>
          <a:xfrm rot="16200000" flipH="1">
            <a:off x="4285876" y="-1021241"/>
            <a:ext cx="222937" cy="5888338"/>
          </a:xfrm>
          <a:prstGeom prst="curvedConnector3">
            <a:avLst>
              <a:gd name="adj1" fmla="val -102540"/>
            </a:avLst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EA764026-8ACD-7D51-DBA7-91428D3405B9}"/>
              </a:ext>
            </a:extLst>
          </p:cNvPr>
          <p:cNvCxnSpPr>
            <a:stCxn id="2050" idx="0"/>
            <a:endCxn id="2056" idx="0"/>
          </p:cNvCxnSpPr>
          <p:nvPr/>
        </p:nvCxnSpPr>
        <p:spPr>
          <a:xfrm rot="16200000" flipH="1">
            <a:off x="7537099" y="-817439"/>
            <a:ext cx="87718" cy="5839117"/>
          </a:xfrm>
          <a:prstGeom prst="curvedConnector3">
            <a:avLst>
              <a:gd name="adj1" fmla="val -461781"/>
            </a:avLst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31F9AE35-C3CD-6C80-C90D-11D0CA25E6CD}"/>
              </a:ext>
            </a:extLst>
          </p:cNvPr>
          <p:cNvSpPr/>
          <p:nvPr/>
        </p:nvSpPr>
        <p:spPr>
          <a:xfrm>
            <a:off x="8344091" y="2463969"/>
            <a:ext cx="1251122" cy="32799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585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175D7-C147-830A-A6BF-DDDCB30A8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80C2-66EF-CD48-E921-0E76BD8C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Analysis-Account Description Parsing </a:t>
            </a:r>
            <a:endParaRPr lang="en-CH" dirty="0"/>
          </a:p>
        </p:txBody>
      </p:sp>
      <p:pic>
        <p:nvPicPr>
          <p:cNvPr id="2056" name="Picture 8" descr="Text document - Free interface icons">
            <a:extLst>
              <a:ext uri="{FF2B5EF4-FFF2-40B4-BE49-F238E27FC236}">
                <a16:creationId xmlns:a16="http://schemas.microsoft.com/office/drawing/2014/main" id="{5BC67C35-5C95-4D95-649E-A78CC31D5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67" y="2871136"/>
            <a:ext cx="105156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D6C4734-1D51-ECFF-46EC-76F4D0712702}"/>
              </a:ext>
            </a:extLst>
          </p:cNvPr>
          <p:cNvSpPr txBox="1"/>
          <p:nvPr/>
        </p:nvSpPr>
        <p:spPr>
          <a:xfrm>
            <a:off x="0" y="3922696"/>
            <a:ext cx="2184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Account Description</a:t>
            </a:r>
            <a:endParaRPr lang="en-CH" sz="2800" b="1" dirty="0"/>
          </a:p>
        </p:txBody>
      </p:sp>
      <p:pic>
        <p:nvPicPr>
          <p:cNvPr id="3082" name="Picture 10" descr="3. RouteLLM Each LLM has unique strengths. Route LLM matches your queries  to the best AI model for optimal performance.">
            <a:extLst>
              <a:ext uri="{FF2B5EF4-FFF2-40B4-BE49-F238E27FC236}">
                <a16:creationId xmlns:a16="http://schemas.microsoft.com/office/drawing/2014/main" id="{89B48521-AA90-8D65-4296-4200F7F2F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322" y="1273793"/>
            <a:ext cx="1597343" cy="159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2" descr="Green checkmark icon - Free green check mark icons">
            <a:extLst>
              <a:ext uri="{FF2B5EF4-FFF2-40B4-BE49-F238E27FC236}">
                <a16:creationId xmlns:a16="http://schemas.microsoft.com/office/drawing/2014/main" id="{C44E937A-2DFF-8FE6-6A2D-2468B1E85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C3C75E47-49DF-F531-7F62-4CE317117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2793" y="5722245"/>
            <a:ext cx="914400" cy="914400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A34FBC9-505A-BAEA-6A68-A16E8909D1BB}"/>
              </a:ext>
            </a:extLst>
          </p:cNvPr>
          <p:cNvCxnSpPr>
            <a:cxnSpLocks/>
            <a:endCxn id="3082" idx="1"/>
          </p:cNvCxnSpPr>
          <p:nvPr/>
        </p:nvCxnSpPr>
        <p:spPr>
          <a:xfrm rot="5400000" flipH="1" flipV="1">
            <a:off x="1610075" y="2235669"/>
            <a:ext cx="1324451" cy="998044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E11E41C-22E5-1A0A-013B-4D6A66B79600}"/>
              </a:ext>
            </a:extLst>
          </p:cNvPr>
          <p:cNvCxnSpPr>
            <a:cxnSpLocks/>
          </p:cNvCxnSpPr>
          <p:nvPr/>
        </p:nvCxnSpPr>
        <p:spPr>
          <a:xfrm rot="5400000" flipV="1">
            <a:off x="1610075" y="5040007"/>
            <a:ext cx="1324451" cy="998044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30E0AF4-B5E4-5CE0-AF31-EB399BE1C245}"/>
              </a:ext>
            </a:extLst>
          </p:cNvPr>
          <p:cNvSpPr txBox="1"/>
          <p:nvPr/>
        </p:nvSpPr>
        <p:spPr>
          <a:xfrm>
            <a:off x="4262409" y="1887798"/>
            <a:ext cx="1727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LLMs</a:t>
            </a:r>
            <a:endParaRPr lang="en-CH" sz="28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BBB60E-2BD6-DA06-E6BA-0532FF9CC2BF}"/>
              </a:ext>
            </a:extLst>
          </p:cNvPr>
          <p:cNvSpPr txBox="1"/>
          <p:nvPr/>
        </p:nvSpPr>
        <p:spPr>
          <a:xfrm>
            <a:off x="4083340" y="5333437"/>
            <a:ext cx="25981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Traditional Data Parsing and Extraction</a:t>
            </a:r>
            <a:endParaRPr lang="en-CH" sz="28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B2BBC87-2659-C0BD-1D4F-F75B0704B765}"/>
              </a:ext>
            </a:extLst>
          </p:cNvPr>
          <p:cNvCxnSpPr>
            <a:cxnSpLocks/>
          </p:cNvCxnSpPr>
          <p:nvPr/>
        </p:nvCxnSpPr>
        <p:spPr>
          <a:xfrm>
            <a:off x="2390274" y="3922696"/>
            <a:ext cx="3858126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AAF7FE6-51FD-1EFD-0AA1-94B3D4849758}"/>
              </a:ext>
            </a:extLst>
          </p:cNvPr>
          <p:cNvSpPr txBox="1"/>
          <p:nvPr/>
        </p:nvSpPr>
        <p:spPr>
          <a:xfrm>
            <a:off x="7016703" y="2067294"/>
            <a:ext cx="42191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More Efficient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More Reliable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Cheaper</a:t>
            </a:r>
          </a:p>
          <a:p>
            <a:r>
              <a:rPr lang="en-US" sz="3600" b="1" dirty="0"/>
              <a:t>Data</a:t>
            </a:r>
            <a:r>
              <a:rPr lang="en-US" sz="28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Age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Graduation Years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Inheritance </a:t>
            </a:r>
            <a:endParaRPr lang="en-CH" sz="2800" b="1" dirty="0"/>
          </a:p>
        </p:txBody>
      </p:sp>
    </p:spTree>
    <p:extLst>
      <p:ext uri="{BB962C8B-B14F-4D97-AF65-F5344CB8AC3E}">
        <p14:creationId xmlns:p14="http://schemas.microsoft.com/office/powerpoint/2010/main" val="324313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3266F-8D7F-23CB-7F47-08C9E8B4D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07C58E-8622-F40E-E683-25446CD5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C3F0C-3684-86A4-E337-2930377DC38E}"/>
              </a:ext>
            </a:extLst>
          </p:cNvPr>
          <p:cNvSpPr txBox="1"/>
          <p:nvPr/>
        </p:nvSpPr>
        <p:spPr>
          <a:xfrm>
            <a:off x="1275348" y="4591383"/>
            <a:ext cx="18729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Phase 1</a:t>
            </a:r>
          </a:p>
          <a:p>
            <a:pPr algn="ctr"/>
            <a:r>
              <a:rPr lang="en-US" sz="2800" b="1" i="1" dirty="0"/>
              <a:t>Filtering</a:t>
            </a:r>
            <a:endParaRPr lang="en-CH" sz="3600" b="1" i="1" dirty="0"/>
          </a:p>
        </p:txBody>
      </p:sp>
      <p:pic>
        <p:nvPicPr>
          <p:cNvPr id="4102" name="Picture 6" descr="Data filter icon linear isolated Royalty Free Vector Image">
            <a:extLst>
              <a:ext uri="{FF2B5EF4-FFF2-40B4-BE49-F238E27FC236}">
                <a16:creationId xmlns:a16="http://schemas.microsoft.com/office/drawing/2014/main" id="{7338461D-CE73-068D-BACF-3445A4FEF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0" r="13040" b="16444"/>
          <a:stretch/>
        </p:blipFill>
        <p:spPr bwMode="auto">
          <a:xfrm>
            <a:off x="1130969" y="1898947"/>
            <a:ext cx="2161674" cy="263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B621D0-045E-3055-F9DA-5B1F5FBBC4DA}"/>
              </a:ext>
            </a:extLst>
          </p:cNvPr>
          <p:cNvCxnSpPr>
            <a:cxnSpLocks/>
          </p:cNvCxnSpPr>
          <p:nvPr/>
        </p:nvCxnSpPr>
        <p:spPr>
          <a:xfrm>
            <a:off x="4357938" y="3413780"/>
            <a:ext cx="320842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B5A5B7-68CF-8C8C-7BDD-9FBFA1FAC9D0}"/>
              </a:ext>
            </a:extLst>
          </p:cNvPr>
          <p:cNvSpPr txBox="1"/>
          <p:nvPr/>
        </p:nvSpPr>
        <p:spPr>
          <a:xfrm>
            <a:off x="5025690" y="2518584"/>
            <a:ext cx="1872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Filtered Data</a:t>
            </a:r>
            <a:endParaRPr lang="en-CH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21C01-8716-1BEB-0C11-8EA63D75B399}"/>
              </a:ext>
            </a:extLst>
          </p:cNvPr>
          <p:cNvSpPr txBox="1"/>
          <p:nvPr/>
        </p:nvSpPr>
        <p:spPr>
          <a:xfrm>
            <a:off x="8734924" y="4537873"/>
            <a:ext cx="18729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Phase 2</a:t>
            </a:r>
          </a:p>
          <a:p>
            <a:pPr algn="ctr"/>
            <a:r>
              <a:rPr lang="en-US" sz="2800" b="1" i="1" dirty="0"/>
              <a:t>Model Training</a:t>
            </a:r>
            <a:endParaRPr lang="en-CH" sz="3600" b="1" i="1" dirty="0"/>
          </a:p>
        </p:txBody>
      </p:sp>
      <p:pic>
        <p:nvPicPr>
          <p:cNvPr id="4104" name="Picture 8" descr="Random Forest Icon - Free PNG &amp; SVG 1503830 - Noun Project">
            <a:extLst>
              <a:ext uri="{FF2B5EF4-FFF2-40B4-BE49-F238E27FC236}">
                <a16:creationId xmlns:a16="http://schemas.microsoft.com/office/drawing/2014/main" id="{394E74CF-0275-FAAE-20F2-36C9C02ED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50" y="2045667"/>
            <a:ext cx="2291978" cy="229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747E3D-E9D9-17D6-27BD-FF3F48B07122}"/>
              </a:ext>
            </a:extLst>
          </p:cNvPr>
          <p:cNvSpPr/>
          <p:nvPr/>
        </p:nvSpPr>
        <p:spPr>
          <a:xfrm>
            <a:off x="838200" y="1898947"/>
            <a:ext cx="2829428" cy="26924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87BC2B-5A1D-DF5B-D630-3A8AB720C8E5}"/>
              </a:ext>
            </a:extLst>
          </p:cNvPr>
          <p:cNvSpPr/>
          <p:nvPr/>
        </p:nvSpPr>
        <p:spPr>
          <a:xfrm>
            <a:off x="8256668" y="1845439"/>
            <a:ext cx="2829428" cy="26924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8144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8BDFE-84EE-2EBC-42E0-E0E6CD343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2B99AC-7D43-6CA2-F670-87986737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  <a:endParaRPr lang="en-CH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420610-C65E-83B9-326B-6EBE26903E8B}"/>
              </a:ext>
            </a:extLst>
          </p:cNvPr>
          <p:cNvSpPr/>
          <p:nvPr/>
        </p:nvSpPr>
        <p:spPr>
          <a:xfrm>
            <a:off x="2439305" y="1672345"/>
            <a:ext cx="2829428" cy="26924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089905E-FB7A-A248-5154-54D529A16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19" y="1906998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EFBEA5-7C20-51CC-AB0C-BBB47F85AF87}"/>
              </a:ext>
            </a:extLst>
          </p:cNvPr>
          <p:cNvSpPr txBox="1"/>
          <p:nvPr/>
        </p:nvSpPr>
        <p:spPr>
          <a:xfrm>
            <a:off x="2997772" y="3410657"/>
            <a:ext cx="176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CatBoost</a:t>
            </a:r>
            <a:endParaRPr lang="en-CH" sz="28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A5B55E-4338-44B0-56C2-B85EF6D92323}"/>
              </a:ext>
            </a:extLst>
          </p:cNvPr>
          <p:cNvSpPr/>
          <p:nvPr/>
        </p:nvSpPr>
        <p:spPr>
          <a:xfrm>
            <a:off x="6412408" y="1672345"/>
            <a:ext cx="2829428" cy="26924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9D7D2D-DDC1-E093-EDD8-531A3A010BE6}"/>
              </a:ext>
            </a:extLst>
          </p:cNvPr>
          <p:cNvSpPr txBox="1"/>
          <p:nvPr/>
        </p:nvSpPr>
        <p:spPr>
          <a:xfrm>
            <a:off x="6553779" y="3410657"/>
            <a:ext cx="282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Random Forest</a:t>
            </a:r>
            <a:endParaRPr lang="en-CH" sz="2800" b="1" dirty="0"/>
          </a:p>
        </p:txBody>
      </p:sp>
      <p:pic>
        <p:nvPicPr>
          <p:cNvPr id="5128" name="Picture 8" descr="random forest algorithm color icon vector illustration 39202122 Vector Art  at Vecteezy">
            <a:extLst>
              <a:ext uri="{FF2B5EF4-FFF2-40B4-BE49-F238E27FC236}">
                <a16:creationId xmlns:a16="http://schemas.microsoft.com/office/drawing/2014/main" id="{9B5A1971-0D85-63BB-16B9-1D9DAE32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980" y="1778373"/>
            <a:ext cx="1632284" cy="163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C124871-AE39-DF9A-02B9-F6CE5F760058}"/>
              </a:ext>
            </a:extLst>
          </p:cNvPr>
          <p:cNvCxnSpPr>
            <a:stCxn id="2" idx="2"/>
          </p:cNvCxnSpPr>
          <p:nvPr/>
        </p:nvCxnSpPr>
        <p:spPr>
          <a:xfrm rot="16200000" flipH="1">
            <a:off x="3878341" y="4340456"/>
            <a:ext cx="1288769" cy="1337413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A8B0122-6AA6-4C92-DFD0-5AA832AE807E}"/>
              </a:ext>
            </a:extLst>
          </p:cNvPr>
          <p:cNvCxnSpPr>
            <a:cxnSpLocks/>
          </p:cNvCxnSpPr>
          <p:nvPr/>
        </p:nvCxnSpPr>
        <p:spPr>
          <a:xfrm rot="5400000">
            <a:off x="6665942" y="4358908"/>
            <a:ext cx="1288769" cy="1337413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C753D2-4FAC-52E6-3A57-E4214DB1CC17}"/>
              </a:ext>
            </a:extLst>
          </p:cNvPr>
          <p:cNvSpPr/>
          <p:nvPr/>
        </p:nvSpPr>
        <p:spPr>
          <a:xfrm>
            <a:off x="5191432" y="5279923"/>
            <a:ext cx="1450188" cy="80452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Ensemble</a:t>
            </a:r>
            <a:endParaRPr lang="en-CH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86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2515B-0F31-08C5-F259-1403D4C91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8C266-BBBD-1388-3567-542576C3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– Feature Selection</a:t>
            </a:r>
            <a:endParaRPr lang="en-CH" dirty="0"/>
          </a:p>
        </p:txBody>
      </p:sp>
      <p:pic>
        <p:nvPicPr>
          <p:cNvPr id="5" name="Picture 4" descr="A blue and white graph&#10;&#10;AI-generated content may be incorrect.">
            <a:extLst>
              <a:ext uri="{FF2B5EF4-FFF2-40B4-BE49-F238E27FC236}">
                <a16:creationId xmlns:a16="http://schemas.microsoft.com/office/drawing/2014/main" id="{60689A3C-1FB0-6888-D66F-37EB6509C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25" b="1"/>
          <a:stretch/>
        </p:blipFill>
        <p:spPr>
          <a:xfrm>
            <a:off x="935320" y="1543665"/>
            <a:ext cx="7551980" cy="522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133D1-8FAB-1E19-4C8F-7D8C88280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5F16B7-7D4C-72FE-3A60-E0D06E3A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Metrics</a:t>
            </a:r>
            <a:endParaRPr lang="en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8C72A9-583B-C532-BF8D-8866FB7C7BE5}"/>
              </a:ext>
            </a:extLst>
          </p:cNvPr>
          <p:cNvSpPr txBox="1"/>
          <p:nvPr/>
        </p:nvSpPr>
        <p:spPr>
          <a:xfrm>
            <a:off x="963561" y="1799303"/>
            <a:ext cx="1251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Filtering phase Accuracy = 94.2%</a:t>
            </a:r>
          </a:p>
          <a:p>
            <a:r>
              <a:rPr lang="en-US" dirty="0"/>
              <a:t>Validation Set Accuracy   = 94.3 % </a:t>
            </a:r>
          </a:p>
        </p:txBody>
      </p:sp>
    </p:spTree>
    <p:extLst>
      <p:ext uri="{BB962C8B-B14F-4D97-AF65-F5344CB8AC3E}">
        <p14:creationId xmlns:p14="http://schemas.microsoft.com/office/powerpoint/2010/main" val="11897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950A-A9EC-BF56-BD50-E48C1DBC3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B95F16-1C3F-CB70-EE43-D519AAD1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   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BAD0C-F15F-8E42-958E-A60A63D8B4A0}"/>
              </a:ext>
            </a:extLst>
          </p:cNvPr>
          <p:cNvSpPr txBox="1"/>
          <p:nvPr/>
        </p:nvSpPr>
        <p:spPr>
          <a:xfrm>
            <a:off x="786581" y="1976284"/>
            <a:ext cx="10746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Mismatch between combined years of experience in account profile and account description -&gt; no effect on onboarding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mapping between country, country code and nationality data to ensure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Employment year before birth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7796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Widescreen</PresentationFormat>
  <Paragraphs>68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Kazanon</vt:lpstr>
      <vt:lpstr>Data Analysis-Consistency Checks</vt:lpstr>
      <vt:lpstr>Data Analysis-Account Description Parsing </vt:lpstr>
      <vt:lpstr>Method</vt:lpstr>
      <vt:lpstr>Model Training</vt:lpstr>
      <vt:lpstr>Model Training – Feature Selection</vt:lpstr>
      <vt:lpstr>Output Metrics</vt:lpstr>
      <vt:lpstr>Data Insights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Roumie  Omar</dc:creator>
  <cp:lastModifiedBy>Ahmad Roumie</cp:lastModifiedBy>
  <cp:revision>2</cp:revision>
  <dcterms:created xsi:type="dcterms:W3CDTF">2025-04-06T05:18:40Z</dcterms:created>
  <dcterms:modified xsi:type="dcterms:W3CDTF">2025-04-06T09:53:43Z</dcterms:modified>
</cp:coreProperties>
</file>