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60" r:id="rId7"/>
    <p:sldId id="264" r:id="rId8"/>
    <p:sldId id="275"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91" d="100"/>
          <a:sy n="91" d="100"/>
        </p:scale>
        <p:origin x="32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15B1A768-2666-4AB4-BDA7-F0E3C4160D59}">
      <dgm:prSet custT="1"/>
      <dgm:spPr/>
      <dgm:t>
        <a:bodyPr/>
        <a:lstStyle/>
        <a:p>
          <a:pPr>
            <a:lnSpc>
              <a:spcPct val="100000"/>
            </a:lnSpc>
          </a:pPr>
          <a:r>
            <a:rPr lang="es-MX" sz="2000" dirty="0"/>
            <a:t>El algoritmo de Dijkstra, también llamado algoritmo de caminos mínimos, es un algoritmo para la determinación del camino más corto, dado un vértice origen, hacia el resto de los vértices en un grafo que tiene pesos en cada arista</a:t>
          </a:r>
          <a:endParaRPr lang="en-US" sz="2000"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0" presStyleCnt="1"/>
      <dgm:spPr/>
    </dgm:pt>
    <dgm:pt modelId="{D99F53AC-3AF2-437B-A5AB-1239ADEC0676}" type="pres">
      <dgm:prSet presAssocID="{15B1A768-2666-4AB4-BDA7-F0E3C4160D5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0" presStyleCnt="1">
        <dgm:presLayoutVars>
          <dgm:chMax val="1"/>
          <dgm:chPref val="1"/>
        </dgm:presLayoutVars>
      </dgm:prSet>
      <dgm:spPr/>
    </dgm:pt>
  </dgm:ptLst>
  <dgm:cxnLst>
    <dgm:cxn modelId="{08DEC938-538C-403B-80C3-828B96DAFF82}" srcId="{489A589A-46DE-0F49-B460-E7914F3E440D}" destId="{15B1A768-2666-4AB4-BDA7-F0E3C4160D59}" srcOrd="0" destOrd="0" parTransId="{D47033D3-4E41-485A-B515-A02A8C3B404A}" sibTransId="{72FFCBD4-DD9D-4E06-81E4-54307F97A3F0}"/>
    <dgm:cxn modelId="{0D34FCB2-3F4C-42A6-BB2D-60FA9564F405}" type="presOf" srcId="{489A589A-46DE-0F49-B460-E7914F3E440D}" destId="{B80C9CF3-C6BB-48D7-8AE1-5002D62D3761}" srcOrd="0" destOrd="0" presId="urn:microsoft.com/office/officeart/2018/2/layout/IconCircleList"/>
    <dgm:cxn modelId="{FDB9DFB7-9DE4-4E57-A868-BA08C52EA933}" type="presOf" srcId="{15B1A768-2666-4AB4-BDA7-F0E3C4160D59}" destId="{D203E058-79E0-456E-A0FD-258E317D3D6A}" srcOrd="0" destOrd="0" presId="urn:microsoft.com/office/officeart/2018/2/layout/IconCircleList"/>
    <dgm:cxn modelId="{1FDD743C-F770-44FD-924A-3F2E903288E0}" type="presParOf" srcId="{B80C9CF3-C6BB-48D7-8AE1-5002D62D3761}" destId="{326FDCF2-F375-4C3F-9814-C84BA9388F92}" srcOrd="0" destOrd="0" presId="urn:microsoft.com/office/officeart/2018/2/layout/IconCircleList"/>
    <dgm:cxn modelId="{203E6BC0-E141-42F2-B24C-E8ECF231DF5A}" type="presParOf" srcId="{326FDCF2-F375-4C3F-9814-C84BA9388F92}" destId="{495B68A9-1523-4F46-9B02-682098319643}" srcOrd="0" destOrd="0" presId="urn:microsoft.com/office/officeart/2018/2/layout/IconCircleList"/>
    <dgm:cxn modelId="{71300F19-B054-4AB1-B3FA-75E7D1556A88}" type="presParOf" srcId="{495B68A9-1523-4F46-9B02-682098319643}" destId="{2CA4BD4C-87EF-4944-9E57-97154B3B633C}" srcOrd="0" destOrd="0" presId="urn:microsoft.com/office/officeart/2018/2/layout/IconCircleList"/>
    <dgm:cxn modelId="{C058B3DE-B22B-4A85-9A28-70C6EA86D6C2}" type="presParOf" srcId="{495B68A9-1523-4F46-9B02-682098319643}" destId="{D99F53AC-3AF2-437B-A5AB-1239ADEC0676}" srcOrd="1" destOrd="0" presId="urn:microsoft.com/office/officeart/2018/2/layout/IconCircleList"/>
    <dgm:cxn modelId="{27473278-930B-418B-835A-886D926E73A8}" type="presParOf" srcId="{495B68A9-1523-4F46-9B02-682098319643}" destId="{EB4519A6-2EF6-4A3F-90AD-24C511B10908}" srcOrd="2" destOrd="0" presId="urn:microsoft.com/office/officeart/2018/2/layout/IconCircleList"/>
    <dgm:cxn modelId="{B6B347EE-A744-4324-B13D-B844454F86BC}"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BD4C-87EF-4944-9E57-97154B3B633C}">
      <dsp:nvSpPr>
        <dsp:cNvPr id="0" name=""/>
        <dsp:cNvSpPr/>
      </dsp:nvSpPr>
      <dsp:spPr>
        <a:xfrm>
          <a:off x="497927" y="1103907"/>
          <a:ext cx="1441318" cy="14413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800604" y="1406584"/>
          <a:ext cx="835964" cy="83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248100" y="1103907"/>
          <a:ext cx="3397394" cy="144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s-MX" sz="2000" kern="1200" dirty="0"/>
            <a:t>El algoritmo de Dijkstra, también llamado algoritmo de caminos mínimos, es un algoritmo para la determinación del camino más corto, dado un vértice origen, hacia el resto de los vértices en un grafo que tiene pesos en cada arista</a:t>
          </a:r>
          <a:endParaRPr lang="en-US" sz="2000" kern="1200" dirty="0"/>
        </a:p>
      </dsp:txBody>
      <dsp:txXfrm>
        <a:off x="2248100" y="1103907"/>
        <a:ext cx="3397394" cy="14413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5/5/2021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https://www.youtube.com/embed/LLx0QVMZVkk?feature=oembed" TargetMode="External"/><Relationship Id="rId5" Type="http://schemas.openxmlformats.org/officeDocument/2006/relationships/image" Target="../media/image9.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ALGORITMO DE DIJKSTRA</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Alejandro lima y elias sherem</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s-MX" b="1" i="0" dirty="0">
                <a:effectLst/>
                <a:latin typeface="Arial" panose="020B0604020202020204" pitchFamily="34" charset="0"/>
              </a:rPr>
              <a:t>¿</a:t>
            </a:r>
            <a:r>
              <a:rPr lang="en-US" b="1" i="0" dirty="0">
                <a:effectLst/>
                <a:latin typeface="Arial" panose="020B0604020202020204" pitchFamily="34" charset="0"/>
              </a:rPr>
              <a:t>Que es?</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175292894"/>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lstStyle/>
          <a:p>
            <a:r>
              <a:rPr lang="en-US" dirty="0" err="1"/>
              <a:t>Algoritmo</a:t>
            </a:r>
            <a:endParaRPr lang="en-US" dirty="0"/>
          </a:p>
        </p:txBody>
      </p:sp>
      <p:sp>
        <p:nvSpPr>
          <p:cNvPr id="4" name="Content Placeholder 3">
            <a:extLst>
              <a:ext uri="{FF2B5EF4-FFF2-40B4-BE49-F238E27FC236}">
                <a16:creationId xmlns:a16="http://schemas.microsoft.com/office/drawing/2014/main" id="{ED80FA27-7B61-4E6F-A8F1-C6EAD7865DB4}"/>
              </a:ext>
            </a:extLst>
          </p:cNvPr>
          <p:cNvSpPr>
            <a:spLocks noGrp="1"/>
          </p:cNvSpPr>
          <p:nvPr>
            <p:ph idx="1"/>
          </p:nvPr>
        </p:nvSpPr>
        <p:spPr/>
        <p:txBody>
          <a:bodyPr/>
          <a:lstStyle/>
          <a:p>
            <a:r>
              <a:rPr lang="es-MX" dirty="0"/>
              <a:t>Teniendo un grafo dirigido ponderado en N nodos no aislados, sea x el nodo inicial. Un vector D de tamaño N guardara al final del algoritmo las distancias desde x hasta el resto de los nodos.</a:t>
            </a:r>
          </a:p>
          <a:p>
            <a:pPr marL="800100" lvl="1" indent="-342900">
              <a:buFont typeface="+mj-lt"/>
              <a:buAutoNum type="arabicPeriod"/>
            </a:pPr>
            <a:r>
              <a:rPr lang="es-MX" dirty="0"/>
              <a:t>Inicializar todas las distancias D con un valor infinito relativo, excepto la de x que se debe igualar a 0.</a:t>
            </a:r>
          </a:p>
          <a:p>
            <a:pPr marL="800100" lvl="1" indent="-342900">
              <a:buFont typeface="+mj-lt"/>
              <a:buAutoNum type="arabicPeriod"/>
            </a:pPr>
            <a:r>
              <a:rPr lang="es-MX" dirty="0"/>
              <a:t> a=x (se toma a como nodo actual)</a:t>
            </a:r>
          </a:p>
          <a:p>
            <a:pPr marL="800100" lvl="1" indent="-342900">
              <a:buFont typeface="+mj-lt"/>
              <a:buAutoNum type="arabicPeriod"/>
            </a:pPr>
            <a:r>
              <a:rPr lang="es-MX" dirty="0"/>
              <a:t>Se calcula la distancia tentativa desde dicho nodo hasta sus vecinos con la formula dt(vi) = Da + d(a,vi). Es decir la distancia tentativa del nodo ‘vi’ es la distancia que actualmente tiene el nodo en el vector D mas la distancia desde el nodo ‘a’ hasta el nodo ‘vi’. Si la distancia tentativa es menor a la almacenada en el vector, entonces se actualiza el vector.</a:t>
            </a:r>
          </a:p>
          <a:p>
            <a:pPr marL="800100" lvl="1" indent="-342900">
              <a:buFont typeface="+mj-lt"/>
              <a:buAutoNum type="arabicPeriod"/>
            </a:pPr>
            <a:r>
              <a:rPr lang="es-MX" dirty="0"/>
              <a:t>Se marca como complete el nodo a.</a:t>
            </a:r>
          </a:p>
          <a:p>
            <a:pPr marL="800100" lvl="1" indent="-342900">
              <a:buFont typeface="+mj-lt"/>
              <a:buAutoNum type="arabicPeriod"/>
            </a:pPr>
            <a:r>
              <a:rPr lang="es-MX" dirty="0"/>
              <a:t>Se toma como próximo nodo el de menor valor en D y se repite el paso 3 mientras no existan nodos marcados.</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4"/>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9" name="Online Media 8" title="IO Tutoriales - 02 Algoritmo de DIJKSTRA">
            <a:hlinkClick r:id="" action="ppaction://media"/>
            <a:extLst>
              <a:ext uri="{FF2B5EF4-FFF2-40B4-BE49-F238E27FC236}">
                <a16:creationId xmlns:a16="http://schemas.microsoft.com/office/drawing/2014/main" id="{686B858B-5D59-4E6F-B75D-13C375EAC159}"/>
              </a:ext>
            </a:extLst>
          </p:cNvPr>
          <p:cNvPicPr>
            <a:picLocks noRot="1" noChangeAspect="1"/>
          </p:cNvPicPr>
          <p:nvPr>
            <a:videoFile r:link="rId1"/>
          </p:nvPr>
        </p:nvPicPr>
        <p:blipFill>
          <a:blip r:embed="rId5"/>
          <a:stretch>
            <a:fillRect/>
          </a:stretch>
        </p:blipFill>
        <p:spPr>
          <a:xfrm>
            <a:off x="2990850" y="1085850"/>
            <a:ext cx="6197600" cy="4648200"/>
          </a:xfrm>
          <a:prstGeom prst="rect">
            <a:avLst/>
          </a:prstGeom>
        </p:spPr>
      </p:pic>
    </p:spTree>
    <p:extLst>
      <p:ext uri="{BB962C8B-B14F-4D97-AF65-F5344CB8AC3E}">
        <p14:creationId xmlns:p14="http://schemas.microsoft.com/office/powerpoint/2010/main" val="19748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2A51-F259-481C-B3A4-149C0FF006D8}"/>
              </a:ext>
            </a:extLst>
          </p:cNvPr>
          <p:cNvSpPr>
            <a:spLocks noGrp="1"/>
          </p:cNvSpPr>
          <p:nvPr>
            <p:ph type="title"/>
          </p:nvPr>
        </p:nvSpPr>
        <p:spPr/>
        <p:txBody>
          <a:bodyPr/>
          <a:lstStyle/>
          <a:p>
            <a:r>
              <a:rPr lang="en-US" dirty="0" err="1"/>
              <a:t>Complejidad</a:t>
            </a:r>
            <a:endParaRPr lang="es-MX"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00A75C-E91C-4D5D-A32F-9D16BA53F748}"/>
                  </a:ext>
                </a:extLst>
              </p:cNvPr>
              <p:cNvSpPr>
                <a:spLocks noGrp="1"/>
              </p:cNvSpPr>
              <p:nvPr>
                <p:ph idx="1"/>
              </p:nvPr>
            </p:nvSpPr>
            <p:spPr/>
            <p:txBody>
              <a:bodyPr/>
              <a:lstStyle/>
              <a:p>
                <a:r>
                  <a:rPr lang="es-MX" dirty="0"/>
                  <a:t>La complejidad del algoritmo de Dijkstra se puede calcular contando las operaciones realizadas</a:t>
                </a:r>
              </a:p>
              <a:p>
                <a:pPr lvl="1"/>
                <a:r>
                  <a:rPr lang="es-MX" dirty="0"/>
                  <a:t>El algoritmo consiste en n-1 iteraciones, como máximo.</a:t>
                </a:r>
              </a:p>
              <a:p>
                <a:pPr lvl="1"/>
                <a:r>
                  <a:rPr lang="es-MX" dirty="0"/>
                  <a:t>En cada iteración, se identifica el vértice con la menor etiqueta entre los nodos que no marcados.</a:t>
                </a:r>
              </a:p>
              <a:p>
                <a:pPr lvl="1"/>
                <a:r>
                  <a:rPr lang="es-MX" dirty="0"/>
                  <a:t>Además, se realizan una suma y una comparación para actualizar la etiqueta de cada uno de los vértices que no están marcados.</a:t>
                </a:r>
              </a:p>
              <a:p>
                <a:r>
                  <a:rPr lang="es-MX" dirty="0"/>
                  <a:t>En cada iteración se realizan a lo sumo 2(n-1) operaciones.</a:t>
                </a:r>
              </a:p>
              <a:p>
                <a:r>
                  <a:rPr lang="es-MX" dirty="0"/>
                  <a:t>Por lo tanto la complejidad es de O(</a:t>
                </a:r>
                <a14:m>
                  <m:oMath xmlns:m="http://schemas.openxmlformats.org/officeDocument/2006/math">
                    <m:sSup>
                      <m:sSupPr>
                        <m:ctrlPr>
                          <a:rPr lang="es-MX" i="1" smtClean="0">
                            <a:latin typeface="Cambria Math" panose="02040503050406030204" pitchFamily="18" charset="0"/>
                          </a:rPr>
                        </m:ctrlPr>
                      </m:sSupPr>
                      <m:e>
                        <m:r>
                          <a:rPr lang="es-MX" b="0" i="1" smtClean="0">
                            <a:latin typeface="Cambria Math" panose="02040503050406030204" pitchFamily="18" charset="0"/>
                          </a:rPr>
                          <m:t>𝑛</m:t>
                        </m:r>
                      </m:e>
                      <m:sup>
                        <m:r>
                          <a:rPr lang="es-MX" b="0" i="1" smtClean="0">
                            <a:latin typeface="Cambria Math" panose="02040503050406030204" pitchFamily="18" charset="0"/>
                          </a:rPr>
                          <m:t>2</m:t>
                        </m:r>
                      </m:sup>
                    </m:sSup>
                  </m:oMath>
                </a14:m>
                <a:r>
                  <a:rPr lang="es-MX" dirty="0"/>
                  <a:t>).</a:t>
                </a:r>
              </a:p>
            </p:txBody>
          </p:sp>
        </mc:Choice>
        <mc:Fallback>
          <p:sp>
            <p:nvSpPr>
              <p:cNvPr id="3" name="Content Placeholder 2">
                <a:extLst>
                  <a:ext uri="{FF2B5EF4-FFF2-40B4-BE49-F238E27FC236}">
                    <a16:creationId xmlns:a16="http://schemas.microsoft.com/office/drawing/2014/main" id="{5A00A75C-E91C-4D5D-A32F-9D16BA53F748}"/>
                  </a:ext>
                </a:extLst>
              </p:cNvPr>
              <p:cNvSpPr>
                <a:spLocks noGrp="1" noRot="1" noChangeAspect="1" noMove="1" noResize="1" noEditPoints="1" noAdjustHandles="1" noChangeArrowheads="1" noChangeShapeType="1" noTextEdit="1"/>
              </p:cNvSpPr>
              <p:nvPr>
                <p:ph idx="1"/>
              </p:nvPr>
            </p:nvSpPr>
            <p:spPr>
              <a:blipFill>
                <a:blip r:embed="rId2"/>
                <a:stretch>
                  <a:fillRect l="-421" r="-301"/>
                </a:stretch>
              </a:blipFill>
            </p:spPr>
            <p:txBody>
              <a:bodyPr/>
              <a:lstStyle/>
              <a:p>
                <a:r>
                  <a:rPr lang="es-MX">
                    <a:noFill/>
                  </a:rPr>
                  <a:t> </a:t>
                </a:r>
              </a:p>
            </p:txBody>
          </p:sp>
        </mc:Fallback>
      </mc:AlternateContent>
    </p:spTree>
    <p:extLst>
      <p:ext uri="{BB962C8B-B14F-4D97-AF65-F5344CB8AC3E}">
        <p14:creationId xmlns:p14="http://schemas.microsoft.com/office/powerpoint/2010/main" val="30475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gracias!</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56</TotalTime>
  <Words>342</Words>
  <Application>Microsoft Office PowerPoint</Application>
  <PresentationFormat>Widescreen</PresentationFormat>
  <Paragraphs>24</Paragraphs>
  <Slides>6</Slides>
  <Notes>5</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Celestial</vt:lpstr>
      <vt:lpstr>ALGORITMO DE DIJKSTRA</vt:lpstr>
      <vt:lpstr>¿Que es?</vt:lpstr>
      <vt:lpstr>Algoritmo</vt:lpstr>
      <vt:lpstr>PowerPoint Presentation</vt:lpstr>
      <vt:lpstr>Complejidad</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DIJKSTRA</dc:title>
  <dc:creator>Elías Sherem Dayan</dc:creator>
  <cp:lastModifiedBy>Elias Sherem</cp:lastModifiedBy>
  <cp:revision>5</cp:revision>
  <dcterms:created xsi:type="dcterms:W3CDTF">2021-05-04T16:09:31Z</dcterms:created>
  <dcterms:modified xsi:type="dcterms:W3CDTF">2021-05-05T16:34:37Z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