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2"/>
  </p:notesMasterIdLst>
  <p:handoutMasterIdLst>
    <p:handoutMasterId r:id="rId43"/>
  </p:handoutMasterIdLst>
  <p:sldIdLst>
    <p:sldId id="257" r:id="rId5"/>
    <p:sldId id="389" r:id="rId6"/>
    <p:sldId id="423" r:id="rId7"/>
    <p:sldId id="317" r:id="rId8"/>
    <p:sldId id="277" r:id="rId9"/>
    <p:sldId id="278" r:id="rId10"/>
    <p:sldId id="270" r:id="rId11"/>
    <p:sldId id="392" r:id="rId12"/>
    <p:sldId id="393" r:id="rId13"/>
    <p:sldId id="394" r:id="rId14"/>
    <p:sldId id="396" r:id="rId15"/>
    <p:sldId id="395" r:id="rId16"/>
    <p:sldId id="397"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5" r:id="rId35"/>
    <p:sldId id="416" r:id="rId36"/>
    <p:sldId id="417" r:id="rId37"/>
    <p:sldId id="422" r:id="rId38"/>
    <p:sldId id="424" r:id="rId39"/>
    <p:sldId id="425" r:id="rId40"/>
    <p:sldId id="39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1" d="100"/>
          <a:sy n="81" d="100"/>
        </p:scale>
        <p:origin x="91" y="235"/>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3189647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2387072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34</a:t>
            </a:fld>
            <a:endParaRPr lang="en-US"/>
          </a:p>
        </p:txBody>
      </p:sp>
    </p:spTree>
    <p:extLst>
      <p:ext uri="{BB962C8B-B14F-4D97-AF65-F5344CB8AC3E}">
        <p14:creationId xmlns:p14="http://schemas.microsoft.com/office/powerpoint/2010/main" val="54178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84387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512723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23657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3734948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1297726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104084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Portafolio</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Elias Sherem Dayan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10</a:t>
            </a:fld>
            <a:endParaRPr lang="en-US"/>
          </a:p>
        </p:txBody>
      </p:sp>
      <p:pic>
        <p:nvPicPr>
          <p:cNvPr id="3" name="Picture 2">
            <a:extLst>
              <a:ext uri="{FF2B5EF4-FFF2-40B4-BE49-F238E27FC236}">
                <a16:creationId xmlns:a16="http://schemas.microsoft.com/office/drawing/2014/main" id="{ABDEFA8E-FE60-63FF-8919-ACDEC276BCA3}"/>
              </a:ext>
            </a:extLst>
          </p:cNvPr>
          <p:cNvPicPr>
            <a:picLocks noChangeAspect="1"/>
          </p:cNvPicPr>
          <p:nvPr/>
        </p:nvPicPr>
        <p:blipFill>
          <a:blip r:embed="rId2"/>
          <a:stretch>
            <a:fillRect/>
          </a:stretch>
        </p:blipFill>
        <p:spPr>
          <a:xfrm>
            <a:off x="522285" y="870033"/>
            <a:ext cx="5506218" cy="3496163"/>
          </a:xfrm>
          <a:prstGeom prst="rect">
            <a:avLst/>
          </a:prstGeom>
        </p:spPr>
      </p:pic>
      <p:pic>
        <p:nvPicPr>
          <p:cNvPr id="5" name="Picture 4">
            <a:extLst>
              <a:ext uri="{FF2B5EF4-FFF2-40B4-BE49-F238E27FC236}">
                <a16:creationId xmlns:a16="http://schemas.microsoft.com/office/drawing/2014/main" id="{7858E554-FB0C-30F3-71B9-6FF42E596CF1}"/>
              </a:ext>
            </a:extLst>
          </p:cNvPr>
          <p:cNvPicPr>
            <a:picLocks noChangeAspect="1"/>
          </p:cNvPicPr>
          <p:nvPr/>
        </p:nvPicPr>
        <p:blipFill>
          <a:blip r:embed="rId3"/>
          <a:stretch>
            <a:fillRect/>
          </a:stretch>
        </p:blipFill>
        <p:spPr>
          <a:xfrm>
            <a:off x="6163498" y="898611"/>
            <a:ext cx="5477639" cy="3439005"/>
          </a:xfrm>
          <a:prstGeom prst="rect">
            <a:avLst/>
          </a:prstGeom>
        </p:spPr>
      </p:pic>
    </p:spTree>
    <p:extLst>
      <p:ext uri="{BB962C8B-B14F-4D97-AF65-F5344CB8AC3E}">
        <p14:creationId xmlns:p14="http://schemas.microsoft.com/office/powerpoint/2010/main" val="344011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F1E387F1-C8B8-7036-7549-C4F2E8CBEA1C}"/>
              </a:ext>
            </a:extLst>
          </p:cNvPr>
          <p:cNvPicPr>
            <a:picLocks noChangeAspect="1"/>
          </p:cNvPicPr>
          <p:nvPr/>
        </p:nvPicPr>
        <p:blipFill>
          <a:blip r:embed="rId2"/>
          <a:stretch>
            <a:fillRect/>
          </a:stretch>
        </p:blipFill>
        <p:spPr>
          <a:xfrm>
            <a:off x="484632" y="1997098"/>
            <a:ext cx="3517119" cy="2857658"/>
          </a:xfrm>
          <a:prstGeom prst="rect">
            <a:avLst/>
          </a:prstGeom>
        </p:spPr>
      </p:pic>
      <p:cxnSp>
        <p:nvCxnSpPr>
          <p:cNvPr id="21" name="Straight Connector 20">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graphical user interface&#10;&#10;Description automatically generated">
            <a:extLst>
              <a:ext uri="{FF2B5EF4-FFF2-40B4-BE49-F238E27FC236}">
                <a16:creationId xmlns:a16="http://schemas.microsoft.com/office/drawing/2014/main" id="{09B03032-CDE4-B141-7C54-3B98F93A3919}"/>
              </a:ext>
            </a:extLst>
          </p:cNvPr>
          <p:cNvPicPr>
            <a:picLocks noChangeAspect="1"/>
          </p:cNvPicPr>
          <p:nvPr/>
        </p:nvPicPr>
        <p:blipFill>
          <a:blip r:embed="rId3"/>
          <a:stretch>
            <a:fillRect/>
          </a:stretch>
        </p:blipFill>
        <p:spPr>
          <a:xfrm>
            <a:off x="4310676" y="2006567"/>
            <a:ext cx="3537345" cy="2838719"/>
          </a:xfrm>
          <a:prstGeom prst="rect">
            <a:avLst/>
          </a:prstGeom>
        </p:spPr>
      </p:pic>
      <p:cxnSp>
        <p:nvCxnSpPr>
          <p:cNvPr id="23" name="Straight Connector 22">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diagram&#10;&#10;Description automatically generated">
            <a:extLst>
              <a:ext uri="{FF2B5EF4-FFF2-40B4-BE49-F238E27FC236}">
                <a16:creationId xmlns:a16="http://schemas.microsoft.com/office/drawing/2014/main" id="{F906037A-7BE3-ECE2-1041-B6E5BF5A2343}"/>
              </a:ext>
            </a:extLst>
          </p:cNvPr>
          <p:cNvPicPr>
            <a:picLocks noChangeAspect="1"/>
          </p:cNvPicPr>
          <p:nvPr/>
        </p:nvPicPr>
        <p:blipFill>
          <a:blip r:embed="rId4"/>
          <a:stretch>
            <a:fillRect/>
          </a:stretch>
        </p:blipFill>
        <p:spPr>
          <a:xfrm>
            <a:off x="8162336" y="2010287"/>
            <a:ext cx="3517120" cy="2831281"/>
          </a:xfrm>
          <a:prstGeom prst="rect">
            <a:avLst/>
          </a:prstGeom>
        </p:spPr>
      </p:pic>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solidFill>
                  <a:schemeClr val="tx1">
                    <a:tint val="75000"/>
                  </a:schemeClr>
                </a:solidFill>
              </a:rPr>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pPr>
            <a:r>
              <a:rPr lang="en-US" sz="1200" kern="1200">
                <a:solidFill>
                  <a:schemeClr val="tx1">
                    <a:tint val="75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BA1B0FB-D917-4C8C-928F-313BD683BF39}" type="slidenum">
              <a:rPr lang="en-US" sz="1200" smtClean="0">
                <a:solidFill>
                  <a:schemeClr val="tx1">
                    <a:tint val="75000"/>
                  </a:schemeClr>
                </a:solidFill>
              </a:rPr>
              <a:pPr>
                <a:spcAft>
                  <a:spcPts val="600"/>
                </a:spcAft>
              </a:pPr>
              <a:t>11</a:t>
            </a:fld>
            <a:endParaRPr lang="en-US" sz="1200">
              <a:solidFill>
                <a:schemeClr val="tx1">
                  <a:tint val="75000"/>
                </a:schemeClr>
              </a:solidFill>
            </a:endParaRPr>
          </a:p>
        </p:txBody>
      </p:sp>
    </p:spTree>
    <p:extLst>
      <p:ext uri="{BB962C8B-B14F-4D97-AF65-F5344CB8AC3E}">
        <p14:creationId xmlns:p14="http://schemas.microsoft.com/office/powerpoint/2010/main" val="157515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s-MX" dirty="0"/>
              <a:t>Conclusión</a:t>
            </a:r>
            <a:r>
              <a:rPr lang="en-US" dirty="0"/>
              <a: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427370"/>
            <a:ext cx="9878473" cy="3515555"/>
          </a:xfrm>
        </p:spPr>
        <p:txBody>
          <a:bodyPr/>
          <a:lstStyle/>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Este ejercicio tenía como objetivo editar el programa de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pelotita,c</a:t>
            </a:r>
            <a:r>
              <a:rPr lang="es-MX" sz="1800" dirty="0">
                <a:effectLst/>
                <a:latin typeface="Calibri" panose="020F0502020204030204" pitchFamily="34" charset="0"/>
                <a:ea typeface="Calibri" panose="020F0502020204030204" pitchFamily="34" charset="0"/>
                <a:cs typeface="Times New Roman" panose="02020603050405020304" pitchFamily="18" charset="0"/>
              </a:rPr>
              <a:t> para poder cambiar el numero de segmentos de la pelota desde un menú, en este ejercicio me familiarice con el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glut</a:t>
            </a:r>
            <a:r>
              <a:rPr lang="es-MX" sz="1800" dirty="0">
                <a:effectLst/>
                <a:latin typeface="Calibri" panose="020F0502020204030204" pitchFamily="34" charset="0"/>
                <a:ea typeface="Calibri" panose="020F0502020204030204" pitchFamily="34" charset="0"/>
                <a:cs typeface="Times New Roman" panose="02020603050405020304" pitchFamily="18" charset="0"/>
              </a:rPr>
              <a:t> menú y como trabajarlo.</a:t>
            </a:r>
          </a:p>
          <a:p>
            <a:pPr marL="0" indent="0">
              <a:buNone/>
            </a:pP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69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Puntos</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8" name="TextBox 7">
            <a:extLst>
              <a:ext uri="{FF2B5EF4-FFF2-40B4-BE49-F238E27FC236}">
                <a16:creationId xmlns:a16="http://schemas.microsoft.com/office/drawing/2014/main" id="{ECB51BE4-3C1A-8362-645A-927E228C1B3E}"/>
              </a:ext>
            </a:extLst>
          </p:cNvPr>
          <p:cNvSpPr txBox="1"/>
          <p:nvPr/>
        </p:nvSpPr>
        <p:spPr>
          <a:xfrm>
            <a:off x="1026543" y="1802921"/>
            <a:ext cx="9238891" cy="375552"/>
          </a:xfrm>
          <a:prstGeom prst="rect">
            <a:avLst/>
          </a:prstGeom>
          <a:noFill/>
        </p:spPr>
        <p:txBody>
          <a:bodyPr wrap="square" rtlCol="0">
            <a:spAutoFit/>
          </a:bodyPr>
          <a:lstStyle/>
          <a:p>
            <a:pPr marL="342900" lvl="0" indent="-342900">
              <a:lnSpc>
                <a:spcPct val="107000"/>
              </a:lnSpc>
              <a:spcAft>
                <a:spcPts val="800"/>
              </a:spcAft>
              <a:buFont typeface="+mj-lt"/>
              <a:buAutoNum type="arabicPeriod"/>
            </a:pPr>
            <a:r>
              <a:rPr lang="es-MX" sz="1800" dirty="0">
                <a:effectLst/>
                <a:latin typeface="Calibri" panose="020F0502020204030204" pitchFamily="34" charset="0"/>
                <a:ea typeface="Calibri" panose="020F0502020204030204" pitchFamily="34" charset="0"/>
                <a:cs typeface="Times New Roman" panose="02020603050405020304" pitchFamily="18" charset="0"/>
              </a:rPr>
              <a:t>Dibuja 15 puntos que cada 500ms cambien de color.</a:t>
            </a:r>
          </a:p>
        </p:txBody>
      </p:sp>
    </p:spTree>
    <p:extLst>
      <p:ext uri="{BB962C8B-B14F-4D97-AF65-F5344CB8AC3E}">
        <p14:creationId xmlns:p14="http://schemas.microsoft.com/office/powerpoint/2010/main" val="344620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14</a:t>
            </a:fld>
            <a:endParaRPr lang="en-US"/>
          </a:p>
        </p:txBody>
      </p:sp>
      <p:pic>
        <p:nvPicPr>
          <p:cNvPr id="4" name="Picture 3">
            <a:extLst>
              <a:ext uri="{FF2B5EF4-FFF2-40B4-BE49-F238E27FC236}">
                <a16:creationId xmlns:a16="http://schemas.microsoft.com/office/drawing/2014/main" id="{CA7E96E5-20A2-CE36-C8CC-1B8533241AD0}"/>
              </a:ext>
            </a:extLst>
          </p:cNvPr>
          <p:cNvPicPr>
            <a:picLocks noChangeAspect="1"/>
          </p:cNvPicPr>
          <p:nvPr/>
        </p:nvPicPr>
        <p:blipFill>
          <a:blip r:embed="rId2"/>
          <a:stretch>
            <a:fillRect/>
          </a:stretch>
        </p:blipFill>
        <p:spPr>
          <a:xfrm>
            <a:off x="199642" y="1085672"/>
            <a:ext cx="5487166" cy="2553056"/>
          </a:xfrm>
          <a:prstGeom prst="rect">
            <a:avLst/>
          </a:prstGeom>
        </p:spPr>
      </p:pic>
      <p:pic>
        <p:nvPicPr>
          <p:cNvPr id="7" name="Picture 6">
            <a:extLst>
              <a:ext uri="{FF2B5EF4-FFF2-40B4-BE49-F238E27FC236}">
                <a16:creationId xmlns:a16="http://schemas.microsoft.com/office/drawing/2014/main" id="{A8B03527-CD32-0C30-5FDC-DFD61E82D048}"/>
              </a:ext>
            </a:extLst>
          </p:cNvPr>
          <p:cNvPicPr>
            <a:picLocks noChangeAspect="1"/>
          </p:cNvPicPr>
          <p:nvPr/>
        </p:nvPicPr>
        <p:blipFill>
          <a:blip r:embed="rId3"/>
          <a:stretch>
            <a:fillRect/>
          </a:stretch>
        </p:blipFill>
        <p:spPr>
          <a:xfrm>
            <a:off x="5862256" y="809110"/>
            <a:ext cx="5458587" cy="4963218"/>
          </a:xfrm>
          <a:prstGeom prst="rect">
            <a:avLst/>
          </a:prstGeom>
        </p:spPr>
      </p:pic>
    </p:spTree>
    <p:extLst>
      <p:ext uri="{BB962C8B-B14F-4D97-AF65-F5344CB8AC3E}">
        <p14:creationId xmlns:p14="http://schemas.microsoft.com/office/powerpoint/2010/main" val="232909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solidFill>
                  <a:schemeClr val="tx1">
                    <a:tint val="75000"/>
                  </a:schemeClr>
                </a:solidFill>
              </a:rPr>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pPr>
            <a:r>
              <a:rPr lang="en-US" sz="1200" kern="1200">
                <a:solidFill>
                  <a:schemeClr val="tx1">
                    <a:tint val="75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BA1B0FB-D917-4C8C-928F-313BD683BF39}" type="slidenum">
              <a:rPr lang="en-US" sz="1200" smtClean="0">
                <a:solidFill>
                  <a:schemeClr val="tx1">
                    <a:tint val="75000"/>
                  </a:schemeClr>
                </a:solidFill>
              </a:rPr>
              <a:pPr>
                <a:spcAft>
                  <a:spcPts val="600"/>
                </a:spcAft>
              </a:pPr>
              <a:t>15</a:t>
            </a:fld>
            <a:endParaRPr lang="en-US" sz="1200">
              <a:solidFill>
                <a:schemeClr val="tx1">
                  <a:tint val="75000"/>
                </a:schemeClr>
              </a:solidFill>
            </a:endParaRPr>
          </a:p>
        </p:txBody>
      </p:sp>
      <p:pic>
        <p:nvPicPr>
          <p:cNvPr id="12" name="Picture 11" descr="Shape, rectangle&#10;&#10;Description automatically generated">
            <a:extLst>
              <a:ext uri="{FF2B5EF4-FFF2-40B4-BE49-F238E27FC236}">
                <a16:creationId xmlns:a16="http://schemas.microsoft.com/office/drawing/2014/main" id="{16826777-5DBA-D055-B6BF-2930CD528946}"/>
              </a:ext>
            </a:extLst>
          </p:cNvPr>
          <p:cNvPicPr>
            <a:picLocks noChangeAspect="1"/>
          </p:cNvPicPr>
          <p:nvPr/>
        </p:nvPicPr>
        <p:blipFill>
          <a:blip r:embed="rId2"/>
          <a:stretch>
            <a:fillRect/>
          </a:stretch>
        </p:blipFill>
        <p:spPr>
          <a:xfrm>
            <a:off x="838200" y="1953241"/>
            <a:ext cx="4198246" cy="3377883"/>
          </a:xfrm>
          <a:prstGeom prst="rect">
            <a:avLst/>
          </a:prstGeom>
        </p:spPr>
      </p:pic>
      <p:pic>
        <p:nvPicPr>
          <p:cNvPr id="13" name="Picture 12" descr="Shape, rectangle&#10;&#10;Description automatically generated">
            <a:extLst>
              <a:ext uri="{FF2B5EF4-FFF2-40B4-BE49-F238E27FC236}">
                <a16:creationId xmlns:a16="http://schemas.microsoft.com/office/drawing/2014/main" id="{4EF6F1F0-C67B-1D07-ACD2-43D94F0ED886}"/>
              </a:ext>
            </a:extLst>
          </p:cNvPr>
          <p:cNvPicPr>
            <a:picLocks noChangeAspect="1"/>
          </p:cNvPicPr>
          <p:nvPr/>
        </p:nvPicPr>
        <p:blipFill>
          <a:blip r:embed="rId3"/>
          <a:stretch>
            <a:fillRect/>
          </a:stretch>
        </p:blipFill>
        <p:spPr>
          <a:xfrm>
            <a:off x="6869501" y="1953241"/>
            <a:ext cx="4241189" cy="3377883"/>
          </a:xfrm>
          <a:prstGeom prst="rect">
            <a:avLst/>
          </a:prstGeom>
        </p:spPr>
      </p:pic>
    </p:spTree>
    <p:extLst>
      <p:ext uri="{BB962C8B-B14F-4D97-AF65-F5344CB8AC3E}">
        <p14:creationId xmlns:p14="http://schemas.microsoft.com/office/powerpoint/2010/main" val="111340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s-MX" dirty="0"/>
              <a:t>Conclusión</a:t>
            </a:r>
            <a:r>
              <a:rPr lang="en-US" dirty="0"/>
              <a: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427370"/>
            <a:ext cx="9878473" cy="3515555"/>
          </a:xfrm>
        </p:spPr>
        <p:txBody>
          <a:bodyPr/>
          <a:lstStyle/>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El objetivo del programa era familiarizarse con la animación de puntos y hacerlos intercalar entre colores, en este ejercicio aprendí a usar el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glut</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timer</a:t>
            </a:r>
            <a:r>
              <a:rPr lang="es-MX"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74595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s-MX" dirty="0"/>
              <a:t>Semáforo</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8" name="TextBox 7">
            <a:extLst>
              <a:ext uri="{FF2B5EF4-FFF2-40B4-BE49-F238E27FC236}">
                <a16:creationId xmlns:a16="http://schemas.microsoft.com/office/drawing/2014/main" id="{ECB51BE4-3C1A-8362-645A-927E228C1B3E}"/>
              </a:ext>
            </a:extLst>
          </p:cNvPr>
          <p:cNvSpPr txBox="1"/>
          <p:nvPr/>
        </p:nvSpPr>
        <p:spPr>
          <a:xfrm>
            <a:off x="1026543" y="1802921"/>
            <a:ext cx="9238891" cy="774507"/>
          </a:xfrm>
          <a:prstGeom prst="rect">
            <a:avLst/>
          </a:prstGeom>
          <a:noFill/>
        </p:spPr>
        <p:txBody>
          <a:bodyPr wrap="square" rtlCol="0">
            <a:spAutoFit/>
          </a:bodyPr>
          <a:lstStyle/>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Dibuja 3 triángulos grises en fila vertical. Haz que cambien de color como si fuera un semáforo</a:t>
            </a:r>
          </a:p>
          <a:p>
            <a:pPr lvl="0">
              <a:lnSpc>
                <a:spcPct val="107000"/>
              </a:lnSpc>
              <a:spcAft>
                <a:spcPts val="800"/>
              </a:spcAft>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429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18</a:t>
            </a:fld>
            <a:endParaRPr lang="en-US"/>
          </a:p>
        </p:txBody>
      </p:sp>
      <p:pic>
        <p:nvPicPr>
          <p:cNvPr id="3" name="Picture 2">
            <a:extLst>
              <a:ext uri="{FF2B5EF4-FFF2-40B4-BE49-F238E27FC236}">
                <a16:creationId xmlns:a16="http://schemas.microsoft.com/office/drawing/2014/main" id="{561721A0-CE21-FE49-58D9-229E985F9897}"/>
              </a:ext>
            </a:extLst>
          </p:cNvPr>
          <p:cNvPicPr>
            <a:picLocks noChangeAspect="1"/>
          </p:cNvPicPr>
          <p:nvPr/>
        </p:nvPicPr>
        <p:blipFill>
          <a:blip r:embed="rId2"/>
          <a:stretch>
            <a:fillRect/>
          </a:stretch>
        </p:blipFill>
        <p:spPr>
          <a:xfrm>
            <a:off x="269823" y="1976144"/>
            <a:ext cx="5458587" cy="1629002"/>
          </a:xfrm>
          <a:prstGeom prst="rect">
            <a:avLst/>
          </a:prstGeom>
        </p:spPr>
      </p:pic>
      <p:pic>
        <p:nvPicPr>
          <p:cNvPr id="6" name="Picture 5">
            <a:extLst>
              <a:ext uri="{FF2B5EF4-FFF2-40B4-BE49-F238E27FC236}">
                <a16:creationId xmlns:a16="http://schemas.microsoft.com/office/drawing/2014/main" id="{E06F3A32-4AB3-1B34-ED17-1E0310E918CF}"/>
              </a:ext>
            </a:extLst>
          </p:cNvPr>
          <p:cNvPicPr>
            <a:picLocks noChangeAspect="1"/>
          </p:cNvPicPr>
          <p:nvPr/>
        </p:nvPicPr>
        <p:blipFill>
          <a:blip r:embed="rId3"/>
          <a:stretch>
            <a:fillRect/>
          </a:stretch>
        </p:blipFill>
        <p:spPr>
          <a:xfrm>
            <a:off x="5958494" y="1976144"/>
            <a:ext cx="5468113" cy="2934109"/>
          </a:xfrm>
          <a:prstGeom prst="rect">
            <a:avLst/>
          </a:prstGeom>
        </p:spPr>
      </p:pic>
    </p:spTree>
    <p:extLst>
      <p:ext uri="{BB962C8B-B14F-4D97-AF65-F5344CB8AC3E}">
        <p14:creationId xmlns:p14="http://schemas.microsoft.com/office/powerpoint/2010/main" val="1728688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solidFill>
                  <a:schemeClr val="tx1">
                    <a:tint val="75000"/>
                  </a:schemeClr>
                </a:solidFill>
              </a:rPr>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pPr>
            <a:r>
              <a:rPr lang="en-US" sz="1200" kern="1200">
                <a:solidFill>
                  <a:schemeClr val="tx1">
                    <a:tint val="75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BA1B0FB-D917-4C8C-928F-313BD683BF39}" type="slidenum">
              <a:rPr lang="en-US" sz="1200" smtClean="0">
                <a:solidFill>
                  <a:schemeClr val="tx1">
                    <a:tint val="75000"/>
                  </a:schemeClr>
                </a:solidFill>
              </a:rPr>
              <a:pPr>
                <a:spcAft>
                  <a:spcPts val="600"/>
                </a:spcAft>
              </a:pPr>
              <a:t>19</a:t>
            </a:fld>
            <a:endParaRPr lang="en-US" sz="1200">
              <a:solidFill>
                <a:schemeClr val="tx1">
                  <a:tint val="75000"/>
                </a:schemeClr>
              </a:solidFill>
            </a:endParaRPr>
          </a:p>
        </p:txBody>
      </p:sp>
      <p:pic>
        <p:nvPicPr>
          <p:cNvPr id="7" name="Picture 6" descr="Shape&#10;&#10;Description automatically generated">
            <a:extLst>
              <a:ext uri="{FF2B5EF4-FFF2-40B4-BE49-F238E27FC236}">
                <a16:creationId xmlns:a16="http://schemas.microsoft.com/office/drawing/2014/main" id="{B46D4B19-599A-355A-FE02-EEBE53892C16}"/>
              </a:ext>
            </a:extLst>
          </p:cNvPr>
          <p:cNvPicPr>
            <a:picLocks noChangeAspect="1"/>
          </p:cNvPicPr>
          <p:nvPr/>
        </p:nvPicPr>
        <p:blipFill>
          <a:blip r:embed="rId2"/>
          <a:stretch>
            <a:fillRect/>
          </a:stretch>
        </p:blipFill>
        <p:spPr>
          <a:xfrm>
            <a:off x="3195045" y="738133"/>
            <a:ext cx="5612130" cy="4450080"/>
          </a:xfrm>
          <a:prstGeom prst="rect">
            <a:avLst/>
          </a:prstGeom>
        </p:spPr>
      </p:pic>
    </p:spTree>
    <p:extLst>
      <p:ext uri="{BB962C8B-B14F-4D97-AF65-F5344CB8AC3E}">
        <p14:creationId xmlns:p14="http://schemas.microsoft.com/office/powerpoint/2010/main" val="13598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20826"/>
            <a:ext cx="3565524" cy="950359"/>
          </a:xfrm>
        </p:spPr>
        <p:txBody>
          <a:bodyPr/>
          <a:lstStyle/>
          <a:p>
            <a:r>
              <a:rPr lang="es-MX" dirty="0"/>
              <a:t>Índice</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596771"/>
            <a:ext cx="3565525" cy="3415519"/>
          </a:xfrm>
        </p:spPr>
        <p:txBody>
          <a:bodyPr/>
          <a:lstStyle/>
          <a:p>
            <a:pPr marL="342900" indent="-342900">
              <a:buFont typeface="Arial" panose="020B0604020202020204" pitchFamily="34" charset="0"/>
              <a:buChar char="•"/>
            </a:pPr>
            <a:r>
              <a:rPr lang="es-MX" sz="1600" dirty="0"/>
              <a:t>Tarea 3</a:t>
            </a:r>
          </a:p>
          <a:p>
            <a:pPr marL="800100" lvl="1" indent="-342900"/>
            <a:r>
              <a:rPr lang="es-MX" sz="1100" dirty="0"/>
              <a:t>Mandel</a:t>
            </a:r>
          </a:p>
          <a:p>
            <a:pPr marL="342900" indent="-342900">
              <a:buFont typeface="Arial" panose="020B0604020202020204" pitchFamily="34" charset="0"/>
              <a:buChar char="•"/>
            </a:pPr>
            <a:r>
              <a:rPr lang="es-MX" sz="1600" dirty="0"/>
              <a:t>Practica 3</a:t>
            </a:r>
          </a:p>
          <a:p>
            <a:pPr marL="800100" lvl="1" indent="-342900"/>
            <a:r>
              <a:rPr lang="es-MX" sz="1100" dirty="0"/>
              <a:t>Pelotita</a:t>
            </a:r>
          </a:p>
          <a:p>
            <a:pPr marL="800100" lvl="1" indent="-342900"/>
            <a:r>
              <a:rPr lang="es-MX" sz="1100" dirty="0"/>
              <a:t>Puntos</a:t>
            </a:r>
          </a:p>
          <a:p>
            <a:pPr marL="800100" lvl="1" indent="-342900"/>
            <a:r>
              <a:rPr lang="es-MX" sz="1100" dirty="0"/>
              <a:t>Semáforo</a:t>
            </a:r>
          </a:p>
          <a:p>
            <a:pPr marL="342900" indent="-342900">
              <a:buFont typeface="Arial" panose="020B0604020202020204" pitchFamily="34" charset="0"/>
              <a:buChar char="•"/>
            </a:pPr>
            <a:r>
              <a:rPr lang="es-MX" sz="1600" dirty="0"/>
              <a:t>Practica 4</a:t>
            </a:r>
          </a:p>
          <a:p>
            <a:pPr marL="800100" lvl="1" indent="-342900"/>
            <a:r>
              <a:rPr lang="es-MX" sz="1100" dirty="0"/>
              <a:t>Semáforo</a:t>
            </a:r>
          </a:p>
          <a:p>
            <a:pPr marL="800100" lvl="1" indent="-342900"/>
            <a:r>
              <a:rPr lang="es-MX" sz="1100" dirty="0"/>
              <a:t>Pinzas</a:t>
            </a:r>
          </a:p>
          <a:p>
            <a:pPr marL="285750" indent="-285750">
              <a:buFont typeface="Arial" panose="020B0604020202020204" pitchFamily="34" charset="0"/>
              <a:buChar char="•"/>
            </a:pPr>
            <a:r>
              <a:rPr lang="es-MX" sz="1700" dirty="0"/>
              <a:t>Tarea 4</a:t>
            </a:r>
          </a:p>
          <a:p>
            <a:pPr marL="742950" lvl="1" indent="-285750"/>
            <a:r>
              <a:rPr lang="es-MX" sz="1100" dirty="0"/>
              <a:t>Cubo</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s-MX" dirty="0"/>
              <a:t>Conclusión</a:t>
            </a:r>
            <a:r>
              <a:rPr lang="en-US" dirty="0"/>
              <a: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427370"/>
            <a:ext cx="9878473" cy="3515555"/>
          </a:xfrm>
        </p:spPr>
        <p:txBody>
          <a:bodyPr/>
          <a:lstStyle/>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Este ejercicio tenía el propósito de complicar un poco la animación al trabajar diferente para cada una de las figuras, en este ejercicio me costó trabajo comprender como hacer para que las figuras vayan cambiando de color y por eso no se anima y solo se queda un triangulo especifico, al sacar mi duda en la clase se me resolvió que hay que tener un identificador por figura y trabajar con la función modulo y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timer</a:t>
            </a:r>
            <a:r>
              <a:rPr lang="es-MX"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61029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err="1"/>
              <a:t>Practica</a:t>
            </a:r>
            <a:r>
              <a:rPr lang="en-US" sz="6400" kern="1200" dirty="0">
                <a:solidFill>
                  <a:schemeClr val="tx1"/>
                </a:solidFill>
                <a:latin typeface="+mj-lt"/>
                <a:ea typeface="+mj-ea"/>
                <a:cs typeface="+mj-cs"/>
              </a:rPr>
              <a:t> 4</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21</a:t>
            </a:fld>
            <a:endParaRPr lang="en-US"/>
          </a:p>
        </p:txBody>
      </p:sp>
    </p:spTree>
    <p:extLst>
      <p:ext uri="{BB962C8B-B14F-4D97-AF65-F5344CB8AC3E}">
        <p14:creationId xmlns:p14="http://schemas.microsoft.com/office/powerpoint/2010/main" val="62455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s-MX" dirty="0"/>
              <a:t>Semáforo</a:t>
            </a:r>
            <a:endParaRPr lang="en-US"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8" name="TextBox 7">
            <a:extLst>
              <a:ext uri="{FF2B5EF4-FFF2-40B4-BE49-F238E27FC236}">
                <a16:creationId xmlns:a16="http://schemas.microsoft.com/office/drawing/2014/main" id="{ECB51BE4-3C1A-8362-645A-927E228C1B3E}"/>
              </a:ext>
            </a:extLst>
          </p:cNvPr>
          <p:cNvSpPr txBox="1"/>
          <p:nvPr/>
        </p:nvSpPr>
        <p:spPr>
          <a:xfrm>
            <a:off x="1026543" y="1802921"/>
            <a:ext cx="9238891" cy="1070871"/>
          </a:xfrm>
          <a:prstGeom prst="rect">
            <a:avLst/>
          </a:prstGeom>
          <a:noFill/>
        </p:spPr>
        <p:txBody>
          <a:bodyPr wrap="square" rtlCol="0">
            <a:spAutoFit/>
          </a:bodyPr>
          <a:lstStyle/>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Con primitivas 3D dibuja un semáforo, sustituye la proyección 2D: gluOrtho2D(0,640,0,480) usada hasta ahora por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glOrtho</a:t>
            </a:r>
            <a:r>
              <a:rPr lang="es-MX" sz="1800" dirty="0">
                <a:effectLst/>
                <a:latin typeface="Calibri" panose="020F0502020204030204" pitchFamily="34" charset="0"/>
                <a:ea typeface="Calibri" panose="020F0502020204030204" pitchFamily="34" charset="0"/>
                <a:cs typeface="Times New Roman" panose="02020603050405020304" pitchFamily="18" charset="0"/>
              </a:rPr>
              <a:t>(0,640,0,480,-200,200). Aprovecha la animación que ya tienes.</a:t>
            </a:r>
          </a:p>
          <a:p>
            <a:pPr lvl="0">
              <a:lnSpc>
                <a:spcPct val="107000"/>
              </a:lnSpc>
              <a:spcAft>
                <a:spcPts val="800"/>
              </a:spcAft>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5647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23</a:t>
            </a:fld>
            <a:endParaRPr lang="en-US"/>
          </a:p>
        </p:txBody>
      </p:sp>
      <p:pic>
        <p:nvPicPr>
          <p:cNvPr id="4" name="Picture 3">
            <a:extLst>
              <a:ext uri="{FF2B5EF4-FFF2-40B4-BE49-F238E27FC236}">
                <a16:creationId xmlns:a16="http://schemas.microsoft.com/office/drawing/2014/main" id="{94810BA7-AACA-6328-FB55-6B8E7A864191}"/>
              </a:ext>
            </a:extLst>
          </p:cNvPr>
          <p:cNvPicPr>
            <a:picLocks noChangeAspect="1"/>
          </p:cNvPicPr>
          <p:nvPr/>
        </p:nvPicPr>
        <p:blipFill>
          <a:blip r:embed="rId2"/>
          <a:stretch>
            <a:fillRect/>
          </a:stretch>
        </p:blipFill>
        <p:spPr>
          <a:xfrm>
            <a:off x="712405" y="445336"/>
            <a:ext cx="5487166" cy="5182323"/>
          </a:xfrm>
          <a:prstGeom prst="rect">
            <a:avLst/>
          </a:prstGeom>
        </p:spPr>
      </p:pic>
      <p:pic>
        <p:nvPicPr>
          <p:cNvPr id="7" name="Picture 6">
            <a:extLst>
              <a:ext uri="{FF2B5EF4-FFF2-40B4-BE49-F238E27FC236}">
                <a16:creationId xmlns:a16="http://schemas.microsoft.com/office/drawing/2014/main" id="{3E3F6474-508E-E929-C379-AD525CA2D3D2}"/>
              </a:ext>
            </a:extLst>
          </p:cNvPr>
          <p:cNvPicPr>
            <a:picLocks noChangeAspect="1"/>
          </p:cNvPicPr>
          <p:nvPr/>
        </p:nvPicPr>
        <p:blipFill>
          <a:blip r:embed="rId3"/>
          <a:stretch>
            <a:fillRect/>
          </a:stretch>
        </p:blipFill>
        <p:spPr>
          <a:xfrm>
            <a:off x="6533384" y="2160058"/>
            <a:ext cx="5487166" cy="1981477"/>
          </a:xfrm>
          <a:prstGeom prst="rect">
            <a:avLst/>
          </a:prstGeom>
        </p:spPr>
      </p:pic>
    </p:spTree>
    <p:extLst>
      <p:ext uri="{BB962C8B-B14F-4D97-AF65-F5344CB8AC3E}">
        <p14:creationId xmlns:p14="http://schemas.microsoft.com/office/powerpoint/2010/main" val="306653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F7B9026-36AD-42E4-B172-8D68F3A33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Picture 10" descr="Shape&#10;&#10;Description automatically generated">
            <a:extLst>
              <a:ext uri="{FF2B5EF4-FFF2-40B4-BE49-F238E27FC236}">
                <a16:creationId xmlns:a16="http://schemas.microsoft.com/office/drawing/2014/main" id="{6AE342BC-589F-8523-8CED-E8C9899000BA}"/>
              </a:ext>
            </a:extLst>
          </p:cNvPr>
          <p:cNvPicPr>
            <a:picLocks noChangeAspect="1"/>
          </p:cNvPicPr>
          <p:nvPr/>
        </p:nvPicPr>
        <p:blipFill rotWithShape="1">
          <a:blip r:embed="rId2"/>
          <a:srcRect l="26806" r="27050" b="2"/>
          <a:stretch/>
        </p:blipFill>
        <p:spPr>
          <a:xfrm>
            <a:off x="192528" y="171716"/>
            <a:ext cx="3793268" cy="6514565"/>
          </a:xfrm>
          <a:prstGeom prst="rect">
            <a:avLst/>
          </a:prstGeom>
        </p:spPr>
      </p:pic>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solidFill>
                  <a:srgbClr val="FFFFFF"/>
                </a:solidFill>
              </a:rPr>
              <a:t>Tuesday, February 2, 20XX</a:t>
            </a:r>
          </a:p>
        </p:txBody>
      </p:sp>
      <p:pic>
        <p:nvPicPr>
          <p:cNvPr id="12" name="Picture 11" descr="A picture containing shape&#10;&#10;Description automatically generated">
            <a:extLst>
              <a:ext uri="{FF2B5EF4-FFF2-40B4-BE49-F238E27FC236}">
                <a16:creationId xmlns:a16="http://schemas.microsoft.com/office/drawing/2014/main" id="{DDAE75A3-00E7-EFD1-020F-64C776B10B9E}"/>
              </a:ext>
            </a:extLst>
          </p:cNvPr>
          <p:cNvPicPr>
            <a:picLocks noChangeAspect="1"/>
          </p:cNvPicPr>
          <p:nvPr/>
        </p:nvPicPr>
        <p:blipFill rotWithShape="1">
          <a:blip r:embed="rId3"/>
          <a:srcRect l="26413" r="26641"/>
          <a:stretch/>
        </p:blipFill>
        <p:spPr>
          <a:xfrm>
            <a:off x="4184538" y="171716"/>
            <a:ext cx="3822924" cy="6514565"/>
          </a:xfrm>
          <a:prstGeom prst="rect">
            <a:avLst/>
          </a:prstGeom>
        </p:spPr>
      </p:pic>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4220858" y="6356350"/>
            <a:ext cx="3762689" cy="365125"/>
          </a:xfrm>
        </p:spPr>
        <p:txBody>
          <a:bodyPr vert="horz" lIns="91440" tIns="45720" rIns="91440" bIns="45720" rtlCol="0" anchor="ctr">
            <a:normAutofit/>
          </a:bodyPr>
          <a:lstStyle/>
          <a:p>
            <a:pPr algn="ctr">
              <a:spcAft>
                <a:spcPts val="600"/>
              </a:spcAft>
            </a:pPr>
            <a:r>
              <a:rPr lang="en-US" sz="1200" kern="1200">
                <a:solidFill>
                  <a:srgbClr val="FFFFFF"/>
                </a:solidFill>
                <a:latin typeface="+mn-lt"/>
                <a:ea typeface="+mn-ea"/>
                <a:cs typeface="+mn-cs"/>
              </a:rPr>
              <a:t>Sample Footer Text</a:t>
            </a:r>
          </a:p>
        </p:txBody>
      </p:sp>
      <p:pic>
        <p:nvPicPr>
          <p:cNvPr id="10" name="Picture 9" descr="Shape&#10;&#10;Description automatically generated">
            <a:extLst>
              <a:ext uri="{FF2B5EF4-FFF2-40B4-BE49-F238E27FC236}">
                <a16:creationId xmlns:a16="http://schemas.microsoft.com/office/drawing/2014/main" id="{18B54E8C-A256-9D1E-FD8A-D278B75B7598}"/>
              </a:ext>
            </a:extLst>
          </p:cNvPr>
          <p:cNvPicPr>
            <a:picLocks noChangeAspect="1"/>
          </p:cNvPicPr>
          <p:nvPr/>
        </p:nvPicPr>
        <p:blipFill rotWithShape="1">
          <a:blip r:embed="rId4"/>
          <a:srcRect l="26808" r="27268" b="-1"/>
          <a:stretch/>
        </p:blipFill>
        <p:spPr>
          <a:xfrm>
            <a:off x="8188032" y="171716"/>
            <a:ext cx="3799007" cy="6514565"/>
          </a:xfrm>
          <a:prstGeom prst="rect">
            <a:avLst/>
          </a:pr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BA1B0FB-D917-4C8C-928F-313BD683BF39}" type="slidenum">
              <a:rPr lang="en-US" sz="1200">
                <a:solidFill>
                  <a:srgbClr val="FFFFFF"/>
                </a:solidFill>
              </a:rPr>
              <a:pPr>
                <a:spcAft>
                  <a:spcPts val="600"/>
                </a:spcAft>
              </a:pPr>
              <a:t>24</a:t>
            </a:fld>
            <a:endParaRPr lang="en-US" sz="1200">
              <a:solidFill>
                <a:srgbClr val="FFFFFF"/>
              </a:solidFill>
            </a:endParaRPr>
          </a:p>
        </p:txBody>
      </p:sp>
    </p:spTree>
    <p:extLst>
      <p:ext uri="{BB962C8B-B14F-4D97-AF65-F5344CB8AC3E}">
        <p14:creationId xmlns:p14="http://schemas.microsoft.com/office/powerpoint/2010/main" val="735608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s-MX" dirty="0"/>
              <a:t>Conclusión</a:t>
            </a:r>
            <a:r>
              <a:rPr lang="en-US" dirty="0"/>
              <a: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427370"/>
            <a:ext cx="9878473" cy="3515555"/>
          </a:xfrm>
        </p:spPr>
        <p:txBody>
          <a:bodyPr/>
          <a:lstStyle/>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El objetivo de este ejercicio era tomar el programa de semáforo que ya teníamos y hacerlo con primitivas 3D, este fue un reto que no había logrado hacer el programa de semáforo de la practica 3 pero aprendí como trabajar con las primitivas 3D e incluso comprender mejor como funcionan las multiplicaciones de matrices.</a:t>
            </a:r>
          </a:p>
          <a:p>
            <a:pPr marL="0" indent="0">
              <a:buNone/>
            </a:pP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48331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err="1"/>
              <a:t>Pinzas</a:t>
            </a:r>
            <a:endParaRPr lang="en-US"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8" name="TextBox 7">
            <a:extLst>
              <a:ext uri="{FF2B5EF4-FFF2-40B4-BE49-F238E27FC236}">
                <a16:creationId xmlns:a16="http://schemas.microsoft.com/office/drawing/2014/main" id="{ECB51BE4-3C1A-8362-645A-927E228C1B3E}"/>
              </a:ext>
            </a:extLst>
          </p:cNvPr>
          <p:cNvSpPr txBox="1"/>
          <p:nvPr/>
        </p:nvSpPr>
        <p:spPr>
          <a:xfrm>
            <a:off x="709972" y="1783871"/>
            <a:ext cx="9238891" cy="774507"/>
          </a:xfrm>
          <a:prstGeom prst="rect">
            <a:avLst/>
          </a:prstGeom>
          <a:noFill/>
        </p:spPr>
        <p:txBody>
          <a:bodyPr wrap="square" rtlCol="0">
            <a:spAutoFit/>
          </a:bodyPr>
          <a:lstStyle/>
          <a:p>
            <a:pPr marL="342900" indent="-342900">
              <a:lnSpc>
                <a:spcPct val="107000"/>
              </a:lnSpc>
              <a:spcAft>
                <a:spcPts val="800"/>
              </a:spcAft>
              <a:buFont typeface="+mj-lt"/>
              <a:buAutoNum type="arabicPeriod"/>
            </a:pPr>
            <a:r>
              <a:rPr lang="es-MX" sz="1800" dirty="0">
                <a:effectLst/>
                <a:latin typeface="Calibri" panose="020F0502020204030204" pitchFamily="34" charset="0"/>
                <a:ea typeface="Calibri" panose="020F0502020204030204" pitchFamily="34" charset="0"/>
                <a:cs typeface="Times New Roman" panose="02020603050405020304" pitchFamily="18" charset="0"/>
              </a:rPr>
              <a:t>Dibuja unas “Pinzas” con la siguiente especificación:</a:t>
            </a:r>
          </a:p>
          <a:p>
            <a:pPr marL="342900" lvl="0" indent="-342900">
              <a:lnSpc>
                <a:spcPct val="107000"/>
              </a:lnSpc>
              <a:spcAft>
                <a:spcPts val="800"/>
              </a:spcAft>
              <a:buFont typeface="+mj-lt"/>
              <a:buAutoNum type="arabicPeriod"/>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9049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27</a:t>
            </a:fld>
            <a:endParaRPr lang="en-US"/>
          </a:p>
        </p:txBody>
      </p:sp>
      <p:pic>
        <p:nvPicPr>
          <p:cNvPr id="3" name="Picture 2">
            <a:extLst>
              <a:ext uri="{FF2B5EF4-FFF2-40B4-BE49-F238E27FC236}">
                <a16:creationId xmlns:a16="http://schemas.microsoft.com/office/drawing/2014/main" id="{989F62A8-654C-957F-A7A5-1CCDE16A821B}"/>
              </a:ext>
            </a:extLst>
          </p:cNvPr>
          <p:cNvPicPr>
            <a:picLocks noChangeAspect="1"/>
          </p:cNvPicPr>
          <p:nvPr/>
        </p:nvPicPr>
        <p:blipFill>
          <a:blip r:embed="rId2"/>
          <a:stretch>
            <a:fillRect/>
          </a:stretch>
        </p:blipFill>
        <p:spPr>
          <a:xfrm>
            <a:off x="250771" y="857264"/>
            <a:ext cx="5496692" cy="4953691"/>
          </a:xfrm>
          <a:prstGeom prst="rect">
            <a:avLst/>
          </a:prstGeom>
        </p:spPr>
      </p:pic>
      <p:pic>
        <p:nvPicPr>
          <p:cNvPr id="6" name="Picture 5">
            <a:extLst>
              <a:ext uri="{FF2B5EF4-FFF2-40B4-BE49-F238E27FC236}">
                <a16:creationId xmlns:a16="http://schemas.microsoft.com/office/drawing/2014/main" id="{C1DC1D1D-D6A4-CA86-5A38-D3E47FB7C033}"/>
              </a:ext>
            </a:extLst>
          </p:cNvPr>
          <p:cNvPicPr>
            <a:picLocks noChangeAspect="1"/>
          </p:cNvPicPr>
          <p:nvPr/>
        </p:nvPicPr>
        <p:blipFill>
          <a:blip r:embed="rId3"/>
          <a:stretch>
            <a:fillRect/>
          </a:stretch>
        </p:blipFill>
        <p:spPr>
          <a:xfrm>
            <a:off x="6163498" y="1687371"/>
            <a:ext cx="5477639" cy="3724795"/>
          </a:xfrm>
          <a:prstGeom prst="rect">
            <a:avLst/>
          </a:prstGeom>
        </p:spPr>
      </p:pic>
    </p:spTree>
    <p:extLst>
      <p:ext uri="{BB962C8B-B14F-4D97-AF65-F5344CB8AC3E}">
        <p14:creationId xmlns:p14="http://schemas.microsoft.com/office/powerpoint/2010/main" val="2067623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Shape&#10;&#10;Description automatically generated">
            <a:extLst>
              <a:ext uri="{FF2B5EF4-FFF2-40B4-BE49-F238E27FC236}">
                <a16:creationId xmlns:a16="http://schemas.microsoft.com/office/drawing/2014/main" id="{924FC84D-7E37-4707-FBEA-51EA6E65846C}"/>
              </a:ext>
            </a:extLst>
          </p:cNvPr>
          <p:cNvPicPr>
            <a:picLocks noChangeAspect="1"/>
          </p:cNvPicPr>
          <p:nvPr/>
        </p:nvPicPr>
        <p:blipFill>
          <a:blip r:embed="rId2"/>
          <a:stretch>
            <a:fillRect/>
          </a:stretch>
        </p:blipFill>
        <p:spPr>
          <a:xfrm>
            <a:off x="484632" y="2023476"/>
            <a:ext cx="3517119" cy="2804902"/>
          </a:xfrm>
          <a:prstGeom prst="rect">
            <a:avLst/>
          </a:prstGeom>
        </p:spPr>
      </p:pic>
      <p:cxnSp>
        <p:nvCxnSpPr>
          <p:cNvPr id="21" name="Straight Connector 20">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text, tool&#10;&#10;Description automatically generated">
            <a:extLst>
              <a:ext uri="{FF2B5EF4-FFF2-40B4-BE49-F238E27FC236}">
                <a16:creationId xmlns:a16="http://schemas.microsoft.com/office/drawing/2014/main" id="{3DBE7306-4992-F32F-D43D-F2A872330017}"/>
              </a:ext>
            </a:extLst>
          </p:cNvPr>
          <p:cNvPicPr>
            <a:picLocks noChangeAspect="1"/>
          </p:cNvPicPr>
          <p:nvPr/>
        </p:nvPicPr>
        <p:blipFill>
          <a:blip r:embed="rId3"/>
          <a:stretch>
            <a:fillRect/>
          </a:stretch>
        </p:blipFill>
        <p:spPr>
          <a:xfrm>
            <a:off x="4310676" y="2024254"/>
            <a:ext cx="3537345" cy="2803345"/>
          </a:xfrm>
          <a:prstGeom prst="rect">
            <a:avLst/>
          </a:prstGeom>
        </p:spPr>
      </p:pic>
      <p:cxnSp>
        <p:nvCxnSpPr>
          <p:cNvPr id="23" name="Straight Connector 22">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Shape&#10;&#10;Description automatically generated with medium confidence">
            <a:extLst>
              <a:ext uri="{FF2B5EF4-FFF2-40B4-BE49-F238E27FC236}">
                <a16:creationId xmlns:a16="http://schemas.microsoft.com/office/drawing/2014/main" id="{E95646E1-0F09-54BF-3A5A-C273010062DF}"/>
              </a:ext>
            </a:extLst>
          </p:cNvPr>
          <p:cNvPicPr>
            <a:picLocks noChangeAspect="1"/>
          </p:cNvPicPr>
          <p:nvPr/>
        </p:nvPicPr>
        <p:blipFill>
          <a:blip r:embed="rId4"/>
          <a:stretch>
            <a:fillRect/>
          </a:stretch>
        </p:blipFill>
        <p:spPr>
          <a:xfrm>
            <a:off x="8162336" y="2032269"/>
            <a:ext cx="3517120" cy="2787317"/>
          </a:xfrm>
          <a:prstGeom prst="rect">
            <a:avLst/>
          </a:prstGeom>
        </p:spPr>
      </p:pic>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solidFill>
                  <a:schemeClr val="tx1">
                    <a:tint val="75000"/>
                  </a:schemeClr>
                </a:solidFill>
              </a:rPr>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pPr>
            <a:r>
              <a:rPr lang="en-US" sz="1200" kern="1200">
                <a:solidFill>
                  <a:schemeClr val="tx1">
                    <a:tint val="75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BA1B0FB-D917-4C8C-928F-313BD683BF39}" type="slidenum">
              <a:rPr lang="en-US" sz="1200" smtClean="0">
                <a:solidFill>
                  <a:schemeClr val="tx1">
                    <a:tint val="75000"/>
                  </a:schemeClr>
                </a:solidFill>
              </a:rPr>
              <a:pPr>
                <a:spcAft>
                  <a:spcPts val="600"/>
                </a:spcAft>
              </a:pPr>
              <a:t>28</a:t>
            </a:fld>
            <a:endParaRPr lang="en-US" sz="1200">
              <a:solidFill>
                <a:schemeClr val="tx1">
                  <a:tint val="75000"/>
                </a:schemeClr>
              </a:solidFill>
            </a:endParaRPr>
          </a:p>
        </p:txBody>
      </p:sp>
    </p:spTree>
    <p:extLst>
      <p:ext uri="{BB962C8B-B14F-4D97-AF65-F5344CB8AC3E}">
        <p14:creationId xmlns:p14="http://schemas.microsoft.com/office/powerpoint/2010/main" val="3561829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s-MX" dirty="0"/>
              <a:t>Conclusión</a:t>
            </a:r>
            <a:r>
              <a:rPr lang="en-US" dirty="0"/>
              <a: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427370"/>
            <a:ext cx="9878473" cy="3515555"/>
          </a:xfrm>
        </p:spPr>
        <p:txBody>
          <a:bodyPr/>
          <a:lstStyle/>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El objetivo de este ejercicio era dibujar unas pinzas que se puedan abrir y se puedan rotar, en este ejercicio no logre cumplir con la rotación de las pinzas pero aprendí a dibujar los cilindros en incluso tratar con la jerarquía de las matrices para movimiento de los brazos.</a:t>
            </a:r>
          </a:p>
          <a:p>
            <a:pPr marL="0" indent="0">
              <a:buNone/>
            </a:pP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0806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10B4-5DAF-3269-9D01-63C0FC267764}"/>
              </a:ext>
            </a:extLst>
          </p:cNvPr>
          <p:cNvSpPr>
            <a:spLocks noGrp="1"/>
          </p:cNvSpPr>
          <p:nvPr>
            <p:ph type="title"/>
          </p:nvPr>
        </p:nvSpPr>
        <p:spPr/>
        <p:txBody>
          <a:bodyPr/>
          <a:lstStyle/>
          <a:p>
            <a:r>
              <a:rPr lang="en-US" dirty="0" err="1"/>
              <a:t>Introducc</a:t>
            </a:r>
            <a:r>
              <a:rPr lang="es-MX" dirty="0" err="1"/>
              <a:t>ió</a:t>
            </a:r>
            <a:r>
              <a:rPr lang="en-US" dirty="0"/>
              <a:t>n </a:t>
            </a:r>
            <a:endParaRPr lang="es-MX" dirty="0"/>
          </a:p>
        </p:txBody>
      </p:sp>
      <p:sp>
        <p:nvSpPr>
          <p:cNvPr id="9" name="Slide Number Placeholder 8">
            <a:extLst>
              <a:ext uri="{FF2B5EF4-FFF2-40B4-BE49-F238E27FC236}">
                <a16:creationId xmlns:a16="http://schemas.microsoft.com/office/drawing/2014/main" id="{3990E2E8-03CC-4AAB-6AE0-9E56EDB188EC}"/>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0" name="Content Placeholder 9">
            <a:extLst>
              <a:ext uri="{FF2B5EF4-FFF2-40B4-BE49-F238E27FC236}">
                <a16:creationId xmlns:a16="http://schemas.microsoft.com/office/drawing/2014/main" id="{61A6E0FB-77D8-EF49-41B2-5E869957505E}"/>
              </a:ext>
            </a:extLst>
          </p:cNvPr>
          <p:cNvSpPr>
            <a:spLocks noGrp="1"/>
          </p:cNvSpPr>
          <p:nvPr>
            <p:ph sz="quarter" idx="15"/>
          </p:nvPr>
        </p:nvSpPr>
        <p:spPr/>
        <p:txBody>
          <a:bodyPr/>
          <a:lstStyle/>
          <a:p>
            <a:r>
              <a:rPr lang="es-MX" dirty="0"/>
              <a:t>En el portafolio se encuentran las practicas y tareas realizadas durante el semestre junto con las concusiones sobre estos trabajos</a:t>
            </a:r>
          </a:p>
        </p:txBody>
      </p:sp>
      <p:pic>
        <p:nvPicPr>
          <p:cNvPr id="11" name="Picture Placeholder 10">
            <a:extLst>
              <a:ext uri="{FF2B5EF4-FFF2-40B4-BE49-F238E27FC236}">
                <a16:creationId xmlns:a16="http://schemas.microsoft.com/office/drawing/2014/main" id="{39D906F5-FC14-EF0A-CF7E-907EDB4356BE}"/>
              </a:ext>
            </a:extLst>
          </p:cNvPr>
          <p:cNvPicPr>
            <a:picLocks noGrp="1" noChangeAspect="1"/>
          </p:cNvPicPr>
          <p:nvPr>
            <p:ph type="pic" sz="quarter" idx="13"/>
          </p:nvPr>
        </p:nvPicPr>
        <p:blipFill>
          <a:blip r:embed="rId2"/>
          <a:srcRect l="7036" r="7036"/>
          <a:stretch>
            <a:fillRect/>
          </a:stretch>
        </p:blipFill>
        <p:spPr>
          <a:xfrm>
            <a:off x="0" y="0"/>
            <a:ext cx="3054350" cy="3776663"/>
          </a:xfrm>
          <a:prstGeom prst="rect">
            <a:avLst/>
          </a:prstGeom>
        </p:spPr>
      </p:pic>
      <p:pic>
        <p:nvPicPr>
          <p:cNvPr id="13" name="Picture Placeholder 12" descr="Shape, rectangle&#10;&#10;Description automatically generated">
            <a:extLst>
              <a:ext uri="{FF2B5EF4-FFF2-40B4-BE49-F238E27FC236}">
                <a16:creationId xmlns:a16="http://schemas.microsoft.com/office/drawing/2014/main" id="{1CBB4F09-0BCB-970F-D880-E12F274D13E2}"/>
              </a:ext>
            </a:extLst>
          </p:cNvPr>
          <p:cNvPicPr>
            <a:picLocks noGrp="1" noChangeAspect="1"/>
          </p:cNvPicPr>
          <p:nvPr>
            <p:ph type="pic" sz="quarter" idx="14"/>
          </p:nvPr>
        </p:nvPicPr>
        <p:blipFill>
          <a:blip r:embed="rId3"/>
          <a:srcRect l="17467" r="17467"/>
          <a:stretch>
            <a:fillRect/>
          </a:stretch>
        </p:blipFill>
        <p:spPr>
          <a:xfrm>
            <a:off x="3054350" y="0"/>
            <a:ext cx="3054350" cy="3776663"/>
          </a:xfrm>
          <a:prstGeom prst="rect">
            <a:avLst/>
          </a:prstGeom>
        </p:spPr>
      </p:pic>
      <p:pic>
        <p:nvPicPr>
          <p:cNvPr id="14" name="Picture Placeholder 13" descr="Shape&#10;&#10;Description automatically generated">
            <a:extLst>
              <a:ext uri="{FF2B5EF4-FFF2-40B4-BE49-F238E27FC236}">
                <a16:creationId xmlns:a16="http://schemas.microsoft.com/office/drawing/2014/main" id="{8C754FE3-5600-5FBA-8E1F-F899C69C18B1}"/>
              </a:ext>
            </a:extLst>
          </p:cNvPr>
          <p:cNvPicPr>
            <a:picLocks noGrp="1" noChangeAspect="1"/>
          </p:cNvPicPr>
          <p:nvPr>
            <p:ph type="pic" sz="quarter" idx="15"/>
          </p:nvPr>
        </p:nvPicPr>
        <p:blipFill rotWithShape="1">
          <a:blip r:embed="rId4"/>
          <a:srcRect l="17936" r="17936"/>
          <a:stretch/>
        </p:blipFill>
        <p:spPr>
          <a:xfrm>
            <a:off x="6083300" y="0"/>
            <a:ext cx="3054350" cy="3776663"/>
          </a:xfrm>
          <a:prstGeom prst="rect">
            <a:avLst/>
          </a:prstGeom>
        </p:spPr>
      </p:pic>
      <p:pic>
        <p:nvPicPr>
          <p:cNvPr id="15" name="Picture Placeholder 14" descr="Shape&#10;&#10;Description automatically generated">
            <a:extLst>
              <a:ext uri="{FF2B5EF4-FFF2-40B4-BE49-F238E27FC236}">
                <a16:creationId xmlns:a16="http://schemas.microsoft.com/office/drawing/2014/main" id="{1225E745-F1EC-F8F2-B817-38AC5DF5FCAE}"/>
              </a:ext>
            </a:extLst>
          </p:cNvPr>
          <p:cNvPicPr>
            <a:picLocks noGrp="1" noChangeAspect="1"/>
          </p:cNvPicPr>
          <p:nvPr>
            <p:ph type="pic" sz="quarter" idx="16"/>
          </p:nvPr>
        </p:nvPicPr>
        <p:blipFill>
          <a:blip r:embed="rId5"/>
          <a:srcRect l="17782" r="17782"/>
          <a:stretch>
            <a:fillRect/>
          </a:stretch>
        </p:blipFill>
        <p:spPr>
          <a:xfrm>
            <a:off x="9137650" y="0"/>
            <a:ext cx="3054350" cy="3776663"/>
          </a:xfrm>
          <a:prstGeom prst="rect">
            <a:avLst/>
          </a:prstGeom>
        </p:spPr>
      </p:pic>
    </p:spTree>
    <p:extLst>
      <p:ext uri="{BB962C8B-B14F-4D97-AF65-F5344CB8AC3E}">
        <p14:creationId xmlns:p14="http://schemas.microsoft.com/office/powerpoint/2010/main" val="948518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err="1">
                <a:solidFill>
                  <a:schemeClr val="tx1"/>
                </a:solidFill>
                <a:latin typeface="+mj-lt"/>
                <a:ea typeface="+mj-ea"/>
                <a:cs typeface="+mj-cs"/>
              </a:rPr>
              <a:t>Tarea</a:t>
            </a:r>
            <a:r>
              <a:rPr lang="en-US" sz="6400" kern="1200" dirty="0">
                <a:solidFill>
                  <a:schemeClr val="tx1"/>
                </a:solidFill>
                <a:latin typeface="+mj-lt"/>
                <a:ea typeface="+mj-ea"/>
                <a:cs typeface="+mj-cs"/>
              </a:rPr>
              <a:t> 4</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30</a:t>
            </a:fld>
            <a:endParaRPr lang="en-US"/>
          </a:p>
        </p:txBody>
      </p:sp>
    </p:spTree>
    <p:extLst>
      <p:ext uri="{BB962C8B-B14F-4D97-AF65-F5344CB8AC3E}">
        <p14:creationId xmlns:p14="http://schemas.microsoft.com/office/powerpoint/2010/main" val="1350089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err="1"/>
              <a:t>Cubo</a:t>
            </a:r>
            <a:endParaRPr lang="en-US"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
        <p:nvSpPr>
          <p:cNvPr id="8" name="TextBox 7">
            <a:extLst>
              <a:ext uri="{FF2B5EF4-FFF2-40B4-BE49-F238E27FC236}">
                <a16:creationId xmlns:a16="http://schemas.microsoft.com/office/drawing/2014/main" id="{ECB51BE4-3C1A-8362-645A-927E228C1B3E}"/>
              </a:ext>
            </a:extLst>
          </p:cNvPr>
          <p:cNvSpPr txBox="1"/>
          <p:nvPr/>
        </p:nvSpPr>
        <p:spPr>
          <a:xfrm>
            <a:off x="1026543" y="1802921"/>
            <a:ext cx="9238891" cy="966996"/>
          </a:xfrm>
          <a:prstGeom prst="rect">
            <a:avLst/>
          </a:prstGeom>
          <a:noFill/>
        </p:spPr>
        <p:txBody>
          <a:bodyPr wrap="square" rtlCol="0">
            <a:spAutoFit/>
          </a:bodyPr>
          <a:lstStyle/>
          <a:p>
            <a:pPr>
              <a:lnSpc>
                <a:spcPct val="107000"/>
              </a:lnSpc>
              <a:spcAft>
                <a:spcPts val="800"/>
              </a:spcAft>
            </a:pPr>
            <a:r>
              <a:rPr lang="es-MX" dirty="0"/>
              <a:t>Modela las siguientes figuras (el cubo y otra de tu elección) desarmadas y anima su armado/desarmado al presionar un botón del ratón. Puede ser que se vaya armando con cada clic del ratón o con uno sólo. Usar primitivas 2D</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7156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BC578B2-94AC-001F-3204-409B39A32AF9}"/>
              </a:ext>
            </a:extLst>
          </p:cNvPr>
          <p:cNvPicPr>
            <a:picLocks noChangeAspect="1"/>
          </p:cNvPicPr>
          <p:nvPr/>
        </p:nvPicPr>
        <p:blipFill>
          <a:blip r:embed="rId2"/>
          <a:stretch>
            <a:fillRect/>
          </a:stretch>
        </p:blipFill>
        <p:spPr>
          <a:xfrm>
            <a:off x="6625904" y="693714"/>
            <a:ext cx="3620419" cy="2543217"/>
          </a:xfrm>
          <a:prstGeom prst="rect">
            <a:avLst/>
          </a:prstGeom>
        </p:spPr>
      </p:pic>
      <p:cxnSp>
        <p:nvCxnSpPr>
          <p:cNvPr id="21" name="Straight Connector 20">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E17E6E-49B4-118A-C112-E3263C183E86}"/>
              </a:ext>
            </a:extLst>
          </p:cNvPr>
          <p:cNvPicPr>
            <a:picLocks noChangeAspect="1"/>
          </p:cNvPicPr>
          <p:nvPr/>
        </p:nvPicPr>
        <p:blipFill>
          <a:blip r:embed="rId3"/>
          <a:stretch>
            <a:fillRect/>
          </a:stretch>
        </p:blipFill>
        <p:spPr>
          <a:xfrm>
            <a:off x="834624" y="4146019"/>
            <a:ext cx="4732940" cy="1138198"/>
          </a:xfrm>
          <a:prstGeom prst="rect">
            <a:avLst/>
          </a:prstGeom>
        </p:spPr>
      </p:pic>
      <p:cxnSp>
        <p:nvCxnSpPr>
          <p:cNvPr id="23" name="Straight Connector 22">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F4D6FEB-8D8C-6E04-3EBD-E2056EC2F9B5}"/>
              </a:ext>
            </a:extLst>
          </p:cNvPr>
          <p:cNvPicPr>
            <a:picLocks noChangeAspect="1"/>
          </p:cNvPicPr>
          <p:nvPr/>
        </p:nvPicPr>
        <p:blipFill>
          <a:blip r:embed="rId4"/>
          <a:stretch>
            <a:fillRect/>
          </a:stretch>
        </p:blipFill>
        <p:spPr>
          <a:xfrm>
            <a:off x="1850702" y="524626"/>
            <a:ext cx="3131683" cy="2545862"/>
          </a:xfrm>
          <a:prstGeom prst="rect">
            <a:avLst/>
          </a:prstGeom>
        </p:spPr>
      </p:pic>
      <p:pic>
        <p:nvPicPr>
          <p:cNvPr id="9" name="Picture 8">
            <a:extLst>
              <a:ext uri="{FF2B5EF4-FFF2-40B4-BE49-F238E27FC236}">
                <a16:creationId xmlns:a16="http://schemas.microsoft.com/office/drawing/2014/main" id="{2EB81FC5-992C-5397-E1AF-21401A1537C9}"/>
              </a:ext>
            </a:extLst>
          </p:cNvPr>
          <p:cNvPicPr>
            <a:picLocks noChangeAspect="1"/>
          </p:cNvPicPr>
          <p:nvPr/>
        </p:nvPicPr>
        <p:blipFill>
          <a:blip r:embed="rId5"/>
          <a:stretch>
            <a:fillRect/>
          </a:stretch>
        </p:blipFill>
        <p:spPr>
          <a:xfrm>
            <a:off x="7570062" y="3615940"/>
            <a:ext cx="2081076" cy="2553469"/>
          </a:xfrm>
          <a:prstGeom prst="rect">
            <a:avLst/>
          </a:pr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BA1B0FB-D917-4C8C-928F-313BD683BF39}" type="slidenum">
              <a:rPr lang="en-US" sz="1200" smtClean="0">
                <a:solidFill>
                  <a:schemeClr val="tx1">
                    <a:tint val="75000"/>
                  </a:schemeClr>
                </a:solidFill>
              </a:rPr>
              <a:pPr>
                <a:spcAft>
                  <a:spcPts val="600"/>
                </a:spcAft>
              </a:pPr>
              <a:t>32</a:t>
            </a:fld>
            <a:endParaRPr lang="en-US" sz="1200">
              <a:solidFill>
                <a:schemeClr val="tx1">
                  <a:tint val="75000"/>
                </a:schemeClr>
              </a:solidFill>
            </a:endParaRPr>
          </a:p>
        </p:txBody>
      </p:sp>
    </p:spTree>
    <p:extLst>
      <p:ext uri="{BB962C8B-B14F-4D97-AF65-F5344CB8AC3E}">
        <p14:creationId xmlns:p14="http://schemas.microsoft.com/office/powerpoint/2010/main" val="2187567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solidFill>
                  <a:srgbClr val="FFFFFF"/>
                </a:solidFill>
              </a:rPr>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4220858" y="6356350"/>
            <a:ext cx="3762689" cy="365125"/>
          </a:xfrm>
        </p:spPr>
        <p:txBody>
          <a:bodyPr vert="horz" lIns="91440" tIns="45720" rIns="91440" bIns="45720" rtlCol="0" anchor="ctr">
            <a:normAutofit/>
          </a:bodyPr>
          <a:lstStyle/>
          <a:p>
            <a:pPr algn="ctr">
              <a:spcAft>
                <a:spcPts val="600"/>
              </a:spcAft>
            </a:pPr>
            <a:r>
              <a:rPr lang="en-US" sz="1200" kern="1200">
                <a:solidFill>
                  <a:srgbClr val="FFFFFF"/>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BA1B0FB-D917-4C8C-928F-313BD683BF39}" type="slidenum">
              <a:rPr lang="en-US" sz="1200">
                <a:solidFill>
                  <a:srgbClr val="FFFFFF"/>
                </a:solidFill>
              </a:rPr>
              <a:pPr>
                <a:spcAft>
                  <a:spcPts val="600"/>
                </a:spcAft>
              </a:pPr>
              <a:t>33</a:t>
            </a:fld>
            <a:endParaRPr lang="en-US" sz="1200">
              <a:solidFill>
                <a:srgbClr val="FFFFFF"/>
              </a:solidFill>
            </a:endParaRPr>
          </a:p>
        </p:txBody>
      </p:sp>
      <p:pic>
        <p:nvPicPr>
          <p:cNvPr id="3" name="Picture 2">
            <a:extLst>
              <a:ext uri="{FF2B5EF4-FFF2-40B4-BE49-F238E27FC236}">
                <a16:creationId xmlns:a16="http://schemas.microsoft.com/office/drawing/2014/main" id="{20FD8CEA-93FA-07F3-6A27-FE25C2D84951}"/>
              </a:ext>
            </a:extLst>
          </p:cNvPr>
          <p:cNvPicPr>
            <a:picLocks noChangeAspect="1"/>
          </p:cNvPicPr>
          <p:nvPr/>
        </p:nvPicPr>
        <p:blipFill>
          <a:blip r:embed="rId2"/>
          <a:stretch>
            <a:fillRect/>
          </a:stretch>
        </p:blipFill>
        <p:spPr>
          <a:xfrm>
            <a:off x="1038073" y="509147"/>
            <a:ext cx="4934416" cy="5234428"/>
          </a:xfrm>
          <a:prstGeom prst="rect">
            <a:avLst/>
          </a:prstGeom>
        </p:spPr>
      </p:pic>
      <p:pic>
        <p:nvPicPr>
          <p:cNvPr id="5" name="Picture 4">
            <a:extLst>
              <a:ext uri="{FF2B5EF4-FFF2-40B4-BE49-F238E27FC236}">
                <a16:creationId xmlns:a16="http://schemas.microsoft.com/office/drawing/2014/main" id="{54D36A1B-8E2C-DDCD-89AA-3F075CC16F36}"/>
              </a:ext>
            </a:extLst>
          </p:cNvPr>
          <p:cNvPicPr>
            <a:picLocks noChangeAspect="1"/>
          </p:cNvPicPr>
          <p:nvPr/>
        </p:nvPicPr>
        <p:blipFill>
          <a:blip r:embed="rId3"/>
          <a:stretch>
            <a:fillRect/>
          </a:stretch>
        </p:blipFill>
        <p:spPr>
          <a:xfrm>
            <a:off x="6219513" y="500758"/>
            <a:ext cx="4934417" cy="5242817"/>
          </a:xfrm>
          <a:prstGeom prst="rect">
            <a:avLst/>
          </a:prstGeom>
        </p:spPr>
      </p:pic>
    </p:spTree>
    <p:extLst>
      <p:ext uri="{BB962C8B-B14F-4D97-AF65-F5344CB8AC3E}">
        <p14:creationId xmlns:p14="http://schemas.microsoft.com/office/powerpoint/2010/main" val="2846940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s-MX" dirty="0"/>
              <a:t>Conclusión</a:t>
            </a:r>
            <a:r>
              <a:rPr lang="en-US" dirty="0"/>
              <a: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427370"/>
            <a:ext cx="9878473" cy="3515555"/>
          </a:xfrm>
        </p:spPr>
        <p:txBody>
          <a:bodyPr/>
          <a:lstStyle/>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El objetivo de este ejercicio era dibujar un ubo desarmado con primitivas 2D y animarlo para que se arme y crear un efecto 3D, esto sirvió para practicar la rotación y traslación con primitivas 2D.</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41157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2AEF-E167-66A3-86A3-0DC00EB77A03}"/>
              </a:ext>
            </a:extLst>
          </p:cNvPr>
          <p:cNvSpPr>
            <a:spLocks noGrp="1"/>
          </p:cNvSpPr>
          <p:nvPr>
            <p:ph type="title"/>
          </p:nvPr>
        </p:nvSpPr>
        <p:spPr/>
        <p:txBody>
          <a:bodyPr/>
          <a:lstStyle/>
          <a:p>
            <a:r>
              <a:rPr lang="es-MX" dirty="0"/>
              <a:t>Los 3 programas que mas me gustaron</a:t>
            </a:r>
          </a:p>
        </p:txBody>
      </p:sp>
      <p:sp>
        <p:nvSpPr>
          <p:cNvPr id="3" name="Content Placeholder 2">
            <a:extLst>
              <a:ext uri="{FF2B5EF4-FFF2-40B4-BE49-F238E27FC236}">
                <a16:creationId xmlns:a16="http://schemas.microsoft.com/office/drawing/2014/main" id="{AE400599-28EE-FAD9-DB68-873D4D44C2C9}"/>
              </a:ext>
            </a:extLst>
          </p:cNvPr>
          <p:cNvSpPr>
            <a:spLocks noGrp="1"/>
          </p:cNvSpPr>
          <p:nvPr>
            <p:ph idx="1"/>
          </p:nvPr>
        </p:nvSpPr>
        <p:spPr/>
        <p:txBody>
          <a:bodyPr/>
          <a:lstStyle/>
          <a:p>
            <a:pPr marL="457200" indent="-457200">
              <a:buFont typeface="+mj-lt"/>
              <a:buAutoNum type="arabicPeriod"/>
            </a:pPr>
            <a:r>
              <a:rPr lang="es-MX" dirty="0"/>
              <a:t>Cubo desarmado</a:t>
            </a:r>
          </a:p>
          <a:p>
            <a:pPr marL="457200" indent="-457200">
              <a:buFont typeface="+mj-lt"/>
              <a:buAutoNum type="arabicPeriod"/>
            </a:pPr>
            <a:r>
              <a:rPr lang="es-MX" dirty="0"/>
              <a:t>Semáforo con primitivas 3D</a:t>
            </a:r>
          </a:p>
          <a:p>
            <a:pPr marL="457200" indent="-457200">
              <a:buFont typeface="+mj-lt"/>
              <a:buAutoNum type="arabicPeriod"/>
            </a:pPr>
            <a:r>
              <a:rPr lang="es-MX" dirty="0"/>
              <a:t>Pinzas</a:t>
            </a:r>
          </a:p>
          <a:p>
            <a:pPr marL="457200" indent="-457200">
              <a:buFont typeface="+mj-lt"/>
              <a:buAutoNum type="arabicPeriod"/>
            </a:pPr>
            <a:endParaRPr lang="es-MX" dirty="0"/>
          </a:p>
        </p:txBody>
      </p:sp>
      <p:sp>
        <p:nvSpPr>
          <p:cNvPr id="4" name="Date Placeholder 3">
            <a:extLst>
              <a:ext uri="{FF2B5EF4-FFF2-40B4-BE49-F238E27FC236}">
                <a16:creationId xmlns:a16="http://schemas.microsoft.com/office/drawing/2014/main" id="{716A873D-CB61-B04F-F669-67EFA35520DB}"/>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BD65CB4-293E-D26A-EE45-426B943587C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093A27D-AB0A-4F84-FE1F-3E672B8F3A15}"/>
              </a:ext>
            </a:extLst>
          </p:cNvPr>
          <p:cNvSpPr>
            <a:spLocks noGrp="1"/>
          </p:cNvSpPr>
          <p:nvPr>
            <p:ph type="sldNum" sz="quarter" idx="12"/>
          </p:nvPr>
        </p:nvSpPr>
        <p:spPr/>
        <p:txBody>
          <a:bodyPr/>
          <a:lstStyle/>
          <a:p>
            <a:fld id="{DBA1B0FB-D917-4C8C-928F-313BD683BF39}" type="slidenum">
              <a:rPr lang="en-US" smtClean="0"/>
              <a:t>35</a:t>
            </a:fld>
            <a:endParaRPr lang="en-US"/>
          </a:p>
        </p:txBody>
      </p:sp>
    </p:spTree>
    <p:extLst>
      <p:ext uri="{BB962C8B-B14F-4D97-AF65-F5344CB8AC3E}">
        <p14:creationId xmlns:p14="http://schemas.microsoft.com/office/powerpoint/2010/main" val="73670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0A82-BB8B-4555-9E5A-4ACE7294261C}"/>
              </a:ext>
            </a:extLst>
          </p:cNvPr>
          <p:cNvSpPr>
            <a:spLocks noGrp="1"/>
          </p:cNvSpPr>
          <p:nvPr>
            <p:ph type="title"/>
          </p:nvPr>
        </p:nvSpPr>
        <p:spPr/>
        <p:txBody>
          <a:bodyPr/>
          <a:lstStyle/>
          <a:p>
            <a:r>
              <a:rPr lang="es-MX" dirty="0"/>
              <a:t>Conclusiones</a:t>
            </a:r>
          </a:p>
        </p:txBody>
      </p:sp>
      <p:sp>
        <p:nvSpPr>
          <p:cNvPr id="3" name="Content Placeholder 2">
            <a:extLst>
              <a:ext uri="{FF2B5EF4-FFF2-40B4-BE49-F238E27FC236}">
                <a16:creationId xmlns:a16="http://schemas.microsoft.com/office/drawing/2014/main" id="{6F7DB17B-0EEB-B94D-804F-3C1812203690}"/>
              </a:ext>
            </a:extLst>
          </p:cNvPr>
          <p:cNvSpPr>
            <a:spLocks noGrp="1"/>
          </p:cNvSpPr>
          <p:nvPr>
            <p:ph idx="1"/>
          </p:nvPr>
        </p:nvSpPr>
        <p:spPr/>
        <p:txBody>
          <a:bodyPr/>
          <a:lstStyle/>
          <a:p>
            <a:r>
              <a:rPr lang="es-MX" dirty="0"/>
              <a:t>En conclusión, lo que aprendí en este curso son las bases de lo gráficos por computadora, los cuales me dan una idea de como crear mis propias escenas e incluso videojuegos. El hecho de recibir las bases de este tema significa que de ahora en adelante puedo reforzar este conocimiento y llevarlo mas a fondo incluso hasta para un ambiente profesional.</a:t>
            </a:r>
          </a:p>
        </p:txBody>
      </p:sp>
      <p:sp>
        <p:nvSpPr>
          <p:cNvPr id="4" name="Date Placeholder 3">
            <a:extLst>
              <a:ext uri="{FF2B5EF4-FFF2-40B4-BE49-F238E27FC236}">
                <a16:creationId xmlns:a16="http://schemas.microsoft.com/office/drawing/2014/main" id="{7B75453C-F30A-A03F-2E16-0ACDA1D79412}"/>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DD8A84A3-257E-ED0D-DCD6-BD6071ED34F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A01A36F-9329-EA62-0617-C6FF13A85DE1}"/>
              </a:ext>
            </a:extLst>
          </p:cNvPr>
          <p:cNvSpPr>
            <a:spLocks noGrp="1"/>
          </p:cNvSpPr>
          <p:nvPr>
            <p:ph type="sldNum" sz="quarter" idx="12"/>
          </p:nvPr>
        </p:nvSpPr>
        <p:spPr/>
        <p:txBody>
          <a:bodyPr/>
          <a:lstStyle/>
          <a:p>
            <a:fld id="{DBA1B0FB-D917-4C8C-928F-313BD683BF39}" type="slidenum">
              <a:rPr lang="en-US" smtClean="0"/>
              <a:t>36</a:t>
            </a:fld>
            <a:endParaRPr lang="en-US"/>
          </a:p>
        </p:txBody>
      </p:sp>
    </p:spTree>
    <p:extLst>
      <p:ext uri="{BB962C8B-B14F-4D97-AF65-F5344CB8AC3E}">
        <p14:creationId xmlns:p14="http://schemas.microsoft.com/office/powerpoint/2010/main" val="3054244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s-MX" dirty="0"/>
              <a:t>Gracias</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Elias Sherem Dayan</a:t>
            </a:r>
          </a:p>
          <a:p>
            <a:r>
              <a:rPr lang="en-US" dirty="0"/>
              <a:t>00355395</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37</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s-MX" sz="6400" kern="1200" dirty="0">
                <a:solidFill>
                  <a:schemeClr val="tx1"/>
                </a:solidFill>
                <a:latin typeface="+mj-lt"/>
                <a:ea typeface="+mj-ea"/>
                <a:cs typeface="+mj-cs"/>
              </a:rPr>
              <a:t>Tarea 3</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Mandel</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8" name="TextBox 7">
            <a:extLst>
              <a:ext uri="{FF2B5EF4-FFF2-40B4-BE49-F238E27FC236}">
                <a16:creationId xmlns:a16="http://schemas.microsoft.com/office/drawing/2014/main" id="{ECB51BE4-3C1A-8362-645A-927E228C1B3E}"/>
              </a:ext>
            </a:extLst>
          </p:cNvPr>
          <p:cNvSpPr txBox="1"/>
          <p:nvPr/>
        </p:nvSpPr>
        <p:spPr>
          <a:xfrm>
            <a:off x="1026543" y="1802921"/>
            <a:ext cx="9238891" cy="2267737"/>
          </a:xfrm>
          <a:prstGeom prst="rect">
            <a:avLst/>
          </a:prstGeom>
          <a:noFill/>
        </p:spPr>
        <p:txBody>
          <a:bodyPr wrap="square" rtlCol="0">
            <a:spAutoFit/>
          </a:bodyPr>
          <a:lstStyle/>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Mandel: Migra a OpenGL el programa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Mandel.c</a:t>
            </a:r>
            <a:r>
              <a:rPr lang="es-MX" sz="1800" dirty="0">
                <a:effectLst/>
                <a:latin typeface="Calibri" panose="020F0502020204030204" pitchFamily="34" charset="0"/>
                <a:ea typeface="Calibri" panose="020F0502020204030204" pitchFamily="34" charset="0"/>
                <a:cs typeface="Times New Roman" panose="02020603050405020304" pitchFamily="18" charset="0"/>
              </a:rPr>
              <a:t>, que está hecho con una vieja biblioteca llamada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graphics.h</a:t>
            </a:r>
            <a:r>
              <a:rPr lang="es-MX" sz="1800" dirty="0">
                <a:effectLst/>
                <a:latin typeface="Calibri" panose="020F0502020204030204" pitchFamily="34" charset="0"/>
                <a:ea typeface="Calibri" panose="020F0502020204030204" pitchFamily="34" charset="0"/>
                <a:cs typeface="Times New Roman" panose="02020603050405020304" pitchFamily="18" charset="0"/>
              </a:rPr>
              <a:t> y agrega la siguiente funcionalidad:</a:t>
            </a:r>
          </a:p>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Mover la imagen en el eje X y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Y</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Intercambiar entre paleta de colores variados y una del mismo color en distintos tonos</a:t>
            </a:r>
          </a:p>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Modificar (incrementar/decrementar) el número de iteraciones </a:t>
            </a:r>
          </a:p>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Hacer zoom (cerrar el rango de la región del plano complejo)</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6"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0" name="Oval 29">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Content Placeholder 7">
            <a:extLst>
              <a:ext uri="{FF2B5EF4-FFF2-40B4-BE49-F238E27FC236}">
                <a16:creationId xmlns:a16="http://schemas.microsoft.com/office/drawing/2014/main" id="{00E3E05F-D92B-1B75-6D2E-56AED6F2E9EA}"/>
              </a:ext>
            </a:extLst>
          </p:cNvPr>
          <p:cNvPicPr>
            <a:picLocks noChangeAspect="1"/>
          </p:cNvPicPr>
          <p:nvPr/>
        </p:nvPicPr>
        <p:blipFill>
          <a:blip r:embed="rId2"/>
          <a:stretch>
            <a:fillRect/>
          </a:stretch>
        </p:blipFill>
        <p:spPr>
          <a:xfrm>
            <a:off x="3245911" y="549274"/>
            <a:ext cx="5700177" cy="5759451"/>
          </a:xfrm>
          <a:custGeom>
            <a:avLst/>
            <a:gdLst/>
            <a:ahLst/>
            <a:cxnLst/>
            <a:rect l="l" t="t" r="r" b="b"/>
            <a:pathLst>
              <a:path w="7090237" h="5759451">
                <a:moveTo>
                  <a:pt x="0" y="0"/>
                </a:moveTo>
                <a:lnTo>
                  <a:pt x="7090237" y="0"/>
                </a:lnTo>
                <a:lnTo>
                  <a:pt x="7090237" y="5759451"/>
                </a:lnTo>
                <a:lnTo>
                  <a:pt x="0" y="5759451"/>
                </a:lnTo>
                <a:close/>
              </a:path>
            </a:pathLst>
          </a:custGeom>
        </p:spPr>
      </p:pic>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s-MX" dirty="0"/>
              <a:t>Conclusión</a:t>
            </a:r>
            <a:r>
              <a:rPr lang="en-US" dirty="0"/>
              <a: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427370"/>
            <a:ext cx="9878473" cy="3515555"/>
          </a:xfrm>
        </p:spPr>
        <p:txBody>
          <a:bodyPr/>
          <a:lstStyle/>
          <a:p>
            <a:pPr marL="0" indent="0">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Este ejercicio tenia como objetivo migrar d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graphics.h</a:t>
            </a:r>
            <a:r>
              <a:rPr lang="es-MX" sz="1800" dirty="0">
                <a:effectLst/>
                <a:latin typeface="Calibri" panose="020F0502020204030204" pitchFamily="34" charset="0"/>
                <a:ea typeface="Calibri" panose="020F0502020204030204" pitchFamily="34" charset="0"/>
                <a:cs typeface="Times New Roman" panose="02020603050405020304" pitchFamily="18" charset="0"/>
              </a:rPr>
              <a:t> a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freeglut</a:t>
            </a:r>
            <a:r>
              <a:rPr lang="es-MX" sz="1800" dirty="0">
                <a:effectLst/>
                <a:latin typeface="Calibri" panose="020F0502020204030204" pitchFamily="34" charset="0"/>
                <a:ea typeface="Calibri" panose="020F0502020204030204" pitchFamily="34" charset="0"/>
                <a:cs typeface="Times New Roman" panose="02020603050405020304" pitchFamily="18" charset="0"/>
              </a:rPr>
              <a:t>, creo que cometí errores la parte de cómo se estaban utilizando las variables en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graphics.h</a:t>
            </a:r>
            <a:r>
              <a:rPr lang="es-MX" sz="1800" dirty="0">
                <a:effectLst/>
                <a:latin typeface="Calibri" panose="020F0502020204030204" pitchFamily="34" charset="0"/>
                <a:ea typeface="Calibri" panose="020F0502020204030204" pitchFamily="34" charset="0"/>
                <a:cs typeface="Times New Roman" panose="02020603050405020304" pitchFamily="18" charset="0"/>
              </a:rPr>
              <a:t> a comparación de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freeglut</a:t>
            </a:r>
            <a:r>
              <a:rPr lang="es-MX" sz="1800" dirty="0">
                <a:effectLst/>
                <a:latin typeface="Calibri" panose="020F0502020204030204" pitchFamily="34" charset="0"/>
                <a:ea typeface="Calibri" panose="020F0502020204030204" pitchFamily="34" charset="0"/>
                <a:cs typeface="Times New Roman" panose="02020603050405020304" pitchFamily="18" charset="0"/>
              </a:rPr>
              <a:t> y eso hizo que n funcionara el código, a pesar de los errores aprendí que el código no tiene mucha diferencia entre librerías, sino que trabaja con una sintaxis un poco diferente.</a:t>
            </a:r>
          </a:p>
          <a:p>
            <a:pPr marL="0" indent="0">
              <a:buNone/>
            </a:pP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err="1"/>
              <a:t>Practica</a:t>
            </a:r>
            <a:r>
              <a:rPr lang="en-US" sz="6400" kern="1200" dirty="0">
                <a:solidFill>
                  <a:schemeClr val="tx1"/>
                </a:solidFill>
                <a:latin typeface="+mj-lt"/>
                <a:ea typeface="+mj-ea"/>
                <a:cs typeface="+mj-cs"/>
              </a:rPr>
              <a:t> 3</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125620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s-MX" dirty="0"/>
              <a:t>Pelotita</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8" name="TextBox 7">
            <a:extLst>
              <a:ext uri="{FF2B5EF4-FFF2-40B4-BE49-F238E27FC236}">
                <a16:creationId xmlns:a16="http://schemas.microsoft.com/office/drawing/2014/main" id="{ECB51BE4-3C1A-8362-645A-927E228C1B3E}"/>
              </a:ext>
            </a:extLst>
          </p:cNvPr>
          <p:cNvSpPr txBox="1"/>
          <p:nvPr/>
        </p:nvSpPr>
        <p:spPr>
          <a:xfrm>
            <a:off x="1026543" y="1802921"/>
            <a:ext cx="9238891" cy="671915"/>
          </a:xfrm>
          <a:prstGeom prst="rect">
            <a:avLst/>
          </a:prstGeom>
          <a:noFill/>
        </p:spPr>
        <p:txBody>
          <a:bodyPr wrap="square" rtlCol="0">
            <a:spAutoFit/>
          </a:bodyPr>
          <a:lstStyle/>
          <a:p>
            <a:pPr marL="342900" lvl="0" indent="-342900">
              <a:lnSpc>
                <a:spcPct val="107000"/>
              </a:lnSpc>
              <a:spcAft>
                <a:spcPts val="800"/>
              </a:spcAft>
              <a:buFont typeface="+mj-lt"/>
              <a:buAutoNum type="arabicPeriod"/>
            </a:pPr>
            <a:r>
              <a:rPr lang="es-MX" sz="1800" dirty="0">
                <a:effectLst/>
                <a:latin typeface="Calibri" panose="020F0502020204030204" pitchFamily="34" charset="0"/>
                <a:ea typeface="Calibri" panose="020F0502020204030204" pitchFamily="34" charset="0"/>
                <a:cs typeface="Times New Roman" panose="02020603050405020304" pitchFamily="18" charset="0"/>
              </a:rPr>
              <a:t>Modifica el programa de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pelotita.c</a:t>
            </a:r>
            <a:r>
              <a:rPr lang="es-MX" sz="1800" dirty="0">
                <a:effectLst/>
                <a:latin typeface="Calibri" panose="020F0502020204030204" pitchFamily="34" charset="0"/>
                <a:ea typeface="Calibri" panose="020F0502020204030204" pitchFamily="34" charset="0"/>
                <a:cs typeface="Times New Roman" panose="02020603050405020304" pitchFamily="18" charset="0"/>
              </a:rPr>
              <a:t>, para que se cambie con base al menú el número de lados de la figura a: 3, 10, 12, 18 y 20 lados.</a:t>
            </a:r>
          </a:p>
        </p:txBody>
      </p:sp>
    </p:spTree>
    <p:extLst>
      <p:ext uri="{BB962C8B-B14F-4D97-AF65-F5344CB8AC3E}">
        <p14:creationId xmlns:p14="http://schemas.microsoft.com/office/powerpoint/2010/main" val="3121108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{FAB74B0C-162C-423E-B97D-58E5390B8DA4}tf33713516_win32</Template>
  <TotalTime>108</TotalTime>
  <Words>1071</Words>
  <Application>Microsoft Office PowerPoint</Application>
  <PresentationFormat>Widescreen</PresentationFormat>
  <Paragraphs>173</Paragraphs>
  <Slides>37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Gill Sans MT</vt:lpstr>
      <vt:lpstr>Walbaum Display</vt:lpstr>
      <vt:lpstr>3DFloatVTI</vt:lpstr>
      <vt:lpstr>Portafolio</vt:lpstr>
      <vt:lpstr>Índice</vt:lpstr>
      <vt:lpstr>Introducción </vt:lpstr>
      <vt:lpstr>Tarea 3</vt:lpstr>
      <vt:lpstr>Mandel</vt:lpstr>
      <vt:lpstr>PowerPoint Presentation</vt:lpstr>
      <vt:lpstr>Conclusión  </vt:lpstr>
      <vt:lpstr>Practica 3</vt:lpstr>
      <vt:lpstr>Pelotita</vt:lpstr>
      <vt:lpstr>PowerPoint Presentation</vt:lpstr>
      <vt:lpstr>PowerPoint Presentation</vt:lpstr>
      <vt:lpstr>Conclusión  </vt:lpstr>
      <vt:lpstr>Puntos</vt:lpstr>
      <vt:lpstr>PowerPoint Presentation</vt:lpstr>
      <vt:lpstr>PowerPoint Presentation</vt:lpstr>
      <vt:lpstr>Conclusión  </vt:lpstr>
      <vt:lpstr>Semáforo</vt:lpstr>
      <vt:lpstr>PowerPoint Presentation</vt:lpstr>
      <vt:lpstr>PowerPoint Presentation</vt:lpstr>
      <vt:lpstr>Conclusión </vt:lpstr>
      <vt:lpstr>Practica 4</vt:lpstr>
      <vt:lpstr>Semáforo</vt:lpstr>
      <vt:lpstr>PowerPoint Presentation</vt:lpstr>
      <vt:lpstr>PowerPoint Presentation</vt:lpstr>
      <vt:lpstr>Conclusión  </vt:lpstr>
      <vt:lpstr>Pinzas</vt:lpstr>
      <vt:lpstr>PowerPoint Presentation</vt:lpstr>
      <vt:lpstr>PowerPoint Presentation</vt:lpstr>
      <vt:lpstr>Conclusión  </vt:lpstr>
      <vt:lpstr>Tarea 4</vt:lpstr>
      <vt:lpstr>Cubo</vt:lpstr>
      <vt:lpstr>PowerPoint Presentation</vt:lpstr>
      <vt:lpstr>PowerPoint Presentation</vt:lpstr>
      <vt:lpstr>Conclusión  </vt:lpstr>
      <vt:lpstr>Los 3 programas que mas me gustaron</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Portafolio</dc:title>
  <dc:creator>Elías Sherem Dayan</dc:creator>
  <cp:lastModifiedBy>Elías Sherem Dayan</cp:lastModifiedBy>
  <cp:revision>1</cp:revision>
  <dcterms:created xsi:type="dcterms:W3CDTF">2022-05-09T13:07:38Z</dcterms:created>
  <dcterms:modified xsi:type="dcterms:W3CDTF">2022-05-09T14:56:22Z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