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9" r:id="rId13"/>
    <p:sldId id="268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2E65"/>
    <a:srgbClr val="482B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5.8782579016042828E-2"/>
          <c:y val="0.1473354249131511"/>
          <c:w val="0.94583058562992128"/>
          <c:h val="0.76748654235442038"/>
        </c:manualLayout>
      </c:layout>
      <c:lineChart>
        <c:grouping val="standar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1970</c:v>
                </c:pt>
                <c:pt idx="1">
                  <c:v>1990</c:v>
                </c:pt>
                <c:pt idx="2">
                  <c:v>2010</c:v>
                </c:pt>
                <c:pt idx="3">
                  <c:v>Futuro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0.5</c:v>
                </c:pt>
                <c:pt idx="1">
                  <c:v>1</c:v>
                </c:pt>
                <c:pt idx="2">
                  <c:v>2</c:v>
                </c:pt>
                <c:pt idx="3">
                  <c:v>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130-4FFE-944D-D32D87BD8474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Coluna1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1970</c:v>
                </c:pt>
                <c:pt idx="1">
                  <c:v>1990</c:v>
                </c:pt>
                <c:pt idx="2">
                  <c:v>2010</c:v>
                </c:pt>
                <c:pt idx="3">
                  <c:v>Futuro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130-4FFE-944D-D32D87BD8474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Coluna2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1970</c:v>
                </c:pt>
                <c:pt idx="1">
                  <c:v>1990</c:v>
                </c:pt>
                <c:pt idx="2">
                  <c:v>2010</c:v>
                </c:pt>
                <c:pt idx="3">
                  <c:v>Futuro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130-4FFE-944D-D32D87BD847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2232815"/>
        <c:axId val="22234895"/>
      </c:lineChart>
      <c:catAx>
        <c:axId val="222328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2234895"/>
        <c:crosses val="autoZero"/>
        <c:auto val="1"/>
        <c:lblAlgn val="ctr"/>
        <c:lblOffset val="100"/>
        <c:noMultiLvlLbl val="0"/>
      </c:catAx>
      <c:valAx>
        <c:axId val="22234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22328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13017" y="3727752"/>
            <a:ext cx="8560617" cy="2421464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pt-BR" dirty="0" smtClean="0">
                <a:latin typeface="BankGothic Md BT" panose="020B0807020203060204" pitchFamily="34" charset="0"/>
              </a:rPr>
              <a:t>Microcontroladores </a:t>
            </a:r>
            <a:br>
              <a:rPr lang="pt-BR" dirty="0" smtClean="0">
                <a:latin typeface="BankGothic Md BT" panose="020B0807020203060204" pitchFamily="34" charset="0"/>
              </a:rPr>
            </a:br>
            <a:r>
              <a:rPr lang="pt-BR" dirty="0" smtClean="0">
                <a:latin typeface="BankGothic Md BT" panose="020B0807020203060204" pitchFamily="34" charset="0"/>
              </a:rPr>
              <a:t>e</a:t>
            </a:r>
            <a:br>
              <a:rPr lang="pt-BR" dirty="0" smtClean="0">
                <a:latin typeface="BankGothic Md BT" panose="020B0807020203060204" pitchFamily="34" charset="0"/>
              </a:rPr>
            </a:br>
            <a:r>
              <a:rPr lang="pt-BR" dirty="0" smtClean="0">
                <a:latin typeface="BankGothic Md BT" panose="020B0807020203060204" pitchFamily="34" charset="0"/>
              </a:rPr>
              <a:t>microprocessadores</a:t>
            </a:r>
            <a:endParaRPr lang="pt-BR" dirty="0">
              <a:latin typeface="BankGothic Md BT" panose="020B080702020306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63536" y="349794"/>
            <a:ext cx="7197726" cy="1405467"/>
          </a:xfrm>
        </p:spPr>
        <p:txBody>
          <a:bodyPr>
            <a:normAutofit/>
          </a:bodyPr>
          <a:lstStyle/>
          <a:p>
            <a:pPr algn="l"/>
            <a:r>
              <a:rPr lang="pt-BR" sz="2400" dirty="0" smtClean="0">
                <a:latin typeface="BankGothic Md BT" panose="020B0807020203060204" pitchFamily="34" charset="0"/>
              </a:rPr>
              <a:t>Destrinchando a </a:t>
            </a:r>
          </a:p>
          <a:p>
            <a:pPr algn="l"/>
            <a:r>
              <a:rPr lang="pt-BR" sz="2400" dirty="0" smtClean="0">
                <a:latin typeface="BankGothic Md BT" panose="020B0807020203060204" pitchFamily="34" charset="0"/>
              </a:rPr>
              <a:t>origem DE: </a:t>
            </a:r>
            <a:endParaRPr lang="pt-BR" sz="2400" dirty="0">
              <a:latin typeface="BankGothic Md BT" panose="020B08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443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6000" dirty="0" smtClean="0"/>
              <a:t>Tendências para o futuro </a:t>
            </a:r>
            <a:br>
              <a:rPr lang="pt-BR" sz="6000" dirty="0" smtClean="0"/>
            </a:br>
            <a:r>
              <a:rPr lang="pt-BR" sz="4000" dirty="0" smtClean="0"/>
              <a:t>sobre microcontrolador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2" y="2142067"/>
            <a:ext cx="6250576" cy="3649133"/>
          </a:xfrm>
        </p:spPr>
        <p:txBody>
          <a:bodyPr>
            <a:normAutofit/>
          </a:bodyPr>
          <a:lstStyle/>
          <a:p>
            <a:r>
              <a:rPr lang="pt-BR" sz="2400" dirty="0" smtClean="0"/>
              <a:t>Obviamente a tendência evolucional do microcontrolador, é de se aumentar a sua própria capacidade para conseguir aguentar softwares cada vez mais complexos.</a:t>
            </a:r>
            <a:endParaRPr lang="pt-BR" sz="2400" dirty="0"/>
          </a:p>
        </p:txBody>
      </p:sp>
      <p:graphicFrame>
        <p:nvGraphicFramePr>
          <p:cNvPr id="6" name="Gráfico 5"/>
          <p:cNvGraphicFramePr/>
          <p:nvPr>
            <p:extLst>
              <p:ext uri="{D42A27DB-BD31-4B8C-83A1-F6EECF244321}">
                <p14:modId xmlns:p14="http://schemas.microsoft.com/office/powerpoint/2010/main" val="1423742486"/>
              </p:ext>
            </p:extLst>
          </p:nvPr>
        </p:nvGraphicFramePr>
        <p:xfrm>
          <a:off x="6701245" y="2393767"/>
          <a:ext cx="4898571" cy="33974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0837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496005" cy="1456267"/>
          </a:xfrm>
        </p:spPr>
        <p:txBody>
          <a:bodyPr/>
          <a:lstStyle/>
          <a:p>
            <a:r>
              <a:rPr lang="pt-BR" dirty="0" smtClean="0"/>
              <a:t>Evolução/história do microprocessador/microcontrolador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2" y="2142067"/>
            <a:ext cx="8233115" cy="3649133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Surgimento </a:t>
            </a:r>
            <a:r>
              <a:rPr lang="pt-BR" dirty="0"/>
              <a:t>do primeiro microprocessador comercial, o Intel 4004, marcando o início da era dos </a:t>
            </a:r>
            <a:r>
              <a:rPr lang="pt-BR" dirty="0" smtClean="0"/>
              <a:t>microprocessadores, na década de 1970. Nas décadas seguintes, tiveram a explosão </a:t>
            </a:r>
            <a:r>
              <a:rPr lang="pt-BR" dirty="0"/>
              <a:t>no desenvolvimento de microprocessadores, impulsionando o crescimento dos PCs e a popularização de chips como os da série Pentium da Intel</a:t>
            </a:r>
            <a:r>
              <a:rPr lang="pt-BR" dirty="0" smtClean="0"/>
              <a:t>. </a:t>
            </a:r>
          </a:p>
          <a:p>
            <a:pPr marL="0" indent="0">
              <a:buNone/>
            </a:pPr>
            <a:r>
              <a:rPr lang="pt-BR" dirty="0" smtClean="0"/>
              <a:t>Com a chegada do século XXI, vieram a  </a:t>
            </a:r>
            <a:r>
              <a:rPr lang="pt-BR" dirty="0"/>
              <a:t>i</a:t>
            </a:r>
            <a:r>
              <a:rPr lang="pt-BR" dirty="0" smtClean="0"/>
              <a:t>ntrodução </a:t>
            </a:r>
            <a:r>
              <a:rPr lang="pt-BR" dirty="0"/>
              <a:t>de processadores </a:t>
            </a:r>
            <a:r>
              <a:rPr lang="pt-BR" dirty="0" err="1"/>
              <a:t>multi-core</a:t>
            </a:r>
            <a:r>
              <a:rPr lang="pt-BR" dirty="0"/>
              <a:t>, </a:t>
            </a:r>
            <a:r>
              <a:rPr lang="pt-BR" dirty="0" smtClean="0"/>
              <a:t>tendo o foco </a:t>
            </a:r>
            <a:r>
              <a:rPr lang="pt-BR" dirty="0"/>
              <a:t>na eficiência energética e crescimento da computação </a:t>
            </a:r>
            <a:r>
              <a:rPr lang="pt-BR" dirty="0" smtClean="0"/>
              <a:t>móvel. Desde 2010 até hoje em dia, os avanços </a:t>
            </a:r>
            <a:r>
              <a:rPr lang="pt-BR" dirty="0"/>
              <a:t>em inteligência artificial e aprendizado </a:t>
            </a:r>
            <a:r>
              <a:rPr lang="pt-BR" dirty="0" smtClean="0"/>
              <a:t>de máquina</a:t>
            </a:r>
            <a:r>
              <a:rPr lang="pt-BR" dirty="0"/>
              <a:t>, além do crescimento da computação quântica e da computação de borda (edge computing</a:t>
            </a:r>
            <a:r>
              <a:rPr lang="pt-BR" dirty="0" smtClean="0"/>
              <a:t>), tem sido o mais pesquisado.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958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 de um microprocessador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2" y="2142067"/>
            <a:ext cx="6418384" cy="3649133"/>
          </a:xfrm>
        </p:spPr>
        <p:txBody>
          <a:bodyPr/>
          <a:lstStyle/>
          <a:p>
            <a:pPr marL="457200" lvl="1" indent="0">
              <a:buNone/>
            </a:pPr>
            <a:r>
              <a:rPr lang="pt-BR" sz="1800" dirty="0" smtClean="0"/>
              <a:t>Um </a:t>
            </a:r>
            <a:r>
              <a:rPr lang="pt-BR" sz="1800" dirty="0"/>
              <a:t>microprocessador é um circuito integrado que contém uma unidade central de processamento (CPU), responsável por executar instruções de programas armazenados na memória do computador. Ele é o cérebro do computador e realiza operações aritméticas, lógicas e de controle necessárias para executar tarefas específicas.</a:t>
            </a: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569" y="1804458"/>
            <a:ext cx="52387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69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Auxiliares do microprocessador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2305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Quando se fala sobre os </a:t>
            </a:r>
            <a:r>
              <a:rPr lang="pt-BR" dirty="0" smtClean="0"/>
              <a:t>componentes de fabricação de um microprocessador, </a:t>
            </a:r>
            <a:r>
              <a:rPr lang="pt-BR" dirty="0"/>
              <a:t>algumas coisas auxiliares que podem gerar duvidas. Tais como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b="1" dirty="0" smtClean="0"/>
              <a:t>CPU </a:t>
            </a:r>
            <a:r>
              <a:rPr lang="pt-BR" b="1" dirty="0"/>
              <a:t>(Unidade Central de Processamento)</a:t>
            </a:r>
            <a:r>
              <a:rPr lang="pt-BR" dirty="0"/>
              <a:t>:</a:t>
            </a:r>
          </a:p>
          <a:p>
            <a:pPr marL="457200" lvl="1" indent="0">
              <a:buNone/>
            </a:pPr>
            <a:r>
              <a:rPr lang="pt-BR" dirty="0"/>
              <a:t>A CPU é o componente principal de um microprocessador. Ela interpreta e executa instruções de programas armazenados na memória do computador. A CPU contém unidades aritméticas e lógicas (ALU) para realizar operações matemáticas e lógicas, registradores para armazenar dados temporários e um controlador para coordenar o fluxo de dados e instruções.</a:t>
            </a:r>
          </a:p>
          <a:p>
            <a:r>
              <a:rPr lang="pt-BR" b="1" dirty="0" smtClean="0"/>
              <a:t>Núcleo </a:t>
            </a:r>
            <a:r>
              <a:rPr lang="pt-BR" b="1" dirty="0"/>
              <a:t>de Processamento</a:t>
            </a:r>
            <a:r>
              <a:rPr lang="pt-BR" dirty="0"/>
              <a:t>:</a:t>
            </a:r>
          </a:p>
          <a:p>
            <a:pPr marL="457200" lvl="1" indent="0">
              <a:buNone/>
            </a:pPr>
            <a:r>
              <a:rPr lang="pt-BR" dirty="0"/>
              <a:t>O núcleo de processamento é a parte do microprocessador que contém a CPU. Em muitos casos, especialmente em processadores modernos, pode haver múltiplos núcleos de processamento em um único chip, conhecidos como processadores </a:t>
            </a:r>
            <a:r>
              <a:rPr lang="pt-BR" dirty="0" err="1"/>
              <a:t>multi-core</a:t>
            </a:r>
            <a:r>
              <a:rPr lang="pt-BR" dirty="0"/>
              <a:t>. Cada núcleo pode executar instruções de forma independente, o que aumenta o desempenho do processador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032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de um microprocessador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2" y="2142067"/>
            <a:ext cx="4865147" cy="36491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smtClean="0"/>
              <a:t>A </a:t>
            </a:r>
            <a:r>
              <a:rPr lang="pt-BR" dirty="0"/>
              <a:t>arquitetura do processador refere-se à estrutura interna e ao design do microprocessador, incluindo o conjunto de instruções suportadas, a organização dos registradores, a forma como a CPU executa instruções e a tecnologia de fabricação utilizada. Diferentes arquiteturas de processador podem ter impacto significativo no desempenho, eficiência energética e capacidade de processamento do computador. Exemplos de arquiteturas de processadores incluem x86 (utilizado em PCs), ARM (comumente usado em dispositivos móveis) e RISC-V (uma arquitetura de código aberto</a:t>
            </a:r>
            <a:r>
              <a:rPr lang="pt-BR" dirty="0" smtClean="0"/>
              <a:t>).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324" y="2340569"/>
            <a:ext cx="6526531" cy="3252128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968746" y="3230266"/>
            <a:ext cx="1066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Endereço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7116157" y="4304629"/>
            <a:ext cx="771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331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Principais marcas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2" y="2142067"/>
            <a:ext cx="3759590" cy="3649133"/>
          </a:xfrm>
        </p:spPr>
        <p:txBody>
          <a:bodyPr/>
          <a:lstStyle/>
          <a:p>
            <a:r>
              <a:rPr lang="pt-BR" dirty="0"/>
              <a:t>Intel </a:t>
            </a:r>
            <a:r>
              <a:rPr lang="pt-BR" dirty="0" smtClean="0"/>
              <a:t>Corporation</a:t>
            </a:r>
          </a:p>
          <a:p>
            <a:r>
              <a:rPr lang="pt-BR" dirty="0" err="1"/>
              <a:t>Advanced</a:t>
            </a:r>
            <a:r>
              <a:rPr lang="pt-BR" dirty="0"/>
              <a:t> Micro </a:t>
            </a:r>
            <a:r>
              <a:rPr lang="pt-BR" dirty="0" err="1"/>
              <a:t>Devices</a:t>
            </a:r>
            <a:r>
              <a:rPr lang="pt-BR" dirty="0"/>
              <a:t> (AMD</a:t>
            </a:r>
            <a:r>
              <a:rPr lang="pt-BR" dirty="0" smtClean="0"/>
              <a:t>)</a:t>
            </a:r>
          </a:p>
          <a:p>
            <a:r>
              <a:rPr lang="pt-BR" dirty="0"/>
              <a:t>ARM </a:t>
            </a:r>
            <a:r>
              <a:rPr lang="pt-BR" dirty="0" smtClean="0"/>
              <a:t>Holdings</a:t>
            </a:r>
          </a:p>
          <a:p>
            <a:r>
              <a:rPr lang="pt-BR" dirty="0" err="1"/>
              <a:t>Qualcomm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039" y="1337733"/>
            <a:ext cx="2628900" cy="17335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038" y="3629009"/>
            <a:ext cx="6897712" cy="164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17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Função do microprocessador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63574" y="2065867"/>
            <a:ext cx="8064304" cy="3649133"/>
          </a:xfrm>
        </p:spPr>
        <p:txBody>
          <a:bodyPr/>
          <a:lstStyle/>
          <a:p>
            <a:pPr marL="0" indent="0" algn="r">
              <a:buNone/>
            </a:pPr>
            <a:r>
              <a:rPr lang="pt-BR" dirty="0" smtClean="0"/>
              <a:t>A </a:t>
            </a:r>
            <a:r>
              <a:rPr lang="pt-BR" dirty="0"/>
              <a:t>função principal de um microprocessador é executar instruções de um programa armazenado em sua memória para processar dados. Em termos simples, ele é o "cérebro" de um sistema de computação, responsável por realizar cálculos, controlar dispositivos, gerenciar memória e executar todas as operações necessárias para o funcionamento do sistema. O microprocessador interpreta instruções, executa operações aritméticas e lógicas, controla o fluxo de dados e instruções, e coordena a comunicação entre os diferentes componentes do sistema. Em suma, ele é responsável por executar todas as tarefas computacionais em um sistema digital.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5391" y="3101047"/>
            <a:ext cx="7200094" cy="210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2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 de fabricação do microprocessador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b="1" dirty="0"/>
              <a:t>Projeto do Chip</a:t>
            </a:r>
            <a:r>
              <a:rPr lang="pt-BR" dirty="0"/>
              <a:t>: Engenheiros criam o layout do circuito integrado e definem suas características funcionais</a:t>
            </a:r>
            <a:r>
              <a:rPr lang="pt-BR" dirty="0" smtClean="0"/>
              <a:t>.</a:t>
            </a: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b="1" dirty="0"/>
              <a:t>Máscaras </a:t>
            </a:r>
            <a:r>
              <a:rPr lang="pt-BR" b="1" dirty="0" smtClean="0"/>
              <a:t>Foto litográficas</a:t>
            </a:r>
            <a:r>
              <a:rPr lang="pt-BR" dirty="0"/>
              <a:t>: São criadas máscaras que representam as diferentes camadas do circuito</a:t>
            </a:r>
            <a:r>
              <a:rPr lang="pt-BR" dirty="0" smtClean="0"/>
              <a:t>.</a:t>
            </a: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b="1" dirty="0"/>
              <a:t>Preparação do Wafer</a:t>
            </a:r>
            <a:r>
              <a:rPr lang="pt-BR" dirty="0"/>
              <a:t>: O silício é cortado em discos finos (</a:t>
            </a:r>
            <a:r>
              <a:rPr lang="pt-BR" dirty="0" err="1"/>
              <a:t>wafers</a:t>
            </a:r>
            <a:r>
              <a:rPr lang="pt-BR" dirty="0"/>
              <a:t>), limpos e polidos para remover impurezas</a:t>
            </a:r>
            <a:r>
              <a:rPr lang="pt-BR" dirty="0" smtClean="0"/>
              <a:t>.</a:t>
            </a: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b="1" dirty="0"/>
              <a:t>Deposição de Camadas</a:t>
            </a:r>
            <a:r>
              <a:rPr lang="pt-BR" dirty="0"/>
              <a:t>: Materiais como dielétricos, metais e semicondutores são depositados sobre o wafer</a:t>
            </a:r>
            <a:r>
              <a:rPr lang="pt-BR" dirty="0" smtClean="0"/>
              <a:t>.</a:t>
            </a: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b="1" dirty="0"/>
              <a:t>Litografia</a:t>
            </a:r>
            <a:r>
              <a:rPr lang="pt-BR" dirty="0"/>
              <a:t>: As máscaras são usadas para transferir o padrão do circuito para o wafer por meio de exposição à luz ultravioleta</a:t>
            </a:r>
            <a:r>
              <a:rPr lang="pt-BR" dirty="0" smtClean="0"/>
              <a:t>.</a:t>
            </a: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b="1" dirty="0"/>
              <a:t>Gravação ou </a:t>
            </a:r>
            <a:r>
              <a:rPr lang="pt-BR" b="1" dirty="0" err="1"/>
              <a:t>Etching</a:t>
            </a:r>
            <a:r>
              <a:rPr lang="pt-BR" dirty="0"/>
              <a:t>: Áreas expostas são removidas para revelar o padrão do circuito</a:t>
            </a:r>
            <a:r>
              <a:rPr lang="pt-BR" dirty="0" smtClean="0"/>
              <a:t>.</a:t>
            </a: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b="1" dirty="0"/>
              <a:t>Implantação de Íons</a:t>
            </a:r>
            <a:r>
              <a:rPr lang="pt-BR" dirty="0"/>
              <a:t>: Íons são implantados para modificar as propriedades elétricas do wafer</a:t>
            </a:r>
            <a:r>
              <a:rPr lang="pt-BR" dirty="0" smtClean="0"/>
              <a:t>.</a:t>
            </a: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b="1" dirty="0"/>
              <a:t>Formação de Estruturas</a:t>
            </a:r>
            <a:r>
              <a:rPr lang="pt-BR" dirty="0"/>
              <a:t>: Processos são realizados para criar camadas de isolamento, interconexões e </a:t>
            </a:r>
            <a:r>
              <a:rPr lang="pt-BR" dirty="0" smtClean="0"/>
              <a:t>transistores</a:t>
            </a: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b="1" dirty="0" smtClean="0"/>
              <a:t>Teste</a:t>
            </a:r>
            <a:r>
              <a:rPr lang="pt-BR" dirty="0" smtClean="0"/>
              <a:t>: </a:t>
            </a:r>
            <a:r>
              <a:rPr lang="pt-BR" dirty="0"/>
              <a:t>Chips individuais são testados, cortados do wafer e montados em embalagens adequadas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328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Tendências futuras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2" y="2142067"/>
            <a:ext cx="4223824" cy="3649133"/>
          </a:xfrm>
        </p:spPr>
        <p:txBody>
          <a:bodyPr/>
          <a:lstStyle/>
          <a:p>
            <a:r>
              <a:rPr lang="pt-BR" dirty="0" smtClean="0"/>
              <a:t>Aas tendências são basicamente as mesmas, que é aumentar sua própria capacidade. Com o intuito de aguentar softwares mais “pesados”.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403" y="1738460"/>
            <a:ext cx="3832347" cy="383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10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800" dirty="0" smtClean="0">
                <a:latin typeface="BankGothic Md BT" panose="020B0807020203060204" pitchFamily="34" charset="0"/>
              </a:rPr>
              <a:t>História dos microcontroladores</a:t>
            </a:r>
            <a:endParaRPr lang="pt-BR" sz="4800" dirty="0">
              <a:latin typeface="BankGothic Md BT" panose="020B080702020306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2" y="2382308"/>
            <a:ext cx="6556827" cy="3649133"/>
          </a:xfrm>
        </p:spPr>
        <p:txBody>
          <a:bodyPr>
            <a:normAutofit/>
          </a:bodyPr>
          <a:lstStyle/>
          <a:p>
            <a:r>
              <a:rPr lang="pt-BR" dirty="0"/>
              <a:t>Em 1971, o primeiro microcontrolador foi inventado por 2 engenheiros na Texas Instruments, </a:t>
            </a:r>
            <a:r>
              <a:rPr lang="pt-BR" dirty="0" smtClean="0"/>
              <a:t>Gary </a:t>
            </a:r>
            <a:r>
              <a:rPr lang="pt-BR" dirty="0" err="1"/>
              <a:t>Boone</a:t>
            </a:r>
            <a:r>
              <a:rPr lang="pt-BR" dirty="0"/>
              <a:t> e Michael </a:t>
            </a:r>
            <a:r>
              <a:rPr lang="pt-BR" dirty="0" err="1"/>
              <a:t>Cochram</a:t>
            </a:r>
            <a:r>
              <a:rPr lang="pt-BR" dirty="0"/>
              <a:t> criaram o TMS 1000, que era um microcontrolador de 4 bits com ROM e RAM incorporados. Esse microcontrolador era utilizado internamente pela empresa nas suas calculadoras, de 1972 a 1974, e foi melhorado ao longo dos </a:t>
            </a:r>
            <a:r>
              <a:rPr lang="pt-BR" dirty="0" smtClean="0"/>
              <a:t>anos.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 </a:t>
            </a:r>
            <a:r>
              <a:rPr lang="pt-BR" dirty="0"/>
              <a:t>Em 1974, ele foi colocado à venda para as indústrias eletrônicas. </a:t>
            </a:r>
            <a:endParaRPr lang="pt-BR" dirty="0"/>
          </a:p>
          <a:p>
            <a:r>
              <a:rPr lang="pt-BR" dirty="0" smtClean="0"/>
              <a:t>Em </a:t>
            </a:r>
            <a:r>
              <a:rPr lang="pt-BR" dirty="0"/>
              <a:t>1983, cerca de 100 milhões de dispositivos TMS 1000 haviam sido vendidos.</a:t>
            </a:r>
            <a:endParaRPr lang="pt-BR" sz="2400" dirty="0">
              <a:latin typeface="BankGothic Md BT" panose="020B080702020306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629" y="1585383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52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BankGothic Md BT" panose="020B0807020203060204" pitchFamily="34" charset="0"/>
              </a:rPr>
              <a:t>Definição de um microcontrolador</a:t>
            </a:r>
            <a:endParaRPr lang="pt-BR" dirty="0">
              <a:latin typeface="BankGothic Md BT" panose="020B080702020306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88429" y="2065867"/>
            <a:ext cx="6643914" cy="4302276"/>
          </a:xfrm>
        </p:spPr>
        <p:txBody>
          <a:bodyPr>
            <a:noAutofit/>
          </a:bodyPr>
          <a:lstStyle/>
          <a:p>
            <a:pPr algn="r"/>
            <a:r>
              <a:rPr lang="pt-BR" sz="2000" dirty="0"/>
              <a:t>Microcontroladores são computadores em miniatura desenvolvidos em um único circuito integrado. </a:t>
            </a:r>
            <a:r>
              <a:rPr lang="pt-BR" sz="2000" dirty="0" smtClean="0"/>
              <a:t>São portas </a:t>
            </a:r>
            <a:r>
              <a:rPr lang="pt-BR" sz="2000" dirty="0"/>
              <a:t>programáveis de entrada e saída para diversas funcionalidades como controlar outros dispositivos, fornecer uma interação com o utilizador entre outras.</a:t>
            </a:r>
            <a:endParaRPr lang="pt-BR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84" y="1729921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87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BankGothic Md BT" panose="020B0807020203060204" pitchFamily="34" charset="0"/>
              </a:rPr>
              <a:t>Arquitetura de um microcontrolador</a:t>
            </a:r>
            <a:endParaRPr lang="pt-BR" dirty="0">
              <a:latin typeface="BankGothic Md BT" panose="020B080702020306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1" y="2452701"/>
            <a:ext cx="4212770" cy="3649133"/>
          </a:xfrm>
        </p:spPr>
        <p:txBody>
          <a:bodyPr>
            <a:normAutofit lnSpcReduction="10000"/>
          </a:bodyPr>
          <a:lstStyle/>
          <a:p>
            <a:r>
              <a:rPr lang="pt-BR" dirty="0"/>
              <a:t>Quando um sistema de processamento de dados </a:t>
            </a:r>
            <a:r>
              <a:rPr lang="pt-BR" dirty="0" smtClean="0"/>
              <a:t>possui </a:t>
            </a:r>
            <a:r>
              <a:rPr lang="pt-BR" dirty="0"/>
              <a:t>uma única área de memória na qual ficam armazenados os dados </a:t>
            </a:r>
            <a:r>
              <a:rPr lang="pt-BR" dirty="0" smtClean="0"/>
              <a:t>e </a:t>
            </a:r>
            <a:r>
              <a:rPr lang="pt-BR" dirty="0"/>
              <a:t>o programa a ser </a:t>
            </a:r>
            <a:r>
              <a:rPr lang="pt-BR" dirty="0" smtClean="0"/>
              <a:t>executado, dizemos </a:t>
            </a:r>
            <a:r>
              <a:rPr lang="pt-BR" dirty="0"/>
              <a:t>que esse sistema segue a arquitetura de Von </a:t>
            </a:r>
            <a:r>
              <a:rPr lang="pt-BR" dirty="0" err="1" smtClean="0"/>
              <a:t>Neuman</a:t>
            </a:r>
            <a:r>
              <a:rPr lang="pt-BR" dirty="0" smtClean="0"/>
              <a:t>. No </a:t>
            </a:r>
            <a:r>
              <a:rPr lang="pt-BR" dirty="0"/>
              <a:t>caso em que os </a:t>
            </a:r>
            <a:r>
              <a:rPr lang="pt-BR" dirty="0" smtClean="0"/>
              <a:t>dados </a:t>
            </a:r>
            <a:r>
              <a:rPr lang="pt-BR" dirty="0"/>
              <a:t>ficam armazenados em uma área de memória e o programa a ser </a:t>
            </a:r>
            <a:r>
              <a:rPr lang="pt-BR" dirty="0" smtClean="0"/>
              <a:t>executado </a:t>
            </a:r>
            <a:r>
              <a:rPr lang="pt-BR" dirty="0"/>
              <a:t>fica armazenado em outra área de memória, dizemos que esse sistema segue a arquitetura Harvard. A máquina proposta por Von </a:t>
            </a:r>
            <a:r>
              <a:rPr lang="pt-BR" dirty="0" err="1"/>
              <a:t>Neuman</a:t>
            </a:r>
            <a:r>
              <a:rPr lang="pt-BR" dirty="0"/>
              <a:t> é composta pelos seguintes </a:t>
            </a:r>
            <a:r>
              <a:rPr lang="pt-BR" dirty="0" smtClean="0"/>
              <a:t>componentes: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817226" y="6488668"/>
            <a:ext cx="1260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772E65"/>
                </a:solidFill>
              </a:rPr>
              <a:t>fon noiman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707" y="2452701"/>
            <a:ext cx="3790950" cy="3267075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122803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BankGothic Md BT" panose="020B0807020203060204" pitchFamily="34" charset="0"/>
              </a:rPr>
              <a:t>Arquitetura de um microcontrolador</a:t>
            </a:r>
            <a:endParaRPr lang="pt-BR" dirty="0">
              <a:latin typeface="BankGothic Md BT" panose="020B080702020306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6429" y="2596393"/>
            <a:ext cx="5486035" cy="3649133"/>
          </a:xfrm>
        </p:spPr>
        <p:txBody>
          <a:bodyPr>
            <a:noAutofit/>
          </a:bodyPr>
          <a:lstStyle/>
          <a:p>
            <a:r>
              <a:rPr lang="pt-BR" sz="1600" dirty="0" smtClean="0"/>
              <a:t>A unidade de controle executa </a:t>
            </a:r>
            <a:r>
              <a:rPr lang="pt-BR" sz="1600" dirty="0"/>
              <a:t>três ações básicas intrínsecas e </a:t>
            </a:r>
            <a:r>
              <a:rPr lang="pt-BR" sz="1600" dirty="0" smtClean="0"/>
              <a:t>pré-programadas (busca, </a:t>
            </a:r>
            <a:r>
              <a:rPr lang="pt-BR" sz="1600" dirty="0"/>
              <a:t>decodificação e </a:t>
            </a:r>
            <a:r>
              <a:rPr lang="pt-BR" sz="1600" dirty="0" smtClean="0"/>
              <a:t>execução)</a:t>
            </a:r>
          </a:p>
          <a:p>
            <a:endParaRPr lang="pt-BR" sz="1600" dirty="0"/>
          </a:p>
          <a:p>
            <a:r>
              <a:rPr lang="pt-BR" sz="1600" dirty="0"/>
              <a:t>E</a:t>
            </a:r>
            <a:r>
              <a:rPr lang="pt-BR" sz="1600" dirty="0" smtClean="0"/>
              <a:t>xecuta </a:t>
            </a:r>
            <a:r>
              <a:rPr lang="pt-BR" sz="1600" dirty="0"/>
              <a:t>as principais operações lógicas e aritméticas do </a:t>
            </a:r>
            <a:r>
              <a:rPr lang="pt-BR" sz="1600" dirty="0" smtClean="0"/>
              <a:t>computador. Além disso, </a:t>
            </a:r>
            <a:r>
              <a:rPr lang="pt-BR" sz="1600" dirty="0"/>
              <a:t>uma ULA </a:t>
            </a:r>
            <a:r>
              <a:rPr lang="pt-BR" sz="1600" dirty="0" smtClean="0"/>
              <a:t>de</a:t>
            </a:r>
            <a:r>
              <a:rPr lang="pt-BR" sz="1600" dirty="0"/>
              <a:t> executa as principais operações lógicas e aritméticas do </a:t>
            </a:r>
            <a:r>
              <a:rPr lang="pt-BR" sz="1600" dirty="0" smtClean="0"/>
              <a:t>computador. Além </a:t>
            </a:r>
            <a:r>
              <a:rPr lang="pt-BR" sz="1600" dirty="0"/>
              <a:t>de executar funções aritméticas, uma ULA deve ser capaz de determinar se uma quantidade é menor ou maior que outra e quando quantidades são iguais. </a:t>
            </a:r>
            <a:endParaRPr lang="pt-BR" sz="1600" dirty="0"/>
          </a:p>
          <a:p>
            <a:r>
              <a:rPr lang="pt-BR" sz="1600" dirty="0" smtClean="0"/>
              <a:t>Memória armazena dados </a:t>
            </a:r>
            <a:r>
              <a:rPr lang="pt-BR" sz="1600" dirty="0" smtClean="0">
                <a:sym typeface="Wingdings" panose="05000000000000000000" pitchFamily="2" charset="2"/>
              </a:rPr>
              <a:t> </a:t>
            </a:r>
            <a:endParaRPr lang="pt-BR" sz="1600" dirty="0" smtClean="0"/>
          </a:p>
        </p:txBody>
      </p:sp>
      <p:sp>
        <p:nvSpPr>
          <p:cNvPr id="4" name="Retângulo 3"/>
          <p:cNvSpPr/>
          <p:nvPr/>
        </p:nvSpPr>
        <p:spPr>
          <a:xfrm>
            <a:off x="10817226" y="6488668"/>
            <a:ext cx="1260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772E65"/>
                </a:solidFill>
              </a:rPr>
              <a:t>fon noiman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404" y="2065868"/>
            <a:ext cx="3839161" cy="3317434"/>
          </a:xfrm>
          <a:prstGeom prst="rect">
            <a:avLst/>
          </a:prstGeom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5054389" y="5915658"/>
            <a:ext cx="7023054" cy="860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400" dirty="0" smtClean="0"/>
              <a:t>(Quanto maior e melhor a capacidade das peças, mais rápido se realiza as respectivas funções)</a:t>
            </a:r>
            <a:endParaRPr lang="pt-BR" sz="1400" dirty="0" smtClean="0"/>
          </a:p>
        </p:txBody>
      </p:sp>
    </p:spTree>
    <p:extLst>
      <p:ext uri="{BB962C8B-B14F-4D97-AF65-F5344CB8AC3E}">
        <p14:creationId xmlns:p14="http://schemas.microsoft.com/office/powerpoint/2010/main" val="136992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BankGothic Md BT" panose="020B0807020203060204" pitchFamily="34" charset="0"/>
              </a:rPr>
              <a:t>Processo de fabricação de um microcontrolador</a:t>
            </a:r>
            <a:endParaRPr lang="pt-BR" dirty="0">
              <a:latin typeface="BankGothic Md BT" panose="020B080702020306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09358" y="2324947"/>
            <a:ext cx="7107701" cy="36491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 smtClean="0"/>
              <a:t> </a:t>
            </a:r>
            <a:r>
              <a:rPr lang="pt-BR" sz="2000" dirty="0" smtClean="0"/>
              <a:t>O processo de fabricação segue essa ordem e passos: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1. </a:t>
            </a:r>
            <a:r>
              <a:rPr lang="pt-BR" b="1" dirty="0" smtClean="0"/>
              <a:t>Concepção </a:t>
            </a:r>
            <a:r>
              <a:rPr lang="pt-BR" b="1" dirty="0"/>
              <a:t>e </a:t>
            </a:r>
            <a:r>
              <a:rPr lang="pt-BR" b="1" dirty="0" smtClean="0"/>
              <a:t>Design</a:t>
            </a:r>
            <a:r>
              <a:rPr lang="pt-BR" dirty="0" smtClean="0"/>
              <a:t>: </a:t>
            </a:r>
            <a:r>
              <a:rPr lang="pt-BR" dirty="0"/>
              <a:t>Engenheiros criam o conceito e projetam os circuitos do microcontrolador</a:t>
            </a:r>
            <a:r>
              <a:rPr lang="pt-BR" dirty="0" smtClean="0"/>
              <a:t>.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2. </a:t>
            </a:r>
            <a:r>
              <a:rPr lang="pt-BR" b="1" dirty="0" smtClean="0"/>
              <a:t>Fabricação </a:t>
            </a:r>
            <a:r>
              <a:rPr lang="pt-BR" b="1" dirty="0"/>
              <a:t>do </a:t>
            </a:r>
            <a:r>
              <a:rPr lang="pt-BR" b="1" dirty="0" smtClean="0"/>
              <a:t>Wafer</a:t>
            </a:r>
            <a:r>
              <a:rPr lang="pt-BR" dirty="0" smtClean="0"/>
              <a:t>: </a:t>
            </a:r>
            <a:r>
              <a:rPr lang="pt-BR" dirty="0"/>
              <a:t>O design é transferido para um wafer de </a:t>
            </a:r>
            <a:r>
              <a:rPr lang="pt-BR" dirty="0" smtClean="0"/>
              <a:t>silício, através da litografia.</a:t>
            </a:r>
          </a:p>
          <a:p>
            <a:pPr marL="0" indent="0">
              <a:buNone/>
            </a:pPr>
            <a:r>
              <a:rPr lang="pt-BR" dirty="0" smtClean="0"/>
              <a:t>3</a:t>
            </a:r>
            <a:r>
              <a:rPr lang="pt-BR" dirty="0"/>
              <a:t>. </a:t>
            </a:r>
            <a:r>
              <a:rPr lang="pt-BR" b="1" dirty="0" smtClean="0"/>
              <a:t>Processamento </a:t>
            </a:r>
            <a:r>
              <a:rPr lang="pt-BR" b="1" dirty="0"/>
              <a:t>do </a:t>
            </a:r>
            <a:r>
              <a:rPr lang="pt-BR" b="1" dirty="0" smtClean="0"/>
              <a:t>Wafer</a:t>
            </a:r>
            <a:r>
              <a:rPr lang="pt-BR" dirty="0" smtClean="0"/>
              <a:t>: A peça passa </a:t>
            </a:r>
            <a:r>
              <a:rPr lang="pt-BR" dirty="0"/>
              <a:t>por vários processos para formar os componentes eletrônicos</a:t>
            </a:r>
            <a:r>
              <a:rPr lang="pt-BR" dirty="0" smtClean="0"/>
              <a:t>.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4. </a:t>
            </a:r>
            <a:r>
              <a:rPr lang="pt-BR" b="1" dirty="0" smtClean="0"/>
              <a:t>Testes</a:t>
            </a:r>
            <a:r>
              <a:rPr lang="pt-BR" dirty="0" smtClean="0"/>
              <a:t>: </a:t>
            </a:r>
            <a:r>
              <a:rPr lang="pt-BR" dirty="0"/>
              <a:t>Os chips são testados para identificar falhas ou defeitos</a:t>
            </a:r>
            <a:r>
              <a:rPr lang="pt-BR" dirty="0" smtClean="0"/>
              <a:t>.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5. </a:t>
            </a:r>
            <a:r>
              <a:rPr lang="pt-BR" b="1" dirty="0" smtClean="0"/>
              <a:t>Encapsulamento: </a:t>
            </a:r>
            <a:r>
              <a:rPr lang="pt-BR" dirty="0"/>
              <a:t>Chips individuais são </a:t>
            </a:r>
            <a:r>
              <a:rPr lang="pt-BR" dirty="0" smtClean="0"/>
              <a:t>encapsulados para proteção.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6. </a:t>
            </a:r>
            <a:r>
              <a:rPr lang="pt-BR" b="1" dirty="0" smtClean="0"/>
              <a:t>Embalagem </a:t>
            </a:r>
            <a:r>
              <a:rPr lang="pt-BR" b="1" dirty="0"/>
              <a:t>e </a:t>
            </a:r>
            <a:r>
              <a:rPr lang="pt-BR" b="1" dirty="0" smtClean="0"/>
              <a:t>Distribuição</a:t>
            </a:r>
            <a:r>
              <a:rPr lang="pt-BR" dirty="0" smtClean="0"/>
              <a:t>: </a:t>
            </a:r>
            <a:r>
              <a:rPr lang="pt-BR" dirty="0"/>
              <a:t>Chips aprovados são embalados e enviados para fabricantes de eletrônicos.</a:t>
            </a:r>
          </a:p>
        </p:txBody>
      </p:sp>
    </p:spTree>
    <p:extLst>
      <p:ext uri="{BB962C8B-B14F-4D97-AF65-F5344CB8AC3E}">
        <p14:creationId xmlns:p14="http://schemas.microsoft.com/office/powerpoint/2010/main" val="48418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6312" y="103163"/>
            <a:ext cx="7248377" cy="797169"/>
          </a:xfrm>
        </p:spPr>
        <p:txBody>
          <a:bodyPr/>
          <a:lstStyle/>
          <a:p>
            <a:r>
              <a:rPr lang="pt-BR" dirty="0" smtClean="0"/>
              <a:t>Auxiliares do microcontrolador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49701" y="900332"/>
            <a:ext cx="11313941" cy="5570806"/>
          </a:xfrm>
        </p:spPr>
        <p:txBody>
          <a:bodyPr>
            <a:normAutofit fontScale="55000" lnSpcReduction="20000"/>
          </a:bodyPr>
          <a:lstStyle/>
          <a:p>
            <a:r>
              <a:rPr lang="pt-BR" sz="3800" dirty="0" smtClean="0"/>
              <a:t>Quando se fala sobre os componentes, algumas coisas auxiliares que podem gerar duvidas. Tais como:</a:t>
            </a:r>
          </a:p>
          <a:p>
            <a:endParaRPr lang="pt-BR" sz="3800" dirty="0"/>
          </a:p>
          <a:p>
            <a:r>
              <a:rPr lang="pt-BR" sz="3800" b="1" dirty="0"/>
              <a:t>Contagem de Bits</a:t>
            </a:r>
            <a:r>
              <a:rPr lang="pt-BR" sz="3800" dirty="0"/>
              <a:t>:</a:t>
            </a:r>
          </a:p>
          <a:p>
            <a:pPr marL="457200" lvl="1" indent="0">
              <a:buNone/>
            </a:pPr>
            <a:r>
              <a:rPr lang="pt-BR" sz="3800" dirty="0"/>
              <a:t>A contagem de bits de um microprocessador refere-se ao tamanho dos dados que ele pode processar de uma só vez. Por exemplo, um processador de 32 bits pode manipular dados de 32 bits de uma </a:t>
            </a:r>
            <a:r>
              <a:rPr lang="pt-BR" sz="3800" dirty="0" smtClean="0"/>
              <a:t>vez, enquanto um processador de 64 bits pode manipular dados de 64 bits de uma vez.</a:t>
            </a:r>
          </a:p>
          <a:p>
            <a:r>
              <a:rPr lang="pt-BR" sz="3800" b="1" dirty="0" smtClean="0"/>
              <a:t>Velocidade de </a:t>
            </a:r>
            <a:r>
              <a:rPr lang="pt-BR" sz="3800" b="1" dirty="0" err="1" smtClean="0"/>
              <a:t>Clock</a:t>
            </a:r>
            <a:r>
              <a:rPr lang="pt-BR" sz="3800" dirty="0" smtClean="0"/>
              <a:t>:</a:t>
            </a:r>
          </a:p>
          <a:p>
            <a:pPr marL="457200" lvl="1" indent="0">
              <a:buNone/>
            </a:pPr>
            <a:r>
              <a:rPr lang="pt-BR" sz="3800" dirty="0" smtClean="0"/>
              <a:t>A </a:t>
            </a:r>
            <a:r>
              <a:rPr lang="pt-BR" sz="3800" dirty="0"/>
              <a:t>velocidade de </a:t>
            </a:r>
            <a:r>
              <a:rPr lang="pt-BR" sz="3800" dirty="0" err="1"/>
              <a:t>clock</a:t>
            </a:r>
            <a:r>
              <a:rPr lang="pt-BR" sz="3800" dirty="0"/>
              <a:t> de um microprocessador é medida em Hertz (Hz) e representa a frequência na qual o processador executa instruções. Por exemplo, um processador com uma velocidade de </a:t>
            </a:r>
            <a:r>
              <a:rPr lang="pt-BR" sz="3800" dirty="0" err="1"/>
              <a:t>clock</a:t>
            </a:r>
            <a:r>
              <a:rPr lang="pt-BR" sz="3800" dirty="0"/>
              <a:t> de 3,0 GHz executa 3 bilhões de ciclos por segundo</a:t>
            </a:r>
            <a:r>
              <a:rPr lang="pt-BR" sz="3800" dirty="0" smtClean="0"/>
              <a:t>.</a:t>
            </a:r>
          </a:p>
          <a:p>
            <a:r>
              <a:rPr lang="pt-BR" sz="3800" b="1" dirty="0" smtClean="0"/>
              <a:t>Memória Cache</a:t>
            </a:r>
            <a:r>
              <a:rPr lang="pt-BR" sz="3800" dirty="0" smtClean="0"/>
              <a:t>:</a:t>
            </a:r>
          </a:p>
          <a:p>
            <a:pPr marL="457200" lvl="1" indent="0">
              <a:buNone/>
            </a:pPr>
            <a:r>
              <a:rPr lang="pt-BR" sz="3800" dirty="0" smtClean="0"/>
              <a:t>A </a:t>
            </a:r>
            <a:r>
              <a:rPr lang="pt-BR" sz="3800" dirty="0"/>
              <a:t>memória cache é uma memória de acesso rápido integrada </a:t>
            </a:r>
            <a:r>
              <a:rPr lang="pt-BR" sz="3800" dirty="0" smtClean="0"/>
              <a:t>ao microprocessador</a:t>
            </a:r>
            <a:r>
              <a:rPr lang="pt-BR" sz="3800" dirty="0"/>
              <a:t>, utilizada para armazenar dados e instruções frequentemente acessados. Ela atua como uma área de armazenamento intermediária entre a memória principal (RAM) e o processador, ajudando a reduzir o tempo de acesso a dados e melhorar o desempenho geral do sistema</a:t>
            </a:r>
            <a:r>
              <a:rPr lang="pt-BR" sz="3800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704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BankGothic Md BT" panose="020B0807020203060204" pitchFamily="34" charset="0"/>
              </a:rPr>
              <a:t>Função de um microcontrolador</a:t>
            </a:r>
            <a:endParaRPr lang="pt-BR" dirty="0">
              <a:latin typeface="BankGothic Md BT" panose="020B080702020306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46786" y="2817316"/>
            <a:ext cx="6854482" cy="3649133"/>
          </a:xfrm>
        </p:spPr>
        <p:txBody>
          <a:bodyPr/>
          <a:lstStyle/>
          <a:p>
            <a:pPr algn="r" fontAlgn="base"/>
            <a:r>
              <a:rPr lang="pt-BR" dirty="0"/>
              <a:t>Os microcontroladores têm a capacidade de automatizar diversos processos na área da eletrônica. Como essa área é presente em praticamente tudo que envolve tecnologia, suas aplicações são praticamente infinitas. Por exemplo, na área de automação </a:t>
            </a:r>
            <a:r>
              <a:rPr lang="pt-BR" dirty="0" smtClean="0"/>
              <a:t>residencial.</a:t>
            </a:r>
          </a:p>
          <a:p>
            <a:pPr algn="r" fontAlgn="base"/>
            <a:r>
              <a:rPr lang="pt-BR" dirty="0" smtClean="0"/>
              <a:t>Outras </a:t>
            </a:r>
            <a:r>
              <a:rPr lang="pt-BR" dirty="0"/>
              <a:t>aplicações bastante comuns são: em roteadores, monitoramento de câmeras, relógios digitais, sensores térmicos, </a:t>
            </a:r>
            <a:r>
              <a:rPr lang="pt-BR" dirty="0" smtClean="0"/>
              <a:t>eletrodomésticos</a:t>
            </a:r>
            <a:r>
              <a:rPr lang="pt-BR" dirty="0"/>
              <a:t>, tecnologia NFC, motores e </a:t>
            </a:r>
            <a:r>
              <a:rPr lang="pt-BR" dirty="0" smtClean="0"/>
              <a:t>até robôs.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260632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4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BankGothic Md BT" panose="020B0807020203060204" pitchFamily="34" charset="0"/>
              </a:rPr>
              <a:t>Principais marcas de microcontrolador</a:t>
            </a:r>
            <a:endParaRPr lang="pt-BR" dirty="0">
              <a:latin typeface="BankGothic Md BT" panose="020B080702020306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dirty="0"/>
              <a:t>ARM </a:t>
            </a:r>
            <a:r>
              <a:rPr lang="pt-BR" dirty="0" err="1"/>
              <a:t>Cortex</a:t>
            </a:r>
            <a:r>
              <a:rPr lang="pt-BR" dirty="0"/>
              <a:t>-M</a:t>
            </a:r>
          </a:p>
          <a:p>
            <a:pPr fontAlgn="base"/>
            <a:r>
              <a:rPr lang="pt-BR" dirty="0"/>
              <a:t>Atmel AVR / AVR 32</a:t>
            </a:r>
          </a:p>
          <a:p>
            <a:pPr fontAlgn="base"/>
            <a:r>
              <a:rPr lang="pt-BR" dirty="0"/>
              <a:t>Intel 8051</a:t>
            </a:r>
          </a:p>
          <a:p>
            <a:pPr fontAlgn="base"/>
            <a:r>
              <a:rPr lang="pt-BR" dirty="0"/>
              <a:t>Microchip PIC</a:t>
            </a:r>
          </a:p>
          <a:p>
            <a:pPr fontAlgn="base"/>
            <a:r>
              <a:rPr lang="pt-BR" dirty="0"/>
              <a:t>NXP LCP 2000 / 3000</a:t>
            </a:r>
          </a:p>
          <a:p>
            <a:pPr fontAlgn="base"/>
            <a:r>
              <a:rPr lang="pt-BR" dirty="0"/>
              <a:t>Parallax Propeller</a:t>
            </a:r>
          </a:p>
          <a:p>
            <a:pPr fontAlgn="base"/>
            <a:r>
              <a:rPr lang="pt-BR" dirty="0"/>
              <a:t>Texas Instruments </a:t>
            </a:r>
            <a:r>
              <a:rPr lang="pt-BR" dirty="0" smtClean="0"/>
              <a:t>MSP430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761" y="3637085"/>
            <a:ext cx="8039100" cy="28194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861" y="2143826"/>
            <a:ext cx="2628900" cy="1733550"/>
          </a:xfrm>
          <a:prstGeom prst="rect">
            <a:avLst/>
          </a:prstGeom>
          <a:effectLst>
            <a:glow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367216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125</TotalTime>
  <Words>1498</Words>
  <Application>Microsoft Office PowerPoint</Application>
  <PresentationFormat>Widescreen</PresentationFormat>
  <Paragraphs>88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BankGothic Md BT</vt:lpstr>
      <vt:lpstr>Calibri</vt:lpstr>
      <vt:lpstr>Calibri Light</vt:lpstr>
      <vt:lpstr>Wingdings</vt:lpstr>
      <vt:lpstr>Celestial</vt:lpstr>
      <vt:lpstr>Microcontroladores  e microprocessadores</vt:lpstr>
      <vt:lpstr>História dos microcontroladores</vt:lpstr>
      <vt:lpstr>Definição de um microcontrolador</vt:lpstr>
      <vt:lpstr>Arquitetura de um microcontrolador</vt:lpstr>
      <vt:lpstr>Arquitetura de um microcontrolador</vt:lpstr>
      <vt:lpstr>Processo de fabricação de um microcontrolador</vt:lpstr>
      <vt:lpstr>Auxiliares do microcontrolador</vt:lpstr>
      <vt:lpstr>Função de um microcontrolador</vt:lpstr>
      <vt:lpstr>Principais marcas de microcontrolador</vt:lpstr>
      <vt:lpstr>Tendências para o futuro  sobre microcontrolador</vt:lpstr>
      <vt:lpstr>Evolução/história do microprocessador/microcontrolador</vt:lpstr>
      <vt:lpstr>Definição de um microprocessador</vt:lpstr>
      <vt:lpstr>Auxiliares do microprocessador</vt:lpstr>
      <vt:lpstr>Arquitetura de um microprocessador</vt:lpstr>
      <vt:lpstr>Principais marcas</vt:lpstr>
      <vt:lpstr>Função do microprocessador</vt:lpstr>
      <vt:lpstr>Processo de fabricação do microprocessador </vt:lpstr>
      <vt:lpstr>Tendências futuras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Microcontroladores  e microprocessadores</dc:title>
  <dc:creator>RAMON MULLER</dc:creator>
  <cp:lastModifiedBy>RAMON MULLER</cp:lastModifiedBy>
  <cp:revision>13</cp:revision>
  <dcterms:created xsi:type="dcterms:W3CDTF">2024-02-09T10:45:15Z</dcterms:created>
  <dcterms:modified xsi:type="dcterms:W3CDTF">2024-02-09T12:50:32Z</dcterms:modified>
</cp:coreProperties>
</file>