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0" r:id="rId4"/>
    <p:sldId id="257" r:id="rId5"/>
    <p:sldId id="289" r:id="rId6"/>
    <p:sldId id="278" r:id="rId7"/>
    <p:sldId id="259" r:id="rId8"/>
    <p:sldId id="266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F86464"/>
    <a:srgbClr val="344152"/>
    <a:srgbClr val="13B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424" autoAdjust="0"/>
  </p:normalViewPr>
  <p:slideViewPr>
    <p:cSldViewPr snapToGrid="0">
      <p:cViewPr>
        <p:scale>
          <a:sx n="75" d="100"/>
          <a:sy n="75" d="100"/>
        </p:scale>
        <p:origin x="10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/>
              <a:t>虚拟化技术比较</a:t>
            </a:r>
          </a:p>
        </c:rich>
      </c:tx>
      <c:layout>
        <c:manualLayout>
          <c:xMode val="edge"/>
          <c:yMode val="edge"/>
          <c:x val="0.33435838407936008"/>
          <c:y val="1.6081710283557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安全</c:v>
                </c:pt>
              </c:strCache>
            </c:strRef>
          </c:tx>
          <c:spPr>
            <a:solidFill>
              <a:srgbClr val="F8646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虚拟机</c:v>
                </c:pt>
                <c:pt idx="1">
                  <c:v>Docker</c:v>
                </c:pt>
                <c:pt idx="2">
                  <c:v>Unikernel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2.5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2-422A-BBE2-6E07AFA79C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性能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虚拟机</c:v>
                </c:pt>
                <c:pt idx="1">
                  <c:v>Docker</c:v>
                </c:pt>
                <c:pt idx="2">
                  <c:v>Unikernel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2-422A-BBE2-6E07AFA79C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开发难度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虚拟机</c:v>
                </c:pt>
                <c:pt idx="1">
                  <c:v>Docker</c:v>
                </c:pt>
                <c:pt idx="2">
                  <c:v>Unikernel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92-422A-BBE2-6E07AFA79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269104"/>
        <c:axId val="670273584"/>
      </c:barChart>
      <c:catAx>
        <c:axId val="67026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670273584"/>
        <c:crosses val="autoZero"/>
        <c:auto val="1"/>
        <c:lblAlgn val="ctr"/>
        <c:lblOffset val="100"/>
        <c:noMultiLvlLbl val="0"/>
      </c:catAx>
      <c:valAx>
        <c:axId val="6702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6702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67AB-3CC2-42C3-AEB4-739D2FE05EE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9CFE-FCB6-402C-B19A-6A352860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2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2741189" y="815241"/>
            <a:ext cx="1688085" cy="1688085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solidFill>
                <a:schemeClr val="bg1"/>
              </a:solidFill>
              <a:latin typeface="Bohema Alternative" pitchFamily="50" charset="0"/>
            </a:endParaRPr>
          </a:p>
        </p:txBody>
      </p:sp>
      <p:sp>
        <p:nvSpPr>
          <p:cNvPr id="2" name="矩形 1"/>
          <p:cNvSpPr/>
          <p:nvPr/>
        </p:nvSpPr>
        <p:spPr>
          <a:xfrm rot="19529472">
            <a:off x="881480" y="-510088"/>
            <a:ext cx="6123581" cy="7789533"/>
          </a:xfrm>
          <a:custGeom>
            <a:avLst/>
            <a:gdLst>
              <a:gd name="connsiteX0" fmla="*/ 0 w 6720110"/>
              <a:gd name="connsiteY0" fmla="*/ 0 h 6720110"/>
              <a:gd name="connsiteX1" fmla="*/ 6720110 w 6720110"/>
              <a:gd name="connsiteY1" fmla="*/ 0 h 6720110"/>
              <a:gd name="connsiteX2" fmla="*/ 6720110 w 6720110"/>
              <a:gd name="connsiteY2" fmla="*/ 6720110 h 6720110"/>
              <a:gd name="connsiteX3" fmla="*/ 0 w 6720110"/>
              <a:gd name="connsiteY3" fmla="*/ 6720110 h 6720110"/>
              <a:gd name="connsiteX4" fmla="*/ 0 w 6720110"/>
              <a:gd name="connsiteY4" fmla="*/ 0 h 6720110"/>
              <a:gd name="connsiteX0" fmla="*/ 0 w 6720110"/>
              <a:gd name="connsiteY0" fmla="*/ 0 h 8213381"/>
              <a:gd name="connsiteX1" fmla="*/ 6720110 w 6720110"/>
              <a:gd name="connsiteY1" fmla="*/ 0 h 8213381"/>
              <a:gd name="connsiteX2" fmla="*/ 6571953 w 6720110"/>
              <a:gd name="connsiteY2" fmla="*/ 8213381 h 8213381"/>
              <a:gd name="connsiteX3" fmla="*/ 0 w 6720110"/>
              <a:gd name="connsiteY3" fmla="*/ 6720110 h 8213381"/>
              <a:gd name="connsiteX4" fmla="*/ 0 w 6720110"/>
              <a:gd name="connsiteY4" fmla="*/ 0 h 8213381"/>
              <a:gd name="connsiteX0" fmla="*/ 0 w 6571953"/>
              <a:gd name="connsiteY0" fmla="*/ 0 h 8213381"/>
              <a:gd name="connsiteX1" fmla="*/ 5618303 w 6571953"/>
              <a:gd name="connsiteY1" fmla="*/ 930101 h 8213381"/>
              <a:gd name="connsiteX2" fmla="*/ 6571953 w 6571953"/>
              <a:gd name="connsiteY2" fmla="*/ 8213381 h 8213381"/>
              <a:gd name="connsiteX3" fmla="*/ 0 w 6571953"/>
              <a:gd name="connsiteY3" fmla="*/ 6720110 h 8213381"/>
              <a:gd name="connsiteX4" fmla="*/ 0 w 6571953"/>
              <a:gd name="connsiteY4" fmla="*/ 0 h 8213381"/>
              <a:gd name="connsiteX0" fmla="*/ 0 w 6123581"/>
              <a:gd name="connsiteY0" fmla="*/ 0 h 7789533"/>
              <a:gd name="connsiteX1" fmla="*/ 5618303 w 6123581"/>
              <a:gd name="connsiteY1" fmla="*/ 930101 h 7789533"/>
              <a:gd name="connsiteX2" fmla="*/ 6123581 w 6123581"/>
              <a:gd name="connsiteY2" fmla="*/ 7789533 h 7789533"/>
              <a:gd name="connsiteX3" fmla="*/ 0 w 6123581"/>
              <a:gd name="connsiteY3" fmla="*/ 6720110 h 7789533"/>
              <a:gd name="connsiteX4" fmla="*/ 0 w 6123581"/>
              <a:gd name="connsiteY4" fmla="*/ 0 h 778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3581" h="7789533">
                <a:moveTo>
                  <a:pt x="0" y="0"/>
                </a:moveTo>
                <a:lnTo>
                  <a:pt x="5618303" y="930101"/>
                </a:lnTo>
                <a:lnTo>
                  <a:pt x="6123581" y="7789533"/>
                </a:lnTo>
                <a:lnTo>
                  <a:pt x="0" y="6720110"/>
                </a:lnTo>
                <a:lnTo>
                  <a:pt x="0" y="0"/>
                </a:lnTo>
                <a:close/>
              </a:path>
            </a:pathLst>
          </a:custGeom>
          <a:noFill/>
          <a:ln w="536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1463" y="2650802"/>
            <a:ext cx="2776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222A35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ZOS</a:t>
            </a:r>
            <a:r>
              <a:rPr lang="zh-CN" altLang="en-US" sz="7200" b="1" dirty="0" smtClean="0">
                <a:solidFill>
                  <a:srgbClr val="222A35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组</a:t>
            </a:r>
            <a:endParaRPr lang="zh-CN" altLang="en-US" sz="7200" b="1" dirty="0">
              <a:solidFill>
                <a:srgbClr val="222A35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4" name="文本框 14"/>
          <p:cNvSpPr txBox="1"/>
          <p:nvPr/>
        </p:nvSpPr>
        <p:spPr>
          <a:xfrm rot="16803">
            <a:off x="1061560" y="3914867"/>
            <a:ext cx="5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Unikernel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的调试接口的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设计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rot="1692705">
            <a:off x="-97666" y="-778501"/>
            <a:ext cx="7365797" cy="7088112"/>
          </a:xfrm>
          <a:custGeom>
            <a:avLst/>
            <a:gdLst>
              <a:gd name="connsiteX0" fmla="*/ 0 w 6720110"/>
              <a:gd name="connsiteY0" fmla="*/ 0 h 6720110"/>
              <a:gd name="connsiteX1" fmla="*/ 6720110 w 6720110"/>
              <a:gd name="connsiteY1" fmla="*/ 0 h 6720110"/>
              <a:gd name="connsiteX2" fmla="*/ 6720110 w 6720110"/>
              <a:gd name="connsiteY2" fmla="*/ 6720110 h 6720110"/>
              <a:gd name="connsiteX3" fmla="*/ 0 w 6720110"/>
              <a:gd name="connsiteY3" fmla="*/ 6720110 h 6720110"/>
              <a:gd name="connsiteX4" fmla="*/ 0 w 6720110"/>
              <a:gd name="connsiteY4" fmla="*/ 0 h 6720110"/>
              <a:gd name="connsiteX0" fmla="*/ 0 w 8181802"/>
              <a:gd name="connsiteY0" fmla="*/ 740901 h 7461011"/>
              <a:gd name="connsiteX1" fmla="*/ 8181802 w 8181802"/>
              <a:gd name="connsiteY1" fmla="*/ 0 h 7461011"/>
              <a:gd name="connsiteX2" fmla="*/ 6720110 w 8181802"/>
              <a:gd name="connsiteY2" fmla="*/ 7461011 h 7461011"/>
              <a:gd name="connsiteX3" fmla="*/ 0 w 8181802"/>
              <a:gd name="connsiteY3" fmla="*/ 7461011 h 7461011"/>
              <a:gd name="connsiteX4" fmla="*/ 0 w 8181802"/>
              <a:gd name="connsiteY4" fmla="*/ 740901 h 7461011"/>
              <a:gd name="connsiteX0" fmla="*/ 125553 w 8181802"/>
              <a:gd name="connsiteY0" fmla="*/ 2143576 h 7461011"/>
              <a:gd name="connsiteX1" fmla="*/ 8181802 w 8181802"/>
              <a:gd name="connsiteY1" fmla="*/ 0 h 7461011"/>
              <a:gd name="connsiteX2" fmla="*/ 6720110 w 8181802"/>
              <a:gd name="connsiteY2" fmla="*/ 7461011 h 7461011"/>
              <a:gd name="connsiteX3" fmla="*/ 0 w 8181802"/>
              <a:gd name="connsiteY3" fmla="*/ 7461011 h 7461011"/>
              <a:gd name="connsiteX4" fmla="*/ 125553 w 8181802"/>
              <a:gd name="connsiteY4" fmla="*/ 2143576 h 7461011"/>
              <a:gd name="connsiteX0" fmla="*/ 125553 w 7365797"/>
              <a:gd name="connsiteY0" fmla="*/ 1770677 h 7088112"/>
              <a:gd name="connsiteX1" fmla="*/ 7365797 w 7365797"/>
              <a:gd name="connsiteY1" fmla="*/ 0 h 7088112"/>
              <a:gd name="connsiteX2" fmla="*/ 6720110 w 7365797"/>
              <a:gd name="connsiteY2" fmla="*/ 7088112 h 7088112"/>
              <a:gd name="connsiteX3" fmla="*/ 0 w 7365797"/>
              <a:gd name="connsiteY3" fmla="*/ 7088112 h 7088112"/>
              <a:gd name="connsiteX4" fmla="*/ 125553 w 7365797"/>
              <a:gd name="connsiteY4" fmla="*/ 1770677 h 708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797" h="7088112">
                <a:moveTo>
                  <a:pt x="125553" y="1770677"/>
                </a:moveTo>
                <a:lnTo>
                  <a:pt x="7365797" y="0"/>
                </a:lnTo>
                <a:lnTo>
                  <a:pt x="6720110" y="7088112"/>
                </a:lnTo>
                <a:lnTo>
                  <a:pt x="0" y="7088112"/>
                </a:lnTo>
                <a:lnTo>
                  <a:pt x="125553" y="1770677"/>
                </a:lnTo>
                <a:close/>
              </a:path>
            </a:pathLst>
          </a:custGeom>
          <a:noFill/>
          <a:ln w="536575">
            <a:solidFill>
              <a:srgbClr val="344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195257" y="2676187"/>
            <a:ext cx="4919793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95257" y="4524037"/>
            <a:ext cx="4919793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111306" y="661776"/>
            <a:ext cx="9284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Bohema Alternative" pitchFamily="50" charset="0"/>
              </a:rPr>
              <a:t>Z</a:t>
            </a:r>
            <a:endParaRPr lang="zh-CN" altLang="en-US" sz="9600" dirty="0">
              <a:solidFill>
                <a:schemeClr val="bg1"/>
              </a:solidFill>
              <a:latin typeface="Bohema Alternativ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0690" y="3385036"/>
            <a:ext cx="55835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9600" b="1" dirty="0" err="1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Unikernel</a:t>
            </a:r>
            <a:endParaRPr lang="en-US" altLang="zh-CN" sz="9600" b="1" dirty="0" smtClean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388" y="47700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86464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A fast, secure solution for cloud computing.</a:t>
            </a:r>
            <a:endParaRPr lang="en-US" altLang="zh-CN" dirty="0">
              <a:solidFill>
                <a:srgbClr val="F86464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rot="17992097" flipV="1">
            <a:off x="9477188" y="940120"/>
            <a:ext cx="4598497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7992097" flipV="1">
            <a:off x="8310508" y="942247"/>
            <a:ext cx="4603400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17992097" flipV="1">
            <a:off x="7149542" y="933038"/>
            <a:ext cx="4626103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rot="17992097" flipV="1">
            <a:off x="5989743" y="928501"/>
            <a:ext cx="4630292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17992097" flipV="1">
            <a:off x="4891662" y="960257"/>
            <a:ext cx="4557085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6941330" y="-3373537"/>
            <a:ext cx="12872473" cy="12872473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581038" y="3385036"/>
            <a:ext cx="63482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虚拟化简介</a:t>
            </a:r>
            <a:endParaRPr lang="en-US" altLang="zh-CN" sz="96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293" y="47700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为什么需要在云上采用虚拟化技术？</a:t>
            </a:r>
            <a:endParaRPr lang="en-US" altLang="zh-CN" dirty="0" smtClean="0">
              <a:solidFill>
                <a:schemeClr val="bg1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目前虚拟化技术分类？</a:t>
            </a:r>
            <a:endParaRPr lang="en-US" altLang="zh-CN" dirty="0" smtClean="0">
              <a:solidFill>
                <a:schemeClr val="bg1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由此产生的缺点？</a:t>
            </a:r>
            <a:endParaRPr lang="en-US" altLang="zh-CN" dirty="0">
              <a:solidFill>
                <a:schemeClr val="bg1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-6905625" y="-3990975"/>
            <a:ext cx="13944600" cy="13944600"/>
          </a:xfrm>
          <a:prstGeom prst="arc">
            <a:avLst>
              <a:gd name="adj1" fmla="val 20160193"/>
              <a:gd name="adj2" fmla="val 621729"/>
            </a:avLst>
          </a:prstGeom>
          <a:ln w="282575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-7343775" y="-4429125"/>
            <a:ext cx="14820900" cy="14820900"/>
          </a:xfrm>
          <a:prstGeom prst="arc">
            <a:avLst>
              <a:gd name="adj1" fmla="val 20961499"/>
              <a:gd name="adj2" fmla="val 1130498"/>
            </a:avLst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-7606393" y="-4038600"/>
            <a:ext cx="14039850" cy="14039850"/>
          </a:xfrm>
          <a:prstGeom prst="arc">
            <a:avLst>
              <a:gd name="adj1" fmla="val 21425109"/>
              <a:gd name="adj2" fmla="val 1801724"/>
            </a:avLst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-5588243" y="-2883143"/>
            <a:ext cx="11728936" cy="11728936"/>
          </a:xfrm>
          <a:prstGeom prst="arc">
            <a:avLst>
              <a:gd name="adj1" fmla="val 19915858"/>
              <a:gd name="adj2" fmla="val 20932353"/>
            </a:avLst>
          </a:prstGeom>
          <a:ln w="28575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-6905625" y="-3990975"/>
            <a:ext cx="13944600" cy="13944600"/>
          </a:xfrm>
          <a:prstGeom prst="arc">
            <a:avLst>
              <a:gd name="adj1" fmla="val 1031500"/>
              <a:gd name="adj2" fmla="val 1986572"/>
            </a:avLst>
          </a:prstGeom>
          <a:ln w="5715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06775703"/>
              </p:ext>
            </p:extLst>
          </p:nvPr>
        </p:nvGraphicFramePr>
        <p:xfrm>
          <a:off x="7263927" y="2981325"/>
          <a:ext cx="4738302" cy="315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179593">
            <a:off x="277593" y="-1119118"/>
            <a:ext cx="7970292" cy="7970292"/>
          </a:xfrm>
          <a:prstGeom prst="rect">
            <a:avLst/>
          </a:prstGeom>
          <a:noFill/>
          <a:ln w="536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161883">
            <a:off x="8570723" y="390810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改善调试</a:t>
            </a:r>
            <a:endParaRPr lang="zh-CN" altLang="en-US" sz="6000" b="1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>
            <a:stCxn id="9" idx="4"/>
            <a:endCxn id="10" idx="7"/>
          </p:cNvCxnSpPr>
          <p:nvPr/>
        </p:nvCxnSpPr>
        <p:spPr>
          <a:xfrm flipH="1">
            <a:off x="3745768" y="2917919"/>
            <a:ext cx="1109261" cy="1248286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0" idx="2"/>
            <a:endCxn id="11" idx="6"/>
          </p:cNvCxnSpPr>
          <p:nvPr/>
        </p:nvCxnSpPr>
        <p:spPr>
          <a:xfrm flipH="1" flipV="1">
            <a:off x="1349377" y="3128516"/>
            <a:ext cx="919897" cy="1193413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 rot="2020045">
            <a:off x="4354317" y="859166"/>
            <a:ext cx="2247216" cy="2247216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988761">
            <a:off x="2236268" y="3746354"/>
            <a:ext cx="1607009" cy="1607009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4162214">
            <a:off x="262776" y="1573030"/>
            <a:ext cx="1607009" cy="1607009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9" idx="6"/>
            <a:endCxn id="3" idx="0"/>
          </p:cNvCxnSpPr>
          <p:nvPr/>
        </p:nvCxnSpPr>
        <p:spPr>
          <a:xfrm>
            <a:off x="6413070" y="2605670"/>
            <a:ext cx="3458148" cy="1424885"/>
          </a:xfrm>
          <a:prstGeom prst="straightConnector1">
            <a:avLst/>
          </a:prstGeom>
          <a:ln w="57150">
            <a:solidFill>
              <a:srgbClr val="F8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85496" y="1783132"/>
            <a:ext cx="2425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传统虚拟机：</a:t>
            </a:r>
            <a:endParaRPr lang="en-US" altLang="zh-CN" sz="1600" dirty="0" smtClean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复杂，低效，不安全。</a:t>
            </a:r>
            <a:endParaRPr lang="en-US" altLang="zh-CN" sz="1600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3453" y="5460283"/>
            <a:ext cx="264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以</a:t>
            </a:r>
            <a:r>
              <a:rPr lang="en-US" altLang="zh-CN" sz="12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Docker</a:t>
            </a:r>
            <a:r>
              <a:rPr lang="zh-CN" altLang="en-US" sz="12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为代表的容器技术：</a:t>
            </a:r>
            <a:endParaRPr lang="en-US" altLang="zh-CN" sz="1200" dirty="0" smtClean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性能提升，便于部署，并不安全。</a:t>
            </a:r>
            <a:endParaRPr lang="en-US" altLang="zh-CN" sz="1200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38820" y="3224005"/>
            <a:ext cx="2425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Unikernel</a:t>
            </a:r>
            <a:r>
              <a:rPr lang="en-US" altLang="zh-CN" sz="14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:</a:t>
            </a:r>
          </a:p>
          <a:p>
            <a:r>
              <a:rPr lang="zh-CN" altLang="en-US" sz="14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性能极强，非常安全，但是开发，部署，调试困难</a:t>
            </a:r>
            <a:r>
              <a:rPr lang="en-US" altLang="zh-CN" sz="1400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(why?)</a:t>
            </a:r>
            <a:endParaRPr lang="en-US" altLang="zh-CN" sz="1400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7509" y="1961035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20948" y="1567275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74968" y="4121387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0594439">
            <a:off x="-398316" y="-966717"/>
            <a:ext cx="7970292" cy="7970292"/>
          </a:xfrm>
          <a:prstGeom prst="rect">
            <a:avLst/>
          </a:prstGeom>
          <a:noFill/>
          <a:ln w="536575">
            <a:solidFill>
              <a:srgbClr val="344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 rot="18430720">
            <a:off x="-3992362" y="-102349"/>
            <a:ext cx="16377981" cy="4584953"/>
          </a:xfrm>
          <a:prstGeom prst="parallelogram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92863" y="1323201"/>
            <a:ext cx="63482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6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为什么需要</a:t>
            </a:r>
            <a:endParaRPr lang="en-US" altLang="zh-CN" sz="9600" b="1" dirty="0" smtClean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1468" y="27081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86464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从开发过程谈起。</a:t>
            </a:r>
            <a:endParaRPr lang="en-US" altLang="zh-CN" dirty="0">
              <a:solidFill>
                <a:srgbClr val="F86464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2" name="平行四边形 21"/>
          <p:cNvSpPr/>
          <p:nvPr/>
        </p:nvSpPr>
        <p:spPr>
          <a:xfrm rot="7618040" flipV="1">
            <a:off x="6916233" y="625996"/>
            <a:ext cx="3660071" cy="602229"/>
          </a:xfrm>
          <a:prstGeom prst="parallelogram">
            <a:avLst>
              <a:gd name="adj" fmla="val 76663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/>
          <p:cNvSpPr/>
          <p:nvPr/>
        </p:nvSpPr>
        <p:spPr>
          <a:xfrm rot="7618040" flipV="1">
            <a:off x="8934966" y="-106976"/>
            <a:ext cx="3660071" cy="602229"/>
          </a:xfrm>
          <a:prstGeom prst="parallelogram">
            <a:avLst>
              <a:gd name="adj" fmla="val 76167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7618040" flipV="1">
            <a:off x="5923204" y="6034107"/>
            <a:ext cx="3660071" cy="602229"/>
          </a:xfrm>
          <a:prstGeom prst="parallelogram">
            <a:avLst>
              <a:gd name="adj" fmla="val 75956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7618040" flipV="1">
            <a:off x="8014774" y="5165641"/>
            <a:ext cx="4916626" cy="602229"/>
          </a:xfrm>
          <a:prstGeom prst="parallelogram">
            <a:avLst>
              <a:gd name="adj" fmla="val 74187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7618040" flipV="1">
            <a:off x="3457230" y="5153523"/>
            <a:ext cx="4916626" cy="602229"/>
          </a:xfrm>
          <a:prstGeom prst="parallelogram">
            <a:avLst>
              <a:gd name="adj" fmla="val 75367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22005" y="4508291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</a:t>
            </a:r>
            <a:r>
              <a:rPr lang="en-US" altLang="zh-CN" sz="1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" y="3363163"/>
            <a:ext cx="4956078" cy="2247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60" y="3363163"/>
            <a:ext cx="5714079" cy="22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6068389">
            <a:off x="1407147" y="-724704"/>
            <a:ext cx="4054320" cy="6415316"/>
          </a:xfrm>
          <a:custGeom>
            <a:avLst/>
            <a:gdLst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690385 w 4690385"/>
              <a:gd name="connsiteY2" fmla="*/ 6415316 h 6415316"/>
              <a:gd name="connsiteX3" fmla="*/ 0 w 4690385"/>
              <a:gd name="connsiteY3" fmla="*/ 6415316 h 6415316"/>
              <a:gd name="connsiteX0" fmla="*/ 0 w 4054320"/>
              <a:gd name="connsiteY0" fmla="*/ 3808026 h 6415316"/>
              <a:gd name="connsiteX1" fmla="*/ 1709128 w 4054320"/>
              <a:gd name="connsiteY1" fmla="*/ 0 h 6415316"/>
              <a:gd name="connsiteX2" fmla="*/ 4054320 w 4054320"/>
              <a:gd name="connsiteY2" fmla="*/ 6415316 h 6415316"/>
              <a:gd name="connsiteX3" fmla="*/ 0 w 4054320"/>
              <a:gd name="connsiteY3" fmla="*/ 3808026 h 6415316"/>
              <a:gd name="connsiteX0" fmla="*/ 0 w 4054320"/>
              <a:gd name="connsiteY0" fmla="*/ 3808026 h 6415316"/>
              <a:gd name="connsiteX1" fmla="*/ 851078 w 4054320"/>
              <a:gd name="connsiteY1" fmla="*/ 1941851 h 6415316"/>
              <a:gd name="connsiteX2" fmla="*/ 1709128 w 4054320"/>
              <a:gd name="connsiteY2" fmla="*/ 0 h 6415316"/>
              <a:gd name="connsiteX3" fmla="*/ 4054320 w 4054320"/>
              <a:gd name="connsiteY3" fmla="*/ 6415316 h 6415316"/>
              <a:gd name="connsiteX4" fmla="*/ 0 w 4054320"/>
              <a:gd name="connsiteY4" fmla="*/ 3808026 h 6415316"/>
              <a:gd name="connsiteX0" fmla="*/ 0 w 4054320"/>
              <a:gd name="connsiteY0" fmla="*/ 3808026 h 6415316"/>
              <a:gd name="connsiteX1" fmla="*/ 480533 w 4054320"/>
              <a:gd name="connsiteY1" fmla="*/ 1569629 h 6415316"/>
              <a:gd name="connsiteX2" fmla="*/ 1709128 w 4054320"/>
              <a:gd name="connsiteY2" fmla="*/ 0 h 6415316"/>
              <a:gd name="connsiteX3" fmla="*/ 4054320 w 4054320"/>
              <a:gd name="connsiteY3" fmla="*/ 6415316 h 6415316"/>
              <a:gd name="connsiteX4" fmla="*/ 0 w 4054320"/>
              <a:gd name="connsiteY4" fmla="*/ 3808026 h 641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320" h="6415316">
                <a:moveTo>
                  <a:pt x="0" y="3808026"/>
                </a:moveTo>
                <a:lnTo>
                  <a:pt x="480533" y="1569629"/>
                </a:lnTo>
                <a:lnTo>
                  <a:pt x="1709128" y="0"/>
                </a:lnTo>
                <a:lnTo>
                  <a:pt x="4054320" y="6415316"/>
                </a:lnTo>
                <a:lnTo>
                  <a:pt x="0" y="3808026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6"/>
          <p:cNvSpPr/>
          <p:nvPr/>
        </p:nvSpPr>
        <p:spPr>
          <a:xfrm>
            <a:off x="6768849" y="3466850"/>
            <a:ext cx="5006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要能获取错误信息。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要能查看程序员可见状态。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不能再造成更大的破坏。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不能造成很大开销。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 rot="16200000">
            <a:off x="765890" y="4718945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3" idx="6"/>
          </p:cNvCxnSpPr>
          <p:nvPr/>
        </p:nvCxnSpPr>
        <p:spPr>
          <a:xfrm flipV="1">
            <a:off x="915117" y="2926373"/>
            <a:ext cx="4084" cy="1792572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200000">
            <a:off x="1666159" y="5441755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6"/>
          </p:cNvCxnSpPr>
          <p:nvPr/>
        </p:nvCxnSpPr>
        <p:spPr>
          <a:xfrm flipV="1">
            <a:off x="1815386" y="2926373"/>
            <a:ext cx="4084" cy="2515382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6200000">
            <a:off x="2560358" y="3822659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</p:cNvCxnSpPr>
          <p:nvPr/>
        </p:nvCxnSpPr>
        <p:spPr>
          <a:xfrm flipV="1">
            <a:off x="2709585" y="2926373"/>
            <a:ext cx="4084" cy="896286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6200000">
            <a:off x="3449528" y="5669320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6"/>
          </p:cNvCxnSpPr>
          <p:nvPr/>
        </p:nvCxnSpPr>
        <p:spPr>
          <a:xfrm rot="16200000">
            <a:off x="2229324" y="4295805"/>
            <a:ext cx="2742947" cy="4084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16200000">
            <a:off x="4343728" y="5091654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6"/>
          </p:cNvCxnSpPr>
          <p:nvPr/>
        </p:nvCxnSpPr>
        <p:spPr>
          <a:xfrm flipV="1">
            <a:off x="4492955" y="2926373"/>
            <a:ext cx="4084" cy="2165281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6200000">
            <a:off x="5239912" y="3293203"/>
            <a:ext cx="298454" cy="29845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2" idx="6"/>
          </p:cNvCxnSpPr>
          <p:nvPr/>
        </p:nvCxnSpPr>
        <p:spPr>
          <a:xfrm flipV="1">
            <a:off x="5389139" y="2926373"/>
            <a:ext cx="4084" cy="366830"/>
          </a:xfrm>
          <a:prstGeom prst="line">
            <a:avLst/>
          </a:prstGeom>
          <a:ln w="381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8333" y="4987549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25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91845" y="5753148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31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88086" y="4121113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75214" y="5967774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35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66427" y="5390107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32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61702" y="3593514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1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8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6068389">
            <a:off x="927335" y="-1221308"/>
            <a:ext cx="4265935" cy="6415316"/>
          </a:xfrm>
          <a:custGeom>
            <a:avLst/>
            <a:gdLst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690385 w 4690385"/>
              <a:gd name="connsiteY2" fmla="*/ 6415316 h 6415316"/>
              <a:gd name="connsiteX3" fmla="*/ 0 w 4690385"/>
              <a:gd name="connsiteY3" fmla="*/ 6415316 h 6415316"/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690385 w 4690385"/>
              <a:gd name="connsiteY2" fmla="*/ 6415316 h 6415316"/>
              <a:gd name="connsiteX3" fmla="*/ 2821753 w 4690385"/>
              <a:gd name="connsiteY3" fmla="*/ 6407845 h 6415316"/>
              <a:gd name="connsiteX4" fmla="*/ 0 w 4690385"/>
              <a:gd name="connsiteY4" fmla="*/ 6415316 h 6415316"/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265935 w 4690385"/>
              <a:gd name="connsiteY2" fmla="*/ 5276806 h 6415316"/>
              <a:gd name="connsiteX3" fmla="*/ 4690385 w 4690385"/>
              <a:gd name="connsiteY3" fmla="*/ 6415316 h 6415316"/>
              <a:gd name="connsiteX4" fmla="*/ 2821753 w 4690385"/>
              <a:gd name="connsiteY4" fmla="*/ 6407845 h 6415316"/>
              <a:gd name="connsiteX5" fmla="*/ 0 w 4690385"/>
              <a:gd name="connsiteY5" fmla="*/ 6415316 h 6415316"/>
              <a:gd name="connsiteX0" fmla="*/ 0 w 4265935"/>
              <a:gd name="connsiteY0" fmla="*/ 6415316 h 6415316"/>
              <a:gd name="connsiteX1" fmla="*/ 2345193 w 4265935"/>
              <a:gd name="connsiteY1" fmla="*/ 0 h 6415316"/>
              <a:gd name="connsiteX2" fmla="*/ 4265935 w 4265935"/>
              <a:gd name="connsiteY2" fmla="*/ 5276806 h 6415316"/>
              <a:gd name="connsiteX3" fmla="*/ 2821753 w 4265935"/>
              <a:gd name="connsiteY3" fmla="*/ 6407845 h 6415316"/>
              <a:gd name="connsiteX4" fmla="*/ 0 w 4265935"/>
              <a:gd name="connsiteY4" fmla="*/ 6415316 h 641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935" h="6415316">
                <a:moveTo>
                  <a:pt x="0" y="6415316"/>
                </a:moveTo>
                <a:lnTo>
                  <a:pt x="2345193" y="0"/>
                </a:lnTo>
                <a:lnTo>
                  <a:pt x="4265935" y="5276806"/>
                </a:lnTo>
                <a:lnTo>
                  <a:pt x="2821753" y="6407845"/>
                </a:lnTo>
                <a:lnTo>
                  <a:pt x="0" y="6415316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56366" y="337550"/>
            <a:ext cx="444544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原则</a:t>
            </a:r>
            <a:endParaRPr lang="zh-CN" altLang="en-US" sz="16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10800000">
            <a:off x="5916628" y="0"/>
            <a:ext cx="7900972" cy="5007428"/>
          </a:xfrm>
          <a:custGeom>
            <a:avLst/>
            <a:gdLst>
              <a:gd name="connsiteX0" fmla="*/ 0 w 7900972"/>
              <a:gd name="connsiteY0" fmla="*/ 2975429 h 2975429"/>
              <a:gd name="connsiteX1" fmla="*/ 2230768 w 7900972"/>
              <a:gd name="connsiteY1" fmla="*/ 0 h 2975429"/>
              <a:gd name="connsiteX2" fmla="*/ 5670204 w 7900972"/>
              <a:gd name="connsiteY2" fmla="*/ 0 h 2975429"/>
              <a:gd name="connsiteX3" fmla="*/ 7900972 w 7900972"/>
              <a:gd name="connsiteY3" fmla="*/ 2975429 h 2975429"/>
              <a:gd name="connsiteX4" fmla="*/ 0 w 7900972"/>
              <a:gd name="connsiteY4" fmla="*/ 2975429 h 2975429"/>
              <a:gd name="connsiteX0" fmla="*/ 0 w 7900972"/>
              <a:gd name="connsiteY0" fmla="*/ 2975429 h 2975429"/>
              <a:gd name="connsiteX1" fmla="*/ 2230768 w 7900972"/>
              <a:gd name="connsiteY1" fmla="*/ 0 h 2975429"/>
              <a:gd name="connsiteX2" fmla="*/ 5757289 w 7900972"/>
              <a:gd name="connsiteY2" fmla="*/ 754743 h 2975429"/>
              <a:gd name="connsiteX3" fmla="*/ 7900972 w 7900972"/>
              <a:gd name="connsiteY3" fmla="*/ 2975429 h 2975429"/>
              <a:gd name="connsiteX4" fmla="*/ 0 w 7900972"/>
              <a:gd name="connsiteY4" fmla="*/ 2975429 h 2975429"/>
              <a:gd name="connsiteX0" fmla="*/ 0 w 7900972"/>
              <a:gd name="connsiteY0" fmla="*/ 2975429 h 2975429"/>
              <a:gd name="connsiteX1" fmla="*/ 2230768 w 7900972"/>
              <a:gd name="connsiteY1" fmla="*/ 0 h 2975429"/>
              <a:gd name="connsiteX2" fmla="*/ 3730171 w 7900972"/>
              <a:gd name="connsiteY2" fmla="*/ 319315 h 2975429"/>
              <a:gd name="connsiteX3" fmla="*/ 5757289 w 7900972"/>
              <a:gd name="connsiteY3" fmla="*/ 754743 h 2975429"/>
              <a:gd name="connsiteX4" fmla="*/ 7900972 w 7900972"/>
              <a:gd name="connsiteY4" fmla="*/ 2975429 h 2975429"/>
              <a:gd name="connsiteX5" fmla="*/ 0 w 7900972"/>
              <a:gd name="connsiteY5" fmla="*/ 2975429 h 2975429"/>
              <a:gd name="connsiteX0" fmla="*/ 0 w 7900972"/>
              <a:gd name="connsiteY0" fmla="*/ 2975429 h 2975429"/>
              <a:gd name="connsiteX1" fmla="*/ 2230768 w 7900972"/>
              <a:gd name="connsiteY1" fmla="*/ 0 h 2975429"/>
              <a:gd name="connsiteX2" fmla="*/ 2844800 w 7900972"/>
              <a:gd name="connsiteY2" fmla="*/ 116115 h 2975429"/>
              <a:gd name="connsiteX3" fmla="*/ 3730171 w 7900972"/>
              <a:gd name="connsiteY3" fmla="*/ 319315 h 2975429"/>
              <a:gd name="connsiteX4" fmla="*/ 5757289 w 7900972"/>
              <a:gd name="connsiteY4" fmla="*/ 754743 h 2975429"/>
              <a:gd name="connsiteX5" fmla="*/ 7900972 w 7900972"/>
              <a:gd name="connsiteY5" fmla="*/ 2975429 h 2975429"/>
              <a:gd name="connsiteX6" fmla="*/ 0 w 7900972"/>
              <a:gd name="connsiteY6" fmla="*/ 2975429 h 2975429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3730171 w 7900972"/>
              <a:gd name="connsiteY3" fmla="*/ 2351314 h 5007428"/>
              <a:gd name="connsiteX4" fmla="*/ 5757289 w 7900972"/>
              <a:gd name="connsiteY4" fmla="*/ 2786742 h 5007428"/>
              <a:gd name="connsiteX5" fmla="*/ 7900972 w 7900972"/>
              <a:gd name="connsiteY5" fmla="*/ 5007428 h 5007428"/>
              <a:gd name="connsiteX6" fmla="*/ 0 w 7900972"/>
              <a:gd name="connsiteY6" fmla="*/ 5007428 h 5007428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4339771 w 7900972"/>
              <a:gd name="connsiteY3" fmla="*/ 2365829 h 5007428"/>
              <a:gd name="connsiteX4" fmla="*/ 5757289 w 7900972"/>
              <a:gd name="connsiteY4" fmla="*/ 2786742 h 5007428"/>
              <a:gd name="connsiteX5" fmla="*/ 7900972 w 7900972"/>
              <a:gd name="connsiteY5" fmla="*/ 5007428 h 5007428"/>
              <a:gd name="connsiteX6" fmla="*/ 0 w 7900972"/>
              <a:gd name="connsiteY6" fmla="*/ 5007428 h 5007428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3744686 w 7900972"/>
              <a:gd name="connsiteY3" fmla="*/ 1277257 h 5007428"/>
              <a:gd name="connsiteX4" fmla="*/ 4339771 w 7900972"/>
              <a:gd name="connsiteY4" fmla="*/ 2365829 h 5007428"/>
              <a:gd name="connsiteX5" fmla="*/ 5757289 w 7900972"/>
              <a:gd name="connsiteY5" fmla="*/ 2786742 h 5007428"/>
              <a:gd name="connsiteX6" fmla="*/ 7900972 w 7900972"/>
              <a:gd name="connsiteY6" fmla="*/ 5007428 h 5007428"/>
              <a:gd name="connsiteX7" fmla="*/ 0 w 7900972"/>
              <a:gd name="connsiteY7" fmla="*/ 5007428 h 5007428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4601028 w 7900972"/>
              <a:gd name="connsiteY3" fmla="*/ 1901372 h 5007428"/>
              <a:gd name="connsiteX4" fmla="*/ 4339771 w 7900972"/>
              <a:gd name="connsiteY4" fmla="*/ 2365829 h 5007428"/>
              <a:gd name="connsiteX5" fmla="*/ 5757289 w 7900972"/>
              <a:gd name="connsiteY5" fmla="*/ 2786742 h 5007428"/>
              <a:gd name="connsiteX6" fmla="*/ 7900972 w 7900972"/>
              <a:gd name="connsiteY6" fmla="*/ 5007428 h 5007428"/>
              <a:gd name="connsiteX7" fmla="*/ 0 w 7900972"/>
              <a:gd name="connsiteY7" fmla="*/ 5007428 h 5007428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4662940 w 7900972"/>
              <a:gd name="connsiteY3" fmla="*/ 1863272 h 5007428"/>
              <a:gd name="connsiteX4" fmla="*/ 4339771 w 7900972"/>
              <a:gd name="connsiteY4" fmla="*/ 2365829 h 5007428"/>
              <a:gd name="connsiteX5" fmla="*/ 5757289 w 7900972"/>
              <a:gd name="connsiteY5" fmla="*/ 2786742 h 5007428"/>
              <a:gd name="connsiteX6" fmla="*/ 7900972 w 7900972"/>
              <a:gd name="connsiteY6" fmla="*/ 5007428 h 5007428"/>
              <a:gd name="connsiteX7" fmla="*/ 0 w 7900972"/>
              <a:gd name="connsiteY7" fmla="*/ 5007428 h 5007428"/>
              <a:gd name="connsiteX0" fmla="*/ 0 w 7900972"/>
              <a:gd name="connsiteY0" fmla="*/ 5007428 h 5007428"/>
              <a:gd name="connsiteX1" fmla="*/ 2230768 w 7900972"/>
              <a:gd name="connsiteY1" fmla="*/ 2031999 h 5007428"/>
              <a:gd name="connsiteX2" fmla="*/ 3062515 w 7900972"/>
              <a:gd name="connsiteY2" fmla="*/ 0 h 5007428"/>
              <a:gd name="connsiteX3" fmla="*/ 4681990 w 7900972"/>
              <a:gd name="connsiteY3" fmla="*/ 1839460 h 5007428"/>
              <a:gd name="connsiteX4" fmla="*/ 4339771 w 7900972"/>
              <a:gd name="connsiteY4" fmla="*/ 2365829 h 5007428"/>
              <a:gd name="connsiteX5" fmla="*/ 5757289 w 7900972"/>
              <a:gd name="connsiteY5" fmla="*/ 2786742 h 5007428"/>
              <a:gd name="connsiteX6" fmla="*/ 7900972 w 7900972"/>
              <a:gd name="connsiteY6" fmla="*/ 5007428 h 5007428"/>
              <a:gd name="connsiteX7" fmla="*/ 0 w 7900972"/>
              <a:gd name="connsiteY7" fmla="*/ 5007428 h 5007428"/>
              <a:gd name="connsiteX0" fmla="*/ 0 w 7900972"/>
              <a:gd name="connsiteY0" fmla="*/ 5007428 h 5007428"/>
              <a:gd name="connsiteX1" fmla="*/ 2299006 w 7900972"/>
              <a:gd name="connsiteY1" fmla="*/ 2195772 h 5007428"/>
              <a:gd name="connsiteX2" fmla="*/ 3062515 w 7900972"/>
              <a:gd name="connsiteY2" fmla="*/ 0 h 5007428"/>
              <a:gd name="connsiteX3" fmla="*/ 4681990 w 7900972"/>
              <a:gd name="connsiteY3" fmla="*/ 1839460 h 5007428"/>
              <a:gd name="connsiteX4" fmla="*/ 4339771 w 7900972"/>
              <a:gd name="connsiteY4" fmla="*/ 2365829 h 5007428"/>
              <a:gd name="connsiteX5" fmla="*/ 5757289 w 7900972"/>
              <a:gd name="connsiteY5" fmla="*/ 2786742 h 5007428"/>
              <a:gd name="connsiteX6" fmla="*/ 7900972 w 7900972"/>
              <a:gd name="connsiteY6" fmla="*/ 5007428 h 5007428"/>
              <a:gd name="connsiteX7" fmla="*/ 0 w 7900972"/>
              <a:gd name="connsiteY7" fmla="*/ 5007428 h 5007428"/>
              <a:gd name="connsiteX0" fmla="*/ 0 w 7900972"/>
              <a:gd name="connsiteY0" fmla="*/ 5007428 h 5007428"/>
              <a:gd name="connsiteX1" fmla="*/ 1398137 w 7900972"/>
              <a:gd name="connsiteY1" fmla="*/ 3315106 h 5007428"/>
              <a:gd name="connsiteX2" fmla="*/ 2299006 w 7900972"/>
              <a:gd name="connsiteY2" fmla="*/ 2195772 h 5007428"/>
              <a:gd name="connsiteX3" fmla="*/ 3062515 w 7900972"/>
              <a:gd name="connsiteY3" fmla="*/ 0 h 5007428"/>
              <a:gd name="connsiteX4" fmla="*/ 4681990 w 7900972"/>
              <a:gd name="connsiteY4" fmla="*/ 1839460 h 5007428"/>
              <a:gd name="connsiteX5" fmla="*/ 4339771 w 7900972"/>
              <a:gd name="connsiteY5" fmla="*/ 2365829 h 5007428"/>
              <a:gd name="connsiteX6" fmla="*/ 5757289 w 7900972"/>
              <a:gd name="connsiteY6" fmla="*/ 2786742 h 5007428"/>
              <a:gd name="connsiteX7" fmla="*/ 7900972 w 7900972"/>
              <a:gd name="connsiteY7" fmla="*/ 5007428 h 5007428"/>
              <a:gd name="connsiteX8" fmla="*/ 0 w 7900972"/>
              <a:gd name="connsiteY8" fmla="*/ 5007428 h 5007428"/>
              <a:gd name="connsiteX0" fmla="*/ 0 w 7900972"/>
              <a:gd name="connsiteY0" fmla="*/ 5007428 h 5007428"/>
              <a:gd name="connsiteX1" fmla="*/ 1657445 w 7900972"/>
              <a:gd name="connsiteY1" fmla="*/ 2782843 h 5007428"/>
              <a:gd name="connsiteX2" fmla="*/ 2299006 w 7900972"/>
              <a:gd name="connsiteY2" fmla="*/ 2195772 h 5007428"/>
              <a:gd name="connsiteX3" fmla="*/ 3062515 w 7900972"/>
              <a:gd name="connsiteY3" fmla="*/ 0 h 5007428"/>
              <a:gd name="connsiteX4" fmla="*/ 4681990 w 7900972"/>
              <a:gd name="connsiteY4" fmla="*/ 1839460 h 5007428"/>
              <a:gd name="connsiteX5" fmla="*/ 4339771 w 7900972"/>
              <a:gd name="connsiteY5" fmla="*/ 2365829 h 5007428"/>
              <a:gd name="connsiteX6" fmla="*/ 5757289 w 7900972"/>
              <a:gd name="connsiteY6" fmla="*/ 2786742 h 5007428"/>
              <a:gd name="connsiteX7" fmla="*/ 7900972 w 7900972"/>
              <a:gd name="connsiteY7" fmla="*/ 5007428 h 5007428"/>
              <a:gd name="connsiteX8" fmla="*/ 0 w 7900972"/>
              <a:gd name="connsiteY8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0972" h="5007428">
                <a:moveTo>
                  <a:pt x="0" y="5007428"/>
                </a:moveTo>
                <a:lnTo>
                  <a:pt x="1657445" y="2782843"/>
                </a:lnTo>
                <a:lnTo>
                  <a:pt x="2299006" y="2195772"/>
                </a:lnTo>
                <a:lnTo>
                  <a:pt x="3062515" y="0"/>
                </a:lnTo>
                <a:lnTo>
                  <a:pt x="4681990" y="1839460"/>
                </a:lnTo>
                <a:lnTo>
                  <a:pt x="4339771" y="2365829"/>
                </a:lnTo>
                <a:lnTo>
                  <a:pt x="5757289" y="2786742"/>
                </a:lnTo>
                <a:lnTo>
                  <a:pt x="7900972" y="5007428"/>
                </a:lnTo>
                <a:lnTo>
                  <a:pt x="0" y="500742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51034" y="-174172"/>
            <a:ext cx="31373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目标</a:t>
            </a:r>
            <a:endParaRPr lang="zh-CN" altLang="en-US" sz="11500" b="1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0626" y="1077218"/>
            <a:ext cx="35830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&amp;</a:t>
            </a:r>
            <a:r>
              <a:rPr lang="zh-CN" altLang="en-US" sz="96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思路</a:t>
            </a:r>
            <a:endParaRPr lang="zh-CN" altLang="en-US" sz="9600" b="1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99314" y="-87084"/>
            <a:ext cx="3605493" cy="3797089"/>
          </a:xfrm>
          <a:prstGeom prst="line">
            <a:avLst/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37223" y="287001"/>
            <a:ext cx="3605493" cy="3797089"/>
          </a:xfrm>
          <a:prstGeom prst="line">
            <a:avLst/>
          </a:prstGeom>
          <a:ln w="155575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71163" y="1364219"/>
            <a:ext cx="3605493" cy="3797089"/>
          </a:xfrm>
          <a:prstGeom prst="line">
            <a:avLst/>
          </a:prstGeom>
          <a:ln w="5715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6"/>
          <p:cNvSpPr/>
          <p:nvPr/>
        </p:nvSpPr>
        <p:spPr>
          <a:xfrm>
            <a:off x="2253771" y="1428665"/>
            <a:ext cx="4140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Roboto Cn" pitchFamily="2" charset="0"/>
                <a:cs typeface="Arial" panose="020B0604020202020204" pitchFamily="34" charset="0"/>
              </a:rPr>
              <a:t>做好最坏情况的准备</a:t>
            </a:r>
            <a:endParaRPr lang="en-US" sz="3200" dirty="0">
              <a:solidFill>
                <a:srgbClr val="FF0000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 96"/>
          <p:cNvSpPr/>
          <p:nvPr/>
        </p:nvSpPr>
        <p:spPr>
          <a:xfrm>
            <a:off x="2253770" y="2054221"/>
            <a:ext cx="4817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开发者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主动调用的接口。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保存现有状态，还要能够获取。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进入到“停机”等待检查状态。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ea typeface="Roboto Cn" pitchFamily="2" charset="0"/>
                <a:cs typeface="Arial" panose="020B0604020202020204" pitchFamily="34" charset="0"/>
              </a:rPr>
              <a:t>找到</a:t>
            </a:r>
            <a:r>
              <a:rPr lang="zh-CN" altLang="en-US" sz="2400" dirty="0" smtClean="0">
                <a:solidFill>
                  <a:srgbClr val="FF0000"/>
                </a:solidFill>
                <a:ea typeface="Roboto Cn" pitchFamily="2" charset="0"/>
                <a:cs typeface="Arial" panose="020B0604020202020204" pitchFamily="34" charset="0"/>
              </a:rPr>
              <a:t>开销尽量小</a:t>
            </a:r>
            <a:r>
              <a:rPr lang="zh-CN" altLang="en-US" sz="2400" dirty="0" smtClean="0">
                <a:solidFill>
                  <a:srgbClr val="FF0000"/>
                </a:solidFill>
                <a:ea typeface="Roboto Cn" pitchFamily="2" charset="0"/>
                <a:cs typeface="Arial" panose="020B0604020202020204" pitchFamily="34" charset="0"/>
              </a:rPr>
              <a:t>的方式。</a:t>
            </a:r>
            <a:endParaRPr lang="en-US" sz="2400" dirty="0">
              <a:solidFill>
                <a:srgbClr val="FF0000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平行四边形 25"/>
          <p:cNvSpPr/>
          <p:nvPr/>
        </p:nvSpPr>
        <p:spPr>
          <a:xfrm rot="21043428" flipV="1">
            <a:off x="132748" y="4010045"/>
            <a:ext cx="4195232" cy="1156197"/>
          </a:xfrm>
          <a:custGeom>
            <a:avLst/>
            <a:gdLst>
              <a:gd name="connsiteX0" fmla="*/ 0 w 4557085"/>
              <a:gd name="connsiteY0" fmla="*/ 713436 h 713436"/>
              <a:gd name="connsiteX1" fmla="*/ 406016 w 4557085"/>
              <a:gd name="connsiteY1" fmla="*/ 0 h 713436"/>
              <a:gd name="connsiteX2" fmla="*/ 4557085 w 4557085"/>
              <a:gd name="connsiteY2" fmla="*/ 0 h 713436"/>
              <a:gd name="connsiteX3" fmla="*/ 4151069 w 4557085"/>
              <a:gd name="connsiteY3" fmla="*/ 713436 h 713436"/>
              <a:gd name="connsiteX4" fmla="*/ 0 w 4557085"/>
              <a:gd name="connsiteY4" fmla="*/ 713436 h 713436"/>
              <a:gd name="connsiteX0" fmla="*/ 0 w 4179878"/>
              <a:gd name="connsiteY0" fmla="*/ 1250202 h 1250202"/>
              <a:gd name="connsiteX1" fmla="*/ 406016 w 4179878"/>
              <a:gd name="connsiteY1" fmla="*/ 536766 h 1250202"/>
              <a:gd name="connsiteX2" fmla="*/ 4179878 w 4179878"/>
              <a:gd name="connsiteY2" fmla="*/ 0 h 1250202"/>
              <a:gd name="connsiteX3" fmla="*/ 4151069 w 4179878"/>
              <a:gd name="connsiteY3" fmla="*/ 1250202 h 1250202"/>
              <a:gd name="connsiteX4" fmla="*/ 0 w 4179878"/>
              <a:gd name="connsiteY4" fmla="*/ 1250202 h 1250202"/>
              <a:gd name="connsiteX0" fmla="*/ 0 w 4195232"/>
              <a:gd name="connsiteY0" fmla="*/ 1156197 h 1156197"/>
              <a:gd name="connsiteX1" fmla="*/ 406016 w 4195232"/>
              <a:gd name="connsiteY1" fmla="*/ 442761 h 1156197"/>
              <a:gd name="connsiteX2" fmla="*/ 4195232 w 4195232"/>
              <a:gd name="connsiteY2" fmla="*/ 0 h 1156197"/>
              <a:gd name="connsiteX3" fmla="*/ 4151069 w 4195232"/>
              <a:gd name="connsiteY3" fmla="*/ 1156197 h 1156197"/>
              <a:gd name="connsiteX4" fmla="*/ 0 w 4195232"/>
              <a:gd name="connsiteY4" fmla="*/ 1156197 h 115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5232" h="1156197">
                <a:moveTo>
                  <a:pt x="0" y="1156197"/>
                </a:moveTo>
                <a:lnTo>
                  <a:pt x="406016" y="442761"/>
                </a:lnTo>
                <a:lnTo>
                  <a:pt x="4195232" y="0"/>
                </a:lnTo>
                <a:lnTo>
                  <a:pt x="4151069" y="1156197"/>
                </a:lnTo>
                <a:lnTo>
                  <a:pt x="0" y="1156197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flipV="1">
            <a:off x="7211073" y="664110"/>
            <a:ext cx="4557085" cy="1183057"/>
          </a:xfrm>
          <a:custGeom>
            <a:avLst/>
            <a:gdLst>
              <a:gd name="connsiteX0" fmla="*/ 0 w 4557085"/>
              <a:gd name="connsiteY0" fmla="*/ 713436 h 713436"/>
              <a:gd name="connsiteX1" fmla="*/ 406016 w 4557085"/>
              <a:gd name="connsiteY1" fmla="*/ 0 h 713436"/>
              <a:gd name="connsiteX2" fmla="*/ 4557085 w 4557085"/>
              <a:gd name="connsiteY2" fmla="*/ 0 h 713436"/>
              <a:gd name="connsiteX3" fmla="*/ 4151069 w 4557085"/>
              <a:gd name="connsiteY3" fmla="*/ 713436 h 713436"/>
              <a:gd name="connsiteX4" fmla="*/ 0 w 4557085"/>
              <a:gd name="connsiteY4" fmla="*/ 713436 h 713436"/>
              <a:gd name="connsiteX0" fmla="*/ 0 w 4557085"/>
              <a:gd name="connsiteY0" fmla="*/ 713436 h 1183057"/>
              <a:gd name="connsiteX1" fmla="*/ 406016 w 4557085"/>
              <a:gd name="connsiteY1" fmla="*/ 0 h 1183057"/>
              <a:gd name="connsiteX2" fmla="*/ 4557085 w 4557085"/>
              <a:gd name="connsiteY2" fmla="*/ 0 h 1183057"/>
              <a:gd name="connsiteX3" fmla="*/ 4053418 w 4557085"/>
              <a:gd name="connsiteY3" fmla="*/ 1183057 h 1183057"/>
              <a:gd name="connsiteX4" fmla="*/ 0 w 4557085"/>
              <a:gd name="connsiteY4" fmla="*/ 713436 h 118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7085" h="1183057">
                <a:moveTo>
                  <a:pt x="0" y="713436"/>
                </a:moveTo>
                <a:lnTo>
                  <a:pt x="406016" y="0"/>
                </a:lnTo>
                <a:lnTo>
                  <a:pt x="4557085" y="0"/>
                </a:lnTo>
                <a:lnTo>
                  <a:pt x="4053418" y="1183057"/>
                </a:lnTo>
                <a:lnTo>
                  <a:pt x="0" y="713436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21413086" flipV="1">
            <a:off x="7871893" y="3807202"/>
            <a:ext cx="4338915" cy="1216673"/>
          </a:xfrm>
          <a:custGeom>
            <a:avLst/>
            <a:gdLst>
              <a:gd name="connsiteX0" fmla="*/ 0 w 4557085"/>
              <a:gd name="connsiteY0" fmla="*/ 713436 h 713436"/>
              <a:gd name="connsiteX1" fmla="*/ 406016 w 4557085"/>
              <a:gd name="connsiteY1" fmla="*/ 0 h 713436"/>
              <a:gd name="connsiteX2" fmla="*/ 4557085 w 4557085"/>
              <a:gd name="connsiteY2" fmla="*/ 0 h 713436"/>
              <a:gd name="connsiteX3" fmla="*/ 4151069 w 4557085"/>
              <a:gd name="connsiteY3" fmla="*/ 713436 h 713436"/>
              <a:gd name="connsiteX4" fmla="*/ 0 w 4557085"/>
              <a:gd name="connsiteY4" fmla="*/ 713436 h 713436"/>
              <a:gd name="connsiteX0" fmla="*/ 0 w 4535993"/>
              <a:gd name="connsiteY0" fmla="*/ 750444 h 750444"/>
              <a:gd name="connsiteX1" fmla="*/ 406016 w 4535993"/>
              <a:gd name="connsiteY1" fmla="*/ 37008 h 750444"/>
              <a:gd name="connsiteX2" fmla="*/ 4535993 w 4535993"/>
              <a:gd name="connsiteY2" fmla="*/ 0 h 750444"/>
              <a:gd name="connsiteX3" fmla="*/ 4151069 w 4535993"/>
              <a:gd name="connsiteY3" fmla="*/ 750444 h 750444"/>
              <a:gd name="connsiteX4" fmla="*/ 0 w 4535993"/>
              <a:gd name="connsiteY4" fmla="*/ 750444 h 750444"/>
              <a:gd name="connsiteX0" fmla="*/ 0 w 4338915"/>
              <a:gd name="connsiteY0" fmla="*/ 1216673 h 1216673"/>
              <a:gd name="connsiteX1" fmla="*/ 208938 w 4338915"/>
              <a:gd name="connsiteY1" fmla="*/ 37008 h 1216673"/>
              <a:gd name="connsiteX2" fmla="*/ 4338915 w 4338915"/>
              <a:gd name="connsiteY2" fmla="*/ 0 h 1216673"/>
              <a:gd name="connsiteX3" fmla="*/ 3953991 w 4338915"/>
              <a:gd name="connsiteY3" fmla="*/ 750444 h 1216673"/>
              <a:gd name="connsiteX4" fmla="*/ 0 w 4338915"/>
              <a:gd name="connsiteY4" fmla="*/ 1216673 h 121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8915" h="1216673">
                <a:moveTo>
                  <a:pt x="0" y="1216673"/>
                </a:moveTo>
                <a:lnTo>
                  <a:pt x="208938" y="37008"/>
                </a:lnTo>
                <a:lnTo>
                  <a:pt x="4338915" y="0"/>
                </a:lnTo>
                <a:lnTo>
                  <a:pt x="3953991" y="750444"/>
                </a:lnTo>
                <a:lnTo>
                  <a:pt x="0" y="1216673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294222" flipV="1">
            <a:off x="189514" y="778912"/>
            <a:ext cx="4565788" cy="1037729"/>
          </a:xfrm>
          <a:custGeom>
            <a:avLst/>
            <a:gdLst>
              <a:gd name="connsiteX0" fmla="*/ 0 w 4557085"/>
              <a:gd name="connsiteY0" fmla="*/ 713436 h 713436"/>
              <a:gd name="connsiteX1" fmla="*/ 406016 w 4557085"/>
              <a:gd name="connsiteY1" fmla="*/ 0 h 713436"/>
              <a:gd name="connsiteX2" fmla="*/ 4557085 w 4557085"/>
              <a:gd name="connsiteY2" fmla="*/ 0 h 713436"/>
              <a:gd name="connsiteX3" fmla="*/ 4151069 w 4557085"/>
              <a:gd name="connsiteY3" fmla="*/ 713436 h 713436"/>
              <a:gd name="connsiteX4" fmla="*/ 0 w 4557085"/>
              <a:gd name="connsiteY4" fmla="*/ 713436 h 713436"/>
              <a:gd name="connsiteX0" fmla="*/ 0 w 4565788"/>
              <a:gd name="connsiteY0" fmla="*/ 1037729 h 1037729"/>
              <a:gd name="connsiteX1" fmla="*/ 414719 w 4565788"/>
              <a:gd name="connsiteY1" fmla="*/ 0 h 1037729"/>
              <a:gd name="connsiteX2" fmla="*/ 4565788 w 4565788"/>
              <a:gd name="connsiteY2" fmla="*/ 0 h 1037729"/>
              <a:gd name="connsiteX3" fmla="*/ 4159772 w 4565788"/>
              <a:gd name="connsiteY3" fmla="*/ 713436 h 1037729"/>
              <a:gd name="connsiteX4" fmla="*/ 0 w 4565788"/>
              <a:gd name="connsiteY4" fmla="*/ 1037729 h 103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5788" h="1037729">
                <a:moveTo>
                  <a:pt x="0" y="1037729"/>
                </a:moveTo>
                <a:lnTo>
                  <a:pt x="414719" y="0"/>
                </a:lnTo>
                <a:lnTo>
                  <a:pt x="4565788" y="0"/>
                </a:lnTo>
                <a:lnTo>
                  <a:pt x="4159772" y="713436"/>
                </a:lnTo>
                <a:lnTo>
                  <a:pt x="0" y="1037729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01522" y="1011789"/>
            <a:ext cx="5067300" cy="50673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393405" y="2080673"/>
            <a:ext cx="3483534" cy="2929532"/>
            <a:chOff x="1312320" y="705385"/>
            <a:chExt cx="4714557" cy="3964780"/>
          </a:xfrm>
        </p:grpSpPr>
        <p:sp>
          <p:nvSpPr>
            <p:cNvPr id="17" name="平行四边形 16"/>
            <p:cNvSpPr/>
            <p:nvPr/>
          </p:nvSpPr>
          <p:spPr>
            <a:xfrm rot="304430" flipV="1">
              <a:off x="1428380" y="3830034"/>
              <a:ext cx="4598497" cy="840131"/>
            </a:xfrm>
            <a:prstGeom prst="parallelogram">
              <a:avLst>
                <a:gd name="adj" fmla="val 56910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V="1">
              <a:off x="1361975" y="2981081"/>
              <a:ext cx="4603400" cy="930977"/>
            </a:xfrm>
            <a:prstGeom prst="parallelogram">
              <a:avLst>
                <a:gd name="adj" fmla="val 56910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0202876" flipV="1">
              <a:off x="1312320" y="2051992"/>
              <a:ext cx="4626103" cy="1045490"/>
            </a:xfrm>
            <a:prstGeom prst="parallelogram">
              <a:avLst>
                <a:gd name="adj" fmla="val 56910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V="1">
              <a:off x="1348529" y="1295399"/>
              <a:ext cx="4630292" cy="923683"/>
            </a:xfrm>
            <a:prstGeom prst="parallelogram">
              <a:avLst>
                <a:gd name="adj" fmla="val 56910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 rot="21168692" flipV="1">
              <a:off x="1378175" y="705385"/>
              <a:ext cx="4557085" cy="713436"/>
            </a:xfrm>
            <a:prstGeom prst="parallelogram">
              <a:avLst>
                <a:gd name="adj" fmla="val 56910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4277872" y="2027890"/>
            <a:ext cx="388279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可行性</a:t>
            </a:r>
            <a:endParaRPr lang="en-US" altLang="zh-CN" sz="96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  <a:p>
            <a:pPr algn="ctr"/>
            <a:r>
              <a:rPr lang="zh-CN" altLang="en-US" sz="9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创新性</a:t>
            </a:r>
            <a:endParaRPr lang="en-US" altLang="zh-CN" sz="96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525622">
            <a:off x="1189887" y="1120535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Unikernel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文件写入</a:t>
            </a:r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3241" y="1951464"/>
            <a:ext cx="2425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Unikernel</a:t>
            </a:r>
            <a:r>
              <a:rPr lang="zh-CN" altLang="en-US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里面有文件系统，只是怎么在</a:t>
            </a:r>
            <a:r>
              <a:rPr lang="en-US" altLang="zh-CN" dirty="0" err="1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unikernel</a:t>
            </a:r>
            <a:r>
              <a:rPr lang="en-US" altLang="zh-CN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宕机情况下取出的问题。</a:t>
            </a:r>
            <a:endParaRPr lang="en-US" altLang="zh-CN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3241" y="5339202"/>
            <a:ext cx="242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防止造成更大的破坏，并等待检查。</a:t>
            </a:r>
            <a:endParaRPr lang="en-US" altLang="zh-CN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rot="21272404">
            <a:off x="387304" y="4323102"/>
            <a:ext cx="3268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让</a:t>
            </a:r>
            <a:r>
              <a:rPr lang="en-US" altLang="zh-CN" sz="16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unikenel</a:t>
            </a:r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进入“等待检查函数”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 rot="21272404">
            <a:off x="8752500" y="1095801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gdb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远程调试</a:t>
            </a:r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 rot="192862">
            <a:off x="8662285" y="427925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用尽量简单的方式实现</a:t>
            </a:r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42549" y="1951464"/>
            <a:ext cx="2425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Gdb</a:t>
            </a:r>
            <a:r>
              <a:rPr lang="zh-CN" altLang="en-US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可以获取其状态。</a:t>
            </a:r>
            <a:r>
              <a:rPr lang="en-US" altLang="zh-CN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42549" y="5339202"/>
            <a:ext cx="2425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起码</a:t>
            </a:r>
            <a:r>
              <a:rPr lang="zh-CN" altLang="en-US" dirty="0" smtClean="0">
                <a:solidFill>
                  <a:srgbClr val="222A35"/>
                </a:solidFill>
                <a:ea typeface="Roboto Cn" pitchFamily="2" charset="0"/>
                <a:cs typeface="Arial" panose="020B0604020202020204" pitchFamily="34" charset="0"/>
              </a:rPr>
              <a:t>不使用多进程</a:t>
            </a:r>
            <a:endParaRPr lang="en-US" altLang="zh-CN" dirty="0" smtClean="0">
              <a:solidFill>
                <a:srgbClr val="222A35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20568" y="3385036"/>
            <a:ext cx="41537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96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Droid Sans" pitchFamily="34" charset="0"/>
              </a:rPr>
              <a:t>Thanks</a:t>
            </a:r>
            <a:endParaRPr lang="en-US" altLang="zh-CN" sz="9600" b="1" dirty="0" smtClean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Droid Sans" pitchFamily="34" charset="0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80388" y="5200917"/>
            <a:ext cx="4140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更多资料：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unikernel.org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rot="17992097" flipV="1">
            <a:off x="9477188" y="940120"/>
            <a:ext cx="4598497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7992097" flipV="1">
            <a:off x="8310508" y="942247"/>
            <a:ext cx="4603400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17992097" flipV="1">
            <a:off x="7149542" y="933038"/>
            <a:ext cx="4626103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rot="17992097" flipV="1">
            <a:off x="5989743" y="928501"/>
            <a:ext cx="4630292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17992097" flipV="1">
            <a:off x="4891662" y="960257"/>
            <a:ext cx="4557085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246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Bohema Alternative</vt:lpstr>
      <vt:lpstr>Droid Sans</vt:lpstr>
      <vt:lpstr>Raleway</vt:lpstr>
      <vt:lpstr>Roboto Cn</vt:lpstr>
      <vt:lpstr>华康俪金黑W8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Vm Tory</cp:lastModifiedBy>
  <cp:revision>178</cp:revision>
  <dcterms:created xsi:type="dcterms:W3CDTF">2016-01-31T07:27:03Z</dcterms:created>
  <dcterms:modified xsi:type="dcterms:W3CDTF">2018-04-25T03:19:47Z</dcterms:modified>
</cp:coreProperties>
</file>