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230B330-B1CA-4482-B2A8-A3B0F5A9DB1B}">
  <a:tblStyle styleId="{B230B330-B1CA-4482-B2A8-A3B0F5A9DB1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example: void foo(vector&lt;int&gt;&amp;);   foo(1000000) =&gt; implicit allocation of huge vector</a:t>
            </a: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Remark: you probably won’t use this</a:t>
            </a:r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Strong types have been used to solve and prevent ‘invisible’ bugs (e.g. Row/Column instead of int)</a:t>
            </a:r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Note: don’t count with unsigned types!  They are storage representation types or enum types.</a:t>
            </a:r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Титульный слайд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Заголовок и вертикальный текст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Вертикальный заголовок и текст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Заголовок и объект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Заголовок раздела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Два объекта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Сравнение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Только заголовок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Пустой слай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Объект с подписью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Рисунок с подписью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amcbridge.com/" TargetMode="External"/><Relationship Id="rId4" Type="http://schemas.openxmlformats.org/officeDocument/2006/relationships/hyperlink" Target="mailto:innochenti@gmail.com" TargetMode="External"/><Relationship Id="rId5" Type="http://schemas.openxmlformats.org/officeDocument/2006/relationships/hyperlink" Target="http://j.mp/cpp11re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isocpp.github.io/CppCoreGuidelines/CppCoreGuidelines#Rh-fina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programmers.stackexchange.com/questions/180216/does-auto-make-c-code-harder-to-understand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www.codeproject.com/Articles/447922/Application-of-Cplusplus11-User-Defined-Literals-t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1" Type="http://schemas.openxmlformats.org/officeDocument/2006/relationships/hyperlink" Target="http://en.wikibooks.org/wiki/More_C++_Idioms/Address_Of" TargetMode="External"/><Relationship Id="rId10" Type="http://schemas.openxmlformats.org/officeDocument/2006/relationships/hyperlink" Target="http://en.wikibooks.org/wiki/More_C++_Idioms/Final_Class" TargetMode="External"/><Relationship Id="rId13" Type="http://schemas.openxmlformats.org/officeDocument/2006/relationships/hyperlink" Target="http://stackoverflow.com/questions/9299101/what-c-idioms-are-deprecated-in-c11" TargetMode="External"/><Relationship Id="rId12" Type="http://schemas.openxmlformats.org/officeDocument/2006/relationships/hyperlink" Target="http://stackoverflow.com/questions/9299101/what-c-idioms-are-deprecated-in-c11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en.wikibooks.org/wiki/More_C++_Idioms/nullptr" TargetMode="External"/><Relationship Id="rId4" Type="http://schemas.openxmlformats.org/officeDocument/2006/relationships/hyperlink" Target="http://en.wikibooks.org/wiki/More_C++_Idioms/Move_Constructor" TargetMode="External"/><Relationship Id="rId9" Type="http://schemas.openxmlformats.org/officeDocument/2006/relationships/hyperlink" Target="http://en.wikibooks.org/wiki/More_C++_Idioms/Type_Generator" TargetMode="External"/><Relationship Id="rId5" Type="http://schemas.openxmlformats.org/officeDocument/2006/relationships/hyperlink" Target="http://en.wikibooks.org/wiki/More_C++_Idioms/Safe_bool" TargetMode="External"/><Relationship Id="rId6" Type="http://schemas.openxmlformats.org/officeDocument/2006/relationships/hyperlink" Target="http://en.wikibooks.org/wiki/More_C++_Idioms/Shrink-to-fit" TargetMode="External"/><Relationship Id="rId7" Type="http://schemas.openxmlformats.org/officeDocument/2006/relationships/hyperlink" Target="http://en.wikibooks.org/wiki/More_C++_Idioms/Type_Safe_Enum" TargetMode="External"/><Relationship Id="rId8" Type="http://schemas.openxmlformats.org/officeDocument/2006/relationships/hyperlink" Target="http://en.wikibooks.org/wiki/More_C++_Idioms/Requiring_or_Prohibiting_Heap-based_Objects" TargetMode="External"/></Relationships>
</file>

<file path=ppt/slides/_rels/slide53.xml.rels><?xml version="1.0" encoding="UTF-8" standalone="yes"?><Relationships xmlns="http://schemas.openxmlformats.org/package/2006/relationships"><Relationship Id="rId11" Type="http://schemas.openxmlformats.org/officeDocument/2006/relationships/hyperlink" Target="http://cpprocks.com/c11-a-visual-summary-of-changes/" TargetMode="External"/><Relationship Id="rId10" Type="http://schemas.openxmlformats.org/officeDocument/2006/relationships/hyperlink" Target="http://cpprocks.com/cpp11-stl-additions/" TargetMode="External"/><Relationship Id="rId12" Type="http://schemas.openxmlformats.org/officeDocument/2006/relationships/hyperlink" Target="http://wiki.apache.org/stdcxx/C++0xCompilerSuppor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www.isocpp.org/" TargetMode="External"/><Relationship Id="rId4" Type="http://schemas.openxmlformats.org/officeDocument/2006/relationships/hyperlink" Target="http://www.cplusplus.com/" TargetMode="External"/><Relationship Id="rId9" Type="http://schemas.openxmlformats.org/officeDocument/2006/relationships/hyperlink" Target="http://channel9.msdn.com/Events/Lang-NEXT/Lang-NEXT-2012/-Not-Your-Father-s-C-" TargetMode="External"/><Relationship Id="rId5" Type="http://schemas.openxmlformats.org/officeDocument/2006/relationships/hyperlink" Target="http://www.stroustrup.com/C++11FAQ.html" TargetMode="External"/><Relationship Id="rId6" Type="http://schemas.openxmlformats.org/officeDocument/2006/relationships/hyperlink" Target="http://channel9.msdn.com/Events/GoingNative/GoingNative-2012/Keynote-Bjarne-Stroustrup-Cpp11-Style" TargetMode="External"/><Relationship Id="rId7" Type="http://schemas.openxmlformats.org/officeDocument/2006/relationships/hyperlink" Target="http://channel9.msdn.com/Events/Build/BUILD2011/TOOL-835T" TargetMode="External"/><Relationship Id="rId8" Type="http://schemas.openxmlformats.org/officeDocument/2006/relationships/hyperlink" Target="http://channel9.msdn.com/posts/C-and-Beyond-2011-Herb-Sutter-Why-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C++11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10298" y="5826042"/>
            <a:ext cx="8153399" cy="430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 Sinyakov, 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Engineer at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AMC Bridge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Twitter: @innochenti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innochenti@gmail.com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PDF Slides: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http://j.mp/cpp11ref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 Initialization and std::initializer_list</a:t>
            </a:r>
          </a:p>
        </p:txBody>
      </p:sp>
      <p:graphicFrame>
        <p:nvGraphicFramePr>
          <p:cNvPr id="146" name="Shape 146"/>
          <p:cNvGraphicFramePr/>
          <p:nvPr/>
        </p:nvGraphicFramePr>
        <p:xfrm>
          <a:off x="457200" y="1447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929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int 	a[] = { 1, 2, 3, 4, 5 };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vector&lt;int&gt; 	v;</a:t>
                      </a:r>
                      <a:br>
                        <a:rPr lang="en-US" sz="1400">
                          <a:solidFill>
                            <a:schemeClr val="dk1"/>
                          </a:solidFill>
                        </a:rPr>
                      </a:b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for( int i = 1; i &lt;= 5; ++i ) v.push_back(i);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int                    a[]</a:t>
                      </a:r>
                      <a:r>
                        <a:rPr lang="en-US" sz="1400"/>
                        <a:t> =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/>
                        <a:t>1, 2, 3, 4, 5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vector&lt;int&gt;     v   =</a:t>
                      </a: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 1, 2, 3, 4, 5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</a:t>
                      </a:r>
                    </a:p>
                  </a:txBody>
                  <a:tcPr marT="45725" marB="45725" marR="91450" marL="91450"/>
                </a:tc>
              </a:tr>
              <a:tr h="1295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map&lt;int, string&gt; labels;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labels.insert(make_pair(1, “Open”));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labels.insert(make_pair(2, “Close”));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labels.insert(make_pair(3, “Reboot”));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map&lt;int, string&gt; labels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/>
                        <a:t>1 , "Open"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,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 2 , "Close"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,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 3 , "Reboot"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</a:t>
                      </a:r>
                    </a:p>
                  </a:txBody>
                  <a:tcPr marT="45725" marB="45725" marR="91450" marL="91450"/>
                </a:tc>
              </a:tr>
              <a:tr h="7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normalize(const Vector3&amp; v)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 float inv_len = 1.f/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length(v); 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 return Vector3(v.x*inv_len, v.y*inv_len, v.z*inv_len);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normalize(const Vector3&amp; v)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 float inv_len = 1.f/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length(v); 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 return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v.x*inv_len, v.y*inv_len, v.z*inv_len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marT="45725" marB="45725" marR="91450" marL="91450"/>
                </a:tc>
              </a:tr>
              <a:tr h="7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x = normalize(Vector3(2,5,9));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y(4,2,1);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x = normalize(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2,5,9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);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y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4,2,1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std::initializer_list</a:t>
            </a:r>
          </a:p>
        </p:txBody>
      </p:sp>
      <p:graphicFrame>
        <p:nvGraphicFramePr>
          <p:cNvPr id="153" name="Shape 153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C++11</a:t>
                      </a:r>
                    </a:p>
                  </a:txBody>
                  <a:tcPr marT="45725" marB="45725" marR="91450" marL="91450"/>
                </a:tc>
                <a:tc hMerge="1"/>
              </a:tr>
              <a:tr h="1676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vector&lt;int&gt;     v   =</a:t>
                      </a: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 1, 2, 3, 4, 5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 //How to make</a:t>
                      </a:r>
                      <a:r>
                        <a:rPr lang="en-US" sz="1400"/>
                        <a:t> this work?</a:t>
                      </a:r>
                    </a:p>
                  </a:txBody>
                  <a:tcPr marT="45725" marB="45725" marR="91450" marL="91450"/>
                </a:tc>
                <a:tc hMerge="1"/>
              </a:tr>
              <a:tr h="2209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vector&lt;int&gt;     v   =</a:t>
                      </a: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 1, 2, 3, 4, 5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 //vector(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initializer_list&lt;T&gt;</a:t>
                      </a:r>
                      <a:r>
                        <a:rPr lang="en-US" sz="1400"/>
                        <a:t> args) is called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template&lt;class T&gt;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class vector{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vector(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initializer_list&lt;T&gt;</a:t>
                      </a:r>
                      <a:r>
                        <a:rPr lang="en-US" sz="1400"/>
                        <a:t> args)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{ /*rude, naive implementation to show how ctor with initiailizer_list works*/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  for(auto it =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begin</a:t>
                      </a:r>
                      <a:r>
                        <a:rPr lang="en-US" sz="1400"/>
                        <a:t>(args); it !=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end</a:t>
                      </a:r>
                      <a:r>
                        <a:rPr lang="en-US" sz="1400"/>
                        <a:t>(args); ++it)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    push_back(*it);</a:t>
                      </a:r>
                      <a:br>
                        <a:rPr lang="en-US" sz="1400"/>
                      </a:br>
                      <a:r>
                        <a:rPr lang="en-US" sz="1400"/>
                        <a:t>  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//…</a:t>
                      </a:r>
                      <a:br>
                        <a:rPr lang="en-US" sz="1400"/>
                      </a:br>
                      <a:r>
                        <a:rPr lang="en-US" sz="1400"/>
                        <a:t>};</a:t>
                      </a:r>
                    </a:p>
                  </a:txBody>
                  <a:tcPr marT="45725" marB="45725" marR="91450" marL="91450"/>
                </a:tc>
              </a:tr>
              <a:tr h="7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//what is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initializer_list&lt;T&gt; ?</a:t>
                      </a: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lightweight proxy object that provides access to an array of objects of type T.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400" u="sng">
                          <a:solidFill>
                            <a:srgbClr val="00B050"/>
                          </a:solidFill>
                        </a:rPr>
                        <a:t>automatically</a:t>
                      </a:r>
                      <a:r>
                        <a:rPr lang="en-US" sz="1400"/>
                        <a:t> constructed when: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vector&lt;int&gt; v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1,2,3,4,5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;//list-initialization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 =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1,2,3,4,5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;//</a:t>
                      </a:r>
                      <a:r>
                        <a:rPr lang="en-US" sz="1400"/>
                        <a:t>assignment expression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f(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1,2,3,4,5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);//function call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for (int x :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1, 2, 3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)//ranged for loop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cout &lt;&lt; x &lt;&lt; endl;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std::initializer_list</a:t>
            </a:r>
          </a:p>
        </p:txBody>
      </p:sp>
      <p:graphicFrame>
        <p:nvGraphicFramePr>
          <p:cNvPr id="160" name="Shape 160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C++11</a:t>
                      </a:r>
                    </a:p>
                  </a:txBody>
                  <a:tcPr marT="45725" marB="45725" marR="91450" marL="91450"/>
                </a:tc>
                <a:tc hMerge="1"/>
              </a:tr>
              <a:tr h="10058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WARNING!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Constructor with initializer_list</a:t>
                      </a:r>
                      <a:r>
                        <a:rPr lang="en-US" sz="1400"/>
                        <a:t> has precedence!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vector&lt;int&gt;     v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4, 20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 //vector contains 4 and 20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vector&lt;int&gt;     v(4, 20); // vector contains 20, 20, 20, 20</a:t>
                      </a:r>
                    </a:p>
                  </a:txBody>
                  <a:tcPr marT="45725" marB="45725" marR="91450" marL="91450"/>
                </a:tc>
                <a:tc hMerge="1"/>
              </a:tr>
              <a:tr h="53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7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 Initialization</a:t>
            </a:r>
          </a:p>
        </p:txBody>
      </p:sp>
      <p:graphicFrame>
        <p:nvGraphicFramePr>
          <p:cNvPr id="167" name="Shape 167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3733800"/>
                <a:gridCol w="4495800"/>
              </a:tblGrid>
              <a:tr h="4463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C++11</a:t>
                      </a:r>
                    </a:p>
                  </a:txBody>
                  <a:tcPr marT="45725" marB="45725" marR="91450" marL="91450"/>
                </a:tc>
                <a:tc hMerge="1"/>
              </a:tr>
              <a:tr h="4955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//but wait!!! How then does this work?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struct Vector3{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/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float x,y,z;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/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Vector3(float _x, float _y, float _z)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/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: x(_x), y(_y), z(_z){}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/>
                        <a:t>  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//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I don’t see ctor with </a:t>
                      </a:r>
                      <a:r>
                        <a:rPr b="1" lang="en-US" sz="1400"/>
                        <a:t>std::initializer_list!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};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normalize(const Vector3&amp; v){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 float inv_len = 1.f/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length(v); 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 return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v.x*inv_len, v.y*inv_len, v.z*inv_len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Vector3 x = normalize(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2,5,9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);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Vector3 y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4,2,1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;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The answer is:</a:t>
                      </a:r>
                      <a:r>
                        <a:rPr lang="en-US" sz="1400"/>
                        <a:t>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now you can use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{}</a:t>
                      </a:r>
                      <a:r>
                        <a:rPr lang="en-US" sz="1400"/>
                        <a:t> instead of ()</a:t>
                      </a:r>
                    </a:p>
                  </a:txBody>
                  <a:tcPr marT="45725" marB="45725" marR="91450" marL="91450"/>
                </a:tc>
              </a:tr>
              <a:tr h="24682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But what about following case: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struct T 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T(int,int);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T(initializer_list&lt;int&gt;);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T foo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10,20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  // calls initializer_list ctor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T bar (10,20);  // calls first constructor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Initializer-list constructors </a:t>
                      </a:r>
                      <a:r>
                        <a:rPr b="1" lang="en-US" sz="1400" u="sng"/>
                        <a:t>take precedence over other constructors </a:t>
                      </a:r>
                      <a:r>
                        <a:rPr lang="en-US" sz="1400"/>
                        <a:t>when the initializer-list constructor syntax is used!</a:t>
                      </a:r>
                    </a:p>
                  </a:txBody>
                  <a:tcPr marT="45725" marB="45725" marR="91450" marL="91450"/>
                </a:tc>
              </a:tr>
              <a:tr h="13142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So</a:t>
                      </a:r>
                      <a:r>
                        <a:rPr lang="en-US" sz="1400"/>
                        <a:t>, be careful! Consider following example: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vector&lt;int&gt; v(5); // v contains five elements {0,0,0,0,0}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vector&lt;int&gt; v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5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 // v contains one element {5}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 Initialization</a:t>
            </a:r>
          </a:p>
        </p:txBody>
      </p:sp>
      <p:graphicFrame>
        <p:nvGraphicFramePr>
          <p:cNvPr id="174" name="Shape 174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  <a:gridCol w="4114800"/>
              </a:tblGrid>
              <a:tr h="4463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C++11</a:t>
                      </a:r>
                    </a:p>
                  </a:txBody>
                  <a:tcPr marT="45725" marB="45725" marR="91450" marL="91450"/>
                </a:tc>
                <a:tc hMerge="1"/>
              </a:tr>
              <a:tr h="320050">
                <a:tc gridSpan="2">
                  <a:txBody>
                    <a:bodyPr>
                      <a:noAutofit/>
                    </a:bodyPr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cap="none" strike="noStrike"/>
                        <a:t>Uniform initialization solves many problems:</a:t>
                      </a:r>
                    </a:p>
                  </a:txBody>
                  <a:tcPr marT="45725" marB="45725" marR="91450" marL="91450"/>
                </a:tc>
                <a:tc hMerge="1"/>
              </a:tr>
              <a:tr h="1314250">
                <a:tc gridSpan="2">
                  <a:txBody>
                    <a:bodyPr>
                      <a:noAutofit/>
                    </a:bodyPr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Narrowing</a:t>
                      </a: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cap="none" strike="noStrike"/>
                        <a:t>int x = 6.3; </a:t>
                      </a: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//warning! </a:t>
                      </a: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cap="none" strike="noStrike"/>
                        <a:t>int y {6.3}; </a:t>
                      </a: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//error: narrowing </a:t>
                      </a: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cap="none" strike="noStrike"/>
                        <a:t>int z = {6.3}; </a:t>
                      </a: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//error: narrowing</a:t>
                      </a: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cap="none" strike="noStrike"/>
                        <a:t>vector&lt;int&gt; v = </a:t>
                      </a: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b="1" lang="en-US" sz="1400" u="none" cap="none" strike="noStrike"/>
                        <a:t> </a:t>
                      </a:r>
                      <a:r>
                        <a:rPr lang="en-US" sz="1400" u="none" cap="none" strike="noStrike"/>
                        <a:t>1, 4.3, 4, 0.6 </a:t>
                      </a: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u="none" cap="none" strike="noStrike"/>
                        <a:t>; </a:t>
                      </a: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//error: double to int narrowing</a:t>
                      </a:r>
                    </a:p>
                  </a:txBody>
                  <a:tcPr marT="45725" marB="45725" marR="91450" marL="91450"/>
                </a:tc>
                <a:tc hMerge="1"/>
              </a:tr>
              <a:tr h="1314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“The most vexing parse” problem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B{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B(){}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A{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A(B){}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f(){}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a(B()); 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//this is function </a:t>
                      </a:r>
                      <a:r>
                        <a:rPr b="1" lang="en-US" sz="1400" u="sng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declaration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a.f(); //compile</a:t>
                      </a:r>
                      <a:r>
                        <a:rPr b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error!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0;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B{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B(){}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A{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A(B){}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f(){}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a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B()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 //calls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 ctor, then A ctor. Everything is ok.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a.f(); //calls A::f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0;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 Initialization and std::initializer_list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Don’t mix std::initializer_list with auto</a:t>
            </a:r>
          </a:p>
          <a:p>
            <a:pPr indent="0" lvl="1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n; </a:t>
            </a:r>
          </a:p>
          <a:p>
            <a:pPr indent="0" lvl="1" marL="0" marR="0" rtl="0" algn="l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w(n);	 // int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x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n; 	 // int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y 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 // std::initializer_list&lt;int&gt;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z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// std::initializer_list&lt;int&gt;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</a:p>
        </p:txBody>
      </p:sp>
      <p:graphicFrame>
        <p:nvGraphicFramePr>
          <p:cNvPr id="186" name="Shape 186"/>
          <p:cNvGraphicFramePr/>
          <p:nvPr/>
        </p:nvGraphicFramePr>
        <p:xfrm>
          <a:off x="457200" y="17068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  <a:gridCol w="4114800"/>
              </a:tblGrid>
              <a:tr h="4330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C++03</a:t>
                      </a:r>
                    </a:p>
                  </a:txBody>
                  <a:tcPr marT="45725" marB="45725" marR="91450" marL="91450"/>
                </a:tc>
                <a:tc hMerge="1"/>
              </a:tr>
              <a:tr h="6062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typedef int int32_t; // on windows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typedef void (*Fn)(double);</a:t>
                      </a:r>
                    </a:p>
                  </a:txBody>
                  <a:tcPr marT="45725" marB="45725" marR="91450" marL="91450"/>
                </a:tc>
                <a:tc hMerge="1"/>
              </a:tr>
              <a:tr h="6062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template &lt;int U, int V&gt; class Type;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typedef Type&lt;42,36&gt; ConcreteType;</a:t>
                      </a:r>
                    </a:p>
                  </a:txBody>
                  <a:tcPr marT="45725" marB="45725" marR="91450" marL="91450"/>
                </a:tc>
                <a:tc hMerge="1"/>
              </a:tr>
              <a:tr h="1905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0000"/>
                          </a:solidFill>
                        </a:rPr>
                        <a:t>template&lt;int</a:t>
                      </a:r>
                      <a:r>
                        <a:rPr b="1" lang="en-US" sz="1800" strike="noStrike">
                          <a:solidFill>
                            <a:srgbClr val="FF0000"/>
                          </a:solidFill>
                        </a:rPr>
                        <a:t> V</a:t>
                      </a:r>
                      <a:r>
                        <a:rPr b="1" lang="en-US" sz="1800" strike="noStrike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800" strike="noStrike">
                          <a:solidFill>
                            <a:srgbClr val="FF0000"/>
                          </a:solidFill>
                        </a:rPr>
                        <a:t>typedef Type&lt;42,V&gt; MyType;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800" strike="noStrike">
                          <a:solidFill>
                            <a:srgbClr val="FF0000"/>
                          </a:solidFill>
                        </a:rPr>
                        <a:t>//error: not legal C++ code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1" sz="1800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800" strike="noStrike">
                          <a:solidFill>
                            <a:srgbClr val="FF0000"/>
                          </a:solidFill>
                        </a:rPr>
                        <a:t>MyType&lt;36&gt; object;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1" sz="1800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template&lt;int V&gt;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struct meta_type{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  typedef Type&lt;42, V&gt; type;</a:t>
                      </a:r>
                      <a:br>
                        <a:rPr lang="en-US" sz="1800"/>
                      </a:br>
                      <a:r>
                        <a:rPr lang="en-US" sz="1800"/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/>
                        <a:t>typedef meta_type&lt;36&gt;::type MyType;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MyType object;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</a:p>
        </p:txBody>
      </p:sp>
      <p:graphicFrame>
        <p:nvGraphicFramePr>
          <p:cNvPr id="192" name="Shape 192"/>
          <p:cNvGraphicFramePr/>
          <p:nvPr/>
        </p:nvGraphicFramePr>
        <p:xfrm>
          <a:off x="457200" y="17068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  <a:gridCol w="4114800"/>
              </a:tblGrid>
              <a:tr h="43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60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typedef int int32_t; // on windows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typedef void (*Fn)(double);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using</a:t>
                      </a:r>
                      <a:r>
                        <a:rPr lang="en-US" sz="1800"/>
                        <a:t> int32_t = int; // on windows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using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/>
                        <a:t>Fn = void (*)(double);</a:t>
                      </a:r>
                    </a:p>
                  </a:txBody>
                  <a:tcPr marT="45725" marB="45725" marR="91450" marL="91450"/>
                </a:tc>
              </a:tr>
              <a:tr h="60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template &lt;int U, int V&gt; class Type;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typedef Type&lt;42,36&gt; ConcreteType;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template &lt;int U, int V&gt; class Type;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using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/>
                        <a:t>ConcreteType = Type&lt;42,36&gt;;</a:t>
                      </a:r>
                    </a:p>
                  </a:txBody>
                  <a:tcPr marT="45725" marB="45725" marR="91450" marL="91450"/>
                </a:tc>
              </a:tr>
              <a:tr h="1905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template&lt;int V&gt;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struct meta_type{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  typedef Type&lt;42, V&gt; type;</a:t>
                      </a:r>
                      <a:br>
                        <a:rPr lang="en-US" sz="1800"/>
                      </a:br>
                      <a:r>
                        <a:rPr lang="en-US" sz="1800"/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/>
                        <a:t>typedef meta_type&lt;36&gt;::type MyType;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MyType object;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1" sz="1800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template &lt;int V&gt;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using</a:t>
                      </a:r>
                      <a:r>
                        <a:rPr lang="en-US" sz="1800"/>
                        <a:t> MyType = Type&lt;42, V&gt;;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MyType&lt;36&gt; object;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conversion operators</a:t>
            </a:r>
          </a:p>
        </p:txBody>
      </p:sp>
      <p:graphicFrame>
        <p:nvGraphicFramePr>
          <p:cNvPr id="198" name="Shape 19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</a:tblGrid>
              <a:tr h="46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</a:tr>
              <a:tr h="42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struct A { A(int){}; 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void f(A){};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A a(1);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f(1);  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</a:rPr>
                        <a:t> cast!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return 0;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}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conversion operators</a:t>
            </a:r>
          </a:p>
        </p:txBody>
      </p:sp>
      <p:graphicFrame>
        <p:nvGraphicFramePr>
          <p:cNvPr id="204" name="Shape 204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</a:tblGrid>
              <a:tr h="46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</a:tr>
              <a:tr h="42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struct A {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explicit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1600"/>
                        <a:t>A(int){}; 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void f(A){};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 a(1);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f(1); 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//error: implicit cast!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return 0;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685800" y="879300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Overview</a:t>
            </a: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371600" y="2438150"/>
            <a:ext cx="64008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Bits and Pieces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Class Design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Type System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Metaprogramming</a:t>
            </a:r>
          </a:p>
          <a:p>
            <a:pPr indent="-228600" lvl="0" marL="457200" algn="l">
              <a:spcBef>
                <a:spcPts val="0"/>
              </a:spcBef>
              <a:buChar char="●"/>
            </a:pPr>
            <a:r>
              <a:rPr lang="en-US"/>
              <a:t>Standard Library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conversion operators</a:t>
            </a:r>
          </a:p>
        </p:txBody>
      </p:sp>
      <p:graphicFrame>
        <p:nvGraphicFramePr>
          <p:cNvPr id="210" name="Shape 210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struct A 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A(int)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struct B {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int m;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B(int x) : m(x)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operator A() { return A(m); 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void f(A){}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B b(1);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A a = b;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 cast!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f(b); 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 cast!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  return 0;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struct A 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A(int)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struct B {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int m;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B(int x) : m(x)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explicit</a:t>
                      </a:r>
                      <a:r>
                        <a:rPr lang="en-US" sz="1400"/>
                        <a:t> operator A() { return A(m); 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void f(A){}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B b(1);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A a = b;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//error: implicit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cast!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f(b);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//error: implicit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cast!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  return 0;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conversion operators</a:t>
            </a:r>
          </a:p>
        </p:txBody>
      </p:sp>
      <p:graphicFrame>
        <p:nvGraphicFramePr>
          <p:cNvPr id="216" name="Shape 21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struct A 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A(int)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struct B {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int m;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B(int x) : m(x)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operator A() { return A(m); 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void f(A){}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B b(1);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A a = b;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 //silent implicit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 cast!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f(b); 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 cast!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  return 0;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struct A 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A(int)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struct B {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int m;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B(int x) : m(x)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explicit</a:t>
                      </a:r>
                      <a:r>
                        <a:rPr lang="en-US" sz="1400"/>
                        <a:t> operator A() { return A(m); 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void f(A){}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B b(1);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A a =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static_cast&lt;</a:t>
                      </a:r>
                      <a:r>
                        <a:rPr lang="en-US" sz="1400"/>
                        <a:t>A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&gt;</a:t>
                      </a:r>
                      <a:r>
                        <a:rPr lang="en-US" sz="1400"/>
                        <a:t>(b);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f(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static_cast&lt;</a:t>
                      </a:r>
                      <a:r>
                        <a:rPr lang="en-US" sz="1400"/>
                        <a:t>A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&gt;</a:t>
                      </a:r>
                      <a:r>
                        <a:rPr lang="en-US" sz="1400"/>
                        <a:t>(b));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  return 0;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template &gt;&gt; notation</a:t>
            </a:r>
          </a:p>
        </p:txBody>
      </p:sp>
      <p:graphicFrame>
        <p:nvGraphicFramePr>
          <p:cNvPr id="222" name="Shape 222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std::vector&lt;std::vector&lt;int&gt;&gt;</a:t>
                      </a:r>
                      <a:r>
                        <a:rPr lang="en-US" sz="1400"/>
                        <a:t> x; // compiler error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std::vector&lt;std::vector&lt;int&gt;&gt;</a:t>
                      </a:r>
                      <a:r>
                        <a:rPr lang="en-US" sz="1600"/>
                        <a:t> x; // OK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ctrTitle"/>
          </p:nvPr>
        </p:nvSpPr>
        <p:spPr>
          <a:xfrm>
            <a:off x="685800" y="879300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Overview</a:t>
            </a:r>
          </a:p>
        </p:txBody>
      </p:sp>
      <p:sp>
        <p:nvSpPr>
          <p:cNvPr id="229" name="Shape 229"/>
          <p:cNvSpPr txBox="1"/>
          <p:nvPr>
            <p:ph idx="1" type="subTitle"/>
          </p:nvPr>
        </p:nvSpPr>
        <p:spPr>
          <a:xfrm>
            <a:off x="1371600" y="2438150"/>
            <a:ext cx="64008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Bits and Pieces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Class Design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Type System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Metaprogramming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Standard Library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in-class member initializers</a:t>
            </a:r>
          </a:p>
        </p:txBody>
      </p:sp>
      <p:graphicFrame>
        <p:nvGraphicFramePr>
          <p:cNvPr id="235" name="Shape 23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343400"/>
                <a:gridCol w="38862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57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class A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{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public: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A(): a(4), b(2),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  h("text1"),</a:t>
                      </a:r>
                      <a:r>
                        <a:rPr b="0" lang="en-US" sz="1600"/>
                        <a:t>  </a:t>
                      </a:r>
                      <a:r>
                        <a:rPr b="0" lang="en-US" sz="1600"/>
                        <a:t>s("text2")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A(int in_a) : a(in_a), b(2),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  h</a:t>
                      </a:r>
                      <a:r>
                        <a:rPr b="0" lang="en-US" sz="1600"/>
                        <a:t>("text1"),</a:t>
                      </a:r>
                      <a:r>
                        <a:rPr b="0" lang="en-US" sz="1600"/>
                        <a:t>  </a:t>
                      </a:r>
                      <a:r>
                        <a:rPr b="0" lang="en-US" sz="1600"/>
                        <a:t>s("text2")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A(C c) : a(4), b(2),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  h("text1"), </a:t>
                      </a:r>
                      <a:r>
                        <a:rPr b="0" lang="en-US" sz="1600"/>
                        <a:t> </a:t>
                      </a:r>
                      <a:r>
                        <a:rPr b="0" lang="en-US" sz="1600"/>
                        <a:t>s("text2")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private: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int a;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int</a:t>
                      </a:r>
                      <a:r>
                        <a:rPr b="0" lang="en-US" sz="1600"/>
                        <a:t> b;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string h;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string s;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class A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{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public: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A()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A(int in_a) : a(in_a)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A(C c)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private: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int a</a:t>
                      </a:r>
                      <a:r>
                        <a:rPr b="0" lang="en-US" sz="16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= 4;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int</a:t>
                      </a:r>
                      <a:r>
                        <a:rPr b="0" lang="en-US" sz="1600"/>
                        <a:t> b</a:t>
                      </a:r>
                      <a:r>
                        <a:rPr b="0" lang="en-US" sz="16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= 2;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string h</a:t>
                      </a:r>
                      <a:r>
                        <a:rPr b="0" lang="en-US" sz="16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=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"text1";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string s</a:t>
                      </a:r>
                      <a:r>
                        <a:rPr b="0" lang="en-US" sz="16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=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"text2";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delegating constructors</a:t>
            </a:r>
          </a:p>
        </p:txBody>
      </p:sp>
      <p:graphicFrame>
        <p:nvGraphicFramePr>
          <p:cNvPr id="241" name="Shape 24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class A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{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int a;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void validate(int x)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{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  if (0&lt;x &amp;&amp; x&lt;=42) a=x; else throw bad_A(x);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public: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A(int x) { validate(x); 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A() { validate(42); 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A(string s)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{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  int x = stoi(s);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  validate(x);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/>
                        <a:t>class A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/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/>
                        <a:t>  int a;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/>
                        <a:t>public: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/>
                        <a:t>  A(int x)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/>
                        <a:t>  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/>
                        <a:t>    if (0&lt;x &amp;&amp; x&lt;=42) a=x; else throw bad_A(x);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/>
                        <a:t>  }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/>
                        <a:t>  A() :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A(42)</a:t>
                      </a:r>
                      <a:r>
                        <a:rPr b="0" lang="en-US" sz="1600"/>
                        <a:t>{ }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/>
                        <a:t>  A(string s) :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A(stoi(s))</a:t>
                      </a:r>
                      <a:r>
                        <a:rPr b="0" lang="en-US" sz="1600"/>
                        <a:t>{ }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/>
                        <a:t>};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inheriting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constructors</a:t>
            </a:r>
          </a:p>
        </p:txBody>
      </p:sp>
      <p:graphicFrame>
        <p:nvGraphicFramePr>
          <p:cNvPr id="247" name="Shape 247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class Base</a:t>
                      </a:r>
                      <a:r>
                        <a:rPr lang="en-US"/>
                        <a:t> </a:t>
                      </a:r>
                      <a:r>
                        <a:rPr b="0" lang="en-US" sz="1600"/>
                        <a:t>{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int a;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public: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</a:t>
                      </a:r>
                      <a:r>
                        <a:rPr lang="en-US" sz="1600"/>
                        <a:t>Base</a:t>
                      </a:r>
                      <a:r>
                        <a:rPr b="0" lang="en-US" sz="1600"/>
                        <a:t>(int x): a(x) { 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  Base(string s): a(stoi(s)){}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class Derived: public Base 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public: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  Derived(int x): Base(x){}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  Derived(string s): Base(s){}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};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class Base</a:t>
                      </a:r>
                      <a:r>
                        <a:rPr lang="en-US"/>
                        <a:t> </a:t>
                      </a:r>
                      <a:r>
                        <a:rPr lang="en-US" sz="1600"/>
                        <a:t>{ </a:t>
                      </a:r>
                    </a:p>
                    <a:p>
                      <a:pPr lvl="0" rtl="0">
                        <a:spcBef>
                          <a:spcPts val="30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  int a; </a:t>
                      </a:r>
                    </a:p>
                    <a:p>
                      <a:pPr lvl="0" rtl="0">
                        <a:spcBef>
                          <a:spcPts val="30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public:</a:t>
                      </a:r>
                    </a:p>
                    <a:p>
                      <a:pPr lvl="0" rtl="0">
                        <a:spcBef>
                          <a:spcPts val="30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  Base(int x): a(x) { }</a:t>
                      </a:r>
                    </a:p>
                    <a:p>
                      <a:pPr lvl="0" rtl="0">
                        <a:spcBef>
                          <a:spcPts val="30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  Base(string s): </a:t>
                      </a: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Base</a:t>
                      </a:r>
                      <a:r>
                        <a:rPr lang="en-US" sz="1600"/>
                        <a:t>(stoi(s)){}</a:t>
                      </a:r>
                    </a:p>
                    <a:p>
                      <a:pPr lvl="0" rtl="0">
                        <a:spcBef>
                          <a:spcPts val="30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};</a:t>
                      </a:r>
                    </a:p>
                    <a:p>
                      <a:pPr lvl="0" rtl="0">
                        <a:spcBef>
                          <a:spcPts val="30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lvl="0" rtl="0">
                        <a:spcBef>
                          <a:spcPts val="30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class Derived: public Base {</a:t>
                      </a:r>
                    </a:p>
                    <a:p>
                      <a:pPr lvl="0" rtl="0">
                        <a:spcBef>
                          <a:spcPts val="30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public:</a:t>
                      </a:r>
                    </a:p>
                    <a:p>
                      <a:pPr lvl="0" rtl="0">
                        <a:spcBef>
                          <a:spcPts val="30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  using Base::Base;</a:t>
                      </a:r>
                    </a:p>
                    <a:p>
                      <a:pPr lvl="0" rtl="0">
                        <a:spcBef>
                          <a:spcPts val="30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};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</a:p>
        </p:txBody>
      </p:sp>
      <p:graphicFrame>
        <p:nvGraphicFramePr>
          <p:cNvPr id="253" name="Shape 253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57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struct Base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  virtual void some_func(float);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struct Derived : Base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  virtual void some_func(int);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  </a:t>
                      </a: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//warning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};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struct Base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  virtual void some_func(float);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struct Derived : Base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  void some_func(int) 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override</a:t>
                      </a:r>
                      <a:r>
                        <a:rPr lang="en-US" sz="2400"/>
                        <a:t>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  //error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};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</a:p>
        </p:txBody>
      </p:sp>
      <p:graphicFrame>
        <p:nvGraphicFramePr>
          <p:cNvPr id="259" name="Shape 259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  <a:gridCol w="4114800"/>
              </a:tblGrid>
              <a:tr h="35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Java</a:t>
                      </a:r>
                    </a:p>
                  </a:txBody>
                  <a:tcPr marT="45725" marB="45725" marR="91450" marL="91450"/>
                </a:tc>
              </a:tr>
              <a:tr h="3595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/>
                        <a:t>struct Base1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final</a:t>
                      </a:r>
                      <a:r>
                        <a:rPr lang="en-US" sz="1800"/>
                        <a:t> {};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struct Derived1 : Base1{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//error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struct Base2{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  virtual void f()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final</a:t>
                      </a:r>
                      <a:r>
                        <a:rPr lang="en-US" sz="1800"/>
                        <a:t>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struct Derived2 : Base2 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void f();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//error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final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class Base1 {}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class Derived1 extends Base1 {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//error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class Base2 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public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final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void f(){};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class Derived2 extends Base2 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public void f(){};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//error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0" name="Shape 260"/>
          <p:cNvSpPr txBox="1"/>
          <p:nvPr>
            <p:ph type="title"/>
          </p:nvPr>
        </p:nvSpPr>
        <p:spPr>
          <a:xfrm>
            <a:off x="457200" y="56492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Note: </a:t>
            </a:r>
            <a:r>
              <a:rPr lang="en-US" sz="1800"/>
              <a:t>CPPCoreGuidelines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says No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of defaults: default and delete</a:t>
            </a:r>
          </a:p>
        </p:txBody>
      </p:sp>
      <p:graphicFrame>
        <p:nvGraphicFramePr>
          <p:cNvPr id="266" name="Shape 26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792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class A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A&amp; operator=(A) =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delete</a:t>
                      </a:r>
                      <a:r>
                        <a:rPr b="0" lang="en-US" sz="1600"/>
                        <a:t>;  // </a:t>
                      </a:r>
                      <a:r>
                        <a:rPr lang="en-US" sz="1600"/>
                        <a:t>disallow copying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A(const A&amp;) =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delete</a:t>
                      </a:r>
                      <a:r>
                        <a:rPr b="0" lang="en-US" sz="1600"/>
                        <a:t>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struct B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{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B(float); //</a:t>
                      </a:r>
                      <a:r>
                        <a:rPr b="1" lang="en-US" sz="1600"/>
                        <a:t> </a:t>
                      </a:r>
                      <a:r>
                        <a:rPr lang="en-US" sz="1600"/>
                        <a:t>can initialize with a float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B(long) =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delete</a:t>
                      </a:r>
                      <a:r>
                        <a:rPr b="0" lang="en-US" sz="1600"/>
                        <a:t>;</a:t>
                      </a:r>
                      <a:r>
                        <a:rPr b="1" lang="en-US" sz="1600"/>
                        <a:t> </a:t>
                      </a:r>
                      <a:r>
                        <a:rPr b="0" lang="en-US" sz="1600"/>
                        <a:t>//</a:t>
                      </a:r>
                      <a:r>
                        <a:rPr b="1" lang="en-US" sz="1600"/>
                        <a:t> </a:t>
                      </a:r>
                      <a:r>
                        <a:rPr lang="en-US" sz="1600"/>
                        <a:t>but not with long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struct C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virtual ~C() =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default</a:t>
                      </a:r>
                      <a:r>
                        <a:rPr b="0" lang="en-US" sz="1600"/>
                        <a:t>;</a:t>
                      </a:r>
                      <a:br>
                        <a:rPr b="0" lang="en-US" sz="1600"/>
                      </a:br>
                      <a:r>
                        <a:rPr b="0" lang="en-US" sz="1600"/>
                        <a:t>};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685800" y="879300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Overview</a:t>
            </a:r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1371600" y="2438150"/>
            <a:ext cx="64008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>
                <a:highlight>
                  <a:srgbClr val="B6D7A8"/>
                </a:highlight>
              </a:rPr>
              <a:t>Bits and Pieces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Class Design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Type System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Metaprogramming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Standard Library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ctrTitle"/>
          </p:nvPr>
        </p:nvSpPr>
        <p:spPr>
          <a:xfrm>
            <a:off x="685800" y="879300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Overview</a:t>
            </a:r>
          </a:p>
        </p:txBody>
      </p:sp>
      <p:sp>
        <p:nvSpPr>
          <p:cNvPr id="273" name="Shape 273"/>
          <p:cNvSpPr txBox="1"/>
          <p:nvPr>
            <p:ph idx="1" type="subTitle"/>
          </p:nvPr>
        </p:nvSpPr>
        <p:spPr>
          <a:xfrm>
            <a:off x="1371600" y="2438150"/>
            <a:ext cx="64008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Bits and Pieces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Class Design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Type System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Metaprogramming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Standard Library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</a:t>
            </a:r>
          </a:p>
        </p:txBody>
      </p:sp>
      <p:graphicFrame>
        <p:nvGraphicFramePr>
          <p:cNvPr id="279" name="Shape 279"/>
          <p:cNvGraphicFramePr/>
          <p:nvPr/>
        </p:nvGraphicFramePr>
        <p:xfrm>
          <a:off x="3810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  <a:gridCol w="4114800"/>
              </a:tblGrid>
              <a:tr h="43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87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map&lt;string,string&gt;::iterator it = m.begin();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double const param = config["param"];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singleton&amp; s = singleton::instance();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it = m.begin();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const param = config["param"];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&amp; s = singleton::instance();</a:t>
                      </a:r>
                    </a:p>
                  </a:txBody>
                  <a:tcPr marT="45725" marB="45725" marR="91450" marL="91450"/>
                </a:tc>
              </a:tr>
              <a:tr h="3485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Prefer using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 in the following cases</a:t>
                      </a:r>
                      <a:r>
                        <a:rPr lang="en-US" sz="1800"/>
                        <a:t>:</a:t>
                      </a:r>
                    </a:p>
                  </a:txBody>
                  <a:tcPr marT="45725" marB="45725" marR="91450" marL="91450"/>
                </a:tc>
                <a:tc hMerge="1"/>
              </a:tr>
              <a:tr h="3602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rgbClr val="00B05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/>
                        <a:t> p = new T();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Here is T in the expression. No need to repeat it again.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rgbClr val="00B05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/>
                        <a:t> p = make_shared&lt;T&gt;(arg1);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The same as above.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rgbClr val="00B05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/>
                        <a:t> my_lambda = [](){};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lambda expression: on-the-fly type.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rgbClr val="00B05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/>
                        <a:t> it = m.begin();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Instead of: map&lt;string,list&lt;int&gt;::iterator&gt;::const_iterator it = m.cbegin();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sng">
                          <a:solidFill>
                            <a:schemeClr val="hlink"/>
                          </a:solidFill>
                          <a:hlinkClick r:id="rId3"/>
                        </a:rPr>
                        <a:t>http://programmers.stackexchange.com/questions/180216/does-auto-make-c-code-harder-to-understand</a:t>
                      </a:r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 class - scoped and strongly typed enums</a:t>
            </a:r>
          </a:p>
        </p:txBody>
      </p:sp>
      <p:graphicFrame>
        <p:nvGraphicFramePr>
          <p:cNvPr id="285" name="Shape 28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enum Alert { green, yellow, red };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//enum</a:t>
                      </a: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Color{ red, blue 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//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error C2365: 'red' : redefinition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Alert a = 7;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 (as ever in C++)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int a2 = red; 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</a:rPr>
                        <a:t>// ok: Alert-&gt;int conversion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int a3 = Alert::red;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enum class</a:t>
                      </a:r>
                      <a:r>
                        <a:rPr b="0" lang="en-US" sz="1600"/>
                        <a:t> Alert { green, yellow, red };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enum class</a:t>
                      </a:r>
                      <a:r>
                        <a:rPr b="0" lang="en-US" sz="1600"/>
                        <a:t> Color</a:t>
                      </a:r>
                      <a:r>
                        <a:rPr b="0" lang="en-US" sz="1600"/>
                        <a:t> :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int</a:t>
                      </a:r>
                      <a:r>
                        <a:rPr b="0" lang="en-US" sz="1600"/>
                        <a:t>{ red, blue 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Alert a = 7;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 (as ever in C++)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Color c = 7;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error: no int-&gt;Color conversion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int a2 = red;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int a3 = Alert::red;</a:t>
                      </a:r>
                      <a:r>
                        <a:rPr b="1" lang="en-US" sz="1600"/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//error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int a4 = blue;</a:t>
                      </a:r>
                      <a:r>
                        <a:rPr b="1" lang="en-US" sz="1600"/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error: blue not in scope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int a5 = Color::blue;</a:t>
                      </a:r>
                      <a:r>
                        <a:rPr b="1" i="0" lang="en-US" sz="16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1" i="0" lang="en-US" sz="1600">
                          <a:solidFill>
                            <a:srgbClr val="00B050"/>
                          </a:solidFill>
                        </a:rPr>
                        <a:t>//error: not Color-&gt;int conversion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Color a6 = Color::blue;</a:t>
                      </a:r>
                      <a:r>
                        <a:rPr b="0" lang="en-US" sz="16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//ok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user-defined literals</a:t>
            </a:r>
          </a:p>
        </p:txBody>
      </p:sp>
      <p:graphicFrame>
        <p:nvGraphicFramePr>
          <p:cNvPr id="291" name="Shape 29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3048000"/>
                <a:gridCol w="518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123 // int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1.2 // double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1.2F // float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'a' // char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1ULL // unsigned long long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1.2_i // imaginary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123.4567891234_df // decimal floating point (IBM)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101010111000101_b // binary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123_s // seconds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123.56_km // not miles! (units)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Speed</a:t>
                      </a:r>
                      <a:r>
                        <a:rPr b="0" lang="en-US" sz="1800"/>
                        <a:t> v = 100_km/1_h;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int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operator "" </a:t>
                      </a:r>
                      <a:r>
                        <a:rPr b="1" lang="en-US" sz="1800"/>
                        <a:t>_</a:t>
                      </a:r>
                      <a:r>
                        <a:rPr lang="en-US" sz="1800"/>
                        <a:t>km(int val){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  return val;</a:t>
                      </a:r>
                      <a:br>
                        <a:rPr lang="en-US" sz="1800"/>
                      </a:br>
                      <a:r>
                        <a:rPr lang="en-US" sz="1800"/>
                        <a:t>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Practical</a:t>
                      </a:r>
                      <a:r>
                        <a:rPr lang="en-US" sz="1800"/>
                        <a:t> usage: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http://www.codeproject.com/Articles/447922/Application-of-Cplusplus11-User-Defined-Literals-t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suffix return type syntax</a:t>
            </a:r>
          </a:p>
        </p:txBody>
      </p:sp>
      <p:graphicFrame>
        <p:nvGraphicFramePr>
          <p:cNvPr id="297" name="Shape 297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  <a:tc hMerge="1"/>
              </a:tr>
              <a:tr h="2148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template&lt;class T, class U&gt;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b="0"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0" lang="en-US" sz="1800"/>
                        <a:t>add(T x, U y)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//return type</a:t>
                      </a:r>
                      <a:r>
                        <a:rPr b="0" lang="en-US" sz="1800"/>
                        <a:t>???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return x+y;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231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suffix return type syntax</a:t>
            </a:r>
          </a:p>
        </p:txBody>
      </p:sp>
      <p:graphicFrame>
        <p:nvGraphicFramePr>
          <p:cNvPr id="303" name="Shape 303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template&lt;class T, class U&gt;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b="0"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0" lang="en-US" sz="1800"/>
                        <a:t>add(T x, U y)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//return type</a:t>
                      </a:r>
                      <a:r>
                        <a:rPr b="0" lang="en-US" sz="1800"/>
                        <a:t>???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return x+y;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template&lt;class T, class U&gt;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b="0" lang="en-US" sz="1800"/>
                        <a:t>(x+y) add(T x, U y)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//scope problem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return x+y;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231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suffix return type syntax</a:t>
            </a:r>
          </a:p>
        </p:txBody>
      </p:sp>
      <p:graphicFrame>
        <p:nvGraphicFramePr>
          <p:cNvPr id="309" name="Shape 309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template&lt;class T, class U&gt;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b="0"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0" lang="en-US" sz="1800"/>
                        <a:t>add(T x, U y)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//return type</a:t>
                      </a:r>
                      <a:r>
                        <a:rPr b="0" lang="en-US" sz="1800"/>
                        <a:t>???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return x+y;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template&lt;class T, class U&gt;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b="0" lang="en-US" sz="1800"/>
                        <a:t>(x+y) add(T x, U y)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//scope problem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return x+y;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231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template&lt;class T, class U&gt;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b="0" lang="en-US" sz="1800"/>
                        <a:t>(*(T*)(0)+*(U*)(0)) add(T x, U y)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// ugly!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return x+y;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suffix return type syntax</a:t>
            </a:r>
          </a:p>
        </p:txBody>
      </p:sp>
      <p:graphicFrame>
        <p:nvGraphicFramePr>
          <p:cNvPr id="315" name="Shape 31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template&lt;class T, class U&gt;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b="0"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0" lang="en-US" sz="1800"/>
                        <a:t>add(T x, U y)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//return type</a:t>
                      </a:r>
                      <a:r>
                        <a:rPr b="0" lang="en-US" sz="1800"/>
                        <a:t>???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return x+y;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template&lt;class T, class U&gt;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b="0" lang="en-US" sz="1800"/>
                        <a:t>(x+y) add(T x, U y)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//scope problem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return x+y;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231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template&lt;class T, class U&gt;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b="0" lang="en-US" sz="1800"/>
                        <a:t>(*(T*)(0)+*(U*)(0)) add(T x, U y)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// ugly!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return x+y;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template&lt;class T, class U&gt;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 add</a:t>
                      </a:r>
                      <a:r>
                        <a:rPr b="0" lang="en-US" sz="1800"/>
                        <a:t>(T x, U y)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-&gt;</a:t>
                      </a:r>
                      <a:r>
                        <a:rPr b="1" lang="en-US" sz="1800"/>
                        <a:t>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b="0" lang="en-US" sz="1800"/>
                        <a:t>(x+y)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 return x+y; 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// c++14: deduced!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template&lt;class T, class U&gt;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/>
                        <a:t> add(T x, U y)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{</a:t>
                      </a:r>
                      <a:r>
                        <a:rPr lang="en-US"/>
                        <a:t> </a:t>
                      </a:r>
                      <a:r>
                        <a:rPr lang="en-US" sz="1800"/>
                        <a:t>return x+y; }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suffix return type syntax</a:t>
            </a:r>
          </a:p>
        </p:txBody>
      </p:sp>
      <p:graphicFrame>
        <p:nvGraphicFramePr>
          <p:cNvPr id="321" name="Shape 32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434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struct LinkedList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struct Link { /* ... */ 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Link* erase(Link* p);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// ...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LinkedList::Link* LinkedList::erase(Link* p)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/* ... */ 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struct LinkedList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struct Link { /* ... */ 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Link* erase(Link* p);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// ...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b="0" lang="en-US" sz="1800"/>
                        <a:t> LinkedList::erase(Link* p)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-&gt; </a:t>
                      </a:r>
                      <a:r>
                        <a:rPr b="0" lang="en-US" sz="1800"/>
                        <a:t>Link*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/* ... */ }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ctrTitle"/>
          </p:nvPr>
        </p:nvSpPr>
        <p:spPr>
          <a:xfrm>
            <a:off x="685800" y="879300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Overview</a:t>
            </a:r>
          </a:p>
        </p:txBody>
      </p:sp>
      <p:sp>
        <p:nvSpPr>
          <p:cNvPr id="328" name="Shape 328"/>
          <p:cNvSpPr txBox="1"/>
          <p:nvPr>
            <p:ph idx="1" type="subTitle"/>
          </p:nvPr>
        </p:nvSpPr>
        <p:spPr>
          <a:xfrm>
            <a:off x="1371600" y="2438150"/>
            <a:ext cx="64008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Bits and Pieces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Class Design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Type System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Metaprogramming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Standard Library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range-for, begin, end</a:t>
            </a:r>
          </a:p>
        </p:txBody>
      </p:sp>
      <p:graphicFrame>
        <p:nvGraphicFramePr>
          <p:cNvPr id="109" name="Shape 109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365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vector&lt;int&gt; v;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for( vector&lt;int&gt;::iterator i = v.begin(); i != v.end(); ++i 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total += *i;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sort( v.begin(), v.end() 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int a[] = {1,2,3,4,5};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sort( &amp;a[0], &amp;a[0] + sizeof(a)/sizeof(a[0]));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vector&lt;int&gt; v;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for( auto d : v 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total += d;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sort(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begin(v), end(v)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int a[] = {1,2,3,4,5};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sort(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begin(a), end(a)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);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static_assert</a:t>
            </a:r>
          </a:p>
        </p:txBody>
      </p:sp>
      <p:graphicFrame>
        <p:nvGraphicFramePr>
          <p:cNvPr id="334" name="Shape 334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8229600"/>
              </a:tblGrid>
              <a:tr h="443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3434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template&lt;class T&gt;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f(T v){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static_assert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(sizeof(v) == 4, “v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must have size of 4 bytes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//do something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with v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g(){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int64_t v; // 8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bytes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f(v);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</a:p>
                  </a:txBody>
                  <a:tcPr marT="45725" marB="45725" marR="91450" marL="91450"/>
                </a:tc>
              </a:tr>
              <a:tr h="115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vs2010/2012 output: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1&gt;d:\main.cpp(5): error C2338: v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must have size of 4 bytes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decltype</a:t>
            </a:r>
          </a:p>
        </p:txBody>
      </p:sp>
      <p:graphicFrame>
        <p:nvGraphicFramePr>
          <p:cNvPr id="340" name="Shape 340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2362200"/>
                <a:gridCol w="5867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13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int main(){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 i = 4;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const int j = 6;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const int&amp; k = i;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 a[5];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 *p;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 var1;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 var2;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 var3;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int&amp; var4 = i;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//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const int var5 = 1;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const int&amp; var6 = j;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 var7[5];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int&amp; var8 =</a:t>
                      </a:r>
                      <a:r>
                        <a:rPr lang="en-US" sz="1400"/>
                        <a:t> i;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int&amp; var9 = i;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return 0;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int main(){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 i = 4;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const int j = 6;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const int&amp; k = i;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 a[5];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 *p;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//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/>
                        <a:t>is an operator for querying the type of an expression.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//similarly to the sizeof operator, the operand of decltype is unevaluated.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(i</a:t>
                      </a:r>
                      <a:r>
                        <a:rPr lang="en-US" sz="1400"/>
                        <a:t>) var1; </a:t>
                      </a:r>
                      <a:r>
                        <a:rPr lang="en-US" sz="1400"/>
                        <a:t>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(1) var2;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(2+3) var3;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(i=1) var4 = i; //there is no assignment i to 1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// i</a:t>
                      </a:r>
                      <a:r>
                        <a:rPr lang="en-US" sz="1400"/>
                        <a:t> == 4 as before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(j) var5 = 1;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(k) var6 = j;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(a) var7;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(a[3]) var8 = i;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(*p) var9 = i;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return 0;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1" name="Shape 341"/>
          <p:cNvSpPr/>
          <p:nvPr/>
        </p:nvSpPr>
        <p:spPr>
          <a:xfrm>
            <a:off x="2133600" y="5105400"/>
            <a:ext cx="647700" cy="3047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std::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declval&lt;</a:t>
            </a:r>
            <a:r>
              <a:rPr lang="en-US"/>
              <a:t>T&gt;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acceptable template parameters may have no constructor in common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77777"/>
              <a:buFont typeface="Arial"/>
              <a:buChar char="•"/>
            </a:pPr>
            <a:r>
              <a:rPr lang="en-US"/>
              <a:t>example:</a:t>
            </a:r>
            <a:br>
              <a:rPr lang="en-US"/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template&lt;class T&gt;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using sum_t = decltype(declval&lt;T&gt;() + declval&lt;T&gt;());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sum_t&lt;matrix&lt;2,3&gt;&gt; m;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template&lt;class X&gt;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using ftype = decltype(declval&lt;X&gt;().foo());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traits</a:t>
            </a:r>
          </a:p>
        </p:txBody>
      </p:sp>
      <p:graphicFrame>
        <p:nvGraphicFramePr>
          <p:cNvPr id="353" name="Shape 353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876800"/>
                <a:gridCol w="3352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Output</a:t>
                      </a:r>
                    </a:p>
                  </a:txBody>
                  <a:tcPr marT="45725" marB="45725" marR="91450" marL="91450"/>
                </a:tc>
              </a:tr>
              <a:tr h="365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#include </a:t>
                      </a:r>
                      <a:r>
                        <a:rPr b="1" i="0" lang="en-US" sz="1400">
                          <a:solidFill>
                            <a:srgbClr val="00B050"/>
                          </a:solidFill>
                        </a:rPr>
                        <a:t>&lt;type_traits&gt;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#include &lt;iostream&gt;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using namespace std;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struct A { 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struct B { virtual void f(){} 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struct C : B {};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int main()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/>
                        <a:t>  cout &lt;&lt; "int:" &lt;&lt; </a:t>
                      </a:r>
                      <a:r>
                        <a:rPr b="1" i="0" lang="en-US" sz="1400">
                          <a:solidFill>
                            <a:srgbClr val="00B050"/>
                          </a:solidFill>
                        </a:rPr>
                        <a:t>has_virtual_destructor</a:t>
                      </a:r>
                      <a:r>
                        <a:rPr i="0" lang="en-US" sz="1400"/>
                        <a:t>&lt;int&gt;::value &lt;&lt; endl;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  cout &lt;&lt; "int:"&lt;&lt; </a:t>
                      </a:r>
                      <a:r>
                        <a:rPr b="1" i="0" lang="en-US" sz="1400">
                          <a:solidFill>
                            <a:srgbClr val="00B050"/>
                          </a:solidFill>
                        </a:rPr>
                        <a:t>is_polymorphic</a:t>
                      </a:r>
                      <a:r>
                        <a:rPr b="0" i="0" lang="en-US" sz="1400"/>
                        <a:t>&lt;int&gt;::value</a:t>
                      </a:r>
                      <a:r>
                        <a:rPr i="0" lang="en-US" sz="1400"/>
                        <a:t> &lt;&lt; endl</a:t>
                      </a:r>
                      <a:r>
                        <a:rPr b="0" i="0" lang="en-US" sz="1400"/>
                        <a:t>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  cout &lt;&lt; "A: " &lt;&lt; </a:t>
                      </a:r>
                      <a:r>
                        <a:rPr b="1" i="0" lang="en-US" sz="1400">
                          <a:solidFill>
                            <a:srgbClr val="00B050"/>
                          </a:solidFill>
                        </a:rPr>
                        <a:t>is_polymorphic</a:t>
                      </a:r>
                      <a:r>
                        <a:rPr b="0" i="0" lang="en-US" sz="1400"/>
                        <a:t>&lt;A&gt;::value</a:t>
                      </a:r>
                      <a:r>
                        <a:rPr i="0" lang="en-US" sz="1400"/>
                        <a:t> &lt;&lt; endl</a:t>
                      </a:r>
                      <a:r>
                        <a:rPr b="0" i="0" lang="en-US" sz="1400"/>
                        <a:t>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  cout &lt;&lt; "B: " &lt;&lt; </a:t>
                      </a:r>
                      <a:r>
                        <a:rPr b="1" i="0" lang="en-US" sz="1400">
                          <a:solidFill>
                            <a:srgbClr val="00B050"/>
                          </a:solidFill>
                        </a:rPr>
                        <a:t>is_polymorphic</a:t>
                      </a:r>
                      <a:r>
                        <a:rPr b="0" i="0" lang="en-US" sz="1400"/>
                        <a:t>&lt;B&gt;::value</a:t>
                      </a:r>
                      <a:r>
                        <a:rPr i="0" lang="en-US" sz="1400"/>
                        <a:t> &lt;&lt; endl</a:t>
                      </a:r>
                      <a:r>
                        <a:rPr b="0" i="0" lang="en-US" sz="1400"/>
                        <a:t>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  cout &lt;&lt; "C: " &lt;&lt; </a:t>
                      </a:r>
                      <a:r>
                        <a:rPr b="1" i="0" lang="en-US" sz="1400">
                          <a:solidFill>
                            <a:srgbClr val="00B050"/>
                          </a:solidFill>
                        </a:rPr>
                        <a:t>is_polymorphic</a:t>
                      </a:r>
                      <a:r>
                        <a:rPr b="0" i="0" lang="en-US" sz="1400"/>
                        <a:t>&lt;C&gt;::value</a:t>
                      </a:r>
                      <a:r>
                        <a:rPr i="0" lang="en-US" sz="1400"/>
                        <a:t> &lt;&lt; endl</a:t>
                      </a:r>
                      <a:r>
                        <a:rPr b="0" i="0" lang="en-US" sz="1400"/>
                        <a:t>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/>
                        <a:t>  typedef int mytype[][24][60];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cout &lt;&lt; "(0 dim.): " &lt;&lt;</a:t>
                      </a: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extent</a:t>
                      </a:r>
                      <a:r>
                        <a:rPr lang="en-US" sz="1400"/>
                        <a:t>&lt;mytype,0&gt;::value</a:t>
                      </a:r>
                      <a:r>
                        <a:rPr i="0" lang="en-US" sz="1400"/>
                        <a:t> &lt;&lt; endl</a:t>
                      </a:r>
                      <a:r>
                        <a:rPr lang="en-US" sz="1400"/>
                        <a:t>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cout &lt;&lt; "(1 dim.): " &lt;&lt;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extent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&lt;mytype,1&gt;::value &lt;&lt; endl;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cout &lt;&lt; "(2 dim.): " &lt;&lt;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extent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&lt;mytype,2&gt;::value &lt;&lt; endl;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  return 0;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}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1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int:0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int:0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A: 0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B: 1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C: 1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(0st dim.): 0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(1st dim.): 24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(2st dim.): 60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Variadic templates</a:t>
            </a:r>
          </a:p>
        </p:txBody>
      </p:sp>
      <p:graphicFrame>
        <p:nvGraphicFramePr>
          <p:cNvPr id="359" name="Shape 359"/>
          <p:cNvGraphicFramePr/>
          <p:nvPr/>
        </p:nvGraphicFramePr>
        <p:xfrm>
          <a:off x="2286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91000"/>
                <a:gridCol w="42672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Haskell</a:t>
                      </a:r>
                    </a:p>
                  </a:txBody>
                  <a:tcPr marT="45725" marB="45725" marR="91450" marL="91450"/>
                </a:tc>
              </a:tr>
              <a:tr h="4282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template&lt;int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Elements&gt;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count;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template&lt;&gt; struct count&lt;&gt;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static const int value = 0;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template&lt;int T, int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Args&gt;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count&lt;T, Args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static const int value = 1 +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count&lt;Args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&gt;::value;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//call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int x = count&lt;0,1,2,3,4&gt;::value;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 [] = 0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 (T:Args) = 1 + count Args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//call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 [0,1,2,3,4] 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Variadic templates</a:t>
            </a:r>
          </a:p>
        </p:txBody>
      </p:sp>
      <p:graphicFrame>
        <p:nvGraphicFramePr>
          <p:cNvPr id="366" name="Shape 36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void f();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template&lt;class T&gt;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void f(T arg1);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template&lt;class T,</a:t>
                      </a:r>
                      <a:r>
                        <a:rPr lang="en-US" sz="1800"/>
                        <a:t> class U</a:t>
                      </a:r>
                      <a:r>
                        <a:rPr lang="en-US" sz="1800"/>
                        <a:t>&gt;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void f(T arg1, U arg2);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template&lt;class T, class U, class Y&gt;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void f(T arg1, U arg2, Y arg3);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template&lt;class T, class U, class Y, class</a:t>
                      </a:r>
                      <a:r>
                        <a:rPr lang="en-US" sz="1800"/>
                        <a:t> Z</a:t>
                      </a:r>
                      <a:r>
                        <a:rPr lang="en-US" sz="1800"/>
                        <a:t>&gt;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void f(T arg1, U arg2, Y arg3, Z arg4);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f(“test”,42,’s’,12.f);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//… till some</a:t>
                      </a:r>
                      <a:r>
                        <a:rPr lang="en-US" sz="1800"/>
                        <a:t> max </a:t>
                      </a:r>
                      <a:r>
                        <a:rPr lang="en-US" sz="1800"/>
                        <a:t>N.</a:t>
                      </a:r>
                      <a:r>
                        <a:rPr lang="en-US" sz="1800"/>
                        <a:t>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template &lt;class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void f(T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args);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f(“test”,42,’s’,12.f);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7" name="Shape 367"/>
          <p:cNvSpPr/>
          <p:nvPr/>
        </p:nvSpPr>
        <p:spPr>
          <a:xfrm>
            <a:off x="6610600" y="2360162"/>
            <a:ext cx="2404500" cy="838200"/>
          </a:xfrm>
          <a:prstGeom prst="wedgeRoundRectCallout">
            <a:avLst>
              <a:gd fmla="val -57923" name="adj1"/>
              <a:gd fmla="val -45671" name="adj2"/>
              <a:gd fmla="val 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Template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Parameter Pack</a:t>
            </a:r>
          </a:p>
        </p:txBody>
      </p:sp>
      <p:sp>
        <p:nvSpPr>
          <p:cNvPr id="368" name="Shape 368"/>
          <p:cNvSpPr/>
          <p:nvPr/>
        </p:nvSpPr>
        <p:spPr>
          <a:xfrm>
            <a:off x="4876800" y="4140871"/>
            <a:ext cx="3657600" cy="838199"/>
          </a:xfrm>
          <a:prstGeom prst="wedgeRoundRectCallout">
            <a:avLst>
              <a:gd fmla="val -28847" name="adj1"/>
              <a:gd fmla="val 67821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Parameter Pack expands to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void f(const char*, int, char, float)</a:t>
            </a:r>
          </a:p>
        </p:txBody>
      </p:sp>
      <p:sp>
        <p:nvSpPr>
          <p:cNvPr id="369" name="Shape 369"/>
          <p:cNvSpPr/>
          <p:nvPr/>
        </p:nvSpPr>
        <p:spPr>
          <a:xfrm>
            <a:off x="5011950" y="3276850"/>
            <a:ext cx="3099600" cy="431100"/>
          </a:xfrm>
          <a:prstGeom prst="wedgeRoundRectCallout">
            <a:avLst>
              <a:gd fmla="val -22883" name="adj1"/>
              <a:gd fmla="val -181669" name="adj2"/>
              <a:gd fmla="val 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Parameter Pack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Variadic templates</a:t>
            </a:r>
          </a:p>
        </p:txBody>
      </p:sp>
      <p:graphicFrame>
        <p:nvGraphicFramePr>
          <p:cNvPr id="376" name="Shape 37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3810000"/>
                <a:gridCol w="44196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C++11(call sequence)</a:t>
                      </a:r>
                    </a:p>
                  </a:txBody>
                  <a:tcPr marT="45725" marB="45725" marR="91450" marL="91450"/>
                </a:tc>
              </a:tr>
              <a:tr h="297180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template&lt;class T&gt;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void print_list(T value)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  cout&lt;&lt;value&lt;&lt;endl;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template&lt;class First, class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/>
                        <a:t>Rest&gt;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void print_list(First first, Rest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/>
                        <a:t>rest)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  cout&lt;&lt;first&lt;&lt;","; print_list(rest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/>
                        <a:t>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print_list(42,"hello",2.3,'a');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print_list(first = 42, ...rest = "hello",2.3,'a')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42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print_list(first = "hello", ...rest = 2.3,'a')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hello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print_list(first = 2.3, ...rest = 'a')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  2.3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  print_list(value ='a') //trivial case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  a</a:t>
                      </a:r>
                    </a:p>
                  </a:txBody>
                  <a:tcPr marT="45725" marB="45725" marR="91450" marL="91450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Output</a:t>
                      </a:r>
                    </a:p>
                  </a:txBody>
                  <a:tcPr marT="45725" marB="45725" marR="91450" marL="91450"/>
                </a:tc>
              </a:tr>
              <a:tr h="10607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42,hello,2.3,a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Variadic templates(sizeof... operator)</a:t>
            </a:r>
          </a:p>
        </p:txBody>
      </p:sp>
      <p:graphicFrame>
        <p:nvGraphicFramePr>
          <p:cNvPr id="382" name="Shape 382"/>
          <p:cNvGraphicFramePr/>
          <p:nvPr/>
        </p:nvGraphicFramePr>
        <p:xfrm>
          <a:off x="2286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91000"/>
                <a:gridCol w="4267200"/>
              </a:tblGrid>
              <a:tr h="457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  <a:tc hMerge="1"/>
              </a:tr>
              <a:tr h="4282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template&lt;int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Elements&gt;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count;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template&lt;&gt; struct count&lt;&gt;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static const int value = 0;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template&lt;int T, int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Args&gt;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count&lt;T, Args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static const int value = 1 +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count&lt;Args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&gt;::value;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//call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int x = count&lt;0,1,2,3,4&gt;::value;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template&lt;int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Elements&gt;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count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static const int value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sizeof...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(Elements);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/*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sizeof...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return the number elements in a parameter pack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*/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//call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int x = count&lt;0,1,2,3,4&gt;::value;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constexpr</a:t>
            </a:r>
          </a:p>
        </p:txBody>
      </p:sp>
      <p:graphicFrame>
        <p:nvGraphicFramePr>
          <p:cNvPr id="388" name="Shape 38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3886200"/>
                <a:gridCol w="43434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template&lt;int N&gt;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struct Fib{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  enum 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    value = Fib&lt;N-1&gt;::value + Fib&lt;N-2&gt;::value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  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template&lt;&gt; struct Fib&lt;1&gt;{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  enum { value = 1 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template&lt;&gt; struct Fib&lt;0&gt; 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  enum { value = 0 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cout &lt;&lt; Fib&lt;15&gt;::value;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constexpr</a:t>
                      </a: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600"/>
                        <a:t>int Fib(int n)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 return n&lt;=2 ? 1 : Fib(n-1)+Fib(n-2);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cout &lt;&lt; Fib(15); //compile time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/>
                        <a:t>int a = 15;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cout &lt;&lt; Fib(a); //runtime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ctrTitle"/>
          </p:nvPr>
        </p:nvSpPr>
        <p:spPr>
          <a:xfrm>
            <a:off x="685800" y="879300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Overview</a:t>
            </a:r>
          </a:p>
        </p:txBody>
      </p:sp>
      <p:sp>
        <p:nvSpPr>
          <p:cNvPr id="395" name="Shape 395"/>
          <p:cNvSpPr txBox="1"/>
          <p:nvPr>
            <p:ph idx="1" type="subTitle"/>
          </p:nvPr>
        </p:nvSpPr>
        <p:spPr>
          <a:xfrm>
            <a:off x="1371600" y="2438150"/>
            <a:ext cx="64008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Bits and Pieces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Class Design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Type System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Metaprogramming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Standard Library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pointer constant</a:t>
            </a:r>
          </a:p>
        </p:txBody>
      </p:sp>
      <p:graphicFrame>
        <p:nvGraphicFramePr>
          <p:cNvPr id="115" name="Shape 11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</a:tr>
              <a:tr h="434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void foo(char*);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void foo(int);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foo(NULL);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std::tuple</a:t>
            </a:r>
          </a:p>
        </p:txBody>
      </p:sp>
      <p:graphicFrame>
        <p:nvGraphicFramePr>
          <p:cNvPr id="401" name="Shape 40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495800"/>
                <a:gridCol w="3733800"/>
              </a:tblGrid>
              <a:tr h="44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python</a:t>
                      </a:r>
                    </a:p>
                  </a:txBody>
                  <a:tcPr marT="45725" marB="45725" marR="91450" marL="91450"/>
                </a:tc>
              </a:tr>
              <a:tr h="115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tuple</a:t>
                      </a:r>
                      <a:r>
                        <a:rPr lang="en-US" sz="1800"/>
                        <a:t>&lt;int,float,string&gt; t(1,2.f,”text”);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/>
                        <a:t>int x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get</a:t>
                      </a:r>
                      <a:r>
                        <a:rPr lang="en-US" sz="1800"/>
                        <a:t>&lt;0&gt;(t);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float y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get</a:t>
                      </a:r>
                      <a:r>
                        <a:rPr lang="en-US" sz="1800"/>
                        <a:t>&lt;1&gt;(t);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string z = </a:t>
                      </a:r>
                      <a:r>
                        <a:rPr b="1" i="0" lang="en-US" sz="1800">
                          <a:solidFill>
                            <a:srgbClr val="00B050"/>
                          </a:solidFill>
                        </a:rPr>
                        <a:t>get</a:t>
                      </a:r>
                      <a:r>
                        <a:rPr lang="en-US" sz="1800"/>
                        <a:t>&lt;2&gt;(t);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800"/>
                        <a:t>t = (1,2.0,’text’)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i="0" lang="en-US" sz="1800"/>
                        <a:t>x = t[0]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0" lang="en-US" sz="1800"/>
                        <a:t>y = t[1]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0" lang="en-US" sz="1800"/>
                        <a:t>z = t[2]</a:t>
                      </a:r>
                    </a:p>
                  </a:txBody>
                  <a:tcPr marT="45725" marB="45725" marR="91450" marL="91450"/>
                </a:tc>
              </a:tr>
              <a:tr h="195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800"/>
                        <a:t>int myint;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800"/>
                        <a:t>char mychar;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i="0" lang="en-US" sz="1800">
                          <a:solidFill>
                            <a:srgbClr val="00B050"/>
                          </a:solidFill>
                        </a:rPr>
                        <a:t>tuple</a:t>
                      </a:r>
                      <a:r>
                        <a:rPr i="0" lang="en-US" sz="1800"/>
                        <a:t>&lt;int,float,char&gt; mytuple;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0" lang="en-US" sz="1800"/>
                        <a:t>// packing values into tuple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i="0" lang="en-US" sz="1800"/>
                        <a:t>mytuple = </a:t>
                      </a:r>
                      <a:r>
                        <a:rPr b="1" i="0" lang="en-US" sz="1800">
                          <a:solidFill>
                            <a:srgbClr val="00B050"/>
                          </a:solidFill>
                        </a:rPr>
                        <a:t>make_tuple</a:t>
                      </a:r>
                      <a:r>
                        <a:rPr b="1" i="0" lang="en-US" sz="1800"/>
                        <a:t> </a:t>
                      </a:r>
                      <a:r>
                        <a:rPr i="0" lang="en-US" sz="1800"/>
                        <a:t>(10, 2.6, 'a');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0" lang="en-US" sz="1800"/>
                        <a:t>// unpacking tuple into variables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800">
                          <a:solidFill>
                            <a:srgbClr val="00B050"/>
                          </a:solidFill>
                        </a:rPr>
                        <a:t>tie</a:t>
                      </a:r>
                      <a:r>
                        <a:rPr i="0" lang="en-US" sz="1800"/>
                        <a:t>(myint, </a:t>
                      </a:r>
                      <a:r>
                        <a:rPr b="1" i="0" lang="en-US" sz="1800">
                          <a:solidFill>
                            <a:srgbClr val="00B050"/>
                          </a:solidFill>
                        </a:rPr>
                        <a:t>ignore</a:t>
                      </a:r>
                      <a:r>
                        <a:rPr i="0" lang="en-US" sz="1800"/>
                        <a:t>, mychar) = mytuple;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0"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0"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0"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0" lang="en-US" sz="1800"/>
                        <a:t>// packing values into tuple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0" lang="en-US" sz="1800"/>
                        <a:t>mytuple = (10, 2.6, 'a')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0" lang="en-US" sz="1800"/>
                        <a:t>// unpacking tuple into variables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0" lang="en-US" sz="1800"/>
                        <a:t>myint, _, mychar</a:t>
                      </a:r>
                      <a:r>
                        <a:rPr i="0" lang="en-US" sz="1800"/>
                        <a:t> = </a:t>
                      </a:r>
                      <a:r>
                        <a:rPr i="0" lang="en-US" sz="1800"/>
                        <a:t>mytuple</a:t>
                      </a:r>
                    </a:p>
                  </a:txBody>
                  <a:tcPr marT="45725" marB="45725" marR="91450" marL="91450"/>
                </a:tc>
              </a:tr>
              <a:tr h="1166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int a = 5;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int b = 6;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tie</a:t>
                      </a:r>
                      <a:r>
                        <a:rPr lang="en-US" sz="1800"/>
                        <a:t>(b, a)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make_tuple</a:t>
                      </a:r>
                      <a:r>
                        <a:rPr lang="en-US" sz="1800"/>
                        <a:t>(a, b);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0" lang="en-US" sz="1800"/>
                        <a:t>a = 5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0" lang="en-US" sz="1800"/>
                        <a:t>b = 6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0" lang="en-US" sz="1800"/>
                        <a:t>b,a =</a:t>
                      </a:r>
                      <a:r>
                        <a:rPr i="0" lang="en-US" sz="1800"/>
                        <a:t> a,b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std::tuple/std::tie(for lexicographical comparison)</a:t>
            </a:r>
          </a:p>
        </p:txBody>
      </p:sp>
      <p:graphicFrame>
        <p:nvGraphicFramePr>
          <p:cNvPr id="407" name="Shape 407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3581400"/>
                <a:gridCol w="4648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365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Student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string name;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int classId;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int numPassedExams;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bool operator&lt;(const Student&amp; rhs) const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if(name &lt; rhs.name)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return true;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if(name == rhs.name)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if(classId &lt; rhs.classId)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return true;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if(classId == rhs.classId)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return numPassedExams &lt; rhs.numPassedExams;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return false;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set&lt;Student&gt; students;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Student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string name;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int classId;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int numPassedExams;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bool operator&lt;(const Student&amp; rhs) const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return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</a:t>
                      </a:r>
                      <a:r>
                        <a:rPr b="0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name, classId, 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numPassedExams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&lt;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rhs.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name, 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rhs.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classId, 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rhs.numPassedExams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set&lt;Student&gt; students;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Deprecated idioms</a:t>
            </a:r>
          </a:p>
        </p:txBody>
      </p:sp>
      <p:graphicFrame>
        <p:nvGraphicFramePr>
          <p:cNvPr id="414" name="Shape 414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8077200"/>
              </a:tblGrid>
              <a:tr h="343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25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Now that we have C++11, we can use new features instead of following idioms:</a:t>
                      </a:r>
                    </a:p>
                  </a:txBody>
                  <a:tcPr marT="45725" marB="45725" marR="91450" marL="91450"/>
                </a:tc>
              </a:tr>
              <a:tr h="22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3"/>
                        </a:rPr>
                        <a:t>nullptr</a:t>
                      </a:r>
                    </a:p>
                  </a:txBody>
                  <a:tcPr marT="45725" marB="45725" marR="91450" marL="91450"/>
                </a:tc>
              </a:tr>
              <a:tr h="22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4"/>
                        </a:rPr>
                        <a:t>Move_Constructor</a:t>
                      </a:r>
                    </a:p>
                  </a:txBody>
                  <a:tcPr marT="45725" marB="45725" marR="91450" marL="91450"/>
                </a:tc>
              </a:tr>
              <a:tr h="22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5"/>
                        </a:rPr>
                        <a:t>Safe_bool</a:t>
                      </a:r>
                    </a:p>
                  </a:txBody>
                  <a:tcPr marT="45725" marB="45725" marR="91450" marL="91450"/>
                </a:tc>
              </a:tr>
              <a:tr h="22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6"/>
                        </a:rPr>
                        <a:t>Shrink-to-fit</a:t>
                      </a:r>
                    </a:p>
                  </a:txBody>
                  <a:tcPr marT="45725" marB="45725" marR="91450" marL="91450"/>
                </a:tc>
              </a:tr>
              <a:tr h="22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7"/>
                        </a:rPr>
                        <a:t>Type_Safe_Enum</a:t>
                      </a:r>
                    </a:p>
                  </a:txBody>
                  <a:tcPr marT="45725" marB="45725" marR="91450" marL="91450"/>
                </a:tc>
              </a:tr>
              <a:tr h="12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8"/>
                        </a:rPr>
                        <a:t>Requiring_or_Prohibiting_Heap-based_Objects</a:t>
                      </a:r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9"/>
                        </a:rPr>
                        <a:t>Type_Generator</a:t>
                      </a:r>
                    </a:p>
                  </a:txBody>
                  <a:tcPr marT="45725" marB="45725" marR="91450" marL="91450"/>
                </a:tc>
              </a:tr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10"/>
                        </a:rPr>
                        <a:t>Final_Class</a:t>
                      </a:r>
                    </a:p>
                  </a:txBody>
                  <a:tcPr marT="45725" marB="45725" marR="91450" marL="91450"/>
                </a:tc>
              </a:tr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11"/>
                        </a:rPr>
                        <a:t>address_of</a:t>
                      </a:r>
                    </a:p>
                  </a:txBody>
                  <a:tcPr marT="45725" marB="45725" marR="91450" marL="91450"/>
                </a:tc>
              </a:tr>
              <a:tr h="1645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400" u="sng">
                        <a:solidFill>
                          <a:schemeClr val="hlink"/>
                        </a:solidFill>
                        <a:hlinkClick r:id="rId12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13"/>
                        </a:rPr>
                        <a:t>http://stackoverflow.com/questions/9299101/what-c-idioms-are-deprecated-in-c11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2" name="Shape 422"/>
          <p:cNvGrpSpPr/>
          <p:nvPr/>
        </p:nvGrpSpPr>
        <p:grpSpPr>
          <a:xfrm>
            <a:off x="533400" y="2417466"/>
            <a:ext cx="8229600" cy="3720779"/>
            <a:chOff x="0" y="817266"/>
            <a:chExt cx="8229600" cy="3720779"/>
          </a:xfrm>
        </p:grpSpPr>
        <p:sp>
          <p:nvSpPr>
            <p:cNvPr id="423" name="Shape 423"/>
            <p:cNvSpPr/>
            <p:nvPr/>
          </p:nvSpPr>
          <p:spPr>
            <a:xfrm>
              <a:off x="0" y="817266"/>
              <a:ext cx="8229600" cy="3357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 txBox="1"/>
            <p:nvPr/>
          </p:nvSpPr>
          <p:spPr>
            <a:xfrm>
              <a:off x="16391" y="833658"/>
              <a:ext cx="8196815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3"/>
                </a:rPr>
                <a:t>http://www.isocpp.org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0" y="1193375"/>
              <a:ext cx="8229600" cy="3357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 txBox="1"/>
            <p:nvPr/>
          </p:nvSpPr>
          <p:spPr>
            <a:xfrm>
              <a:off x="16391" y="1209767"/>
              <a:ext cx="8196815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4"/>
                </a:rPr>
                <a:t>http://www.cplusplus.com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0" y="1569486"/>
              <a:ext cx="8229600" cy="3357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 txBox="1"/>
            <p:nvPr/>
          </p:nvSpPr>
          <p:spPr>
            <a:xfrm>
              <a:off x="16391" y="1585878"/>
              <a:ext cx="8196815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5"/>
                </a:rPr>
                <a:t>http://www.stroustrup.com/C++11FAQ.html</a:t>
              </a:r>
            </a:p>
          </p:txBody>
        </p:sp>
        <p:sp>
          <p:nvSpPr>
            <p:cNvPr id="429" name="Shape 429"/>
            <p:cNvSpPr/>
            <p:nvPr/>
          </p:nvSpPr>
          <p:spPr>
            <a:xfrm>
              <a:off x="0" y="1945596"/>
              <a:ext cx="8229600" cy="3357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 txBox="1"/>
            <p:nvPr/>
          </p:nvSpPr>
          <p:spPr>
            <a:xfrm>
              <a:off x="16391" y="1961988"/>
              <a:ext cx="8196815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6"/>
                </a:rPr>
                <a:t>http://channel9.msdn.com/Events/GoingNative/GoingNative-2012/Keynote-Bjarne-Stroustrup-Cpp11-Style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0" y="2321706"/>
              <a:ext cx="8229600" cy="3357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 txBox="1"/>
            <p:nvPr/>
          </p:nvSpPr>
          <p:spPr>
            <a:xfrm>
              <a:off x="16391" y="2338098"/>
              <a:ext cx="8196815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7"/>
                </a:rPr>
                <a:t>http://channel9.msdn.com/Events/Build/BUILD2011/TOOL-835T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0" y="2697816"/>
              <a:ext cx="8229600" cy="3357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 txBox="1"/>
            <p:nvPr/>
          </p:nvSpPr>
          <p:spPr>
            <a:xfrm>
              <a:off x="16391" y="2714208"/>
              <a:ext cx="8196815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8"/>
                </a:rPr>
                <a:t>http://channel9.msdn.com/posts/C-and-Beyond-2011-Herb-Sutter-Why-C</a:t>
              </a:r>
            </a:p>
          </p:txBody>
        </p:sp>
        <p:sp>
          <p:nvSpPr>
            <p:cNvPr id="435" name="Shape 435"/>
            <p:cNvSpPr/>
            <p:nvPr/>
          </p:nvSpPr>
          <p:spPr>
            <a:xfrm>
              <a:off x="0" y="3073925"/>
              <a:ext cx="8229600" cy="3357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 txBox="1"/>
            <p:nvPr/>
          </p:nvSpPr>
          <p:spPr>
            <a:xfrm>
              <a:off x="16391" y="3090317"/>
              <a:ext cx="8196815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9"/>
                </a:rPr>
                <a:t>http://channel9.msdn.com/Events/Lang-NEXT/Lang-NEXT-2012/-Not-Your-Father-s-C-</a:t>
              </a:r>
            </a:p>
          </p:txBody>
        </p:sp>
        <p:sp>
          <p:nvSpPr>
            <p:cNvPr id="437" name="Shape 437"/>
            <p:cNvSpPr/>
            <p:nvPr/>
          </p:nvSpPr>
          <p:spPr>
            <a:xfrm>
              <a:off x="0" y="3450035"/>
              <a:ext cx="8229600" cy="3357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 txBox="1"/>
            <p:nvPr/>
          </p:nvSpPr>
          <p:spPr>
            <a:xfrm>
              <a:off x="16391" y="3466426"/>
              <a:ext cx="8196815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10"/>
                </a:rPr>
                <a:t>http://cpprocks.com/cpp11-stl-additions/</a:t>
              </a:r>
            </a:p>
          </p:txBody>
        </p:sp>
        <p:sp>
          <p:nvSpPr>
            <p:cNvPr id="439" name="Shape 439"/>
            <p:cNvSpPr/>
            <p:nvPr/>
          </p:nvSpPr>
          <p:spPr>
            <a:xfrm>
              <a:off x="0" y="3826146"/>
              <a:ext cx="8229600" cy="3357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 txBox="1"/>
            <p:nvPr/>
          </p:nvSpPr>
          <p:spPr>
            <a:xfrm>
              <a:off x="16391" y="3842537"/>
              <a:ext cx="8196815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11"/>
                </a:rPr>
                <a:t>http://cpprocks.com/c11-a-visual-summary-of-changes/#!prettyPhoto</a:t>
              </a:r>
            </a:p>
          </p:txBody>
        </p:sp>
        <p:sp>
          <p:nvSpPr>
            <p:cNvPr id="441" name="Shape 441"/>
            <p:cNvSpPr/>
            <p:nvPr/>
          </p:nvSpPr>
          <p:spPr>
            <a:xfrm>
              <a:off x="0" y="4202255"/>
              <a:ext cx="8229600" cy="3357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 txBox="1"/>
            <p:nvPr/>
          </p:nvSpPr>
          <p:spPr>
            <a:xfrm>
              <a:off x="16391" y="4218648"/>
              <a:ext cx="8196815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12"/>
                </a:rPr>
                <a:t>http://wiki.apache.org/stdcxx/C++0xCompilerSupport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pointer constant</a:t>
            </a:r>
          </a:p>
        </p:txBody>
      </p:sp>
      <p:graphicFrame>
        <p:nvGraphicFramePr>
          <p:cNvPr id="121" name="Shape 12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34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void foo(char*);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void foo(int);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foo(NULL); </a:t>
                      </a: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//calls second foo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void foo(char*);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void foo(int);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foo(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nullptr</a:t>
                      </a:r>
                      <a:r>
                        <a:rPr lang="en-US" sz="2400"/>
                        <a:t>); 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//calls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 first foo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types</a:t>
            </a:r>
          </a:p>
        </p:txBody>
      </p:sp>
      <p:graphicFrame>
        <p:nvGraphicFramePr>
          <p:cNvPr id="127" name="Shape 127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</a:tr>
              <a:tr h="434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400"/>
                        <a:t>sizeof(int) == ?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/>
                        <a:t>sizeof(char) == 1 byte(==</a:t>
                      </a:r>
                      <a:r>
                        <a:rPr lang="en-US" sz="2400"/>
                        <a:t> ? bits</a:t>
                      </a:r>
                      <a:r>
                        <a:rPr lang="en-US" sz="2400"/>
                        <a:t>)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/>
                        <a:t>sizeof(char) &lt;= sizeof(short) &lt;= sizeof(int) &lt;= sizeof(long)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types</a:t>
            </a:r>
          </a:p>
        </p:txBody>
      </p:sp>
      <p:graphicFrame>
        <p:nvGraphicFramePr>
          <p:cNvPr id="133" name="Shape 133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34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400"/>
                        <a:t>sizeof(int) == ?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/>
                        <a:t>sizeof(char) == 1 byte(==</a:t>
                      </a:r>
                      <a:r>
                        <a:rPr lang="en-US" sz="2400"/>
                        <a:t> ? bits</a:t>
                      </a:r>
                      <a:r>
                        <a:rPr lang="en-US" sz="2400"/>
                        <a:t>)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/>
                        <a:t>sizeof(char) &lt;= sizeof(short) &lt;= sizeof(int) &lt;= sizeof(long)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int8_t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uint8_t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int16_t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uint16_t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int32_t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uint32_t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int64_t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uint64_t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string literals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x="457200" y="121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{B230B330-B1CA-4482-B2A8-A3B0F5A9DB1B}</a:tableStyleId>
              </a:tblPr>
              <a:tblGrid>
                <a:gridCol w="4038600"/>
                <a:gridCol w="4191000"/>
              </a:tblGrid>
              <a:tr h="445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71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test="C:\\A\\B\\C\\D\\file1.txt";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test &lt;&lt; endl;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test=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R"(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C:\A\B\C\D\file1.txt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)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test &lt;&lt; endl;</a:t>
                      </a:r>
                    </a:p>
                  </a:txBody>
                  <a:tcPr marT="45725" marB="45725" marR="91450" marL="91450"/>
                </a:tc>
              </a:tr>
              <a:tr h="505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C:\A\B\C\D\file1.txt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C:\A\B\C\D\file1.txt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921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test;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=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"First Line.\nSecond line.\nThird Line.\n";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test &lt;&lt; endl;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test;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=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R"(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Line.\nSecond line.\nThird Line.\n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)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test &lt;&lt; endl;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71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First Line.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Second line.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Third Line.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First Line.\nSecond line.\nThird Line.\n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12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test =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R"(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Line.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Second line.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Third Line.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)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test &lt;&lt; endl;</a:t>
                      </a:r>
                    </a:p>
                  </a:txBody>
                  <a:tcPr marT="45725" marB="45725" marR="91450" marL="91450"/>
                </a:tc>
              </a:tr>
              <a:tr h="807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First Line.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Second line.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Third Line.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