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12" r:id="rId3"/>
    <p:sldId id="436" r:id="rId4"/>
    <p:sldId id="257" r:id="rId5"/>
    <p:sldId id="260" r:id="rId6"/>
    <p:sldId id="314" r:id="rId7"/>
    <p:sldId id="315" r:id="rId8"/>
    <p:sldId id="3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46" r:id="rId19"/>
    <p:sldId id="411" r:id="rId20"/>
    <p:sldId id="295" r:id="rId21"/>
    <p:sldId id="293" r:id="rId22"/>
    <p:sldId id="261" r:id="rId23"/>
    <p:sldId id="262" r:id="rId24"/>
    <p:sldId id="426" r:id="rId25"/>
    <p:sldId id="414" r:id="rId26"/>
    <p:sldId id="326" r:id="rId27"/>
    <p:sldId id="431" r:id="rId28"/>
    <p:sldId id="432" r:id="rId29"/>
    <p:sldId id="374" r:id="rId30"/>
    <p:sldId id="375" r:id="rId31"/>
    <p:sldId id="377" r:id="rId32"/>
    <p:sldId id="376" r:id="rId33"/>
    <p:sldId id="343" r:id="rId34"/>
    <p:sldId id="443" r:id="rId35"/>
    <p:sldId id="444" r:id="rId36"/>
    <p:sldId id="433" r:id="rId37"/>
    <p:sldId id="434" r:id="rId38"/>
    <p:sldId id="435" r:id="rId39"/>
    <p:sldId id="442" r:id="rId40"/>
    <p:sldId id="437" r:id="rId41"/>
    <p:sldId id="438" r:id="rId42"/>
    <p:sldId id="441" r:id="rId43"/>
    <p:sldId id="440" r:id="rId44"/>
    <p:sldId id="415" r:id="rId45"/>
    <p:sldId id="364" r:id="rId46"/>
    <p:sldId id="395" r:id="rId47"/>
    <p:sldId id="394" r:id="rId48"/>
    <p:sldId id="402" r:id="rId49"/>
    <p:sldId id="445" r:id="rId50"/>
    <p:sldId id="409" r:id="rId51"/>
    <p:sldId id="381" r:id="rId52"/>
    <p:sldId id="38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3007" autoAdjust="0"/>
  </p:normalViewPr>
  <p:slideViewPr>
    <p:cSldViewPr>
      <p:cViewPr varScale="1">
        <p:scale>
          <a:sx n="86" d="100"/>
          <a:sy n="86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cpprocks.com/cpp11-stl-additions/" TargetMode="External"/><Relationship Id="rId3" Type="http://schemas.openxmlformats.org/officeDocument/2006/relationships/hyperlink" Target="http://www.stroustrup.com/C++11FAQ.html" TargetMode="External"/><Relationship Id="rId7" Type="http://schemas.openxmlformats.org/officeDocument/2006/relationships/hyperlink" Target="http://channel9.msdn.com/Events/Lang-NEXT/Lang-NEXT-2012/-Not-Your-Father-s-C-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hyperlink" Target="http://www.isocpp.org/" TargetMode="External"/><Relationship Id="rId6" Type="http://schemas.openxmlformats.org/officeDocument/2006/relationships/hyperlink" Target="http://channel9.msdn.com/posts/C-and-Beyond-2011-Herb-Sutter-Why-C" TargetMode="External"/><Relationship Id="rId5" Type="http://schemas.openxmlformats.org/officeDocument/2006/relationships/hyperlink" Target="http://channel9.msdn.com/Events/Build/BUILD2011/TOOL-835T" TargetMode="External"/><Relationship Id="rId10" Type="http://schemas.openxmlformats.org/officeDocument/2006/relationships/hyperlink" Target="http://wiki.apache.org/stdcxx/C++0xCompilerSupport" TargetMode="External"/><Relationship Id="rId4" Type="http://schemas.openxmlformats.org/officeDocument/2006/relationships/hyperlink" Target="http://channel9.msdn.com/Events/GoingNative/GoingNative-2012/Keynote-Bjarne-Stroustrup-Cpp11-Style" TargetMode="External"/><Relationship Id="rId9" Type="http://schemas.openxmlformats.org/officeDocument/2006/relationships/hyperlink" Target="http://cpprocks.com/c11-a-visual-summary-of-change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cpprocks.com/cpp11-stl-additions/" TargetMode="External"/><Relationship Id="rId3" Type="http://schemas.openxmlformats.org/officeDocument/2006/relationships/hyperlink" Target="http://www.stroustrup.com/C++11FAQ.html" TargetMode="External"/><Relationship Id="rId7" Type="http://schemas.openxmlformats.org/officeDocument/2006/relationships/hyperlink" Target="http://channel9.msdn.com/Events/Lang-NEXT/Lang-NEXT-2012/-Not-Your-Father-s-C-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hyperlink" Target="http://www.isocpp.org/" TargetMode="External"/><Relationship Id="rId6" Type="http://schemas.openxmlformats.org/officeDocument/2006/relationships/hyperlink" Target="http://channel9.msdn.com/posts/C-and-Beyond-2011-Herb-Sutter-Why-C" TargetMode="External"/><Relationship Id="rId5" Type="http://schemas.openxmlformats.org/officeDocument/2006/relationships/hyperlink" Target="http://channel9.msdn.com/Events/Build/BUILD2011/TOOL-835T" TargetMode="External"/><Relationship Id="rId10" Type="http://schemas.openxmlformats.org/officeDocument/2006/relationships/hyperlink" Target="http://wiki.apache.org/stdcxx/C++0xCompilerSupport" TargetMode="External"/><Relationship Id="rId4" Type="http://schemas.openxmlformats.org/officeDocument/2006/relationships/hyperlink" Target="http://channel9.msdn.com/Events/GoingNative/GoingNative-2012/Keynote-Bjarne-Stroustrup-Cpp11-Style" TargetMode="External"/><Relationship Id="rId9" Type="http://schemas.openxmlformats.org/officeDocument/2006/relationships/hyperlink" Target="http://cpprocks.com/c11-a-visual-summary-of-change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9213E-44FD-4E27-8F38-78BE9C05109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660429-72C6-496E-8DD7-EB608E73881E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http://www.isocpp.org</a:t>
          </a:r>
          <a:endParaRPr lang="en-US" dirty="0"/>
        </a:p>
      </dgm:t>
    </dgm:pt>
    <dgm:pt modelId="{E5972853-7248-4B37-B007-2F7C188FAAB8}" type="parTrans" cxnId="{9E51D2FD-DA64-4E2F-9243-8644CAE73837}">
      <dgm:prSet/>
      <dgm:spPr/>
      <dgm:t>
        <a:bodyPr/>
        <a:lstStyle/>
        <a:p>
          <a:endParaRPr lang="en-US"/>
        </a:p>
      </dgm:t>
    </dgm:pt>
    <dgm:pt modelId="{1890D525-EEF0-4E54-99A4-F35E7BC86E5A}" type="sibTrans" cxnId="{9E51D2FD-DA64-4E2F-9243-8644CAE73837}">
      <dgm:prSet/>
      <dgm:spPr/>
      <dgm:t>
        <a:bodyPr/>
        <a:lstStyle/>
        <a:p>
          <a:endParaRPr lang="en-US"/>
        </a:p>
      </dgm:t>
    </dgm:pt>
    <dgm:pt modelId="{FBEA1F07-083D-4DD3-ADE8-E1ACFCA5A2A5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http://www.cplusplus.com</a:t>
          </a:r>
          <a:endParaRPr lang="en-US" dirty="0"/>
        </a:p>
      </dgm:t>
    </dgm:pt>
    <dgm:pt modelId="{2521080C-2DAB-44A4-9E62-1CB14A8F70D1}" type="parTrans" cxnId="{A7A14919-ED6E-4A19-B909-91EDADB09823}">
      <dgm:prSet/>
      <dgm:spPr/>
      <dgm:t>
        <a:bodyPr/>
        <a:lstStyle/>
        <a:p>
          <a:endParaRPr lang="en-US"/>
        </a:p>
      </dgm:t>
    </dgm:pt>
    <dgm:pt modelId="{3CFBC3F4-708B-4636-AA11-476E28D74296}" type="sibTrans" cxnId="{A7A14919-ED6E-4A19-B909-91EDADB09823}">
      <dgm:prSet/>
      <dgm:spPr/>
      <dgm:t>
        <a:bodyPr/>
        <a:lstStyle/>
        <a:p>
          <a:endParaRPr lang="en-US"/>
        </a:p>
      </dgm:t>
    </dgm:pt>
    <dgm:pt modelId="{C85AC863-2086-4D8D-BDFE-8F5F9A5F4981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3"/>
            </a:rPr>
            <a:t>http://www.stroustrup.com/C++11FAQ.html</a:t>
          </a:r>
          <a:endParaRPr lang="en-US" dirty="0"/>
        </a:p>
      </dgm:t>
    </dgm:pt>
    <dgm:pt modelId="{B0AB0E2F-7198-4CB8-AB27-C58E9F26B4B9}" type="parTrans" cxnId="{F3D46E1A-02B5-4DCB-A71C-87AAE051EC44}">
      <dgm:prSet/>
      <dgm:spPr/>
      <dgm:t>
        <a:bodyPr/>
        <a:lstStyle/>
        <a:p>
          <a:endParaRPr lang="en-US"/>
        </a:p>
      </dgm:t>
    </dgm:pt>
    <dgm:pt modelId="{86D5DAE2-5900-4651-83D8-0CFD022FDF8D}" type="sibTrans" cxnId="{F3D46E1A-02B5-4DCB-A71C-87AAE051EC44}">
      <dgm:prSet/>
      <dgm:spPr/>
      <dgm:t>
        <a:bodyPr/>
        <a:lstStyle/>
        <a:p>
          <a:endParaRPr lang="en-US"/>
        </a:p>
      </dgm:t>
    </dgm:pt>
    <dgm:pt modelId="{80CF68AD-B010-4924-AA68-B02E76935332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4"/>
            </a:rPr>
            <a:t>http://channel9.msdn.com/Events/GoingNative/GoingNative-2012/Keynote-Bjarne-Stroustrup-Cpp11-Style</a:t>
          </a:r>
          <a:endParaRPr lang="en-US" dirty="0"/>
        </a:p>
      </dgm:t>
    </dgm:pt>
    <dgm:pt modelId="{E580FCF2-EF80-4E04-906E-BE6DEA232D9E}" type="parTrans" cxnId="{3687F58E-11B8-411C-8748-6D607B582D93}">
      <dgm:prSet/>
      <dgm:spPr/>
      <dgm:t>
        <a:bodyPr/>
        <a:lstStyle/>
        <a:p>
          <a:endParaRPr lang="en-US"/>
        </a:p>
      </dgm:t>
    </dgm:pt>
    <dgm:pt modelId="{763224AC-25A3-4B3A-B877-9C99F80BD632}" type="sibTrans" cxnId="{3687F58E-11B8-411C-8748-6D607B582D93}">
      <dgm:prSet/>
      <dgm:spPr/>
      <dgm:t>
        <a:bodyPr/>
        <a:lstStyle/>
        <a:p>
          <a:endParaRPr lang="en-US"/>
        </a:p>
      </dgm:t>
    </dgm:pt>
    <dgm:pt modelId="{7E2DB38C-A7B6-4840-8144-9A06FF447BA4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5"/>
            </a:rPr>
            <a:t>http://channel9.msdn.com/Events/Build/BUILD2011/TOOL-835T</a:t>
          </a:r>
          <a:endParaRPr lang="en-US" dirty="0"/>
        </a:p>
      </dgm:t>
    </dgm:pt>
    <dgm:pt modelId="{B809D1B4-44F0-44CF-8768-29CBDF742DE6}" type="parTrans" cxnId="{FCBE64E0-9EB5-417A-9055-DC4290F3C428}">
      <dgm:prSet/>
      <dgm:spPr/>
      <dgm:t>
        <a:bodyPr/>
        <a:lstStyle/>
        <a:p>
          <a:endParaRPr lang="en-US"/>
        </a:p>
      </dgm:t>
    </dgm:pt>
    <dgm:pt modelId="{E5721E73-4FE2-469E-B1E8-BD7FBFED2A43}" type="sibTrans" cxnId="{FCBE64E0-9EB5-417A-9055-DC4290F3C428}">
      <dgm:prSet/>
      <dgm:spPr/>
      <dgm:t>
        <a:bodyPr/>
        <a:lstStyle/>
        <a:p>
          <a:endParaRPr lang="en-US"/>
        </a:p>
      </dgm:t>
    </dgm:pt>
    <dgm:pt modelId="{8BEC3C1C-4647-4E09-861E-2B384FA286B8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6"/>
            </a:rPr>
            <a:t>http://channel9.msdn.com/posts/C-and-Beyond-2011-Herb-Sutter-Why-C</a:t>
          </a:r>
          <a:endParaRPr lang="en-US" dirty="0"/>
        </a:p>
      </dgm:t>
    </dgm:pt>
    <dgm:pt modelId="{D7ED6749-EABA-485E-8E6C-A0E879D7C0E9}" type="parTrans" cxnId="{5FBD7286-C9B7-4D03-8F8C-F7F0456ADDB8}">
      <dgm:prSet/>
      <dgm:spPr/>
      <dgm:t>
        <a:bodyPr/>
        <a:lstStyle/>
        <a:p>
          <a:endParaRPr lang="en-US"/>
        </a:p>
      </dgm:t>
    </dgm:pt>
    <dgm:pt modelId="{398C0A83-4822-49A4-88AC-F932E92DCAB5}" type="sibTrans" cxnId="{5FBD7286-C9B7-4D03-8F8C-F7F0456ADDB8}">
      <dgm:prSet/>
      <dgm:spPr/>
      <dgm:t>
        <a:bodyPr/>
        <a:lstStyle/>
        <a:p>
          <a:endParaRPr lang="en-US"/>
        </a:p>
      </dgm:t>
    </dgm:pt>
    <dgm:pt modelId="{FBABED77-2E50-445A-BE2A-0E8A87269E34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7"/>
            </a:rPr>
            <a:t>http://channel9.msdn.com/Events/Lang-NEXT/Lang-NEXT-2012/-Not-Your-Father-s-C-</a:t>
          </a:r>
          <a:endParaRPr lang="en-US" dirty="0"/>
        </a:p>
      </dgm:t>
    </dgm:pt>
    <dgm:pt modelId="{6853ECC7-67F0-45EF-B204-57EE0CBB7556}" type="parTrans" cxnId="{B955D582-17F5-439B-B354-08693E412806}">
      <dgm:prSet/>
      <dgm:spPr/>
      <dgm:t>
        <a:bodyPr/>
        <a:lstStyle/>
        <a:p>
          <a:endParaRPr lang="en-US"/>
        </a:p>
      </dgm:t>
    </dgm:pt>
    <dgm:pt modelId="{2E39478C-017A-4231-B263-31152CADBFA7}" type="sibTrans" cxnId="{B955D582-17F5-439B-B354-08693E412806}">
      <dgm:prSet/>
      <dgm:spPr/>
      <dgm:t>
        <a:bodyPr/>
        <a:lstStyle/>
        <a:p>
          <a:endParaRPr lang="en-US"/>
        </a:p>
      </dgm:t>
    </dgm:pt>
    <dgm:pt modelId="{E3457938-D5E0-40A8-AEC8-C464EFC852E3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8"/>
            </a:rPr>
            <a:t>http://cpprocks.com/cpp11-stl-additions/</a:t>
          </a:r>
          <a:endParaRPr lang="en-US" dirty="0"/>
        </a:p>
      </dgm:t>
    </dgm:pt>
    <dgm:pt modelId="{6F77D534-F3F3-490E-83E7-7294AAD7B059}" type="parTrans" cxnId="{6C59E83C-D169-46B8-9C09-338A02589C20}">
      <dgm:prSet/>
      <dgm:spPr/>
      <dgm:t>
        <a:bodyPr/>
        <a:lstStyle/>
        <a:p>
          <a:endParaRPr lang="en-US"/>
        </a:p>
      </dgm:t>
    </dgm:pt>
    <dgm:pt modelId="{509C14A3-3A8E-41F2-A735-19B28397C674}" type="sibTrans" cxnId="{6C59E83C-D169-46B8-9C09-338A02589C20}">
      <dgm:prSet/>
      <dgm:spPr/>
      <dgm:t>
        <a:bodyPr/>
        <a:lstStyle/>
        <a:p>
          <a:endParaRPr lang="en-US"/>
        </a:p>
      </dgm:t>
    </dgm:pt>
    <dgm:pt modelId="{BDCB06EE-AD5D-4D60-B52C-42633A3E7ABC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9"/>
            </a:rPr>
            <a:t>http://cpprocks.com/c11-a-visual-summary-of-changes/#!prettyPhoto</a:t>
          </a:r>
          <a:endParaRPr lang="en-US" dirty="0"/>
        </a:p>
      </dgm:t>
    </dgm:pt>
    <dgm:pt modelId="{0D0C31C9-290C-4229-97FF-35018356E759}" type="parTrans" cxnId="{7187767A-1354-4D9C-91A7-2F6E8A07C5DC}">
      <dgm:prSet/>
      <dgm:spPr/>
      <dgm:t>
        <a:bodyPr/>
        <a:lstStyle/>
        <a:p>
          <a:endParaRPr lang="en-US"/>
        </a:p>
      </dgm:t>
    </dgm:pt>
    <dgm:pt modelId="{4210AC77-EF8B-40CA-A0E3-E1D94209FB5F}" type="sibTrans" cxnId="{7187767A-1354-4D9C-91A7-2F6E8A07C5DC}">
      <dgm:prSet/>
      <dgm:spPr/>
      <dgm:t>
        <a:bodyPr/>
        <a:lstStyle/>
        <a:p>
          <a:endParaRPr lang="en-US"/>
        </a:p>
      </dgm:t>
    </dgm:pt>
    <dgm:pt modelId="{128F5248-0E2D-425C-BCE7-7967435D8B0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0"/>
            </a:rPr>
            <a:t>http://wiki.apache.org/stdcxx/C++</a:t>
          </a:r>
          <a:r>
            <a:rPr lang="en-US" dirty="0" smtClean="0">
              <a:hlinkClick xmlns:r="http://schemas.openxmlformats.org/officeDocument/2006/relationships" r:id="rId10"/>
            </a:rPr>
            <a:t>0xCompilerSupport</a:t>
          </a:r>
          <a:endParaRPr lang="en-US" dirty="0" smtClean="0"/>
        </a:p>
      </dgm:t>
    </dgm:pt>
    <dgm:pt modelId="{6E891FA9-1209-449F-8C69-DD9D1D793929}" type="parTrans" cxnId="{37FACDEA-6E93-4C02-85DE-459673FEA393}">
      <dgm:prSet/>
      <dgm:spPr/>
      <dgm:t>
        <a:bodyPr/>
        <a:lstStyle/>
        <a:p>
          <a:endParaRPr lang="en-US"/>
        </a:p>
      </dgm:t>
    </dgm:pt>
    <dgm:pt modelId="{7BC736A8-C24E-4135-B916-1EFA7F342850}" type="sibTrans" cxnId="{37FACDEA-6E93-4C02-85DE-459673FEA393}">
      <dgm:prSet/>
      <dgm:spPr/>
      <dgm:t>
        <a:bodyPr/>
        <a:lstStyle/>
        <a:p>
          <a:endParaRPr lang="en-US"/>
        </a:p>
      </dgm:t>
    </dgm:pt>
    <dgm:pt modelId="{4A754BA7-021C-4468-A797-1138BFE3AE08}" type="pres">
      <dgm:prSet presAssocID="{49E9213E-44FD-4E27-8F38-78BE9C0510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094B99-C430-43F9-B4B1-8A97FDDD4771}" type="pres">
      <dgm:prSet presAssocID="{C0660429-72C6-496E-8DD7-EB608E73881E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317A1-3897-4B1D-B497-F2474EFBF1DE}" type="pres">
      <dgm:prSet presAssocID="{1890D525-EEF0-4E54-99A4-F35E7BC86E5A}" presName="spacer" presStyleCnt="0"/>
      <dgm:spPr/>
    </dgm:pt>
    <dgm:pt modelId="{2FFA9DFF-E734-47E5-A66B-C39AC9A8241C}" type="pres">
      <dgm:prSet presAssocID="{FBEA1F07-083D-4DD3-ADE8-E1ACFCA5A2A5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56534-C857-41E7-B0B8-65CD5B16F488}" type="pres">
      <dgm:prSet presAssocID="{3CFBC3F4-708B-4636-AA11-476E28D74296}" presName="spacer" presStyleCnt="0"/>
      <dgm:spPr/>
    </dgm:pt>
    <dgm:pt modelId="{C8935FBB-A9DD-4DB7-A32D-A8806BADE0A1}" type="pres">
      <dgm:prSet presAssocID="{C85AC863-2086-4D8D-BDFE-8F5F9A5F4981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B2947-FD7E-42BA-BF96-9A0C3D79505D}" type="pres">
      <dgm:prSet presAssocID="{86D5DAE2-5900-4651-83D8-0CFD022FDF8D}" presName="spacer" presStyleCnt="0"/>
      <dgm:spPr/>
    </dgm:pt>
    <dgm:pt modelId="{3B340770-C659-4250-BDED-A3AF7E376FE7}" type="pres">
      <dgm:prSet presAssocID="{80CF68AD-B010-4924-AA68-B02E76935332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3D544-2DDE-490F-9838-0DA37062CCB3}" type="pres">
      <dgm:prSet presAssocID="{763224AC-25A3-4B3A-B877-9C99F80BD632}" presName="spacer" presStyleCnt="0"/>
      <dgm:spPr/>
    </dgm:pt>
    <dgm:pt modelId="{1DFBA2B9-60A4-496A-9136-D9D78C6F5660}" type="pres">
      <dgm:prSet presAssocID="{7E2DB38C-A7B6-4840-8144-9A06FF447BA4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1BE14-4AF4-4101-9611-BA168FA86439}" type="pres">
      <dgm:prSet presAssocID="{E5721E73-4FE2-469E-B1E8-BD7FBFED2A43}" presName="spacer" presStyleCnt="0"/>
      <dgm:spPr/>
    </dgm:pt>
    <dgm:pt modelId="{A7F990B1-9230-483E-B906-352B79621CAA}" type="pres">
      <dgm:prSet presAssocID="{8BEC3C1C-4647-4E09-861E-2B384FA286B8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8FD4E-D698-4078-9D5C-36423E7FC61E}" type="pres">
      <dgm:prSet presAssocID="{398C0A83-4822-49A4-88AC-F932E92DCAB5}" presName="spacer" presStyleCnt="0"/>
      <dgm:spPr/>
    </dgm:pt>
    <dgm:pt modelId="{A0293DB0-350F-4221-AF3E-032390B26C6D}" type="pres">
      <dgm:prSet presAssocID="{FBABED77-2E50-445A-BE2A-0E8A87269E34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8F5B6-D5DD-474D-A1BA-76DD3C195A42}" type="pres">
      <dgm:prSet presAssocID="{2E39478C-017A-4231-B263-31152CADBFA7}" presName="spacer" presStyleCnt="0"/>
      <dgm:spPr/>
    </dgm:pt>
    <dgm:pt modelId="{D6DFECA3-31E4-42D4-98E0-C489EE86FBA0}" type="pres">
      <dgm:prSet presAssocID="{E3457938-D5E0-40A8-AEC8-C464EFC852E3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B5025-3954-4F22-9549-DC7D38321EDB}" type="pres">
      <dgm:prSet presAssocID="{509C14A3-3A8E-41F2-A735-19B28397C674}" presName="spacer" presStyleCnt="0"/>
      <dgm:spPr/>
    </dgm:pt>
    <dgm:pt modelId="{A6AA2711-9F5A-49DC-B5F6-0390834DFA53}" type="pres">
      <dgm:prSet presAssocID="{BDCB06EE-AD5D-4D60-B52C-42633A3E7ABC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93234-AE90-4421-8E63-9A1F7D2A809A}" type="pres">
      <dgm:prSet presAssocID="{4210AC77-EF8B-40CA-A0E3-E1D94209FB5F}" presName="spacer" presStyleCnt="0"/>
      <dgm:spPr/>
    </dgm:pt>
    <dgm:pt modelId="{D7D4BB59-284A-4F23-9F59-8183338FB36C}" type="pres">
      <dgm:prSet presAssocID="{128F5248-0E2D-425C-BCE7-7967435D8B0C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D46E1A-02B5-4DCB-A71C-87AAE051EC44}" srcId="{49E9213E-44FD-4E27-8F38-78BE9C05109F}" destId="{C85AC863-2086-4D8D-BDFE-8F5F9A5F4981}" srcOrd="2" destOrd="0" parTransId="{B0AB0E2F-7198-4CB8-AB27-C58E9F26B4B9}" sibTransId="{86D5DAE2-5900-4651-83D8-0CFD022FDF8D}"/>
    <dgm:cxn modelId="{FE7263B8-93E8-4DCD-8042-F08EC7F8C1D0}" type="presOf" srcId="{128F5248-0E2D-425C-BCE7-7967435D8B0C}" destId="{D7D4BB59-284A-4F23-9F59-8183338FB36C}" srcOrd="0" destOrd="0" presId="urn:microsoft.com/office/officeart/2005/8/layout/vList2"/>
    <dgm:cxn modelId="{117CDF59-3C2F-4E51-96B1-CEDA380FF900}" type="presOf" srcId="{E3457938-D5E0-40A8-AEC8-C464EFC852E3}" destId="{D6DFECA3-31E4-42D4-98E0-C489EE86FBA0}" srcOrd="0" destOrd="0" presId="urn:microsoft.com/office/officeart/2005/8/layout/vList2"/>
    <dgm:cxn modelId="{A7A14919-ED6E-4A19-B909-91EDADB09823}" srcId="{49E9213E-44FD-4E27-8F38-78BE9C05109F}" destId="{FBEA1F07-083D-4DD3-ADE8-E1ACFCA5A2A5}" srcOrd="1" destOrd="0" parTransId="{2521080C-2DAB-44A4-9E62-1CB14A8F70D1}" sibTransId="{3CFBC3F4-708B-4636-AA11-476E28D74296}"/>
    <dgm:cxn modelId="{38557D6A-0486-4866-8AD9-31D401DFAFD8}" type="presOf" srcId="{8BEC3C1C-4647-4E09-861E-2B384FA286B8}" destId="{A7F990B1-9230-483E-B906-352B79621CAA}" srcOrd="0" destOrd="0" presId="urn:microsoft.com/office/officeart/2005/8/layout/vList2"/>
    <dgm:cxn modelId="{394D4982-5F9F-4A16-AA74-5C73B9B639DA}" type="presOf" srcId="{C0660429-72C6-496E-8DD7-EB608E73881E}" destId="{C7094B99-C430-43F9-B4B1-8A97FDDD4771}" srcOrd="0" destOrd="0" presId="urn:microsoft.com/office/officeart/2005/8/layout/vList2"/>
    <dgm:cxn modelId="{5B2E8706-4AC7-47C4-9A92-70E4631880B6}" type="presOf" srcId="{FBABED77-2E50-445A-BE2A-0E8A87269E34}" destId="{A0293DB0-350F-4221-AF3E-032390B26C6D}" srcOrd="0" destOrd="0" presId="urn:microsoft.com/office/officeart/2005/8/layout/vList2"/>
    <dgm:cxn modelId="{9E51D2FD-DA64-4E2F-9243-8644CAE73837}" srcId="{49E9213E-44FD-4E27-8F38-78BE9C05109F}" destId="{C0660429-72C6-496E-8DD7-EB608E73881E}" srcOrd="0" destOrd="0" parTransId="{E5972853-7248-4B37-B007-2F7C188FAAB8}" sibTransId="{1890D525-EEF0-4E54-99A4-F35E7BC86E5A}"/>
    <dgm:cxn modelId="{3263F097-B064-41B7-B71A-B37853A13B3B}" type="presOf" srcId="{80CF68AD-B010-4924-AA68-B02E76935332}" destId="{3B340770-C659-4250-BDED-A3AF7E376FE7}" srcOrd="0" destOrd="0" presId="urn:microsoft.com/office/officeart/2005/8/layout/vList2"/>
    <dgm:cxn modelId="{77290F8E-7DF7-44D0-BE27-C8A30A298EDF}" type="presOf" srcId="{C85AC863-2086-4D8D-BDFE-8F5F9A5F4981}" destId="{C8935FBB-A9DD-4DB7-A32D-A8806BADE0A1}" srcOrd="0" destOrd="0" presId="urn:microsoft.com/office/officeart/2005/8/layout/vList2"/>
    <dgm:cxn modelId="{FCBE64E0-9EB5-417A-9055-DC4290F3C428}" srcId="{49E9213E-44FD-4E27-8F38-78BE9C05109F}" destId="{7E2DB38C-A7B6-4840-8144-9A06FF447BA4}" srcOrd="4" destOrd="0" parTransId="{B809D1B4-44F0-44CF-8768-29CBDF742DE6}" sibTransId="{E5721E73-4FE2-469E-B1E8-BD7FBFED2A43}"/>
    <dgm:cxn modelId="{3687F58E-11B8-411C-8748-6D607B582D93}" srcId="{49E9213E-44FD-4E27-8F38-78BE9C05109F}" destId="{80CF68AD-B010-4924-AA68-B02E76935332}" srcOrd="3" destOrd="0" parTransId="{E580FCF2-EF80-4E04-906E-BE6DEA232D9E}" sibTransId="{763224AC-25A3-4B3A-B877-9C99F80BD632}"/>
    <dgm:cxn modelId="{FC095165-813C-497A-9572-ABBC650AFA16}" type="presOf" srcId="{7E2DB38C-A7B6-4840-8144-9A06FF447BA4}" destId="{1DFBA2B9-60A4-496A-9136-D9D78C6F5660}" srcOrd="0" destOrd="0" presId="urn:microsoft.com/office/officeart/2005/8/layout/vList2"/>
    <dgm:cxn modelId="{4B9979D4-33A0-492C-85FA-E2DE6743CA98}" type="presOf" srcId="{FBEA1F07-083D-4DD3-ADE8-E1ACFCA5A2A5}" destId="{2FFA9DFF-E734-47E5-A66B-C39AC9A8241C}" srcOrd="0" destOrd="0" presId="urn:microsoft.com/office/officeart/2005/8/layout/vList2"/>
    <dgm:cxn modelId="{B955D582-17F5-439B-B354-08693E412806}" srcId="{49E9213E-44FD-4E27-8F38-78BE9C05109F}" destId="{FBABED77-2E50-445A-BE2A-0E8A87269E34}" srcOrd="6" destOrd="0" parTransId="{6853ECC7-67F0-45EF-B204-57EE0CBB7556}" sibTransId="{2E39478C-017A-4231-B263-31152CADBFA7}"/>
    <dgm:cxn modelId="{E95148D0-F102-433B-8820-9A34374638F5}" type="presOf" srcId="{BDCB06EE-AD5D-4D60-B52C-42633A3E7ABC}" destId="{A6AA2711-9F5A-49DC-B5F6-0390834DFA53}" srcOrd="0" destOrd="0" presId="urn:microsoft.com/office/officeart/2005/8/layout/vList2"/>
    <dgm:cxn modelId="{5FBD7286-C9B7-4D03-8F8C-F7F0456ADDB8}" srcId="{49E9213E-44FD-4E27-8F38-78BE9C05109F}" destId="{8BEC3C1C-4647-4E09-861E-2B384FA286B8}" srcOrd="5" destOrd="0" parTransId="{D7ED6749-EABA-485E-8E6C-A0E879D7C0E9}" sibTransId="{398C0A83-4822-49A4-88AC-F932E92DCAB5}"/>
    <dgm:cxn modelId="{6C59E83C-D169-46B8-9C09-338A02589C20}" srcId="{49E9213E-44FD-4E27-8F38-78BE9C05109F}" destId="{E3457938-D5E0-40A8-AEC8-C464EFC852E3}" srcOrd="7" destOrd="0" parTransId="{6F77D534-F3F3-490E-83E7-7294AAD7B059}" sibTransId="{509C14A3-3A8E-41F2-A735-19B28397C674}"/>
    <dgm:cxn modelId="{94745642-1791-454D-AB02-6500C5FE7928}" type="presOf" srcId="{49E9213E-44FD-4E27-8F38-78BE9C05109F}" destId="{4A754BA7-021C-4468-A797-1138BFE3AE08}" srcOrd="0" destOrd="0" presId="urn:microsoft.com/office/officeart/2005/8/layout/vList2"/>
    <dgm:cxn modelId="{7187767A-1354-4D9C-91A7-2F6E8A07C5DC}" srcId="{49E9213E-44FD-4E27-8F38-78BE9C05109F}" destId="{BDCB06EE-AD5D-4D60-B52C-42633A3E7ABC}" srcOrd="8" destOrd="0" parTransId="{0D0C31C9-290C-4229-97FF-35018356E759}" sibTransId="{4210AC77-EF8B-40CA-A0E3-E1D94209FB5F}"/>
    <dgm:cxn modelId="{37FACDEA-6E93-4C02-85DE-459673FEA393}" srcId="{49E9213E-44FD-4E27-8F38-78BE9C05109F}" destId="{128F5248-0E2D-425C-BCE7-7967435D8B0C}" srcOrd="9" destOrd="0" parTransId="{6E891FA9-1209-449F-8C69-DD9D1D793929}" sibTransId="{7BC736A8-C24E-4135-B916-1EFA7F342850}"/>
    <dgm:cxn modelId="{CE6C91B1-A69B-4AE8-A122-1FD497250FA8}" type="presParOf" srcId="{4A754BA7-021C-4468-A797-1138BFE3AE08}" destId="{C7094B99-C430-43F9-B4B1-8A97FDDD4771}" srcOrd="0" destOrd="0" presId="urn:microsoft.com/office/officeart/2005/8/layout/vList2"/>
    <dgm:cxn modelId="{16004CA0-07BF-4409-90D7-4D73E7655308}" type="presParOf" srcId="{4A754BA7-021C-4468-A797-1138BFE3AE08}" destId="{6F5317A1-3897-4B1D-B497-F2474EFBF1DE}" srcOrd="1" destOrd="0" presId="urn:microsoft.com/office/officeart/2005/8/layout/vList2"/>
    <dgm:cxn modelId="{EB51CC6D-C36E-43FF-9200-BB3F80CDE1F4}" type="presParOf" srcId="{4A754BA7-021C-4468-A797-1138BFE3AE08}" destId="{2FFA9DFF-E734-47E5-A66B-C39AC9A8241C}" srcOrd="2" destOrd="0" presId="urn:microsoft.com/office/officeart/2005/8/layout/vList2"/>
    <dgm:cxn modelId="{80B86D0D-3490-4080-8965-FE168983E009}" type="presParOf" srcId="{4A754BA7-021C-4468-A797-1138BFE3AE08}" destId="{29756534-C857-41E7-B0B8-65CD5B16F488}" srcOrd="3" destOrd="0" presId="urn:microsoft.com/office/officeart/2005/8/layout/vList2"/>
    <dgm:cxn modelId="{518C334F-0CE9-4AF6-9283-4EFA5D30DDD6}" type="presParOf" srcId="{4A754BA7-021C-4468-A797-1138BFE3AE08}" destId="{C8935FBB-A9DD-4DB7-A32D-A8806BADE0A1}" srcOrd="4" destOrd="0" presId="urn:microsoft.com/office/officeart/2005/8/layout/vList2"/>
    <dgm:cxn modelId="{E83ED3F0-7E21-4230-91A2-3243E607880F}" type="presParOf" srcId="{4A754BA7-021C-4468-A797-1138BFE3AE08}" destId="{660B2947-FD7E-42BA-BF96-9A0C3D79505D}" srcOrd="5" destOrd="0" presId="urn:microsoft.com/office/officeart/2005/8/layout/vList2"/>
    <dgm:cxn modelId="{E559428D-FC71-43A5-9722-37060B9A4BE6}" type="presParOf" srcId="{4A754BA7-021C-4468-A797-1138BFE3AE08}" destId="{3B340770-C659-4250-BDED-A3AF7E376FE7}" srcOrd="6" destOrd="0" presId="urn:microsoft.com/office/officeart/2005/8/layout/vList2"/>
    <dgm:cxn modelId="{679B8CD2-2551-4571-9FEB-ECE4B5F90721}" type="presParOf" srcId="{4A754BA7-021C-4468-A797-1138BFE3AE08}" destId="{6EE3D544-2DDE-490F-9838-0DA37062CCB3}" srcOrd="7" destOrd="0" presId="urn:microsoft.com/office/officeart/2005/8/layout/vList2"/>
    <dgm:cxn modelId="{58F21431-1B29-4616-9D89-8B6349FAD1E3}" type="presParOf" srcId="{4A754BA7-021C-4468-A797-1138BFE3AE08}" destId="{1DFBA2B9-60A4-496A-9136-D9D78C6F5660}" srcOrd="8" destOrd="0" presId="urn:microsoft.com/office/officeart/2005/8/layout/vList2"/>
    <dgm:cxn modelId="{E95C1E11-DD77-41B4-97B5-00AFA96D649A}" type="presParOf" srcId="{4A754BA7-021C-4468-A797-1138BFE3AE08}" destId="{D231BE14-4AF4-4101-9611-BA168FA86439}" srcOrd="9" destOrd="0" presId="urn:microsoft.com/office/officeart/2005/8/layout/vList2"/>
    <dgm:cxn modelId="{24BD697F-8D24-486D-9F4D-35A696CBDACF}" type="presParOf" srcId="{4A754BA7-021C-4468-A797-1138BFE3AE08}" destId="{A7F990B1-9230-483E-B906-352B79621CAA}" srcOrd="10" destOrd="0" presId="urn:microsoft.com/office/officeart/2005/8/layout/vList2"/>
    <dgm:cxn modelId="{F9E6F238-FCEE-4D6B-8B54-DC340A1F7875}" type="presParOf" srcId="{4A754BA7-021C-4468-A797-1138BFE3AE08}" destId="{11D8FD4E-D698-4078-9D5C-36423E7FC61E}" srcOrd="11" destOrd="0" presId="urn:microsoft.com/office/officeart/2005/8/layout/vList2"/>
    <dgm:cxn modelId="{B548F41A-4636-4499-B9D4-2A6C67BF8F58}" type="presParOf" srcId="{4A754BA7-021C-4468-A797-1138BFE3AE08}" destId="{A0293DB0-350F-4221-AF3E-032390B26C6D}" srcOrd="12" destOrd="0" presId="urn:microsoft.com/office/officeart/2005/8/layout/vList2"/>
    <dgm:cxn modelId="{C963BDAD-F64D-462B-9BD0-FA69EA3B5B2B}" type="presParOf" srcId="{4A754BA7-021C-4468-A797-1138BFE3AE08}" destId="{D6F8F5B6-D5DD-474D-A1BA-76DD3C195A42}" srcOrd="13" destOrd="0" presId="urn:microsoft.com/office/officeart/2005/8/layout/vList2"/>
    <dgm:cxn modelId="{73350587-11B5-40EC-B26A-D81F5BD6376F}" type="presParOf" srcId="{4A754BA7-021C-4468-A797-1138BFE3AE08}" destId="{D6DFECA3-31E4-42D4-98E0-C489EE86FBA0}" srcOrd="14" destOrd="0" presId="urn:microsoft.com/office/officeart/2005/8/layout/vList2"/>
    <dgm:cxn modelId="{C7646A50-D5DE-498E-9C31-3605E5314592}" type="presParOf" srcId="{4A754BA7-021C-4468-A797-1138BFE3AE08}" destId="{9BDB5025-3954-4F22-9549-DC7D38321EDB}" srcOrd="15" destOrd="0" presId="urn:microsoft.com/office/officeart/2005/8/layout/vList2"/>
    <dgm:cxn modelId="{C7CC28C4-E267-4868-8D45-73FC059B9FB6}" type="presParOf" srcId="{4A754BA7-021C-4468-A797-1138BFE3AE08}" destId="{A6AA2711-9F5A-49DC-B5F6-0390834DFA53}" srcOrd="16" destOrd="0" presId="urn:microsoft.com/office/officeart/2005/8/layout/vList2"/>
    <dgm:cxn modelId="{05F05429-2053-4BD4-999B-26C0757AFA48}" type="presParOf" srcId="{4A754BA7-021C-4468-A797-1138BFE3AE08}" destId="{01F93234-AE90-4421-8E63-9A1F7D2A809A}" srcOrd="17" destOrd="0" presId="urn:microsoft.com/office/officeart/2005/8/layout/vList2"/>
    <dgm:cxn modelId="{C2E86F88-423E-4469-9AD4-3454C0E7A7EC}" type="presParOf" srcId="{4A754BA7-021C-4468-A797-1138BFE3AE08}" destId="{D7D4BB59-284A-4F23-9F59-8183338FB36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94B99-C430-43F9-B4B1-8A97FDDD4771}">
      <dsp:nvSpPr>
        <dsp:cNvPr id="0" name=""/>
        <dsp:cNvSpPr/>
      </dsp:nvSpPr>
      <dsp:spPr>
        <a:xfrm>
          <a:off x="0" y="81726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1"/>
            </a:rPr>
            <a:t>http://www.isocpp.org</a:t>
          </a:r>
          <a:endParaRPr lang="en-US" sz="1400" kern="1200" dirty="0"/>
        </a:p>
      </dsp:txBody>
      <dsp:txXfrm>
        <a:off x="16392" y="833658"/>
        <a:ext cx="8196816" cy="303006"/>
      </dsp:txXfrm>
    </dsp:sp>
    <dsp:sp modelId="{2FFA9DFF-E734-47E5-A66B-C39AC9A8241C}">
      <dsp:nvSpPr>
        <dsp:cNvPr id="0" name=""/>
        <dsp:cNvSpPr/>
      </dsp:nvSpPr>
      <dsp:spPr>
        <a:xfrm>
          <a:off x="0" y="119337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2"/>
            </a:rPr>
            <a:t>http://www.cplusplus.com</a:t>
          </a:r>
          <a:endParaRPr lang="en-US" sz="1400" kern="1200" dirty="0"/>
        </a:p>
      </dsp:txBody>
      <dsp:txXfrm>
        <a:off x="16392" y="1209768"/>
        <a:ext cx="8196816" cy="303006"/>
      </dsp:txXfrm>
    </dsp:sp>
    <dsp:sp modelId="{C8935FBB-A9DD-4DB7-A32D-A8806BADE0A1}">
      <dsp:nvSpPr>
        <dsp:cNvPr id="0" name=""/>
        <dsp:cNvSpPr/>
      </dsp:nvSpPr>
      <dsp:spPr>
        <a:xfrm>
          <a:off x="0" y="156948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3"/>
            </a:rPr>
            <a:t>http://www.stroustrup.com/C++11FAQ.html</a:t>
          </a:r>
          <a:endParaRPr lang="en-US" sz="1400" kern="1200" dirty="0"/>
        </a:p>
      </dsp:txBody>
      <dsp:txXfrm>
        <a:off x="16392" y="1585878"/>
        <a:ext cx="8196816" cy="303006"/>
      </dsp:txXfrm>
    </dsp:sp>
    <dsp:sp modelId="{3B340770-C659-4250-BDED-A3AF7E376FE7}">
      <dsp:nvSpPr>
        <dsp:cNvPr id="0" name=""/>
        <dsp:cNvSpPr/>
      </dsp:nvSpPr>
      <dsp:spPr>
        <a:xfrm>
          <a:off x="0" y="194559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4"/>
            </a:rPr>
            <a:t>http://channel9.msdn.com/Events/GoingNative/GoingNative-2012/Keynote-Bjarne-Stroustrup-Cpp11-Style</a:t>
          </a:r>
          <a:endParaRPr lang="en-US" sz="1400" kern="1200" dirty="0"/>
        </a:p>
      </dsp:txBody>
      <dsp:txXfrm>
        <a:off x="16392" y="1961988"/>
        <a:ext cx="8196816" cy="303006"/>
      </dsp:txXfrm>
    </dsp:sp>
    <dsp:sp modelId="{1DFBA2B9-60A4-496A-9136-D9D78C6F5660}">
      <dsp:nvSpPr>
        <dsp:cNvPr id="0" name=""/>
        <dsp:cNvSpPr/>
      </dsp:nvSpPr>
      <dsp:spPr>
        <a:xfrm>
          <a:off x="0" y="232170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5"/>
            </a:rPr>
            <a:t>http://channel9.msdn.com/Events/Build/BUILD2011/TOOL-835T</a:t>
          </a:r>
          <a:endParaRPr lang="en-US" sz="1400" kern="1200" dirty="0"/>
        </a:p>
      </dsp:txBody>
      <dsp:txXfrm>
        <a:off x="16392" y="2338098"/>
        <a:ext cx="8196816" cy="303006"/>
      </dsp:txXfrm>
    </dsp:sp>
    <dsp:sp modelId="{A7F990B1-9230-483E-B906-352B79621CAA}">
      <dsp:nvSpPr>
        <dsp:cNvPr id="0" name=""/>
        <dsp:cNvSpPr/>
      </dsp:nvSpPr>
      <dsp:spPr>
        <a:xfrm>
          <a:off x="0" y="269781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6"/>
            </a:rPr>
            <a:t>http://channel9.msdn.com/posts/C-and-Beyond-2011-Herb-Sutter-Why-C</a:t>
          </a:r>
          <a:endParaRPr lang="en-US" sz="1400" kern="1200" dirty="0"/>
        </a:p>
      </dsp:txBody>
      <dsp:txXfrm>
        <a:off x="16392" y="2714208"/>
        <a:ext cx="8196816" cy="303006"/>
      </dsp:txXfrm>
    </dsp:sp>
    <dsp:sp modelId="{A0293DB0-350F-4221-AF3E-032390B26C6D}">
      <dsp:nvSpPr>
        <dsp:cNvPr id="0" name=""/>
        <dsp:cNvSpPr/>
      </dsp:nvSpPr>
      <dsp:spPr>
        <a:xfrm>
          <a:off x="0" y="307392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7"/>
            </a:rPr>
            <a:t>http://channel9.msdn.com/Events/Lang-NEXT/Lang-NEXT-2012/-Not-Your-Father-s-C-</a:t>
          </a:r>
          <a:endParaRPr lang="en-US" sz="1400" kern="1200" dirty="0"/>
        </a:p>
      </dsp:txBody>
      <dsp:txXfrm>
        <a:off x="16392" y="3090318"/>
        <a:ext cx="8196816" cy="303006"/>
      </dsp:txXfrm>
    </dsp:sp>
    <dsp:sp modelId="{D6DFECA3-31E4-42D4-98E0-C489EE86FBA0}">
      <dsp:nvSpPr>
        <dsp:cNvPr id="0" name=""/>
        <dsp:cNvSpPr/>
      </dsp:nvSpPr>
      <dsp:spPr>
        <a:xfrm>
          <a:off x="0" y="3450035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8"/>
            </a:rPr>
            <a:t>http://cpprocks.com/cpp11-stl-additions/</a:t>
          </a:r>
          <a:endParaRPr lang="en-US" sz="1400" kern="1200" dirty="0"/>
        </a:p>
      </dsp:txBody>
      <dsp:txXfrm>
        <a:off x="16392" y="3466427"/>
        <a:ext cx="8196816" cy="303006"/>
      </dsp:txXfrm>
    </dsp:sp>
    <dsp:sp modelId="{A6AA2711-9F5A-49DC-B5F6-0390834DFA53}">
      <dsp:nvSpPr>
        <dsp:cNvPr id="0" name=""/>
        <dsp:cNvSpPr/>
      </dsp:nvSpPr>
      <dsp:spPr>
        <a:xfrm>
          <a:off x="0" y="382614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9"/>
            </a:rPr>
            <a:t>http://cpprocks.com/c11-a-visual-summary-of-changes/#!prettyPhoto</a:t>
          </a:r>
          <a:endParaRPr lang="en-US" sz="1400" kern="1200" dirty="0"/>
        </a:p>
      </dsp:txBody>
      <dsp:txXfrm>
        <a:off x="16392" y="3842538"/>
        <a:ext cx="8196816" cy="303006"/>
      </dsp:txXfrm>
    </dsp:sp>
    <dsp:sp modelId="{D7D4BB59-284A-4F23-9F59-8183338FB36C}">
      <dsp:nvSpPr>
        <dsp:cNvPr id="0" name=""/>
        <dsp:cNvSpPr/>
      </dsp:nvSpPr>
      <dsp:spPr>
        <a:xfrm>
          <a:off x="0" y="420225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hlinkClick xmlns:r="http://schemas.openxmlformats.org/officeDocument/2006/relationships" r:id="rId10"/>
            </a:rPr>
            <a:t>http://wiki.apache.org/stdcxx/C++</a:t>
          </a:r>
          <a:r>
            <a:rPr lang="en-US" sz="1400" kern="1200" dirty="0" smtClean="0">
              <a:hlinkClick xmlns:r="http://schemas.openxmlformats.org/officeDocument/2006/relationships" r:id="rId10"/>
            </a:rPr>
            <a:t>0xCompilerSupport</a:t>
          </a:r>
          <a:endParaRPr lang="en-US" sz="1400" kern="1200" dirty="0" smtClean="0"/>
        </a:p>
      </dsp:txBody>
      <dsp:txXfrm>
        <a:off x="16392" y="4218648"/>
        <a:ext cx="8196816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B7D5C-BA36-4276-AF76-6D08B2595B1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BD8F-7DF1-4A21-8571-D732678EBC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3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3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5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7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6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nochenti@gmail.com" TargetMode="External"/><Relationship Id="rId2" Type="http://schemas.openxmlformats.org/officeDocument/2006/relationships/hyperlink" Target="http://www.amcbridg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.mp/cpp11re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180216/does-auto-make-c-code-harder-to-understa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447922/Application-of-Cplusplus11-User-Defined-Literals-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books.org/wiki/More_C++_Idioms/Requiring_or_Prohibiting_Heap-based_Objects" TargetMode="External"/><Relationship Id="rId3" Type="http://schemas.openxmlformats.org/officeDocument/2006/relationships/hyperlink" Target="http://en.wikibooks.org/wiki/More_C++_Idioms/nullptr" TargetMode="External"/><Relationship Id="rId7" Type="http://schemas.openxmlformats.org/officeDocument/2006/relationships/hyperlink" Target="http://en.wikibooks.org/wiki/More_C++_Idioms/Type_Safe_Enum" TargetMode="External"/><Relationship Id="rId12" Type="http://schemas.openxmlformats.org/officeDocument/2006/relationships/hyperlink" Target="http://stackoverflow.com/questions/9299101/what-c-idioms-are-deprecated-in-c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books.org/wiki/More_C++_Idioms/Shrink-to-fit" TargetMode="External"/><Relationship Id="rId11" Type="http://schemas.openxmlformats.org/officeDocument/2006/relationships/hyperlink" Target="http://en.wikibooks.org/wiki/More_C++_Idioms/Address_Of" TargetMode="External"/><Relationship Id="rId5" Type="http://schemas.openxmlformats.org/officeDocument/2006/relationships/hyperlink" Target="http://en.wikibooks.org/wiki/More_C++_Idioms/Safe_bool" TargetMode="External"/><Relationship Id="rId10" Type="http://schemas.openxmlformats.org/officeDocument/2006/relationships/hyperlink" Target="http://en.wikibooks.org/wiki/More_C++_Idioms/Final_Class" TargetMode="External"/><Relationship Id="rId4" Type="http://schemas.openxmlformats.org/officeDocument/2006/relationships/hyperlink" Target="http://en.wikibooks.org/wiki/More_C++_Idioms/Move_Constructor" TargetMode="External"/><Relationship Id="rId9" Type="http://schemas.openxmlformats.org/officeDocument/2006/relationships/hyperlink" Target="http://en.wikibooks.org/wiki/More_C++_Idioms/Type_Generator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C++11</a:t>
            </a:r>
            <a:endParaRPr lang="en-US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10299" y="5826042"/>
            <a:ext cx="8153400" cy="43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noProof="1" smtClean="0"/>
              <a:t>Alex </a:t>
            </a:r>
            <a:r>
              <a:rPr lang="en-US" sz="8000" noProof="1"/>
              <a:t>Sinyakov, </a:t>
            </a:r>
            <a:endParaRPr lang="en-US" sz="8000" noProof="1" smtClean="0"/>
          </a:p>
          <a:p>
            <a:pPr algn="r"/>
            <a:r>
              <a:rPr lang="en-US" sz="8000" noProof="1" smtClean="0"/>
              <a:t>Software </a:t>
            </a:r>
            <a:r>
              <a:rPr lang="en-US" sz="8000" noProof="1"/>
              <a:t>Engineer at </a:t>
            </a:r>
            <a:r>
              <a:rPr lang="en-US" sz="8000" noProof="1">
                <a:hlinkClick r:id="rId2"/>
              </a:rPr>
              <a:t>AMC Bridge</a:t>
            </a:r>
            <a:r>
              <a:rPr lang="en-US" sz="8000" noProof="1"/>
              <a:t> </a:t>
            </a:r>
            <a:endParaRPr lang="en-US" sz="8000" noProof="1" smtClean="0"/>
          </a:p>
          <a:p>
            <a:pPr algn="r"/>
            <a:r>
              <a:rPr lang="en-US" sz="8000" noProof="1" smtClean="0"/>
              <a:t>Twitter: @innochenti</a:t>
            </a:r>
          </a:p>
          <a:p>
            <a:pPr algn="r"/>
            <a:r>
              <a:rPr lang="en-US" sz="8000" noProof="1" smtClean="0"/>
              <a:t>E-mail: </a:t>
            </a:r>
            <a:r>
              <a:rPr lang="en-US" sz="8000" noProof="1" smtClean="0">
                <a:hlinkClick r:id="rId3"/>
              </a:rPr>
              <a:t>innochenti@gmail.com</a:t>
            </a:r>
            <a:endParaRPr lang="en-US" sz="8000" noProof="1" smtClean="0"/>
          </a:p>
          <a:p>
            <a:pPr algn="r"/>
            <a:endParaRPr lang="en-US" sz="8000" noProof="1"/>
          </a:p>
          <a:p>
            <a:pPr algn="r"/>
            <a:r>
              <a:rPr lang="en-US" sz="8000" noProof="1" smtClean="0"/>
              <a:t>PDF Slides: </a:t>
            </a:r>
            <a:r>
              <a:rPr lang="en-US" sz="8000" noProof="1" smtClean="0">
                <a:hlinkClick r:id="rId4"/>
              </a:rPr>
              <a:t>http://j.mp/cpp11ref</a:t>
            </a:r>
            <a:endParaRPr lang="en-US" sz="8000" noProof="1" smtClean="0"/>
          </a:p>
          <a:p>
            <a:pPr algn="r"/>
            <a:endParaRPr lang="en-US" sz="8000" noProof="1" smtClean="0"/>
          </a:p>
        </p:txBody>
      </p:sp>
    </p:spTree>
    <p:extLst>
      <p:ext uri="{BB962C8B-B14F-4D97-AF65-F5344CB8AC3E}">
        <p14:creationId xmlns:p14="http://schemas.microsoft.com/office/powerpoint/2010/main" val="16178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Uniform Initialization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95401"/>
          <a:ext cx="8229600" cy="545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6384">
                <a:tc gridSpan="2">
                  <a:txBody>
                    <a:bodyPr/>
                    <a:lstStyle/>
                    <a:p>
                      <a:r>
                        <a:rPr lang="en-US" sz="2800" noProof="0" dirty="0" smtClean="0"/>
                        <a:t>C++11</a:t>
                      </a:r>
                      <a:endParaRPr lang="en-US" sz="28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20039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Uniform</a:t>
                      </a:r>
                      <a:r>
                        <a:rPr lang="en-US" sz="1400" baseline="0" noProof="1" smtClean="0"/>
                        <a:t> initialization solves many problems: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4241">
                <a:tc gridSpan="2"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Narrowing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int x = 6.3;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//warning!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int y {6.3};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narrowing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int z = {6.3};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narrowing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vector&lt;int&gt; v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b="1" noProof="1" smtClean="0"/>
                        <a:t> </a:t>
                      </a:r>
                      <a:r>
                        <a:rPr lang="en-US" sz="1400" noProof="1" smtClean="0"/>
                        <a:t>1, 4.3, 4, 0.6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double to int narrowing</a:t>
                      </a:r>
                      <a:endParaRPr lang="en-US" sz="1400" b="1" noProof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>
                        <a:buNone/>
                      </a:pPr>
                      <a:endParaRPr lang="en-US" sz="1400" b="1" noProof="1" smtClean="0"/>
                    </a:p>
                  </a:txBody>
                  <a:tcPr/>
                </a:tc>
              </a:tr>
              <a:tr h="1314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“The most vexing parse” problem</a:t>
                      </a:r>
                      <a:endParaRPr lang="en-US" sz="1400" b="0" noProof="1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B{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A{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A(B){}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f(){}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a(B()); </a:t>
                      </a:r>
                      <a:r>
                        <a:rPr lang="en-US" sz="1400" b="1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//this is function </a:t>
                      </a:r>
                      <a:r>
                        <a:rPr lang="en-US" sz="1400" b="1" u="sng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en-US" sz="1400" b="1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r>
                        <a:rPr lang="en-US" sz="1400" b="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a.f(); //compile</a:t>
                      </a:r>
                      <a:r>
                        <a:rPr lang="en-US" sz="1400" b="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error!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noProof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B{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A{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A(B){}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f(){}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a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//calls</a:t>
                      </a:r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ctor, then A ctor. Everything is ok.</a:t>
                      </a:r>
                    </a:p>
                    <a:p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a.f(); //calls A::f</a:t>
                      </a:r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Uniform Initialization and </a:t>
            </a:r>
            <a:r>
              <a:rPr lang="en-US" noProof="1"/>
              <a:t>std::initializer_list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noProof="1"/>
              <a:t>// Don’t </a:t>
            </a:r>
            <a:r>
              <a:rPr lang="en-US" noProof="1" smtClean="0"/>
              <a:t>mix </a:t>
            </a:r>
            <a:r>
              <a:rPr lang="en-US" noProof="1"/>
              <a:t>std::initializer_list </a:t>
            </a:r>
            <a:r>
              <a:rPr lang="en-US" noProof="1" smtClean="0"/>
              <a:t>with </a:t>
            </a:r>
            <a:r>
              <a:rPr lang="en-US" noProof="1"/>
              <a:t>auto</a:t>
            </a:r>
          </a:p>
          <a:p>
            <a:pPr marL="0" lvl="1" indent="0">
              <a:buNone/>
            </a:pPr>
            <a:r>
              <a:rPr lang="en-US" noProof="1" smtClean="0"/>
              <a:t>int n; </a:t>
            </a:r>
          </a:p>
          <a:p>
            <a:pPr marL="0" lvl="1" indent="0">
              <a:buNone/>
            </a:pPr>
            <a:r>
              <a:rPr lang="en-US" noProof="1" smtClean="0"/>
              <a:t>auto w(n);	 // int</a:t>
            </a:r>
            <a:br>
              <a:rPr lang="en-US" noProof="1" smtClean="0"/>
            </a:br>
            <a:r>
              <a:rPr lang="en-US" noProof="1" smtClean="0"/>
              <a:t>auto x </a:t>
            </a:r>
            <a:r>
              <a:rPr lang="en-US" b="1" noProof="1" smtClean="0"/>
              <a:t>=</a:t>
            </a:r>
            <a:r>
              <a:rPr lang="en-US" noProof="1" smtClean="0"/>
              <a:t> n; 	 // int</a:t>
            </a:r>
            <a:br>
              <a:rPr lang="en-US" noProof="1" smtClean="0"/>
            </a:br>
            <a:r>
              <a:rPr lang="en-US" noProof="1" smtClean="0"/>
              <a:t>auto y </a:t>
            </a:r>
            <a:r>
              <a:rPr lang="en-US" b="1" noProof="1" smtClean="0">
                <a:solidFill>
                  <a:srgbClr val="00B050"/>
                </a:solidFill>
              </a:rPr>
              <a:t>{</a:t>
            </a:r>
            <a:r>
              <a:rPr lang="en-US" noProof="1" smtClean="0"/>
              <a:t>n</a:t>
            </a:r>
            <a:r>
              <a:rPr lang="en-US" b="1" noProof="1" smtClean="0">
                <a:solidFill>
                  <a:srgbClr val="00B050"/>
                </a:solidFill>
              </a:rPr>
              <a:t>}</a:t>
            </a:r>
            <a:r>
              <a:rPr lang="en-US" noProof="1" smtClean="0"/>
              <a:t>;     // std::initializer_list&lt;int&gt;</a:t>
            </a:r>
            <a:br>
              <a:rPr lang="en-US" noProof="1" smtClean="0"/>
            </a:br>
            <a:r>
              <a:rPr lang="en-US" noProof="1" smtClean="0"/>
              <a:t>auto z </a:t>
            </a:r>
            <a:r>
              <a:rPr lang="en-US" b="1" noProof="1" smtClean="0"/>
              <a:t>= </a:t>
            </a:r>
            <a:r>
              <a:rPr lang="en-US" b="1" noProof="1" smtClean="0">
                <a:solidFill>
                  <a:srgbClr val="00B050"/>
                </a:solidFill>
              </a:rPr>
              <a:t>{</a:t>
            </a:r>
            <a:r>
              <a:rPr lang="en-US" noProof="1" smtClean="0"/>
              <a:t>n</a:t>
            </a:r>
            <a:r>
              <a:rPr lang="en-US" b="1" noProof="1" smtClean="0">
                <a:solidFill>
                  <a:srgbClr val="00B050"/>
                </a:solidFill>
              </a:rPr>
              <a:t>}</a:t>
            </a:r>
            <a:r>
              <a:rPr lang="en-US" noProof="1" smtClean="0"/>
              <a:t>;  // std::initializer_list&lt;int&gt;</a:t>
            </a:r>
          </a:p>
        </p:txBody>
      </p:sp>
    </p:spTree>
    <p:extLst>
      <p:ext uri="{BB962C8B-B14F-4D97-AF65-F5344CB8AC3E}">
        <p14:creationId xmlns:p14="http://schemas.microsoft.com/office/powerpoint/2010/main" val="25128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0688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3039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0625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int int32_t; // on windows</a:t>
                      </a:r>
                    </a:p>
                    <a:p>
                      <a:r>
                        <a:rPr lang="en-US" noProof="1" smtClean="0"/>
                        <a:t>typedef void (*Fn)(double);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</a:txBody>
                  <a:tcPr/>
                </a:tc>
              </a:tr>
              <a:tr h="60625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template &lt;int U, int V&gt; class Type;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Type&lt;42,36&gt; ConcreteType;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</a:txBody>
                  <a:tcPr/>
                </a:tc>
              </a:tr>
              <a:tr h="1905372">
                <a:tc>
                  <a:txBody>
                    <a:bodyPr/>
                    <a:lstStyle/>
                    <a:p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template&lt;</a:t>
                      </a:r>
                      <a:r>
                        <a:rPr lang="en-US" b="1" strike="noStrike" noProof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strike="noStrike" spc="0" baseline="0" noProof="1" smtClean="0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typedef Type&lt;42,V&gt; MyType;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//error: not legal C++ 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strike="noStrike" spc="0" noProof="1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MyType&lt;36&gt; object;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strike="noStrike" spc="0" noProof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template&lt;int V&gt;</a:t>
                      </a:r>
                    </a:p>
                    <a:p>
                      <a:r>
                        <a:rPr lang="en-US" noProof="1" smtClean="0"/>
                        <a:t>struct meta_type{</a:t>
                      </a:r>
                    </a:p>
                    <a:p>
                      <a:r>
                        <a:rPr lang="en-US" noProof="1" smtClean="0"/>
                        <a:t>  typedef Type&lt;42, V&gt; type;</a:t>
                      </a:r>
                      <a:br>
                        <a:rPr lang="en-US" noProof="1" smtClean="0"/>
                      </a:br>
                      <a:r>
                        <a:rPr lang="en-US" noProof="1" smtClean="0"/>
                        <a:t>};</a:t>
                      </a:r>
                    </a:p>
                    <a:p>
                      <a:r>
                        <a:rPr lang="en-US" noProof="1" smtClean="0"/>
                        <a:t>typedef meta_type&lt;36&gt;::type MyType;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MyType object;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0688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30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606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int int32_t; // on windows</a:t>
                      </a:r>
                    </a:p>
                    <a:p>
                      <a:r>
                        <a:rPr lang="en-US" noProof="1" smtClean="0"/>
                        <a:t>typedef void (*Fn)(double);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noProof="1" smtClean="0"/>
                        <a:t> int32_t = int; // on windows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noProof="1" smtClean="0"/>
                        <a:t>Fn = void (*)(double);</a:t>
                      </a:r>
                    </a:p>
                  </a:txBody>
                  <a:tcPr/>
                </a:tc>
              </a:tr>
              <a:tr h="606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template &lt;int U, int V&gt; class Type;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Type&lt;42,36&gt; ConcreteType;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template &lt;int U, int V&gt; class Type; </a:t>
                      </a:r>
                    </a:p>
                    <a:p>
                      <a:endParaRPr lang="en-US" noProof="1" smtClean="0"/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noProof="1" smtClean="0"/>
                        <a:t>ConcreteType = Type&lt;42,36&gt;;</a:t>
                      </a:r>
                    </a:p>
                  </a:txBody>
                  <a:tcPr/>
                </a:tc>
              </a:tr>
              <a:tr h="1905372">
                <a:tc>
                  <a:txBody>
                    <a:bodyPr/>
                    <a:lstStyle/>
                    <a:p>
                      <a:r>
                        <a:rPr lang="en-US" noProof="1" smtClean="0"/>
                        <a:t>template&lt;int V&gt;</a:t>
                      </a:r>
                    </a:p>
                    <a:p>
                      <a:r>
                        <a:rPr lang="en-US" noProof="1" smtClean="0"/>
                        <a:t>struct meta_type{</a:t>
                      </a:r>
                    </a:p>
                    <a:p>
                      <a:r>
                        <a:rPr lang="en-US" noProof="1" smtClean="0"/>
                        <a:t>  typedef Type&lt;42, V&gt; type;</a:t>
                      </a:r>
                      <a:br>
                        <a:rPr lang="en-US" noProof="1" smtClean="0"/>
                      </a:br>
                      <a:r>
                        <a:rPr lang="en-US" noProof="1" smtClean="0"/>
                        <a:t>};</a:t>
                      </a:r>
                    </a:p>
                    <a:p>
                      <a:r>
                        <a:rPr lang="en-US" noProof="1" smtClean="0"/>
                        <a:t>typedef meta_type&lt;36&gt;::type MyType;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MyType object;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strike="noStrike" spc="0" noProof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template &lt;int V&gt;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noProof="1" smtClean="0"/>
                        <a:t> MyType = Type&lt;42, V&gt;;</a:t>
                      </a:r>
                    </a:p>
                    <a:p>
                      <a:endParaRPr lang="en-US" noProof="1" smtClean="0"/>
                    </a:p>
                    <a:p>
                      <a:endParaRPr lang="en-US" noProof="1" smtClean="0"/>
                    </a:p>
                    <a:p>
                      <a:endParaRPr lang="en-US" noProof="1" smtClean="0"/>
                    </a:p>
                    <a:p>
                      <a:r>
                        <a:rPr lang="en-US" noProof="1" smtClean="0"/>
                        <a:t>MyType&lt;36&gt; object;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4114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46559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</a:tr>
              <a:tr h="4258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struct A { A(int){};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void f(A){};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A a(1);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f(1);  </a:t>
                      </a:r>
                      <a:r>
                        <a:rPr lang="en-US" sz="16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6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6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4114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46559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</a:tr>
              <a:tr h="4258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struct A {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600" noProof="1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 noProof="1" smtClean="0"/>
                        <a:t>A(int){};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void f(A){};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>
                          <a:solidFill>
                            <a:schemeClr val="tx1"/>
                          </a:solidFill>
                        </a:rPr>
                        <a:t>A a(1);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f(1); 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//error: implicit cast!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b;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f(b);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 noProof="1" smtClean="0"/>
                        <a:t>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b;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 cast!</a:t>
                      </a:r>
                      <a:endParaRPr lang="en-US" sz="1400" b="1" noProof="1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f(b);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 cast!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b;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 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f(b);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 noProof="1" smtClean="0"/>
                        <a:t>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 noProof="1" smtClean="0"/>
                        <a:t>A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 noProof="1" smtClean="0"/>
                        <a:t>(b); </a:t>
                      </a:r>
                      <a:endParaRPr lang="en-US" sz="1400" b="1" noProof="1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 noProof="1" smtClean="0"/>
                        <a:t>A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 noProof="1" smtClean="0"/>
                        <a:t>(b));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template &gt;&gt; notation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17274"/>
              </p:ext>
            </p:extLst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std::vector&lt;std::vector&lt;int&gt;&gt;</a:t>
                      </a:r>
                      <a:r>
                        <a:rPr lang="en-US" sz="1400" baseline="0" noProof="1" smtClean="0"/>
                        <a:t> x; // compiler 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std::vector&lt;std::vector&lt;int&gt;&gt;</a:t>
                      </a:r>
                      <a:r>
                        <a:rPr lang="en-US" sz="1600" baseline="0" noProof="1" smtClean="0"/>
                        <a:t> x; // OK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8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and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in-class </a:t>
            </a:r>
            <a:r>
              <a:rPr lang="en-US" dirty="0"/>
              <a:t>member initializers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86965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3886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57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public: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A(): a(4), b(2),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h("text1"),</a:t>
                      </a:r>
                      <a:r>
                        <a:rPr lang="en-US" sz="1600" b="0" baseline="0" noProof="1" smtClean="0"/>
                        <a:t>  </a:t>
                      </a:r>
                      <a:r>
                        <a:rPr lang="en-US" sz="1600" b="0" noProof="1" smtClean="0"/>
                        <a:t>s("text2")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A(int in_a) : a(in_a), b(2),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baseline="0" noProof="1" smtClean="0"/>
                        <a:t>    h</a:t>
                      </a:r>
                      <a:r>
                        <a:rPr lang="en-US" sz="1600" b="0" noProof="1" smtClean="0"/>
                        <a:t>("text1"),</a:t>
                      </a:r>
                      <a:r>
                        <a:rPr lang="en-US" sz="1600" b="0" baseline="0" noProof="1" smtClean="0"/>
                        <a:t>  </a:t>
                      </a:r>
                      <a:r>
                        <a:rPr lang="en-US" sz="1600" b="0" noProof="1" smtClean="0"/>
                        <a:t>s("text2")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A(C c) : a(4), b(2),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h("text1"), </a:t>
                      </a:r>
                      <a:r>
                        <a:rPr lang="en-US" sz="1600" b="0" baseline="0" noProof="1" smtClean="0"/>
                        <a:t> </a:t>
                      </a:r>
                      <a:r>
                        <a:rPr lang="en-US" sz="1600" b="0" noProof="1" smtClean="0"/>
                        <a:t>s("text2")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private: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int 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baseline="0" noProof="1" smtClean="0"/>
                        <a:t>  int</a:t>
                      </a:r>
                      <a:r>
                        <a:rPr lang="en-US" sz="1600" b="0" noProof="1" smtClean="0"/>
                        <a:t> b;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h;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s;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public: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A(int in_a) : a(in_a)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A(C c)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private: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int a</a:t>
                      </a:r>
                      <a:r>
                        <a:rPr lang="en-US" sz="1600" b="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= 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baseline="0" noProof="1" smtClean="0"/>
                        <a:t>  int</a:t>
                      </a:r>
                      <a:r>
                        <a:rPr lang="en-US" sz="1600" b="0" noProof="1" smtClean="0"/>
                        <a:t> b</a:t>
                      </a:r>
                      <a:r>
                        <a:rPr lang="en-US" sz="1600" b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= 2;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h</a:t>
                      </a:r>
                      <a:r>
                        <a:rPr lang="en-US" sz="1600" b="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"text1";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s</a:t>
                      </a:r>
                      <a:r>
                        <a:rPr lang="en-US" sz="1600" b="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"text2";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delegating </a:t>
            </a:r>
            <a:r>
              <a:rPr lang="en-US" dirty="0"/>
              <a:t>constructors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681787"/>
              </p:ext>
            </p:extLst>
          </p:nvPr>
        </p:nvGraphicFramePr>
        <p:xfrm>
          <a:off x="457200" y="1600200"/>
          <a:ext cx="8229600" cy="502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int a;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void validate(int x)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if (0&lt;x &amp;&amp; x&lt;=42) a=x; else throw bad_A(x);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A(int x) { validate(x);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A() { validate(42);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A(string s)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int x = stoi(s);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validate(x);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noProof="1" smtClean="0"/>
                        <a:t>class A </a:t>
                      </a:r>
                    </a:p>
                    <a:p>
                      <a:r>
                        <a:rPr lang="en-US" sz="1600" b="0" noProof="1" smtClean="0"/>
                        <a:t>{</a:t>
                      </a:r>
                    </a:p>
                    <a:p>
                      <a:r>
                        <a:rPr lang="en-US" sz="1600" b="0" noProof="1" smtClean="0"/>
                        <a:t>  int a; </a:t>
                      </a:r>
                    </a:p>
                    <a:p>
                      <a:r>
                        <a:rPr lang="en-US" sz="1600" b="0" noProof="1" smtClean="0"/>
                        <a:t>public: </a:t>
                      </a:r>
                    </a:p>
                    <a:p>
                      <a:r>
                        <a:rPr lang="en-US" sz="1600" b="0" noProof="1" smtClean="0"/>
                        <a:t>  A(int x)</a:t>
                      </a:r>
                    </a:p>
                    <a:p>
                      <a:r>
                        <a:rPr lang="en-US" sz="1600" b="0" noProof="1" smtClean="0"/>
                        <a:t>  { </a:t>
                      </a:r>
                    </a:p>
                    <a:p>
                      <a:r>
                        <a:rPr lang="en-US" sz="1600" b="0" noProof="1" smtClean="0"/>
                        <a:t>    if (0&lt;x &amp;&amp; x&lt;=42) a=x; else throw bad_A(x); </a:t>
                      </a:r>
                    </a:p>
                    <a:p>
                      <a:r>
                        <a:rPr lang="en-US" sz="1600" b="0" noProof="1" smtClean="0"/>
                        <a:t>  } </a:t>
                      </a:r>
                    </a:p>
                    <a:p>
                      <a:r>
                        <a:rPr lang="en-US" sz="1600" b="0" noProof="1" smtClean="0"/>
                        <a:t>  A() :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A(42)</a:t>
                      </a:r>
                      <a:r>
                        <a:rPr lang="en-US" sz="1600" b="0" noProof="1" smtClean="0"/>
                        <a:t>{ } </a:t>
                      </a:r>
                    </a:p>
                    <a:p>
                      <a:r>
                        <a:rPr lang="en-US" sz="1600" b="0" noProof="1" smtClean="0"/>
                        <a:t>  A(string s) :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A(stoi(s))</a:t>
                      </a:r>
                      <a:r>
                        <a:rPr lang="en-US" sz="1600" b="0" noProof="1" smtClean="0"/>
                        <a:t>{ } </a:t>
                      </a:r>
                    </a:p>
                    <a:p>
                      <a:r>
                        <a:rPr lang="en-US" sz="1600" b="0" noProof="1" smtClean="0"/>
                        <a:t>};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982262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572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Base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virtual void some_func(float);</a:t>
                      </a:r>
                    </a:p>
                    <a:p>
                      <a:r>
                        <a:rPr lang="en-US" sz="2400" noProof="1" smtClean="0"/>
                        <a:t>}; 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struct Derived : Base </a:t>
                      </a:r>
                    </a:p>
                    <a:p>
                      <a:r>
                        <a:rPr lang="en-US" sz="2400" noProof="1" smtClean="0"/>
                        <a:t>{</a:t>
                      </a:r>
                    </a:p>
                    <a:p>
                      <a:r>
                        <a:rPr lang="en-US" sz="2400" noProof="1" smtClean="0"/>
                        <a:t>  virtual void some_func(int);</a:t>
                      </a:r>
                    </a:p>
                    <a:p>
                      <a:r>
                        <a:rPr lang="en-US" sz="2400" noProof="1" smtClean="0"/>
                        <a:t>  </a:t>
                      </a:r>
                      <a:r>
                        <a:rPr lang="en-US" sz="2400" b="1" noProof="1" smtClean="0">
                          <a:solidFill>
                            <a:srgbClr val="FF0000"/>
                          </a:solidFill>
                        </a:rPr>
                        <a:t>//warning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Base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virtual void some_func(float);</a:t>
                      </a:r>
                    </a:p>
                    <a:p>
                      <a:r>
                        <a:rPr lang="en-US" sz="2400" noProof="1" smtClean="0"/>
                        <a:t>}; 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struct Derived : Base </a:t>
                      </a:r>
                    </a:p>
                    <a:p>
                      <a:r>
                        <a:rPr lang="en-US" sz="2400" noProof="1" smtClean="0"/>
                        <a:t>{</a:t>
                      </a:r>
                    </a:p>
                    <a:p>
                      <a:r>
                        <a:rPr lang="en-US" sz="2400" noProof="1" smtClean="0"/>
                        <a:t>  void some_func(int)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US" sz="2400" noProof="1" smtClean="0"/>
                        <a:t>; </a:t>
                      </a:r>
                    </a:p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  //error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  <a:endParaRPr lang="en-US" sz="24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5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632776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/>
                </a:tc>
              </a:tr>
              <a:tr h="4572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Base1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2400" noProof="1" smtClean="0"/>
                        <a:t> {};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struct Derived1 : Base1{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en-US" sz="2400" b="1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struct Base2{</a:t>
                      </a:r>
                    </a:p>
                    <a:p>
                      <a:r>
                        <a:rPr lang="en-US" sz="2400" noProof="1" smtClean="0"/>
                        <a:t>  virtual void f()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2400" noProof="1" smtClean="0"/>
                        <a:t>;</a:t>
                      </a:r>
                    </a:p>
                    <a:p>
                      <a:r>
                        <a:rPr lang="en-US" sz="2400" noProof="1" smtClean="0"/>
                        <a:t>}; 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struct Derived2 : Base2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  void f();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Base1 {}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Derived1 extends Base1 {        </a:t>
                      </a:r>
                      <a:r>
                        <a:rPr lang="en-US" sz="2400" baseline="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Base2 {</a:t>
                      </a:r>
                    </a:p>
                    <a:p>
                      <a:r>
                        <a:rPr lang="en-US" sz="2400" baseline="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public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void f(){};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Derived2 extends Base2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  public void f(){};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of defaults: default and delete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79248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C++11</a:t>
                      </a:r>
                      <a:endParaRPr lang="en-US" sz="2400" b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A&amp; operator=(A)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lang="en-US" sz="1600" b="0" noProof="1" smtClean="0"/>
                        <a:t>;  // </a:t>
                      </a:r>
                      <a:r>
                        <a:rPr lang="en-US" sz="1600" noProof="1" smtClean="0"/>
                        <a:t>disallow copying</a:t>
                      </a: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A(const A&amp;)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lang="en-US" sz="1600" b="0" noProof="1" smtClean="0"/>
                        <a:t>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struct 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B(float); //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noProof="1" smtClean="0"/>
                        <a:t>can initialize with a float</a:t>
                      </a: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B(long)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lang="en-US" sz="1600" b="0" noProof="1" smtClean="0"/>
                        <a:t>;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b="0" noProof="1" smtClean="0"/>
                        <a:t>//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noProof="1" smtClean="0"/>
                        <a:t>but not with long</a:t>
                      </a: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struct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virtual ~C()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default</a:t>
                      </a:r>
                      <a:r>
                        <a:rPr lang="en-US" sz="1600" b="0" noProof="1" smtClean="0"/>
                        <a:t>;</a:t>
                      </a:r>
                      <a:br>
                        <a:rPr lang="en-US" sz="1600" b="0" noProof="1" smtClean="0"/>
                      </a:br>
                      <a:r>
                        <a:rPr lang="en-US" sz="1600" b="0" noProof="1" smtClean="0"/>
                        <a:t>};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6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105143"/>
              </p:ext>
            </p:extLst>
          </p:nvPr>
        </p:nvGraphicFramePr>
        <p:xfrm>
          <a:off x="381000" y="1295400"/>
          <a:ext cx="8229600" cy="533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5729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C++03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871458"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map&lt;string,string&gt;::iterator it = m.begin();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double const param = config["param"];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singleton&amp; s = singleton::instance();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it = m.begin();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const param = config["param"];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&amp; s = singleton::instance();</a:t>
                      </a:r>
                    </a:p>
                  </a:txBody>
                  <a:tcPr/>
                </a:tc>
              </a:tr>
              <a:tr h="348583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noProof="1" smtClean="0"/>
                        <a:t>Prefer using 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b="0" baseline="0" noProof="1" smtClean="0">
                          <a:solidFill>
                            <a:schemeClr val="dk1"/>
                          </a:solidFill>
                        </a:rPr>
                        <a:t> in the following cases</a:t>
                      </a:r>
                      <a:r>
                        <a:rPr lang="en-US" sz="1800" noProof="1" smtClean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202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p = new T();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Here is T in the expression. No need to repeat it again.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p = make_shared&lt;T&gt;(arg1);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The same as above.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my_lambda = [](){};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If you need to store lambda you may use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noProof="1" smtClean="0"/>
                        <a:t>or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std::function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it = m.begin();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Instead of: map&lt;string,list&lt;int&gt;::iterator&gt;::const_iterator it = m.cbegin(); 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noProof="1" smtClean="0">
                          <a:hlinkClick r:id="rId2"/>
                        </a:rPr>
                        <a:t>http://programmers.stackexchange.com/questions/180216/does-auto-make-c-code-harder-to-understand</a:t>
                      </a:r>
                      <a:endParaRPr lang="en-US" sz="1800" noProof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8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enum class - scoped and strongly typed enums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C++03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/>
                        <a:t>C++11</a:t>
                      </a:r>
                      <a:endParaRPr lang="en-US" sz="2400" b="0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enum Alert { green, yellow, red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//enum</a:t>
                      </a:r>
                      <a:r>
                        <a:rPr lang="en-US" sz="1600" b="1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Color{ red, blue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C2365: 'red' : redefinition</a:t>
                      </a:r>
                      <a:endParaRPr lang="en-US" sz="16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Alert a = 7;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a2 = red; </a:t>
                      </a:r>
                      <a:r>
                        <a:rPr lang="en-US" sz="1600" b="1" noProof="1" smtClean="0">
                          <a:solidFill>
                            <a:srgbClr val="FF0000"/>
                          </a:solidFill>
                        </a:rPr>
                        <a:t>// ok: Alert-&gt;int conversion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a3 = Alert::red;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lang="en-US" sz="1600" b="0" noProof="1" smtClean="0"/>
                        <a:t> Alert { green, yellow, red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lang="en-US" sz="1600" b="0" noProof="1" smtClean="0"/>
                        <a:t> Color</a:t>
                      </a:r>
                      <a:r>
                        <a:rPr lang="en-US" sz="1600" b="0" baseline="0" noProof="1" smtClean="0"/>
                        <a:t> :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sz="1600" b="0" noProof="1" smtClean="0"/>
                        <a:t>{ red, blue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Alert a = 7;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Color c = 7;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error: no int-&gt;Color conversion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a2 = red;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a3 = Alert::red;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a4 = blue;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error: blue not in scope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a5 = Color::blue;</a:t>
                      </a:r>
                      <a:r>
                        <a:rPr lang="en-US" sz="1600" b="1" i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0" noProof="1" smtClean="0">
                          <a:solidFill>
                            <a:srgbClr val="00B050"/>
                          </a:solidFill>
                        </a:rPr>
                        <a:t>//error: not Color-&gt;int conversion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Color a6 = Color::blue;</a:t>
                      </a:r>
                      <a:r>
                        <a:rPr lang="en-US" sz="1600" b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//ok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ser-defined literals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123 // int </a:t>
                      </a:r>
                    </a:p>
                    <a:p>
                      <a:r>
                        <a:rPr lang="en-US" b="0" noProof="1" smtClean="0"/>
                        <a:t>1.2 // double </a:t>
                      </a:r>
                    </a:p>
                    <a:p>
                      <a:r>
                        <a:rPr lang="en-US" b="0" noProof="1" smtClean="0"/>
                        <a:t>1.2F // float </a:t>
                      </a:r>
                    </a:p>
                    <a:p>
                      <a:r>
                        <a:rPr lang="en-US" b="0" noProof="1" smtClean="0"/>
                        <a:t>'a' // char </a:t>
                      </a:r>
                    </a:p>
                    <a:p>
                      <a:r>
                        <a:rPr lang="en-US" b="0" noProof="1" smtClean="0"/>
                        <a:t>1ULL // unsigned long long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1.2_i // imaginary </a:t>
                      </a:r>
                    </a:p>
                    <a:p>
                      <a:r>
                        <a:rPr lang="en-US" b="0" noProof="1" smtClean="0"/>
                        <a:t>123.4567891234_df // decimal floating point (IBM) </a:t>
                      </a:r>
                    </a:p>
                    <a:p>
                      <a:r>
                        <a:rPr lang="en-US" b="0" noProof="1" smtClean="0"/>
                        <a:t>101010111000101_b // binary </a:t>
                      </a:r>
                    </a:p>
                    <a:p>
                      <a:r>
                        <a:rPr lang="en-US" b="0" noProof="1" smtClean="0"/>
                        <a:t>123_s // seconds </a:t>
                      </a:r>
                    </a:p>
                    <a:p>
                      <a:r>
                        <a:rPr lang="en-US" b="0" noProof="1" smtClean="0"/>
                        <a:t>123.56_km // not miles! (units)</a:t>
                      </a:r>
                    </a:p>
                    <a:p>
                      <a:endParaRPr lang="en-US" b="0" noProof="1" smtClean="0"/>
                    </a:p>
                    <a:p>
                      <a:r>
                        <a:rPr lang="en-US" b="0" noProof="1" smtClean="0"/>
                        <a:t>Speed</a:t>
                      </a:r>
                      <a:r>
                        <a:rPr lang="en-US" b="0" baseline="0" noProof="1" smtClean="0"/>
                        <a:t> v = 100_km/1_h; </a:t>
                      </a:r>
                    </a:p>
                    <a:p>
                      <a:endParaRPr lang="en-US" baseline="0" noProof="1" smtClean="0"/>
                    </a:p>
                    <a:p>
                      <a:r>
                        <a:rPr lang="en-US" noProof="1" smtClean="0"/>
                        <a:t>int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operator "" </a:t>
                      </a:r>
                      <a:r>
                        <a:rPr lang="en-US" b="1" noProof="1" smtClean="0"/>
                        <a:t>_</a:t>
                      </a:r>
                      <a:r>
                        <a:rPr lang="en-US" noProof="1" smtClean="0"/>
                        <a:t>km(int val){</a:t>
                      </a:r>
                    </a:p>
                    <a:p>
                      <a:r>
                        <a:rPr lang="en-US" noProof="1" smtClean="0"/>
                        <a:t>  return val;</a:t>
                      </a:r>
                      <a:br>
                        <a:rPr lang="en-US" noProof="1" smtClean="0"/>
                      </a:br>
                      <a:r>
                        <a:rPr lang="en-US" noProof="1" smtClean="0"/>
                        <a:t>}</a:t>
                      </a:r>
                    </a:p>
                    <a:p>
                      <a:endParaRPr lang="en-US" noProof="1" smtClean="0"/>
                    </a:p>
                    <a:p>
                      <a:r>
                        <a:rPr lang="en-US" noProof="1" smtClean="0"/>
                        <a:t>Practical</a:t>
                      </a:r>
                      <a:r>
                        <a:rPr lang="en-US" baseline="0" noProof="1" smtClean="0"/>
                        <a:t> usage:</a:t>
                      </a:r>
                    </a:p>
                    <a:p>
                      <a:r>
                        <a:rPr lang="en-US" baseline="0" noProof="1" smtClean="0">
                          <a:hlinkClick r:id="rId2"/>
                        </a:rPr>
                        <a:t>http://www.codeproject.com/Articles/447922/Application-of-Cplusplus11-User-Defined-Literals-t</a:t>
                      </a:r>
                      <a:endParaRPr lang="en-US" baseline="0" noProof="1" smtClean="0"/>
                    </a:p>
                    <a:p>
                      <a:endParaRPr lang="en-US" baseline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5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5963"/>
              </p:ext>
            </p:extLst>
          </p:nvPr>
        </p:nvGraphicFramePr>
        <p:xfrm>
          <a:off x="457200" y="1600200"/>
          <a:ext cx="82296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214884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range-for, begin, end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1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vector&lt;int&gt; v;</a:t>
                      </a:r>
                    </a:p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for( vector&lt;int&gt;::iterator i = v.begin(); i != v.end(); ++i ) </a:t>
                      </a:r>
                    </a:p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   total += *i;</a:t>
                      </a:r>
                    </a:p>
                    <a:p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v.begin(), v.end()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int a[] = {1,2,3,4,5};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&amp;a[0], &amp;a[0] + sizeof(a)/sizeof(a[0]));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vector&lt;int&gt; v;</a:t>
                      </a:r>
                      <a:endParaRPr lang="en-US" b="1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for( auto d : v )</a:t>
                      </a:r>
                      <a:endParaRPr lang="en-US" noProof="1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   total += d;</a:t>
                      </a:r>
                    </a:p>
                    <a:p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begin(v), end(v)</a:t>
                      </a: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int a[] = {1,2,3,4,5};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begin(a), end(a)</a:t>
                      </a: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0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95050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 add(T x, U y) </a:t>
                      </a:r>
                    </a:p>
                    <a:p>
                      <a:r>
                        <a:rPr lang="en-US" b="1" noProof="1" smtClean="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  <a:endParaRPr lang="en-US" sz="1800" b="0" noProof="1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02940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 add(T x, U y) </a:t>
                      </a:r>
                    </a:p>
                    <a:p>
                      <a:r>
                        <a:rPr lang="en-US" b="1" noProof="1" smtClean="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  <a:endParaRPr lang="en-US" sz="1800" b="0" noProof="1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800" b="0" noProof="1" smtClean="0"/>
                        <a:t>(*(T*)(0)+*(U*)(0)) add(T x, U y)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0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734583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 add(T x, U y) </a:t>
                      </a:r>
                    </a:p>
                    <a:p>
                      <a:r>
                        <a:rPr lang="en-US" b="1" noProof="1" smtClean="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  <a:endParaRPr lang="en-US" sz="1800" b="0" noProof="1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800" b="0" noProof="1" smtClean="0"/>
                        <a:t>(*(T*)(0)+*(U*)(0)) add(T x, U y)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b="0" baseline="0" noProof="1" smtClean="0">
                          <a:solidFill>
                            <a:schemeClr val="dk1"/>
                          </a:solidFill>
                        </a:rPr>
                        <a:t> add</a:t>
                      </a:r>
                      <a:r>
                        <a:rPr lang="en-US" b="0" noProof="1" smtClean="0"/>
                        <a:t>(T x, U y)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-&gt;</a:t>
                      </a:r>
                      <a:r>
                        <a:rPr lang="en-US" b="1" noProof="1" smtClean="0"/>
                        <a:t>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</a:t>
                      </a:r>
                    </a:p>
                    <a:p>
                      <a:r>
                        <a:rPr lang="en-US" b="0" noProof="1" smtClean="0"/>
                        <a:t>{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0165"/>
              </p:ext>
            </p:extLst>
          </p:nvPr>
        </p:nvGraphicFramePr>
        <p:xfrm>
          <a:off x="457200" y="1600200"/>
          <a:ext cx="82296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434840"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struct LinkedList 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struct Link { /* ... */ }; </a:t>
                      </a:r>
                    </a:p>
                    <a:p>
                      <a:r>
                        <a:rPr lang="en-US" b="0" noProof="1" smtClean="0"/>
                        <a:t>  Link* erase(Link* p); </a:t>
                      </a:r>
                    </a:p>
                    <a:p>
                      <a:r>
                        <a:rPr lang="en-US" b="0" noProof="1" smtClean="0"/>
                        <a:t>  // ... </a:t>
                      </a:r>
                    </a:p>
                    <a:p>
                      <a:r>
                        <a:rPr lang="en-US" b="0" noProof="1" smtClean="0"/>
                        <a:t>}; </a:t>
                      </a:r>
                    </a:p>
                    <a:p>
                      <a:endParaRPr lang="en-US" b="0" noProof="1" smtClean="0"/>
                    </a:p>
                    <a:p>
                      <a:r>
                        <a:rPr lang="en-US" b="0" noProof="1" smtClean="0"/>
                        <a:t>LinkedList::Link* LinkedList::erase(Link* p) </a:t>
                      </a:r>
                    </a:p>
                    <a:p>
                      <a:r>
                        <a:rPr lang="en-US" b="0" noProof="1" smtClean="0"/>
                        <a:t>{ /* ... */ }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struct LinkedList </a:t>
                      </a:r>
                    </a:p>
                    <a:p>
                      <a:r>
                        <a:rPr lang="en-US" b="0" dirty="0" smtClean="0"/>
                        <a:t>{ </a:t>
                      </a:r>
                    </a:p>
                    <a:p>
                      <a:r>
                        <a:rPr lang="en-US" b="0" noProof="1" smtClean="0"/>
                        <a:t>  struct</a:t>
                      </a:r>
                      <a:r>
                        <a:rPr lang="en-US" b="0" dirty="0" smtClean="0"/>
                        <a:t> Link { /* ... */ }; </a:t>
                      </a:r>
                    </a:p>
                    <a:p>
                      <a:r>
                        <a:rPr lang="en-US" b="0" dirty="0" smtClean="0"/>
                        <a:t>  Link* erase(Link* p); </a:t>
                      </a:r>
                    </a:p>
                    <a:p>
                      <a:r>
                        <a:rPr lang="en-US" b="0" dirty="0" smtClean="0"/>
                        <a:t>  // ... </a:t>
                      </a:r>
                    </a:p>
                    <a:p>
                      <a:r>
                        <a:rPr lang="en-US" b="0" dirty="0" smtClean="0"/>
                        <a:t>}; 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pt-BR" b="0" dirty="0" smtClean="0"/>
                        <a:t> </a:t>
                      </a:r>
                      <a:r>
                        <a:rPr lang="en-US" b="0" noProof="1" smtClean="0"/>
                        <a:t>LinkedList</a:t>
                      </a:r>
                      <a:r>
                        <a:rPr lang="pt-BR" b="0" dirty="0" smtClean="0"/>
                        <a:t>::erase(Link* p) </a:t>
                      </a:r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-&gt; </a:t>
                      </a:r>
                      <a:r>
                        <a:rPr lang="pt-BR" b="0" dirty="0" smtClean="0"/>
                        <a:t>Link* </a:t>
                      </a:r>
                    </a:p>
                    <a:p>
                      <a:r>
                        <a:rPr lang="pt-BR" b="0" dirty="0" smtClean="0"/>
                        <a:t>{ /* ... */ }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static_assert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1"/>
          <a:ext cx="8229600" cy="5079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430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3434067">
                <a:tc>
                  <a:txBody>
                    <a:bodyPr/>
                    <a:lstStyle/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template&lt;class T&gt;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f(T v){</a:t>
                      </a:r>
                    </a:p>
                    <a:p>
                      <a:r>
                        <a:rPr lang="en-US" sz="2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static_assert</a:t>
                      </a:r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(sizeof(v) == 4, “v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must have size of 4 bytes</a:t>
                      </a:r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//do something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v</a:t>
                      </a:r>
                      <a:endParaRPr lang="en-US" sz="2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g(){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int64_t v; // 8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</a:t>
                      </a:r>
                      <a:endParaRPr lang="en-US" sz="2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f(v);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  <a:tr h="1152039">
                <a:tc>
                  <a:txBody>
                    <a:bodyPr/>
                    <a:lstStyle/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vs2010/2012 output: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1&gt;d:\main.cpp(5): error C2338: v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must have size of 4 bytes</a:t>
                      </a:r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decltype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int main(){ </a:t>
                      </a:r>
                    </a:p>
                    <a:p>
                      <a:r>
                        <a:rPr lang="en-US" sz="1400" noProof="1" smtClean="0"/>
                        <a:t>  int i = 4; </a:t>
                      </a:r>
                    </a:p>
                    <a:p>
                      <a:r>
                        <a:rPr lang="en-US" sz="1400" noProof="1" smtClean="0"/>
                        <a:t>  const int j = 6; </a:t>
                      </a:r>
                    </a:p>
                    <a:p>
                      <a:r>
                        <a:rPr lang="en-US" sz="1400" noProof="1" smtClean="0"/>
                        <a:t>  const int&amp; k = i; </a:t>
                      </a:r>
                    </a:p>
                    <a:p>
                      <a:r>
                        <a:rPr lang="en-US" sz="1400" noProof="1" smtClean="0"/>
                        <a:t>  int a[5]; </a:t>
                      </a:r>
                    </a:p>
                    <a:p>
                      <a:r>
                        <a:rPr lang="en-US" sz="1400" noProof="1" smtClean="0"/>
                        <a:t>  int *p;</a:t>
                      </a:r>
                    </a:p>
                    <a:p>
                      <a:endParaRPr lang="en-US" sz="1400" noProof="1" smtClean="0"/>
                    </a:p>
                    <a:p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int var1;</a:t>
                      </a:r>
                    </a:p>
                    <a:p>
                      <a:r>
                        <a:rPr lang="en-US" sz="1400" noProof="1" smtClean="0"/>
                        <a:t>  int var2;</a:t>
                      </a:r>
                    </a:p>
                    <a:p>
                      <a:r>
                        <a:rPr lang="en-US" sz="1400" noProof="1" smtClean="0"/>
                        <a:t>  int var3; </a:t>
                      </a:r>
                    </a:p>
                    <a:p>
                      <a:r>
                        <a:rPr lang="en-US" sz="1400" noProof="1" smtClean="0"/>
                        <a:t>  int&amp; var4 = i;</a:t>
                      </a:r>
                    </a:p>
                    <a:p>
                      <a:r>
                        <a:rPr lang="en-US" sz="1400" noProof="1" smtClean="0"/>
                        <a:t>  //</a:t>
                      </a:r>
                    </a:p>
                    <a:p>
                      <a:r>
                        <a:rPr lang="en-US" sz="1400" noProof="1" smtClean="0"/>
                        <a:t>  const int var5 = 1;</a:t>
                      </a:r>
                    </a:p>
                    <a:p>
                      <a:r>
                        <a:rPr lang="en-US" sz="1400" noProof="1" smtClean="0"/>
                        <a:t>  const int&amp; var6 = j;</a:t>
                      </a:r>
                    </a:p>
                    <a:p>
                      <a:r>
                        <a:rPr lang="en-US" sz="1400" noProof="1" smtClean="0"/>
                        <a:t>  int var7[5];</a:t>
                      </a:r>
                    </a:p>
                    <a:p>
                      <a:r>
                        <a:rPr lang="en-US" sz="1400" noProof="1" smtClean="0"/>
                        <a:t>  int&amp; var8 =</a:t>
                      </a:r>
                      <a:r>
                        <a:rPr lang="en-US" sz="1400" baseline="0" noProof="1" smtClean="0"/>
                        <a:t> i;</a:t>
                      </a:r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int&amp; var9 = i;</a:t>
                      </a:r>
                    </a:p>
                    <a:p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return 0;</a:t>
                      </a: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int main(){ </a:t>
                      </a:r>
                    </a:p>
                    <a:p>
                      <a:r>
                        <a:rPr lang="en-US" sz="1400" noProof="1" smtClean="0"/>
                        <a:t>  int i = 4; </a:t>
                      </a:r>
                    </a:p>
                    <a:p>
                      <a:r>
                        <a:rPr lang="en-US" sz="1400" noProof="1" smtClean="0"/>
                        <a:t>  const int j = 6; </a:t>
                      </a:r>
                    </a:p>
                    <a:p>
                      <a:r>
                        <a:rPr lang="en-US" sz="1400" noProof="1" smtClean="0"/>
                        <a:t>  const int&amp; k = i; </a:t>
                      </a:r>
                    </a:p>
                    <a:p>
                      <a:r>
                        <a:rPr lang="en-US" sz="1400" noProof="1" smtClean="0"/>
                        <a:t>  int a[5]; </a:t>
                      </a:r>
                    </a:p>
                    <a:p>
                      <a:r>
                        <a:rPr lang="en-US" sz="1400" noProof="1" smtClean="0"/>
                        <a:t>  int *p;</a:t>
                      </a:r>
                    </a:p>
                    <a:p>
                      <a:r>
                        <a:rPr lang="en-US" sz="1400" baseline="0" noProof="1" smtClean="0"/>
                        <a:t>  //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40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aseline="0" noProof="1" smtClean="0"/>
                        <a:t>is an operator for querying the type of an expression.</a:t>
                      </a:r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//similarly to the sizeof operator, the operand of decltype is unevaluated.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(i</a:t>
                      </a:r>
                      <a:r>
                        <a:rPr lang="en-US" sz="1400" noProof="1" smtClean="0"/>
                        <a:t>) var1; </a:t>
                      </a:r>
                      <a:r>
                        <a:rPr lang="en-US" sz="1400" baseline="0" noProof="1" smtClean="0"/>
                        <a:t> </a:t>
                      </a:r>
                      <a:endParaRPr lang="en-US" sz="1400" noProof="1" smtClean="0"/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(1) var2;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(2+3) var3;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(i=1) var4 = i; //there is no assignment i to 1</a:t>
                      </a:r>
                    </a:p>
                    <a:p>
                      <a:r>
                        <a:rPr lang="en-US" sz="1400" noProof="1" smtClean="0"/>
                        <a:t>  // i</a:t>
                      </a:r>
                      <a:r>
                        <a:rPr lang="en-US" sz="1400" baseline="0" noProof="1" smtClean="0"/>
                        <a:t> == 4 as before</a:t>
                      </a:r>
                      <a:endParaRPr lang="en-US" sz="1400" noProof="1" smtClean="0"/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(j) var5 = 1;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(k) var6 = j;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(a) var7;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(a[3]) var8 = i;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(*p) var9 = i;</a:t>
                      </a:r>
                    </a:p>
                    <a:p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return 0;</a:t>
                      </a: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Двойная стрелка влево/вправо 2"/>
          <p:cNvSpPr/>
          <p:nvPr/>
        </p:nvSpPr>
        <p:spPr>
          <a:xfrm>
            <a:off x="2133600" y="5105400"/>
            <a:ext cx="6477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declval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where acceptable template parameters may have no constructor in common</a:t>
            </a:r>
          </a:p>
        </p:txBody>
      </p:sp>
    </p:spTree>
    <p:extLst>
      <p:ext uri="{BB962C8B-B14F-4D97-AF65-F5344CB8AC3E}">
        <p14:creationId xmlns:p14="http://schemas.microsoft.com/office/powerpoint/2010/main" val="12053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traits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352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Output</a:t>
                      </a:r>
                      <a:endParaRPr lang="en-US" sz="2400" noProof="1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400" b="0" i="0" noProof="1" smtClean="0"/>
                        <a:t>#include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&lt;type_traits&gt;</a:t>
                      </a:r>
                    </a:p>
                    <a:p>
                      <a:r>
                        <a:rPr lang="en-US" sz="1400" b="0" i="0" noProof="1" smtClean="0"/>
                        <a:t>#include &lt;iostream&gt;</a:t>
                      </a:r>
                    </a:p>
                    <a:p>
                      <a:r>
                        <a:rPr lang="en-US" sz="1400" b="0" i="0" noProof="1" smtClean="0"/>
                        <a:t>using namespace std;</a:t>
                      </a:r>
                    </a:p>
                    <a:p>
                      <a:endParaRPr lang="en-US" sz="1400" b="0" i="0" noProof="1" smtClean="0"/>
                    </a:p>
                    <a:p>
                      <a:r>
                        <a:rPr lang="en-US" sz="1400" b="0" i="0" noProof="1" smtClean="0"/>
                        <a:t>struct A { }; </a:t>
                      </a:r>
                    </a:p>
                    <a:p>
                      <a:r>
                        <a:rPr lang="en-US" sz="1400" b="0" i="0" noProof="1" smtClean="0"/>
                        <a:t>struct B { virtual void f(){} }; </a:t>
                      </a:r>
                    </a:p>
                    <a:p>
                      <a:r>
                        <a:rPr lang="en-US" sz="1400" b="0" i="0" noProof="1" smtClean="0"/>
                        <a:t>struct C : B {}; </a:t>
                      </a:r>
                    </a:p>
                    <a:p>
                      <a:endParaRPr lang="en-US" sz="1400" b="0" i="0" noProof="1" smtClean="0"/>
                    </a:p>
                    <a:p>
                      <a:r>
                        <a:rPr lang="en-US" sz="1400" b="0" i="0" noProof="1" smtClean="0"/>
                        <a:t>int main()</a:t>
                      </a:r>
                    </a:p>
                    <a:p>
                      <a:r>
                        <a:rPr lang="en-US" sz="1400" b="0" i="0" noProof="1" smtClean="0"/>
                        <a:t>{</a:t>
                      </a:r>
                    </a:p>
                    <a:p>
                      <a:r>
                        <a:rPr lang="en-US" sz="1400" i="0" noProof="1" smtClean="0"/>
                        <a:t>  cout &lt;&lt; "int:"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has_virtual_destructor</a:t>
                      </a:r>
                      <a:r>
                        <a:rPr lang="en-US" sz="1400" i="0" noProof="1" smtClean="0"/>
                        <a:t>&lt;int&gt;::value &lt;&lt; endl;</a:t>
                      </a:r>
                      <a:endParaRPr lang="en-US" sz="1400" b="0" i="0" noProof="1" smtClean="0"/>
                    </a:p>
                    <a:p>
                      <a:r>
                        <a:rPr lang="en-US" sz="1400" b="0" i="0" noProof="1" smtClean="0"/>
                        <a:t>  cout &lt;&lt; "int:"&lt;&lt;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&lt;int&gt;::value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 </a:t>
                      </a:r>
                    </a:p>
                    <a:p>
                      <a:r>
                        <a:rPr lang="en-US" sz="1400" b="0" i="0" noProof="1" smtClean="0"/>
                        <a:t>  cout &lt;&lt; "A: 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&lt;A&gt;::value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</a:t>
                      </a:r>
                    </a:p>
                    <a:p>
                      <a:r>
                        <a:rPr lang="en-US" sz="1400" b="0" i="0" noProof="1" smtClean="0"/>
                        <a:t>  cout &lt;&lt; "B: 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&lt;B&gt;::value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</a:t>
                      </a:r>
                    </a:p>
                    <a:p>
                      <a:r>
                        <a:rPr lang="en-US" sz="1400" b="0" i="0" noProof="1" smtClean="0"/>
                        <a:t>  cout &lt;&lt; "C: 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&lt;C&gt;::value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</a:t>
                      </a:r>
                    </a:p>
                    <a:p>
                      <a:r>
                        <a:rPr lang="en-US" sz="1400" i="0" noProof="1" smtClean="0"/>
                        <a:t>  typedef int mytype[][24][60];</a:t>
                      </a:r>
                    </a:p>
                    <a:p>
                      <a:r>
                        <a:rPr lang="en-US" sz="1400" noProof="1" smtClean="0"/>
                        <a:t>  cout &lt;&lt; "(0 dim.): " &lt;&lt;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 noProof="1" smtClean="0"/>
                        <a:t>&lt;mytype,0&gt;::value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noProof="1" smtClean="0"/>
                        <a:t>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cout &lt;&lt; "(1 dim.): " &lt;&lt;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&lt;mytype,1&gt;::value &lt;&lt; endl;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cout &lt;&lt; "(2 dim.): " &lt;&lt;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&lt;mytype,2&gt;::value &lt;&lt; endl;</a:t>
                      </a:r>
                      <a:endParaRPr lang="en-US" sz="1400" noProof="1" smtClean="0"/>
                    </a:p>
                    <a:p>
                      <a:r>
                        <a:rPr lang="en-US" sz="1400" b="0" i="0" noProof="1" smtClean="0"/>
                        <a:t>  return 0;</a:t>
                      </a:r>
                    </a:p>
                    <a:p>
                      <a:r>
                        <a:rPr lang="en-US" sz="1400" b="0" i="0" noProof="1" smtClean="0"/>
                        <a:t>}</a:t>
                      </a:r>
                      <a:endParaRPr lang="en-US" sz="1400" b="0" i="0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i="1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int:0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int:0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A: 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B: 1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C: 1</a:t>
                      </a: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(0st dim.): 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(1st dim.): 24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(2st dim.): 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Variadic templates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600200"/>
          <a:ext cx="8458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267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Haskell</a:t>
                      </a:r>
                      <a:endParaRPr lang="en-US" sz="2400" dirty="0"/>
                    </a:p>
                  </a:txBody>
                  <a:tcPr/>
                </a:tc>
              </a:tr>
              <a:tr h="4282440"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Elements&gt;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count&lt;&gt;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0;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T, 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Args&gt;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count&lt;T, 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1 + </a:t>
                      </a:r>
                    </a:p>
                    <a:p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count&lt;Args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&gt;::value;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//call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int x = count&lt;0,1,2,3,4&gt;::value;</a:t>
                      </a:r>
                      <a:endParaRPr lang="en-US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count [] = 0 </a:t>
                      </a:r>
                    </a:p>
                    <a:p>
                      <a:r>
                        <a:rPr lang="pt-BR" dirty="0" smtClean="0"/>
                        <a:t>count (T:Args) = 1 + count Args</a:t>
                      </a:r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//call</a:t>
                      </a:r>
                    </a:p>
                    <a:p>
                      <a:r>
                        <a:rPr lang="pt-BR" dirty="0" smtClean="0"/>
                        <a:t>count [0,1,2,3,4]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1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null pointer constant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510304"/>
              </p:ext>
            </p:extLst>
          </p:nvPr>
        </p:nvGraphicFramePr>
        <p:xfrm>
          <a:off x="457200" y="1600200"/>
          <a:ext cx="4114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C++03</a:t>
                      </a:r>
                      <a:endParaRPr lang="en-US" sz="2400" b="1" noProof="1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void foo(char*); </a:t>
                      </a:r>
                    </a:p>
                    <a:p>
                      <a:r>
                        <a:rPr lang="en-US" sz="2400" noProof="1" smtClean="0"/>
                        <a:t>void foo(int);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foo(NULL); </a:t>
                      </a:r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Variadic templates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91747"/>
              </p:ext>
            </p:extLst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T,</a:t>
                      </a:r>
                      <a:r>
                        <a:rPr lang="en-US" baseline="0" dirty="0" smtClean="0"/>
                        <a:t> class U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arg1, U arg2);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T, class U, class Y&gt;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arg1, U arg2, Y arg3);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T, class U, class Y, class</a:t>
                      </a:r>
                      <a:r>
                        <a:rPr lang="en-US" baseline="0" dirty="0" smtClean="0"/>
                        <a:t> Z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arg1, U arg2, Y arg3, Z arg4);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f(“test”,42,’s’,12.f);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//… till some</a:t>
                      </a:r>
                      <a:r>
                        <a:rPr lang="en-US" baseline="0" dirty="0" smtClean="0"/>
                        <a:t> max </a:t>
                      </a:r>
                      <a:r>
                        <a:rPr lang="en-US" dirty="0" smtClean="0"/>
                        <a:t>N.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template &lt;class </a:t>
                      </a:r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T&gt;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void f(T</a:t>
                      </a:r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args);</a:t>
                      </a: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f(“test”,42,’s’,12.f);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6019800" y="2819400"/>
            <a:ext cx="1600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Pack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4140872"/>
            <a:ext cx="3657600" cy="838200"/>
          </a:xfrm>
          <a:prstGeom prst="wedgeRoundRectCallout">
            <a:avLst>
              <a:gd name="adj1" fmla="val -28847"/>
              <a:gd name="adj2" fmla="val 67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Pack expands to</a:t>
            </a:r>
          </a:p>
          <a:p>
            <a:pPr algn="ctr"/>
            <a:r>
              <a:rPr lang="en-US" dirty="0" smtClean="0"/>
              <a:t>void f(</a:t>
            </a:r>
            <a:r>
              <a:rPr lang="en-US" dirty="0" err="1" smtClean="0"/>
              <a:t>const</a:t>
            </a:r>
            <a:r>
              <a:rPr lang="en-US" dirty="0" smtClean="0"/>
              <a:t> char*, </a:t>
            </a:r>
            <a:r>
              <a:rPr lang="en-US" dirty="0" err="1" smtClean="0"/>
              <a:t>int</a:t>
            </a:r>
            <a:r>
              <a:rPr lang="en-US" dirty="0" smtClean="0"/>
              <a:t>, char, float)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Variadic templates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7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419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C++11(call sequence)</a:t>
                      </a:r>
                      <a:endParaRPr lang="en-US" sz="2400" dirty="0"/>
                    </a:p>
                  </a:txBody>
                  <a:tcPr/>
                </a:tc>
              </a:tr>
              <a:tr h="2971800">
                <a:tc row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template&lt;class T&gt;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void print_list(T value)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  cout&lt;&lt;value&lt;&lt;endl;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template&lt;class First, class 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Rest&gt;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void print_list(First first, Rest 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rest)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{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  cout&lt;&lt;first&lt;&lt;","; print_list(rest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print_list(42,"hello",2.3,'a');</a:t>
                      </a:r>
                      <a:endParaRPr lang="en-US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print_list(first = 42, ...rest = "hello",2.3,'a') 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42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print_list(first = "hello", ...rest = 2.3,'a') 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hello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print_list(first = 2.3, ...rest = 'a') 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2.3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print_list(value ='a') //trivial case</a:t>
                      </a:r>
                    </a:p>
                    <a:p>
                      <a:r>
                        <a:rPr lang="fr-FR" smtClean="0">
                          <a:solidFill>
                            <a:schemeClr val="tx1"/>
                          </a:solidFill>
                        </a:rPr>
                        <a:t>      a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</a:tr>
              <a:tr h="1060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/>
                        <a:t>42,hello,2.3,a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7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Variadic templates(sizeof... operator)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600200"/>
          <a:ext cx="8458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267200"/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2400" noProof="0" dirty="0" smtClean="0"/>
                        <a:t>C++11</a:t>
                      </a:r>
                      <a:endParaRPr lang="en-US" sz="24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282440"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Elements&gt;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count&lt;&gt;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0;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T, 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Args&gt;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count&lt;T, 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1 +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count&lt;Args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&gt;::value;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//call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int x = count&lt;0,1,2,3,4&gt;::value;</a:t>
                      </a:r>
                      <a:endParaRPr lang="en-US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sizeof...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(Elements);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sizeof...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return the number elements in a parameter pack</a:t>
                      </a: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noProof="1" smtClean="0"/>
                        <a:t>*/</a:t>
                      </a:r>
                    </a:p>
                    <a:p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//call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int x = count&lt;0,1,2,3,4&gt;::value;</a:t>
                      </a:r>
                      <a:endParaRPr lang="en-US" sz="18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constexpr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4343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noProof="1" smtClean="0"/>
                        <a:t>C++03</a:t>
                      </a:r>
                      <a:endParaRPr lang="en-US" sz="2400" b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/>
                        <a:t>C++11</a:t>
                      </a:r>
                      <a:endParaRPr lang="en-US" sz="2400" b="0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template&lt;int N&gt; </a:t>
                      </a:r>
                    </a:p>
                    <a:p>
                      <a:r>
                        <a:rPr lang="en-US" sz="1600" noProof="1" smtClean="0"/>
                        <a:t>struct Fib{ </a:t>
                      </a:r>
                    </a:p>
                    <a:p>
                      <a:r>
                        <a:rPr lang="en-US" sz="1600" noProof="1" smtClean="0"/>
                        <a:t>  enum { </a:t>
                      </a:r>
                    </a:p>
                    <a:p>
                      <a:r>
                        <a:rPr lang="en-US" sz="1600" noProof="1" smtClean="0"/>
                        <a:t>    value = Fib&lt;N-1&gt;::value + Fib&lt;N-2&gt;::value </a:t>
                      </a:r>
                    </a:p>
                    <a:p>
                      <a:r>
                        <a:rPr lang="en-US" sz="1600" noProof="1" smtClean="0"/>
                        <a:t>  };</a:t>
                      </a:r>
                    </a:p>
                    <a:p>
                      <a:r>
                        <a:rPr lang="en-US" sz="1600" noProof="1" smtClean="0"/>
                        <a:t>}; 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template&lt;&gt; struct Fib&lt;1&gt;{</a:t>
                      </a:r>
                    </a:p>
                    <a:p>
                      <a:r>
                        <a:rPr lang="en-US" sz="1600" noProof="1" smtClean="0"/>
                        <a:t>  enum { value = 1 }; </a:t>
                      </a:r>
                    </a:p>
                    <a:p>
                      <a:r>
                        <a:rPr lang="en-US" sz="1600" noProof="1" smtClean="0"/>
                        <a:t>}; 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template&lt;&gt; struct Fib&lt;0&gt; { </a:t>
                      </a:r>
                    </a:p>
                    <a:p>
                      <a:r>
                        <a:rPr lang="en-US" sz="1600" noProof="1" smtClean="0"/>
                        <a:t>  enum { value = 0 };</a:t>
                      </a:r>
                    </a:p>
                    <a:p>
                      <a:r>
                        <a:rPr lang="en-US" sz="1600" noProof="1" smtClean="0"/>
                        <a:t>}; 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cout &lt;&lt; Fib&lt;15&gt;::value;</a:t>
                      </a:r>
                    </a:p>
                    <a:p>
                      <a:endParaRPr lang="en-US" sz="16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constexpr</a:t>
                      </a:r>
                      <a:r>
                        <a:rPr lang="en-US" sz="160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noProof="1" smtClean="0"/>
                        <a:t>int Fib(int n)</a:t>
                      </a:r>
                    </a:p>
                    <a:p>
                      <a:r>
                        <a:rPr lang="en-US" sz="1600" noProof="1" smtClean="0"/>
                        <a:t>{</a:t>
                      </a:r>
                    </a:p>
                    <a:p>
                      <a:r>
                        <a:rPr lang="en-US" sz="1600" noProof="1" smtClean="0"/>
                        <a:t> return n&lt;=2 ? 1 : Fib(n-1)+Fib(n-2); </a:t>
                      </a:r>
                    </a:p>
                    <a:p>
                      <a:r>
                        <a:rPr lang="en-US" sz="1600" noProof="1" smtClean="0"/>
                        <a:t>}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cout &lt;&lt; Fib(15); //compile time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int a = 15;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1" smtClean="0"/>
                        <a:t>cout &lt;&lt; Fib(a); //runtime</a:t>
                      </a:r>
                    </a:p>
                    <a:p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0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std::tuple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36494"/>
              </p:ext>
            </p:extLst>
          </p:nvPr>
        </p:nvGraphicFramePr>
        <p:xfrm>
          <a:off x="457200" y="1600201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3733800"/>
              </a:tblGrid>
              <a:tr h="4447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python</a:t>
                      </a:r>
                      <a:endParaRPr lang="en-US" sz="2400" dirty="0"/>
                    </a:p>
                  </a:txBody>
                  <a:tcPr/>
                </a:tc>
              </a:tr>
              <a:tr h="1156464">
                <a:tc>
                  <a:txBody>
                    <a:bodyPr/>
                    <a:lstStyle/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noProof="1" smtClean="0"/>
                        <a:t>&lt;int,float,string&gt; t(1,2.f,”text”);</a:t>
                      </a:r>
                    </a:p>
                    <a:p>
                      <a:r>
                        <a:rPr lang="en-US" noProof="1" smtClean="0"/>
                        <a:t>int x =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noProof="1" smtClean="0"/>
                        <a:t>&lt;0&gt;(t);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float y =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noProof="1" smtClean="0"/>
                        <a:t>&lt;1&gt;(t);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string z = </a:t>
                      </a:r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noProof="1" smtClean="0"/>
                        <a:t>&lt;2&gt;(t);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t = (1,2.0,’text’)</a:t>
                      </a:r>
                    </a:p>
                    <a:p>
                      <a:r>
                        <a:rPr lang="en-US" i="0" noProof="1" smtClean="0"/>
                        <a:t>x = t[0]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y = t[1]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z = t[2]</a:t>
                      </a:r>
                    </a:p>
                  </a:txBody>
                  <a:tcPr/>
                </a:tc>
              </a:tr>
              <a:tr h="1957093"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int myint; </a:t>
                      </a:r>
                    </a:p>
                    <a:p>
                      <a:r>
                        <a:rPr lang="en-US" i="0" noProof="1" smtClean="0"/>
                        <a:t>char mychar; </a:t>
                      </a:r>
                    </a:p>
                    <a:p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i="0" noProof="1" smtClean="0"/>
                        <a:t>&lt;int,float,char&gt; mytuple;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packing values into tuple </a:t>
                      </a:r>
                    </a:p>
                    <a:p>
                      <a:r>
                        <a:rPr lang="en-US" i="0" noProof="1" smtClean="0"/>
                        <a:t>mytuple = </a:t>
                      </a:r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b="1" i="0" noProof="1" smtClean="0"/>
                        <a:t> </a:t>
                      </a:r>
                      <a:r>
                        <a:rPr lang="en-US" i="0" noProof="1" smtClean="0"/>
                        <a:t>(10, 2.6, 'a');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unpacking tuple into variables</a:t>
                      </a:r>
                    </a:p>
                    <a:p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i="0" noProof="1" smtClean="0"/>
                        <a:t>(myint, </a:t>
                      </a:r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ignore</a:t>
                      </a:r>
                      <a:r>
                        <a:rPr lang="en-US" i="0" noProof="1" smtClean="0"/>
                        <a:t>, mychar) = mytuple;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packing values into tuple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mytuple = (10, 2.6, 'a')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unpacking tuple into variables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myint, _, mychar</a:t>
                      </a:r>
                      <a:r>
                        <a:rPr lang="en-US" i="0" baseline="0" noProof="1" smtClean="0"/>
                        <a:t> = </a:t>
                      </a:r>
                      <a:r>
                        <a:rPr lang="en-US" i="0" noProof="1" smtClean="0"/>
                        <a:t>mytuple</a:t>
                      </a:r>
                    </a:p>
                  </a:txBody>
                  <a:tcPr/>
                </a:tc>
              </a:tr>
              <a:tr h="1166048">
                <a:tc>
                  <a:txBody>
                    <a:bodyPr/>
                    <a:lstStyle/>
                    <a:p>
                      <a:r>
                        <a:rPr lang="en-US" noProof="1" smtClean="0"/>
                        <a:t>int a = 5; </a:t>
                      </a:r>
                    </a:p>
                    <a:p>
                      <a:r>
                        <a:rPr lang="en-US" noProof="1" smtClean="0"/>
                        <a:t>int b = 6;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noProof="1" smtClean="0"/>
                        <a:t>(b, a) =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noProof="1" smtClean="0"/>
                        <a:t>(a, b);</a:t>
                      </a:r>
                      <a:endParaRPr lang="en-US" sz="18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a =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b =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b,a =</a:t>
                      </a:r>
                      <a:r>
                        <a:rPr lang="en-US" i="0" baseline="0" noProof="1" smtClean="0"/>
                        <a:t> a,b</a:t>
                      </a: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std::tuple/std::tie(for </a:t>
            </a:r>
            <a:r>
              <a:rPr lang="en-US" dirty="0"/>
              <a:t>lexicographical comparison</a:t>
            </a:r>
            <a:r>
              <a:rPr lang="en-US" noProof="1" smtClean="0"/>
              <a:t>)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888035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Student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string name;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classId;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numPassedExams;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bool operator&lt;(const Student&amp; rhs) const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if(name &lt; rhs.name)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return true;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if(name == rhs.name)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if(classId &lt; rhs.classId)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if(classId == rhs.classId)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numPassedExams &lt; rhs.numPassedExams;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set&lt;Student&gt; students;</a:t>
                      </a:r>
                      <a:endParaRPr lang="en-US" i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Student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string name;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classId;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numPassedExams;</a:t>
                      </a:r>
                    </a:p>
                    <a:p>
                      <a:endParaRPr lang="en-US" sz="16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bool operator&lt;(const Student&amp; rhs) const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</a:t>
                      </a:r>
                      <a:r>
                        <a:rPr lang="en-US" sz="1600" b="1" kern="1200" baseline="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tie</a:t>
                      </a:r>
                      <a:r>
                        <a:rPr lang="en-US" sz="1600" b="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 classId, 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numPassedExams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&lt;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baseline="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tie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rhs.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 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rhs.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classId, 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rhs.numPassedExams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6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6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set&lt;Student&gt; students;</a:t>
                      </a:r>
                      <a:endParaRPr lang="en-US" sz="1600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Uniform Initialization and std::initializer_list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33562"/>
              </p:ext>
            </p:extLst>
          </p:nvPr>
        </p:nvGraphicFramePr>
        <p:xfrm>
          <a:off x="457200" y="1447800"/>
          <a:ext cx="8229600" cy="51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C++03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endParaRPr lang="en-US" sz="2800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int 	a[] = { 1, 2, 3, 4, 5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vector&lt;int&gt; 	v;</a:t>
                      </a:r>
                      <a:br>
                        <a:rPr lang="en-US" sz="14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for( int i = 1; i &lt;= 5; ++i ) v.push_back(i);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int                    a[]</a:t>
                      </a:r>
                      <a:r>
                        <a:rPr lang="en-US" sz="1400" baseline="0" noProof="1" smtClean="0"/>
                        <a:t>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noProof="1" smtClean="0"/>
                        <a:t>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vector&lt;int&gt;     v   =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</a:t>
                      </a: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map&lt;int, string&gt; labels;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labels.insert(make_pair(1, “Open”));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labels.insert(make_pair(2, “Close”));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labels.insert(make_pair(3, “Reboot”));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map&lt;int, string&gt; labels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endParaRPr lang="en-US" sz="1400" noProof="1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noProof="1" smtClean="0"/>
                        <a:t>1 , "Open"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2 , "Close"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3 , "Reboot"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normalize(const Vector3&amp; 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float inv_len = 1.f/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length(v);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return Vector3(v.x*inv_len, v.y*inv_len, v.z*inv_len);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z="140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normalize(const Vector3&amp; 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float inv_len = 1.f/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length(v);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return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v.x*inv_len, v.y*inv_len, v.z*inv_len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x = normalize(Vector3(2,5,9));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y(4,2,1);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x = normalize(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2,5,9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); 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y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4,2,1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 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3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std::initializer_list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10555"/>
              </p:ext>
            </p:extLst>
          </p:nvPr>
        </p:nvGraphicFramePr>
        <p:xfrm>
          <a:off x="457200" y="1295400"/>
          <a:ext cx="8229600" cy="534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1676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vector&lt;int&gt;     v   =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//How to make</a:t>
                      </a:r>
                      <a:r>
                        <a:rPr lang="en-US" sz="1400" baseline="0" noProof="1" smtClean="0"/>
                        <a:t> this works?</a:t>
                      </a:r>
                      <a:endParaRPr lang="en-US" sz="1400" noProof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vector&lt;int&gt;     v   =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//vector(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 noProof="1" smtClean="0"/>
                        <a:t> args) is called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template&lt;class 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class vector{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vector(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 noProof="1" smtClean="0"/>
                        <a:t> args)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{ /*rude, naive implementation to show how ctor with initiailizer_list works*/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  for(auto it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begin</a:t>
                      </a:r>
                      <a:r>
                        <a:rPr lang="en-US" sz="1400" noProof="1" smtClean="0"/>
                        <a:t>(args); it !=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end</a:t>
                      </a:r>
                      <a:r>
                        <a:rPr lang="en-US" sz="1400" noProof="1" smtClean="0"/>
                        <a:t>(args); ++it)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    push_back(*it);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//…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};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//what is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initializer_list&lt;T&gt; ?</a:t>
                      </a:r>
                      <a:r>
                        <a:rPr lang="en-US" sz="1400" b="0" spc="-2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initializer_list&lt;T&gt; is a lightweight proxy object that provides access to an array of objects of type 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A std::initializer_list object is </a:t>
                      </a:r>
                      <a:r>
                        <a:rPr lang="en-US" sz="1400" b="1" u="sng" noProof="1" smtClean="0">
                          <a:solidFill>
                            <a:srgbClr val="00B050"/>
                          </a:solidFill>
                        </a:rPr>
                        <a:t>automatically</a:t>
                      </a:r>
                      <a:r>
                        <a:rPr lang="en-US" sz="1400" noProof="1" smtClean="0"/>
                        <a:t> constructed when: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vector&lt;int&gt; v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1,2,3,4,5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;//list-initialization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/>
                        <a:t>v = 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baseline="0" noProof="1" smtClean="0"/>
                        <a:t>1,2,3,4,5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baseline="0" noProof="1" smtClean="0"/>
                        <a:t>;//</a:t>
                      </a:r>
                      <a:r>
                        <a:rPr lang="en-US" sz="1400" noProof="1" smtClean="0"/>
                        <a:t>assignment expression</a:t>
                      </a:r>
                      <a:endParaRPr lang="en-US" sz="1400" baseline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/>
                        <a:t>f(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baseline="0" noProof="1" smtClean="0"/>
                        <a:t>1,2,3,4,5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baseline="0" noProof="1" smtClean="0"/>
                        <a:t>);//function 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for (int x :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1, 2, 3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)//ranged for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/>
                        <a:t>  cout &lt;&lt; x &lt;&lt; endl;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std::initializer_list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64821"/>
              </p:ext>
            </p:extLst>
          </p:nvPr>
        </p:nvGraphicFramePr>
        <p:xfrm>
          <a:off x="457200" y="1295400"/>
          <a:ext cx="8229600" cy="337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1005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WARNING!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Constructor with initializer_list</a:t>
                      </a:r>
                      <a:r>
                        <a:rPr lang="en-US" sz="1400" baseline="0" noProof="1" smtClean="0"/>
                        <a:t> has precedence!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vector&lt;int</a:t>
                      </a:r>
                      <a:r>
                        <a:rPr lang="en-US" sz="1400" noProof="1" smtClean="0"/>
                        <a:t>&gt;     </a:t>
                      </a:r>
                      <a:r>
                        <a:rPr lang="en-US" sz="1400" noProof="1" smtClean="0"/>
                        <a:t>v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4, 20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//vector contains 4 and 20</a:t>
                      </a:r>
                      <a:endParaRPr lang="en-US" sz="1400" baseline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aseline="0" noProof="1" smtClean="0"/>
                        <a:t>vector&lt;int&gt;     v(4, 20); // vector contains 20, 20, 20, 20</a:t>
                      </a:r>
                      <a:endParaRPr lang="en-US" sz="1400" noProof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noProof="1" smtClean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z="1400" baseline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ull pointer constant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110289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C++03</a:t>
                      </a:r>
                      <a:endParaRPr lang="en-US" sz="2400" b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void foo(char*); </a:t>
                      </a:r>
                    </a:p>
                    <a:p>
                      <a:r>
                        <a:rPr lang="en-US" sz="2400" noProof="1" smtClean="0"/>
                        <a:t>void foo(int);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foo(NULL); </a:t>
                      </a:r>
                      <a:r>
                        <a:rPr lang="en-US" sz="2400" b="1" noProof="1" smtClean="0">
                          <a:solidFill>
                            <a:srgbClr val="FF0000"/>
                          </a:solidFill>
                        </a:rPr>
                        <a:t>//calls second foo</a:t>
                      </a:r>
                      <a:endParaRPr lang="en-US" sz="2400" b="1" noProof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void foo(char*); </a:t>
                      </a:r>
                    </a:p>
                    <a:p>
                      <a:r>
                        <a:rPr lang="en-US" sz="2400" noProof="1" smtClean="0"/>
                        <a:t>void foo(int);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foo(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nullptr</a:t>
                      </a:r>
                      <a:r>
                        <a:rPr lang="en-US" sz="2400" noProof="1" smtClean="0"/>
                        <a:t>);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//calls</a:t>
                      </a:r>
                      <a:r>
                        <a:rPr lang="en-US" sz="2400" b="1" baseline="0" noProof="1" smtClean="0">
                          <a:solidFill>
                            <a:srgbClr val="00B050"/>
                          </a:solidFill>
                        </a:rPr>
                        <a:t> first foo</a:t>
                      </a: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Deprecated idioms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662956"/>
              </p:ext>
            </p:extLst>
          </p:nvPr>
        </p:nvGraphicFramePr>
        <p:xfrm>
          <a:off x="457200" y="1295401"/>
          <a:ext cx="8077200" cy="518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/>
              </a:tblGrid>
              <a:tr h="34379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252113">
                <a:tc>
                  <a:txBody>
                    <a:bodyPr/>
                    <a:lstStyle/>
                    <a:p>
                      <a:r>
                        <a:rPr lang="en-US" sz="1600" b="0" baseline="0" noProof="1" smtClean="0">
                          <a:solidFill>
                            <a:schemeClr val="tx1"/>
                          </a:solidFill>
                        </a:rPr>
                        <a:t>Now that we have C++11, we can use new features instead of following idioms:</a:t>
                      </a: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  <a:hlinkClick r:id="rId3"/>
                        </a:rPr>
                        <a:t>nullptr</a:t>
                      </a:r>
                      <a:endParaRPr lang="en-US" sz="12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4"/>
                        </a:rPr>
                        <a:t>Move_Constructor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5"/>
                        </a:rPr>
                        <a:t>Safe_bool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6"/>
                        </a:rPr>
                        <a:t>Shrink-to-fit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7"/>
                        </a:rPr>
                        <a:t>Type_Safe_Enum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19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8"/>
                        </a:rPr>
                        <a:t>Requiring_or_Prohibiting_Heap-based_Objects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9"/>
                        </a:rPr>
                        <a:t>Type_Generator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19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10"/>
                        </a:rPr>
                        <a:t>Final_Class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19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11"/>
                        </a:rPr>
                        <a:t>address_of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45919">
                <a:tc>
                  <a:txBody>
                    <a:bodyPr/>
                    <a:lstStyle/>
                    <a:p>
                      <a:endParaRPr lang="en-US" sz="1400" b="0" noProof="1" smtClean="0">
                        <a:solidFill>
                          <a:schemeClr val="tx1"/>
                        </a:solidFill>
                        <a:hlinkClick r:id="rId12"/>
                      </a:endParaRP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12"/>
                        </a:rPr>
                        <a:t>http://stackoverflow.com/questions/9299101/what-c-idioms-are-deprecated-in-c11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7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C++11 compiler support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35562"/>
              </p:ext>
            </p:extLst>
          </p:nvPr>
        </p:nvGraphicFramePr>
        <p:xfrm>
          <a:off x="381000" y="1219200"/>
          <a:ext cx="8458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914400"/>
                <a:gridCol w="2133600"/>
                <a:gridCol w="1752600"/>
                <a:gridCol w="1600200"/>
              </a:tblGrid>
              <a:tr h="466541">
                <a:tc>
                  <a:txBody>
                    <a:bodyPr/>
                    <a:lstStyle/>
                    <a:p>
                      <a:r>
                        <a:rPr lang="en-US" noProof="1" smtClean="0"/>
                        <a:t>gcc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icc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msvc(with NOV CTP)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Ibm</a:t>
                      </a:r>
                      <a:r>
                        <a:rPr lang="en-US" baseline="0" noProof="1" smtClean="0"/>
                        <a:t> xlc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clang</a:t>
                      </a:r>
                      <a:endParaRPr lang="en-US" noProof="1"/>
                    </a:p>
                  </a:txBody>
                  <a:tcPr/>
                </a:tc>
              </a:tr>
              <a:tr h="1514659">
                <a:tc>
                  <a:txBody>
                    <a:bodyPr/>
                    <a:lstStyle/>
                    <a:p>
                      <a:r>
                        <a:rPr lang="en-US" noProof="1" smtClean="0"/>
                        <a:t>38/39</a:t>
                      </a:r>
                    </a:p>
                    <a:p>
                      <a:r>
                        <a:rPr lang="en-US" noProof="1" smtClean="0"/>
                        <a:t>Not implemented:</a:t>
                      </a:r>
                    </a:p>
                    <a:p>
                      <a:r>
                        <a:rPr lang="en-US" noProof="1" smtClean="0"/>
                        <a:t>threads,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27/39</a:t>
                      </a:r>
                    </a:p>
                    <a:p>
                      <a:r>
                        <a:rPr lang="en-US" noProof="1" smtClean="0"/>
                        <a:t>Full STL</a:t>
                      </a:r>
                      <a:r>
                        <a:rPr lang="en-US" baseline="0" noProof="1" smtClean="0"/>
                        <a:t> support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24/39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Full STL</a:t>
                      </a:r>
                      <a:r>
                        <a:rPr lang="en-US" baseline="0" noProof="1" smtClean="0"/>
                        <a:t> support(without init. list)</a:t>
                      </a:r>
                      <a:endParaRPr lang="en-US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17/39</a:t>
                      </a:r>
                    </a:p>
                    <a:p>
                      <a:r>
                        <a:rPr lang="en-US" noProof="1" smtClean="0"/>
                        <a:t>Not implemented:</a:t>
                      </a:r>
                    </a:p>
                    <a:p>
                      <a:r>
                        <a:rPr lang="en-US" noProof="1" smtClean="0"/>
                        <a:t>threads, regex</a:t>
                      </a:r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37/39</a:t>
                      </a:r>
                    </a:p>
                    <a:p>
                      <a:r>
                        <a:rPr lang="en-US" noProof="1" smtClean="0"/>
                        <a:t>Full STL</a:t>
                      </a:r>
                      <a:r>
                        <a:rPr lang="en-US" baseline="0" noProof="1" smtClean="0"/>
                        <a:t> support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4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669550984"/>
              </p:ext>
            </p:extLst>
          </p:nvPr>
        </p:nvGraphicFramePr>
        <p:xfrm>
          <a:off x="533400" y="1600200"/>
          <a:ext cx="8229600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4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standard types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469416"/>
              </p:ext>
            </p:extLst>
          </p:nvPr>
        </p:nvGraphicFramePr>
        <p:xfrm>
          <a:off x="457200" y="1600200"/>
          <a:ext cx="4114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sizeof(int) ==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== 1 byte(==</a:t>
                      </a:r>
                      <a:r>
                        <a:rPr lang="en-US" sz="2400" baseline="0" noProof="1" smtClean="0"/>
                        <a:t> ? bits</a:t>
                      </a:r>
                      <a:r>
                        <a:rPr lang="en-US" sz="2400" noProof="1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&lt;= sizeof(short) &lt;= sizeof(int) &lt;= sizeof(long)</a:t>
                      </a:r>
                      <a:endParaRPr lang="en-US" sz="24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types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16959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C++11</a:t>
                      </a:r>
                      <a:endParaRPr lang="en-US" sz="2400" b="1" dirty="0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sizeof(int) ==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== 1 byte(==</a:t>
                      </a:r>
                      <a:r>
                        <a:rPr lang="en-US" sz="2400" baseline="0" noProof="1" smtClean="0"/>
                        <a:t> ? bits</a:t>
                      </a:r>
                      <a:r>
                        <a:rPr lang="en-US" sz="2400" noProof="1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&lt;= sizeof(short) &lt;= sizeof(int) &lt;= sizeof(long)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int8_t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uint8_t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int16_t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uint16_t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int32_t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uint32_t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int64_t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uint64_t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aw string literals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17733"/>
              </p:ext>
            </p:extLst>
          </p:nvPr>
        </p:nvGraphicFramePr>
        <p:xfrm>
          <a:off x="457200" y="12192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191000"/>
              </a:tblGrid>
              <a:tr h="445770"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C++03</a:t>
                      </a:r>
                      <a:endParaRPr lang="en-US" sz="2400" b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C++11</a:t>
                      </a:r>
                      <a:endParaRPr lang="en-US" sz="2400" b="1" noProof="1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test="C:\\A\\B\\C\\D\\file1.txt";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test=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C:\A\B\C\D\file1.txt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</a:txBody>
                  <a:tcPr/>
                </a:tc>
              </a:tr>
              <a:tr h="505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C:\A\B\C\D\file1.txt</a:t>
                      </a:r>
                    </a:p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C:\A\B\C\D\file1.txt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1258"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=</a:t>
                      </a:r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"First Line.\nSecond line.\nThird Line.\n";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=</a:t>
                      </a:r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Line.\nSecond line.\nThird Line.\n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First Line.</a:t>
                      </a:r>
                    </a:p>
                    <a:p>
                      <a:r>
                        <a:rPr lang="en-US" sz="1400" noProof="1" smtClean="0"/>
                        <a:t>Second line.</a:t>
                      </a:r>
                    </a:p>
                    <a:p>
                      <a:r>
                        <a:rPr lang="en-US" sz="1400" noProof="1" smtClean="0"/>
                        <a:t>Third 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First Line.\nSecond line.\nThird Line.\n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9284">
                <a:tc>
                  <a:txBody>
                    <a:bodyPr/>
                    <a:lstStyle/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 =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Line.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 line.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 Line.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First Line.</a:t>
                      </a:r>
                    </a:p>
                    <a:p>
                      <a:r>
                        <a:rPr lang="en-US" sz="1400" noProof="1" smtClean="0"/>
                        <a:t>Second line.</a:t>
                      </a:r>
                    </a:p>
                    <a:p>
                      <a:r>
                        <a:rPr lang="en-US" sz="1400" noProof="1" smtClean="0"/>
                        <a:t>Third Line.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7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Uniform Initialization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95401"/>
          <a:ext cx="8229600" cy="504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95800"/>
              </a:tblGrid>
              <a:tr h="446384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49553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//but wait!!! How then does this work?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struct Vector3{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float x,y,z;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Vector3(float _x, float _y, float _z)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: x(_x), y(_y), z(_z){}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//I don’t see ctor with </a:t>
                      </a:r>
                      <a:r>
                        <a:rPr lang="en-US" sz="1400" noProof="1" smtClean="0"/>
                        <a:t>std::initializer_list!</a:t>
                      </a:r>
                      <a:endParaRPr lang="en-US" sz="140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normalize(const Vector3&amp; v){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float inv_len = 1.f/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length(v);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return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v.x*inv_len, v.y*inv_len, v.z*inv_len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x = normalize(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2,5,9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); 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y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4,2,1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 </a:t>
                      </a:r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The answer is:</a:t>
                      </a:r>
                      <a:r>
                        <a:rPr lang="en-US" sz="1400" baseline="0" noProof="1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aseline="0" noProof="1" smtClean="0"/>
                        <a:t>now you can use 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{}</a:t>
                      </a:r>
                      <a:r>
                        <a:rPr lang="en-US" sz="1400" baseline="0" noProof="1" smtClean="0"/>
                        <a:t> instead of ()</a:t>
                      </a:r>
                      <a:endParaRPr lang="en-US" sz="1400" noProof="1" smtClean="0"/>
                    </a:p>
                  </a:txBody>
                  <a:tcPr/>
                </a:tc>
              </a:tr>
              <a:tr h="2468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aseline="0" noProof="1" smtClean="0"/>
                        <a:t>But what about following case: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struct T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T(int,int);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T(initializer_list&lt;int&gt;);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};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 foo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10,20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 // calls initializer_list 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 bar (10,20);  // calls first constructor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Initializer-list constructors </a:t>
                      </a:r>
                      <a:r>
                        <a:rPr lang="en-US" sz="1400" b="1" u="sng" noProof="1" smtClean="0"/>
                        <a:t>take precedence over other constructors </a:t>
                      </a:r>
                      <a:r>
                        <a:rPr lang="en-US" sz="1400" noProof="1" smtClean="0"/>
                        <a:t>when the initializer-list constructor syntax is used!</a:t>
                      </a:r>
                    </a:p>
                  </a:txBody>
                  <a:tcPr/>
                </a:tc>
              </a:tr>
              <a:tr h="131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So</a:t>
                      </a:r>
                      <a:r>
                        <a:rPr lang="en-US" sz="1400" baseline="0" noProof="1" smtClean="0"/>
                        <a:t>, be careful! Consider following example:</a:t>
                      </a:r>
                    </a:p>
                    <a:p>
                      <a:pPr marL="0" indent="0">
                        <a:buNone/>
                      </a:pPr>
                      <a:endParaRPr lang="en-US" sz="1400" baseline="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vector&lt;int&gt; v(5); // v contains five elements {0,0,0,0,0}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vector&lt;int&gt; v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5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// v contains one element {5}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4298</Words>
  <Application>Microsoft Office PowerPoint</Application>
  <PresentationFormat>On-screen Show (4:3)</PresentationFormat>
  <Paragraphs>1034</Paragraphs>
  <Slides>52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Тема Office</vt:lpstr>
      <vt:lpstr>C++11</vt:lpstr>
      <vt:lpstr>Bits and Pieces</vt:lpstr>
      <vt:lpstr>range-for, begin, end</vt:lpstr>
      <vt:lpstr>null pointer constant</vt:lpstr>
      <vt:lpstr>null pointer constant</vt:lpstr>
      <vt:lpstr>standard types</vt:lpstr>
      <vt:lpstr>standard types</vt:lpstr>
      <vt:lpstr>raw string literals</vt:lpstr>
      <vt:lpstr>Uniform Initialization</vt:lpstr>
      <vt:lpstr>Uniform Initialization</vt:lpstr>
      <vt:lpstr>Uniform Initialization and std::initializer_list</vt:lpstr>
      <vt:lpstr>using</vt:lpstr>
      <vt:lpstr>using</vt:lpstr>
      <vt:lpstr>explicit conversion operators</vt:lpstr>
      <vt:lpstr>explicit conversion operators</vt:lpstr>
      <vt:lpstr>explicit conversion operators</vt:lpstr>
      <vt:lpstr>explicit conversion operators</vt:lpstr>
      <vt:lpstr>fixed template &gt;&gt; notation</vt:lpstr>
      <vt:lpstr>Class Design</vt:lpstr>
      <vt:lpstr>in-class member initializers</vt:lpstr>
      <vt:lpstr>delegating constructors</vt:lpstr>
      <vt:lpstr>override</vt:lpstr>
      <vt:lpstr>final</vt:lpstr>
      <vt:lpstr>control of defaults: default and delete</vt:lpstr>
      <vt:lpstr>Type System</vt:lpstr>
      <vt:lpstr>auto</vt:lpstr>
      <vt:lpstr>enum class - scoped and strongly typed enums</vt:lpstr>
      <vt:lpstr>user-defined literals</vt:lpstr>
      <vt:lpstr>suffix return type syntax</vt:lpstr>
      <vt:lpstr>suffix return type syntax</vt:lpstr>
      <vt:lpstr>suffix return type syntax</vt:lpstr>
      <vt:lpstr>suffix return type syntax</vt:lpstr>
      <vt:lpstr>suffix return type syntax</vt:lpstr>
      <vt:lpstr>Metaprogramming</vt:lpstr>
      <vt:lpstr>static_assert</vt:lpstr>
      <vt:lpstr>decltype</vt:lpstr>
      <vt:lpstr>declval</vt:lpstr>
      <vt:lpstr>type traits</vt:lpstr>
      <vt:lpstr>Variadic templates</vt:lpstr>
      <vt:lpstr>Variadic templates</vt:lpstr>
      <vt:lpstr>Variadic templates</vt:lpstr>
      <vt:lpstr>Variadic templates(sizeof... operator)</vt:lpstr>
      <vt:lpstr>constexpr</vt:lpstr>
      <vt:lpstr>Standard Library</vt:lpstr>
      <vt:lpstr>std::tuple</vt:lpstr>
      <vt:lpstr>std::tuple/std::tie(for lexicographical comparison)</vt:lpstr>
      <vt:lpstr>Uniform Initialization and std::initializer_list</vt:lpstr>
      <vt:lpstr>std::initializer_list</vt:lpstr>
      <vt:lpstr>std::initializer_list</vt:lpstr>
      <vt:lpstr>Deprecated idioms</vt:lpstr>
      <vt:lpstr>C++11 compiler support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Alex</dc:creator>
  <cp:lastModifiedBy>Kristoffel Pirard</cp:lastModifiedBy>
  <cp:revision>443</cp:revision>
  <dcterms:created xsi:type="dcterms:W3CDTF">2012-11-12T21:14:08Z</dcterms:created>
  <dcterms:modified xsi:type="dcterms:W3CDTF">2016-02-03T14:57:52Z</dcterms:modified>
</cp:coreProperties>
</file>