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416" r:id="rId3"/>
    <p:sldId id="347" r:id="rId4"/>
    <p:sldId id="348" r:id="rId5"/>
    <p:sldId id="406" r:id="rId6"/>
    <p:sldId id="358" r:id="rId7"/>
    <p:sldId id="429" r:id="rId8"/>
    <p:sldId id="430" r:id="rId9"/>
    <p:sldId id="363" r:id="rId10"/>
    <p:sldId id="361" r:id="rId11"/>
    <p:sldId id="380" r:id="rId12"/>
    <p:sldId id="38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6662" autoAdjust="0"/>
    <p:restoredTop sz="93007" autoAdjust="0"/>
  </p:normalViewPr>
  <p:slideViewPr>
    <p:cSldViewPr>
      <p:cViewPr varScale="1">
        <p:scale>
          <a:sx n="86" d="100"/>
          <a:sy n="86" d="100"/>
        </p:scale>
        <p:origin x="9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B7D5C-BA36-4276-AF76-6D08B2595B1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BD8F-7DF1-4A21-8571-D732678EBC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1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8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7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1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6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4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2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1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2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7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4BA13-5D85-4BAE-874B-A359AD603E5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6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nochenti@gmail.com" TargetMode="External"/><Relationship Id="rId2" Type="http://schemas.openxmlformats.org/officeDocument/2006/relationships/hyperlink" Target="http://www.amcbridg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j.mp/cpp11re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org/blog/2012/12/an-implementation-of-generic-lambdas-request-for-feedback-faisal-val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C++11</a:t>
            </a:r>
            <a:endParaRPr lang="en-US" sz="8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10299" y="5826042"/>
            <a:ext cx="8153400" cy="430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noProof="1" smtClean="0"/>
              <a:t>Alex </a:t>
            </a:r>
            <a:r>
              <a:rPr lang="en-US" sz="8000" noProof="1"/>
              <a:t>Sinyakov, </a:t>
            </a:r>
            <a:endParaRPr lang="en-US" sz="8000" noProof="1" smtClean="0"/>
          </a:p>
          <a:p>
            <a:pPr algn="r"/>
            <a:r>
              <a:rPr lang="en-US" sz="8000" noProof="1" smtClean="0"/>
              <a:t>Software </a:t>
            </a:r>
            <a:r>
              <a:rPr lang="en-US" sz="8000" noProof="1"/>
              <a:t>Engineer at </a:t>
            </a:r>
            <a:r>
              <a:rPr lang="en-US" sz="8000" noProof="1">
                <a:hlinkClick r:id="rId2"/>
              </a:rPr>
              <a:t>AMC Bridge</a:t>
            </a:r>
            <a:r>
              <a:rPr lang="en-US" sz="8000" noProof="1"/>
              <a:t> </a:t>
            </a:r>
            <a:endParaRPr lang="en-US" sz="8000" noProof="1" smtClean="0"/>
          </a:p>
          <a:p>
            <a:pPr algn="r"/>
            <a:r>
              <a:rPr lang="en-US" sz="8000" noProof="1" smtClean="0"/>
              <a:t>Twitter: @innochenti</a:t>
            </a:r>
          </a:p>
          <a:p>
            <a:pPr algn="r"/>
            <a:r>
              <a:rPr lang="en-US" sz="8000" noProof="1" smtClean="0"/>
              <a:t>E-mail: </a:t>
            </a:r>
            <a:r>
              <a:rPr lang="en-US" sz="8000" noProof="1" smtClean="0">
                <a:hlinkClick r:id="rId3"/>
              </a:rPr>
              <a:t>innochenti@gmail.com</a:t>
            </a:r>
            <a:endParaRPr lang="en-US" sz="8000" noProof="1" smtClean="0"/>
          </a:p>
          <a:p>
            <a:pPr algn="r"/>
            <a:endParaRPr lang="en-US" sz="8000" noProof="1"/>
          </a:p>
          <a:p>
            <a:pPr algn="r"/>
            <a:r>
              <a:rPr lang="en-US" sz="8000" noProof="1" smtClean="0"/>
              <a:t>PDF Slides: </a:t>
            </a:r>
            <a:r>
              <a:rPr lang="en-US" sz="8000" noProof="1" smtClean="0">
                <a:hlinkClick r:id="rId4"/>
              </a:rPr>
              <a:t>http://j.mp/cpp11ref</a:t>
            </a:r>
            <a:endParaRPr lang="en-US" sz="8000" noProof="1" smtClean="0"/>
          </a:p>
          <a:p>
            <a:pPr algn="r"/>
            <a:endParaRPr lang="en-US" sz="8000" noProof="1" smtClean="0"/>
          </a:p>
        </p:txBody>
      </p:sp>
    </p:spTree>
    <p:extLst>
      <p:ext uri="{BB962C8B-B14F-4D97-AF65-F5344CB8AC3E}">
        <p14:creationId xmlns:p14="http://schemas.microsoft.com/office/powerpoint/2010/main" val="16178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std::bind</a:t>
            </a:r>
            <a:endParaRPr lang="en-US" noProof="1"/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017552"/>
              </p:ext>
            </p:extLst>
          </p:nvPr>
        </p:nvGraphicFramePr>
        <p:xfrm>
          <a:off x="457200" y="1600200"/>
          <a:ext cx="8229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2971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C++11</a:t>
                      </a:r>
                      <a:endParaRPr lang="en-US" sz="2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output</a:t>
                      </a:r>
                      <a:endParaRPr lang="en-US" sz="2400" noProof="1"/>
                    </a:p>
                  </a:txBody>
                  <a:tcPr/>
                </a:tc>
              </a:tr>
              <a:tr h="3659089">
                <a:tc>
                  <a:txBody>
                    <a:bodyPr/>
                    <a:lstStyle/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 a, float b){ return a/b; }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“6/1” &lt;&lt; div(6,1);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“6/2” &lt;&lt; div(6,2);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“6/3” &lt;&lt; div(6,3);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&lt;float(float, float)&gt; inv_div = 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bind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(div, 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_2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_1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“1/6” &lt;&lt; inv_div(6,1);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“2/6” &lt;&lt; inv_div(6,2);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“3/6” &lt;&lt; inv_div(6,3);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&lt;float(float)&gt; div_by_6 = 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bind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(div, 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_1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6);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“1/6” &lt;&lt; div_by_6 (1);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“2/6” &lt;&lt; div_by_6 (2);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“3/6” &lt;&lt; div_by_6 (3);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6/1 = 6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6/2 =</a:t>
                      </a:r>
                      <a:r>
                        <a:rPr lang="en-US" sz="18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6/3 = 2</a:t>
                      </a:r>
                    </a:p>
                    <a:p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1/6 = 0.166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2/6 = 0.333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3/6 = 0.5</a:t>
                      </a:r>
                    </a:p>
                    <a:p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1/6 = 0.166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2/6 = 0.333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3/6 = 0.5</a:t>
                      </a:r>
                    </a:p>
                    <a:p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9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std::bind</a:t>
            </a:r>
            <a:endParaRPr lang="en-US" noProof="1"/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118181"/>
              </p:ext>
            </p:extLst>
          </p:nvPr>
        </p:nvGraphicFramePr>
        <p:xfrm>
          <a:off x="457200" y="1600200"/>
          <a:ext cx="8001000" cy="472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C++11</a:t>
                      </a:r>
                      <a:endParaRPr lang="en-US" sz="2400" noProof="1"/>
                    </a:p>
                  </a:txBody>
                  <a:tcPr/>
                </a:tc>
              </a:tr>
              <a:tr h="4271865">
                <a:tc>
                  <a:txBody>
                    <a:bodyPr/>
                    <a:lstStyle/>
                    <a:p>
                      <a:r>
                        <a:rPr lang="en-US" b="0" noProof="1" smtClean="0">
                          <a:solidFill>
                            <a:schemeClr val="tx1"/>
                          </a:solidFill>
                        </a:rPr>
                        <a:t>//Practical usage</a:t>
                      </a:r>
                    </a:p>
                    <a:p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linear_congruential_engine</a:t>
                      </a:r>
                      <a:r>
                        <a:rPr lang="en-US" noProof="1" smtClean="0"/>
                        <a:t>&lt;uint64_t, 1103545, 123, 21478&gt;  generator(1127590);</a:t>
                      </a:r>
                    </a:p>
                    <a:p>
                      <a:r>
                        <a:rPr lang="en-US" b="1" i="0" noProof="1" smtClean="0">
                          <a:solidFill>
                            <a:srgbClr val="00B050"/>
                          </a:solidFill>
                        </a:rPr>
                        <a:t>uniform_int_distribution</a:t>
                      </a:r>
                      <a:r>
                        <a:rPr lang="en-US" i="0" noProof="1" smtClean="0"/>
                        <a:t>&lt;int&gt; distribution(1,6); </a:t>
                      </a:r>
                    </a:p>
                    <a:p>
                      <a:r>
                        <a:rPr lang="en-US" i="0" noProof="1" smtClean="0"/>
                        <a:t>int rnd = distribution(generator); </a:t>
                      </a:r>
                    </a:p>
                    <a:p>
                      <a:endParaRPr lang="en-US" sz="1800" i="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//Let’s make things a little bit easier:</a:t>
                      </a:r>
                    </a:p>
                    <a:p>
                      <a:r>
                        <a:rPr lang="it-IT" i="0" dirty="0" smtClean="0"/>
                        <a:t>auto </a:t>
                      </a:r>
                      <a:r>
                        <a:rPr lang="it-IT" dirty="0" smtClean="0"/>
                        <a:t>dice = </a:t>
                      </a:r>
                      <a:r>
                        <a:rPr lang="it-IT" b="1" dirty="0" smtClean="0">
                          <a:solidFill>
                            <a:srgbClr val="00B050"/>
                          </a:solidFill>
                        </a:rPr>
                        <a:t>bind</a:t>
                      </a:r>
                      <a:r>
                        <a:rPr lang="it-IT" dirty="0" smtClean="0"/>
                        <a:t>( distribution, generator ); </a:t>
                      </a:r>
                    </a:p>
                    <a:p>
                      <a:r>
                        <a:rPr lang="it-IT" i="0" dirty="0" smtClean="0"/>
                        <a:t>int rnd </a:t>
                      </a:r>
                      <a:r>
                        <a:rPr lang="it-IT" dirty="0" smtClean="0"/>
                        <a:t>= dice()+dice()+dice();</a:t>
                      </a:r>
                      <a:endParaRPr lang="en-US" sz="1800" i="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5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function objects</a:t>
            </a:r>
            <a:endParaRPr lang="en-US" noProof="1"/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774211"/>
              </p:ext>
            </p:extLst>
          </p:nvPr>
        </p:nvGraphicFramePr>
        <p:xfrm>
          <a:off x="457200" y="1600200"/>
          <a:ext cx="8001000" cy="512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 smtClean="0"/>
                        <a:t>C++11(</a:t>
                      </a:r>
                      <a:r>
                        <a:rPr lang="en-US" sz="2400" i="0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deprecated binders and adaptors</a:t>
                      </a:r>
                      <a:r>
                        <a:rPr lang="en-US" sz="2400" noProof="1" smtClean="0"/>
                        <a:t>)</a:t>
                      </a:r>
                      <a:endParaRPr lang="en-US" sz="2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 smtClean="0"/>
                        <a:t>C++11</a:t>
                      </a:r>
                      <a:endParaRPr lang="en-US" sz="2400" noProof="1"/>
                    </a:p>
                  </a:txBody>
                  <a:tcPr/>
                </a:tc>
              </a:tr>
              <a:tr h="4271865">
                <a:tc>
                  <a:txBody>
                    <a:bodyPr/>
                    <a:lstStyle/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unary_function, 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binary_function,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ptr_fun, 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pointer_to_unary_function, 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pointer_to_binary_function, 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mem_fun,</a:t>
                      </a:r>
                      <a:r>
                        <a:rPr lang="en-US" sz="1400" i="0" kern="1200" baseline="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mem_fun_t, 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mem_fun1_t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const_mem_fun_t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const_mem_fun1_t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mem_fun_ref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mem_fun_ref_t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mem_fun1_ref_t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const_mem_fun_ref_t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const_mem_fun1_ref_t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binder1st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binder2nd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bind1st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bind2nd</a:t>
                      </a:r>
                    </a:p>
                    <a:p>
                      <a:endParaRPr lang="en-US" sz="1050" i="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Function wrappers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mem_fn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bad_function_call</a:t>
                      </a:r>
                    </a:p>
                    <a:p>
                      <a:endParaRPr lang="en-US" sz="1400" i="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i="0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Bind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	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is_bind_expression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is_placeholder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_1, _2, _3, ...	</a:t>
                      </a:r>
                    </a:p>
                    <a:p>
                      <a:endParaRPr lang="en-US" sz="1400" i="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i="0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Reference wrappers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reference_wrapper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cref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1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8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45860"/>
              </p:ext>
            </p:extLst>
          </p:nvPr>
        </p:nvGraphicFramePr>
        <p:xfrm>
          <a:off x="457200" y="1600200"/>
          <a:ext cx="41148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C++03</a:t>
                      </a:r>
                      <a:endParaRPr lang="en-US" sz="2400" dirty="0"/>
                    </a:p>
                  </a:txBody>
                  <a:tcPr/>
                </a:tc>
              </a:tr>
              <a:tr h="3659089">
                <a:tc>
                  <a:txBody>
                    <a:bodyPr/>
                    <a:lstStyle/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struct functor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int &amp;a;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functor(int&amp; _a)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: a(_a)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{</a:t>
                      </a:r>
                      <a:br>
                        <a:rPr lang="en-US" sz="1800" noProof="1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}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bool operator()(int x) const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{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return a ==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 x;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800" noProof="1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}</a:t>
                      </a:r>
                      <a:br>
                        <a:rPr lang="en-US" sz="1800" noProof="1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};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int a = 42;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count_if(v.begin(),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 v.end(), functor(a)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2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083258"/>
              </p:ext>
            </p:extLst>
          </p:nvPr>
        </p:nvGraphicFramePr>
        <p:xfrm>
          <a:off x="457200" y="1600200"/>
          <a:ext cx="8229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4419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</a:tr>
              <a:tr h="1295400">
                <a:tc rowSpan="3">
                  <a:txBody>
                    <a:bodyPr/>
                    <a:lstStyle/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struct functor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  int &amp;a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functor(</a:t>
                      </a:r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int&amp; _a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: a(_a)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{</a:t>
                      </a:r>
                      <a:br>
                        <a:rPr lang="en-US" sz="1800" noProof="1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}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bool operator()(</a:t>
                      </a:r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int x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) const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{</a:t>
                      </a:r>
                    </a:p>
                    <a:p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    return a ==</a:t>
                      </a:r>
                      <a:r>
                        <a:rPr lang="en-US" sz="1800" b="1" baseline="0" noProof="1" smtClean="0">
                          <a:solidFill>
                            <a:srgbClr val="00B050"/>
                          </a:solidFill>
                        </a:rPr>
                        <a:t> x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800" noProof="1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}</a:t>
                      </a:r>
                      <a:br>
                        <a:rPr lang="en-US" sz="1800" noProof="1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};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int a = 42;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count_if(v.begin(),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 v.end(), functor(a)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int a = 42;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count_if(v.begin(),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 v.end(), [</a:t>
                      </a:r>
                      <a:r>
                        <a:rPr lang="en-US" sz="1800" b="1" baseline="0" noProof="1" smtClean="0">
                          <a:solidFill>
                            <a:srgbClr val="00B050"/>
                          </a:solidFill>
                        </a:rPr>
                        <a:t>&amp;a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](</a:t>
                      </a:r>
                      <a:r>
                        <a:rPr lang="en-US" sz="1800" b="1" baseline="0" noProof="1" smtClean="0">
                          <a:solidFill>
                            <a:srgbClr val="00B050"/>
                          </a:solidFill>
                        </a:rPr>
                        <a:t>int x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){ </a:t>
                      </a:r>
                      <a:r>
                        <a:rPr lang="en-US" sz="1800" b="1" baseline="0" noProof="1" smtClean="0">
                          <a:solidFill>
                            <a:srgbClr val="00B050"/>
                          </a:solidFill>
                        </a:rPr>
                        <a:t>return x == a;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C++14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318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//possible C++14 lambdas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count_if(v.begin(),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v.end(),[</a:t>
                      </a:r>
                      <a:r>
                        <a:rPr lang="en-US" sz="1800" b="1" baseline="0" noProof="1" smtClean="0">
                          <a:solidFill>
                            <a:srgbClr val="00B050"/>
                          </a:solidFill>
                        </a:rPr>
                        <a:t>&amp;a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](</a:t>
                      </a:r>
                      <a:r>
                        <a:rPr lang="en-US" sz="1800" b="1" baseline="0" noProof="1" smtClean="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noProof="1" smtClean="0">
                          <a:solidFill>
                            <a:srgbClr val="00B050"/>
                          </a:solidFill>
                        </a:rPr>
                        <a:t>x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sz="1800" b="1" baseline="0" noProof="1" smtClean="0">
                          <a:solidFill>
                            <a:srgbClr val="00B050"/>
                          </a:solidFill>
                        </a:rPr>
                        <a:t>x == a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 smtClean="0">
                          <a:solidFill>
                            <a:schemeClr val="tx1"/>
                          </a:solidFill>
                          <a:hlinkClick r:id="rId2"/>
                        </a:rPr>
                        <a:t>http://isocpp.org/blog/2012/12/an-implementation-of-generic-lambdas-request-for-feedback-faisal-vali</a:t>
                      </a:r>
                      <a:endParaRPr lang="en-US" sz="180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6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ambdas/closures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918882"/>
              </p:ext>
            </p:extLst>
          </p:nvPr>
        </p:nvGraphicFramePr>
        <p:xfrm>
          <a:off x="457200" y="1553470"/>
          <a:ext cx="8153400" cy="4673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7309"/>
                <a:gridCol w="1496291"/>
                <a:gridCol w="2209800"/>
              </a:tblGrid>
              <a:tr h="4320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test 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lambda scope</a:t>
                      </a:r>
                      <a:endParaRPr lang="en-US" sz="2400" dirty="0"/>
                    </a:p>
                  </a:txBody>
                  <a:tcPr/>
                </a:tc>
              </a:tr>
              <a:tr h="17281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void test()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int x = 4;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int y = 5;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[&amp;](){x = 2;y = 2;}</a:t>
                      </a:r>
                      <a:r>
                        <a:rPr lang="en-US" sz="1400" noProof="1" smtClean="0"/>
                        <a:t>();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[=]() mutable{x = 3;y = 5;}</a:t>
                      </a:r>
                      <a:r>
                        <a:rPr lang="en-US" sz="1400" noProof="1" smtClean="0"/>
                        <a:t>();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[=,&amp;x]() mutable{x = 7;y = 9;}</a:t>
                      </a:r>
                      <a:r>
                        <a:rPr lang="en-US" sz="1400" noProof="1" smtClean="0"/>
                        <a:t>();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=4</a:t>
                      </a:r>
                    </a:p>
                    <a:p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=5</a:t>
                      </a:r>
                    </a:p>
                    <a:p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=2 </a:t>
                      </a:r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=2</a:t>
                      </a:r>
                    </a:p>
                    <a:p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=2</a:t>
                      </a: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baseline="0" noProof="1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=2</a:t>
                      </a:r>
                    </a:p>
                    <a:p>
                      <a:r>
                        <a:rPr lang="en-US" sz="1400" b="1" baseline="0" noProof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=7 </a:t>
                      </a:r>
                      <a:r>
                        <a:rPr lang="en-US" sz="1400" b="1" baseline="0" noProof="1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=2</a:t>
                      </a: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=2 </a:t>
                      </a:r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=2</a:t>
                      </a:r>
                    </a:p>
                    <a:p>
                      <a:r>
                        <a:rPr lang="en-US" sz="1400" b="1" noProof="1" smtClean="0">
                          <a:solidFill>
                            <a:srgbClr val="7030A0"/>
                          </a:solidFill>
                        </a:rPr>
                        <a:t>x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=3</a:t>
                      </a: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baseline="0" noProof="1" smtClean="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=5</a:t>
                      </a:r>
                    </a:p>
                    <a:p>
                      <a:r>
                        <a:rPr lang="en-US" sz="1400" b="1" baseline="0" noProof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=7 </a:t>
                      </a:r>
                      <a:r>
                        <a:rPr lang="en-US" sz="1400" b="1" baseline="0" noProof="1" smtClean="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=9</a:t>
                      </a: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177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void test()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int x = 4;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int y = 5;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auto z =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[=]() mutable{x = 3;++y; int w = x + y; return w; }</a:t>
                      </a:r>
                      <a:r>
                        <a:rPr lang="en-US" sz="1400" noProof="1" smtClean="0">
                          <a:solidFill>
                            <a:srgbClr val="00B050"/>
                          </a:solidFill>
                        </a:rPr>
                        <a:t>; </a:t>
                      </a:r>
                    </a:p>
                    <a:p>
                      <a:pPr marL="0" indent="0">
                        <a:buNone/>
                      </a:pPr>
                      <a:endParaRPr lang="en-US" sz="1400" noProof="1" smtClean="0"/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z();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z();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z();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}</a:t>
                      </a:r>
                      <a:endParaRPr lang="en-US" sz="200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=4</a:t>
                      </a:r>
                    </a:p>
                    <a:p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=5</a:t>
                      </a:r>
                    </a:p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=4 </a:t>
                      </a:r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=5</a:t>
                      </a:r>
                    </a:p>
                    <a:p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=4 </a:t>
                      </a:r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=5</a:t>
                      </a:r>
                    </a:p>
                    <a:p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=4 </a:t>
                      </a:r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//closure</a:t>
                      </a:r>
                    </a:p>
                    <a:p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//x,y lives inside z</a:t>
                      </a:r>
                    </a:p>
                    <a:p>
                      <a:r>
                        <a:rPr lang="en-US" sz="1400" b="1" noProof="1" smtClean="0">
                          <a:solidFill>
                            <a:srgbClr val="7030A0"/>
                          </a:solidFill>
                        </a:rPr>
                        <a:t>x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=3 </a:t>
                      </a:r>
                      <a:r>
                        <a:rPr lang="en-US" sz="1400" b="1" noProof="1" smtClean="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=6 w=9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1" smtClean="0">
                          <a:solidFill>
                            <a:srgbClr val="7030A0"/>
                          </a:solidFill>
                        </a:rPr>
                        <a:t>x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=3 </a:t>
                      </a:r>
                      <a:r>
                        <a:rPr lang="en-US" sz="1400" b="1" noProof="1" smtClean="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=7 w=10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1" smtClean="0">
                          <a:solidFill>
                            <a:srgbClr val="7030A0"/>
                          </a:solidFill>
                        </a:rPr>
                        <a:t>x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=3 </a:t>
                      </a:r>
                      <a:r>
                        <a:rPr lang="en-US" sz="1400" b="1" noProof="1" smtClean="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=8 w=11</a:t>
                      </a:r>
                    </a:p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1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lambdas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noProof="1" smtClean="0">
                <a:solidFill>
                  <a:srgbClr val="00B050"/>
                </a:solidFill>
              </a:rPr>
              <a:t>function</a:t>
            </a:r>
            <a:r>
              <a:rPr lang="en-US" sz="1800" noProof="1" smtClean="0"/>
              <a:t>&lt;int(int)&gt; f = [&amp;f](int n)</a:t>
            </a:r>
          </a:p>
          <a:p>
            <a:pPr marL="0" indent="0">
              <a:buNone/>
            </a:pPr>
            <a:r>
              <a:rPr lang="en-US" sz="1800" noProof="1" smtClean="0"/>
              <a:t>{</a:t>
            </a:r>
          </a:p>
          <a:p>
            <a:pPr marL="0" indent="0">
              <a:buNone/>
            </a:pPr>
            <a:r>
              <a:rPr lang="pt-BR" sz="1800" noProof="1" smtClean="0"/>
              <a:t>  return n &lt;= 1 ? 1 : n * f(n - 1);</a:t>
            </a:r>
          </a:p>
          <a:p>
            <a:pPr marL="0" indent="0">
              <a:buNone/>
            </a:pPr>
            <a:r>
              <a:rPr lang="en-US" sz="1800" noProof="1" smtClean="0"/>
              <a:t>};</a:t>
            </a:r>
          </a:p>
          <a:p>
            <a:pPr marL="0" indent="0">
              <a:buNone/>
            </a:pPr>
            <a:endParaRPr lang="en-US" sz="1800" noProof="1" smtClean="0"/>
          </a:p>
          <a:p>
            <a:pPr marL="0" indent="0">
              <a:buNone/>
            </a:pPr>
            <a:r>
              <a:rPr lang="en-US" sz="1800" noProof="1" smtClean="0"/>
              <a:t>int x = f(4); //x = 24</a:t>
            </a:r>
            <a:endParaRPr lang="en-US" sz="1100" noProof="1"/>
          </a:p>
        </p:txBody>
      </p:sp>
    </p:spTree>
    <p:extLst>
      <p:ext uri="{BB962C8B-B14F-4D97-AF65-F5344CB8AC3E}">
        <p14:creationId xmlns:p14="http://schemas.microsoft.com/office/powerpoint/2010/main" val="38631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std::function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C++11</a:t>
                      </a:r>
                      <a:endParaRPr lang="en-US" sz="2400" noProof="1"/>
                    </a:p>
                  </a:txBody>
                  <a:tcPr/>
                </a:tc>
              </a:tr>
              <a:tr h="4130040">
                <a:tc>
                  <a:txBody>
                    <a:bodyPr/>
                    <a:lstStyle/>
                    <a:p>
                      <a:r>
                        <a:rPr lang="en-US" sz="3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sum(int a, int b) { return a + b; }</a:t>
                      </a:r>
                    </a:p>
                    <a:p>
                      <a:endParaRPr lang="en-US" sz="3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sz="3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&lt;int (int, int)&gt; fsum = &amp;sum;</a:t>
                      </a:r>
                    </a:p>
                    <a:p>
                      <a:endParaRPr lang="en-US" sz="3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fsum(4,2);</a:t>
                      </a:r>
                    </a:p>
                    <a:p>
                      <a:endParaRPr lang="en-US" sz="12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2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std::function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</a:tr>
              <a:tr h="413004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struct Foo </a:t>
                      </a:r>
                    </a:p>
                    <a:p>
                      <a:r>
                        <a:rPr lang="en-US" sz="2400" noProof="1" smtClean="0"/>
                        <a:t>{ </a:t>
                      </a:r>
                    </a:p>
                    <a:p>
                      <a:r>
                        <a:rPr lang="en-US" sz="2400" noProof="1" smtClean="0"/>
                        <a:t>  void f(int i){} </a:t>
                      </a:r>
                    </a:p>
                    <a:p>
                      <a:r>
                        <a:rPr lang="en-US" sz="2400" noProof="1" smtClean="0"/>
                        <a:t>};</a:t>
                      </a:r>
                    </a:p>
                    <a:p>
                      <a:endParaRPr lang="en-US" sz="2400" noProof="1" smtClean="0"/>
                    </a:p>
                    <a:p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function</a:t>
                      </a:r>
                      <a:r>
                        <a:rPr lang="en-US" sz="2400" noProof="1" smtClean="0"/>
                        <a:t>&lt;void(Foo&amp;, int)&gt; fmember = </a:t>
                      </a:r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mem_fn</a:t>
                      </a:r>
                      <a:r>
                        <a:rPr lang="en-US" sz="2400" noProof="1" smtClean="0"/>
                        <a:t>(&amp;Foo::f);</a:t>
                      </a:r>
                    </a:p>
                    <a:p>
                      <a:endParaRPr lang="en-US" sz="2400" noProof="1" smtClean="0"/>
                    </a:p>
                    <a:p>
                      <a:r>
                        <a:rPr lang="en-US" sz="2400" noProof="1" smtClean="0"/>
                        <a:t>Foo foo; </a:t>
                      </a:r>
                    </a:p>
                    <a:p>
                      <a:r>
                        <a:rPr lang="en-US" sz="2400" noProof="1" smtClean="0"/>
                        <a:t>fmember(foo, 42);</a:t>
                      </a:r>
                      <a:endParaRPr lang="en-US" sz="16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36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std::function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937193"/>
              </p:ext>
            </p:extLst>
          </p:nvPr>
        </p:nvGraphicFramePr>
        <p:xfrm>
          <a:off x="457200" y="1600200"/>
          <a:ext cx="822960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</a:tr>
              <a:tr h="413004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struct Foo </a:t>
                      </a:r>
                    </a:p>
                    <a:p>
                      <a:r>
                        <a:rPr lang="en-US" sz="2400" noProof="1" smtClean="0"/>
                        <a:t>{ </a:t>
                      </a:r>
                    </a:p>
                    <a:p>
                      <a:r>
                        <a:rPr lang="en-US" sz="2400" noProof="1" smtClean="0"/>
                        <a:t>  void f(int i){} </a:t>
                      </a:r>
                    </a:p>
                    <a:p>
                      <a:r>
                        <a:rPr lang="en-US" sz="2400" noProof="1" smtClean="0"/>
                        <a:t>};</a:t>
                      </a:r>
                    </a:p>
                    <a:p>
                      <a:endParaRPr lang="en-US" sz="2400" noProof="1" smtClean="0"/>
                    </a:p>
                    <a:p>
                      <a:r>
                        <a:rPr lang="en-US" sz="2400" noProof="1" smtClean="0"/>
                        <a:t>Foo foo;</a:t>
                      </a:r>
                    </a:p>
                    <a:p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function</a:t>
                      </a:r>
                      <a:r>
                        <a:rPr lang="en-US" sz="2400" noProof="1" smtClean="0"/>
                        <a:t>&lt;void(int)&gt; fmember = </a:t>
                      </a:r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bind</a:t>
                      </a:r>
                      <a:r>
                        <a:rPr lang="en-US" sz="2400" noProof="1" smtClean="0"/>
                        <a:t>(&amp;Foo::f,</a:t>
                      </a:r>
                      <a:r>
                        <a:rPr lang="en-US" sz="2400" baseline="0" noProof="1" smtClean="0"/>
                        <a:t> foo, </a:t>
                      </a:r>
                      <a:r>
                        <a:rPr lang="en-US" sz="2400" b="1" baseline="0" noProof="1" smtClean="0">
                          <a:solidFill>
                            <a:srgbClr val="00B050"/>
                          </a:solidFill>
                        </a:rPr>
                        <a:t>_1</a:t>
                      </a:r>
                      <a:r>
                        <a:rPr lang="en-US" sz="2400" baseline="0" noProof="1" smtClean="0"/>
                        <a:t>)</a:t>
                      </a:r>
                      <a:r>
                        <a:rPr lang="en-US" sz="2400" noProof="1" smtClean="0"/>
                        <a:t>;</a:t>
                      </a:r>
                    </a:p>
                    <a:p>
                      <a:endParaRPr lang="en-US" sz="2400" noProof="1" smtClean="0"/>
                    </a:p>
                    <a:p>
                      <a:r>
                        <a:rPr lang="en-US" sz="2400" noProof="1" smtClean="0"/>
                        <a:t>fmember(42);</a:t>
                      </a:r>
                    </a:p>
                    <a:p>
                      <a:endParaRPr lang="en-US" sz="2400" noProof="1" smtClean="0"/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647</Words>
  <Application>Microsoft Office PowerPoint</Application>
  <PresentationFormat>On-screen Show (4:3)</PresentationFormat>
  <Paragraphs>209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Тема Office</vt:lpstr>
      <vt:lpstr>C++11</vt:lpstr>
      <vt:lpstr>Lambdas</vt:lpstr>
      <vt:lpstr>lambdas</vt:lpstr>
      <vt:lpstr>lambdas</vt:lpstr>
      <vt:lpstr>lambdas/closures</vt:lpstr>
      <vt:lpstr>recursive lambdas</vt:lpstr>
      <vt:lpstr>std::function</vt:lpstr>
      <vt:lpstr>std::function</vt:lpstr>
      <vt:lpstr>std::function</vt:lpstr>
      <vt:lpstr>std::bind</vt:lpstr>
      <vt:lpstr>std::bind</vt:lpstr>
      <vt:lpstr>function objects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</dc:title>
  <dc:creator>Alex</dc:creator>
  <cp:lastModifiedBy>Kristoffel Pirard</cp:lastModifiedBy>
  <cp:revision>438</cp:revision>
  <dcterms:created xsi:type="dcterms:W3CDTF">2012-11-12T21:14:08Z</dcterms:created>
  <dcterms:modified xsi:type="dcterms:W3CDTF">2016-02-03T10:50:33Z</dcterms:modified>
</cp:coreProperties>
</file>