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0" r:id="rId2"/>
    <p:sldMasterId id="2147483745" r:id="rId3"/>
  </p:sldMasterIdLst>
  <p:notesMasterIdLst>
    <p:notesMasterId r:id="rId68"/>
  </p:notesMasterIdLst>
  <p:sldIdLst>
    <p:sldId id="321" r:id="rId4"/>
    <p:sldId id="322" r:id="rId5"/>
    <p:sldId id="259" r:id="rId6"/>
    <p:sldId id="303" r:id="rId7"/>
    <p:sldId id="260" r:id="rId8"/>
    <p:sldId id="261" r:id="rId9"/>
    <p:sldId id="263" r:id="rId10"/>
    <p:sldId id="265" r:id="rId11"/>
    <p:sldId id="264" r:id="rId12"/>
    <p:sldId id="266" r:id="rId13"/>
    <p:sldId id="267" r:id="rId14"/>
    <p:sldId id="268" r:id="rId15"/>
    <p:sldId id="262" r:id="rId16"/>
    <p:sldId id="270" r:id="rId17"/>
    <p:sldId id="271" r:id="rId18"/>
    <p:sldId id="272" r:id="rId19"/>
    <p:sldId id="274" r:id="rId20"/>
    <p:sldId id="323" r:id="rId21"/>
    <p:sldId id="275" r:id="rId22"/>
    <p:sldId id="277" r:id="rId23"/>
    <p:sldId id="279" r:id="rId24"/>
    <p:sldId id="280" r:id="rId25"/>
    <p:sldId id="281" r:id="rId26"/>
    <p:sldId id="282" r:id="rId27"/>
    <p:sldId id="283" r:id="rId28"/>
    <p:sldId id="286" r:id="rId29"/>
    <p:sldId id="285" r:id="rId30"/>
    <p:sldId id="308" r:id="rId31"/>
    <p:sldId id="309" r:id="rId32"/>
    <p:sldId id="310" r:id="rId33"/>
    <p:sldId id="324" r:id="rId34"/>
    <p:sldId id="287" r:id="rId35"/>
    <p:sldId id="288" r:id="rId36"/>
    <p:sldId id="312" r:id="rId37"/>
    <p:sldId id="318" r:id="rId38"/>
    <p:sldId id="290" r:id="rId39"/>
    <p:sldId id="356" r:id="rId40"/>
    <p:sldId id="357" r:id="rId41"/>
    <p:sldId id="326" r:id="rId42"/>
    <p:sldId id="325" r:id="rId43"/>
    <p:sldId id="327" r:id="rId44"/>
    <p:sldId id="328" r:id="rId45"/>
    <p:sldId id="329" r:id="rId46"/>
    <p:sldId id="292" r:id="rId47"/>
    <p:sldId id="314" r:id="rId48"/>
    <p:sldId id="315" r:id="rId49"/>
    <p:sldId id="317" r:id="rId50"/>
    <p:sldId id="316" r:id="rId51"/>
    <p:sldId id="358" r:id="rId52"/>
    <p:sldId id="350" r:id="rId53"/>
    <p:sldId id="352" r:id="rId54"/>
    <p:sldId id="295" r:id="rId55"/>
    <p:sldId id="334" r:id="rId56"/>
    <p:sldId id="298" r:id="rId57"/>
    <p:sldId id="320" r:id="rId58"/>
    <p:sldId id="289" r:id="rId59"/>
    <p:sldId id="335" r:id="rId60"/>
    <p:sldId id="300" r:id="rId61"/>
    <p:sldId id="355" r:id="rId62"/>
    <p:sldId id="319" r:id="rId63"/>
    <p:sldId id="307" r:id="rId64"/>
    <p:sldId id="305" r:id="rId65"/>
    <p:sldId id="353" r:id="rId66"/>
    <p:sldId id="306" r:id="rId67"/>
  </p:sldIdLst>
  <p:sldSz cx="9144000" cy="6858000" type="screen4x3"/>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7314" autoAdjust="0"/>
  </p:normalViewPr>
  <p:slideViewPr>
    <p:cSldViewPr>
      <p:cViewPr>
        <p:scale>
          <a:sx n="107" d="100"/>
          <a:sy n="107" d="100"/>
        </p:scale>
        <p:origin x="-1734" y="-72"/>
      </p:cViewPr>
      <p:guideLst>
        <p:guide orient="horz" pos="2160"/>
        <p:guide pos="2880"/>
      </p:guideLst>
    </p:cSldViewPr>
  </p:slideViewPr>
  <p:outlineViewPr>
    <p:cViewPr>
      <p:scale>
        <a:sx n="33" d="100"/>
        <a:sy n="33" d="100"/>
      </p:scale>
      <p:origin x="18" y="310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12D104D5-4A67-4502-AB75-B786DEF8FBEE}" type="datetimeFigureOut">
              <a:rPr lang="en-US" smtClean="0"/>
              <a:t>1/2/2015</a:t>
            </a:fld>
            <a:endParaRPr lang="en-US"/>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DF2154C5-3FA6-429B-A375-1CE42AC5714A}" type="slidenum">
              <a:rPr lang="en-US" smtClean="0"/>
              <a:t>‹#›</a:t>
            </a:fld>
            <a:endParaRPr lang="en-US"/>
          </a:p>
        </p:txBody>
      </p:sp>
    </p:spTree>
    <p:extLst>
      <p:ext uri="{BB962C8B-B14F-4D97-AF65-F5344CB8AC3E}">
        <p14:creationId xmlns:p14="http://schemas.microsoft.com/office/powerpoint/2010/main" val="33683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December 2014: With reserve:</a:t>
            </a:r>
          </a:p>
          <a:p>
            <a:r>
              <a:rPr lang="en-US" dirty="0" err="1" smtClean="0"/>
              <a:t>CIntPair</a:t>
            </a:r>
            <a:r>
              <a:rPr lang="en-US" dirty="0" smtClean="0"/>
              <a:t> using </a:t>
            </a:r>
            <a:r>
              <a:rPr lang="en-US" dirty="0" err="1" smtClean="0"/>
              <a:t>push_back</a:t>
            </a:r>
            <a:r>
              <a:rPr lang="en-US" dirty="0" smtClean="0"/>
              <a:t>: 19 </a:t>
            </a:r>
            <a:r>
              <a:rPr lang="en-US" dirty="0" err="1" smtClean="0"/>
              <a:t>ms.</a:t>
            </a:r>
            <a:endParaRPr lang="en-US" dirty="0" smtClean="0"/>
          </a:p>
          <a:p>
            <a:r>
              <a:rPr lang="en-US" dirty="0" err="1" smtClean="0"/>
              <a:t>MyString</a:t>
            </a:r>
            <a:r>
              <a:rPr lang="en-US" dirty="0" smtClean="0"/>
              <a:t> using </a:t>
            </a:r>
            <a:r>
              <a:rPr lang="en-US" dirty="0" err="1" smtClean="0"/>
              <a:t>push_back</a:t>
            </a:r>
            <a:r>
              <a:rPr lang="en-US" dirty="0" smtClean="0"/>
              <a:t>: 1424 </a:t>
            </a:r>
            <a:r>
              <a:rPr lang="en-US" dirty="0" err="1" smtClean="0"/>
              <a:t>ms.</a:t>
            </a:r>
            <a:endParaRPr lang="en-US" dirty="0" smtClean="0"/>
          </a:p>
          <a:p>
            <a:r>
              <a:rPr lang="en-US" dirty="0" err="1" smtClean="0"/>
              <a:t>MyString_ExplicitMoveOperators</a:t>
            </a:r>
            <a:r>
              <a:rPr lang="en-US" dirty="0" smtClean="0"/>
              <a:t> using </a:t>
            </a:r>
            <a:r>
              <a:rPr lang="en-US" dirty="0" err="1" smtClean="0"/>
              <a:t>push_back</a:t>
            </a:r>
            <a:r>
              <a:rPr lang="en-US" dirty="0" smtClean="0"/>
              <a:t>: 728 </a:t>
            </a:r>
            <a:r>
              <a:rPr lang="en-US" dirty="0" err="1" smtClean="0"/>
              <a:t>ms.</a:t>
            </a:r>
            <a:endParaRPr lang="en-US" dirty="0" smtClean="0"/>
          </a:p>
          <a:p>
            <a:r>
              <a:rPr lang="en-US" dirty="0" err="1" smtClean="0"/>
              <a:t>MyString_MoveDoesCopy</a:t>
            </a:r>
            <a:r>
              <a:rPr lang="en-US" dirty="0" smtClean="0"/>
              <a:t> using </a:t>
            </a:r>
            <a:r>
              <a:rPr lang="en-US" dirty="0" err="1" smtClean="0"/>
              <a:t>push_back</a:t>
            </a:r>
            <a:r>
              <a:rPr lang="en-US" dirty="0" smtClean="0"/>
              <a:t>: 1343 </a:t>
            </a:r>
            <a:r>
              <a:rPr lang="en-US" dirty="0" err="1" smtClean="0"/>
              <a:t>ms.</a:t>
            </a:r>
            <a:endParaRPr lang="en-US" dirty="0" smtClean="0"/>
          </a:p>
          <a:p>
            <a:r>
              <a:rPr lang="en-US" dirty="0" err="1" smtClean="0"/>
              <a:t>MyString_MoveDoesCopy</a:t>
            </a:r>
            <a:r>
              <a:rPr lang="en-US" dirty="0" smtClean="0"/>
              <a:t> using </a:t>
            </a:r>
            <a:r>
              <a:rPr lang="en-US" dirty="0" err="1" smtClean="0"/>
              <a:t>emplace_back</a:t>
            </a:r>
            <a:r>
              <a:rPr lang="en-US" dirty="0" smtClean="0"/>
              <a:t>: 745 </a:t>
            </a:r>
            <a:r>
              <a:rPr lang="en-US" dirty="0" err="1" smtClean="0"/>
              <a:t>ms.</a:t>
            </a:r>
            <a:endParaRPr lang="en-US" dirty="0" smtClean="0"/>
          </a:p>
          <a:p>
            <a:r>
              <a:rPr lang="en-US" dirty="0" err="1" smtClean="0"/>
              <a:t>MyString_ExplicitMoveOperators</a:t>
            </a:r>
            <a:r>
              <a:rPr lang="en-US" dirty="0" smtClean="0"/>
              <a:t> using </a:t>
            </a:r>
            <a:r>
              <a:rPr lang="en-US" dirty="0" err="1" smtClean="0"/>
              <a:t>emplace_back</a:t>
            </a:r>
            <a:r>
              <a:rPr lang="en-US" dirty="0" smtClean="0"/>
              <a:t>: 747 </a:t>
            </a:r>
            <a:r>
              <a:rPr lang="en-US" dirty="0" err="1" smtClean="0"/>
              <a:t>ms.</a:t>
            </a:r>
            <a:endParaRPr lang="en-US" dirty="0" smtClean="0"/>
          </a:p>
          <a:p>
            <a:r>
              <a:rPr lang="en-US" dirty="0" err="1" smtClean="0"/>
              <a:t>MyString</a:t>
            </a:r>
            <a:r>
              <a:rPr lang="en-US" dirty="0" smtClean="0"/>
              <a:t> using </a:t>
            </a:r>
            <a:r>
              <a:rPr lang="en-US" dirty="0" err="1" smtClean="0"/>
              <a:t>emplace_back</a:t>
            </a:r>
            <a:r>
              <a:rPr lang="en-US" dirty="0" smtClean="0"/>
              <a:t>: 809 </a:t>
            </a:r>
            <a:r>
              <a:rPr lang="en-US" dirty="0" err="1" smtClean="0"/>
              <a:t>ms.</a:t>
            </a:r>
            <a:endParaRPr lang="en-US" dirty="0" smtClean="0"/>
          </a:p>
          <a:p>
            <a:r>
              <a:rPr lang="en-US" dirty="0" smtClean="0"/>
              <a:t>Press any key to continue . . .</a:t>
            </a:r>
          </a:p>
          <a:p>
            <a:r>
              <a:rPr lang="en-US" dirty="0" smtClean="0"/>
              <a:t>Without reserve:</a:t>
            </a:r>
          </a:p>
          <a:p>
            <a:r>
              <a:rPr lang="en-US" dirty="0" err="1" smtClean="0"/>
              <a:t>CIntPair</a:t>
            </a:r>
            <a:r>
              <a:rPr lang="en-US" dirty="0" smtClean="0"/>
              <a:t> using </a:t>
            </a:r>
            <a:r>
              <a:rPr lang="en-US" dirty="0" err="1" smtClean="0"/>
              <a:t>push_back</a:t>
            </a:r>
            <a:r>
              <a:rPr lang="en-US" dirty="0" smtClean="0"/>
              <a:t>: 50 </a:t>
            </a:r>
            <a:r>
              <a:rPr lang="en-US" dirty="0" err="1" smtClean="0"/>
              <a:t>ms.</a:t>
            </a:r>
            <a:endParaRPr lang="en-US" dirty="0" smtClean="0"/>
          </a:p>
          <a:p>
            <a:r>
              <a:rPr lang="en-US" dirty="0" err="1" smtClean="0"/>
              <a:t>MyString</a:t>
            </a:r>
            <a:r>
              <a:rPr lang="en-US" dirty="0" smtClean="0"/>
              <a:t> using </a:t>
            </a:r>
            <a:r>
              <a:rPr lang="en-US" dirty="0" err="1" smtClean="0"/>
              <a:t>push_back</a:t>
            </a:r>
            <a:r>
              <a:rPr lang="en-US" dirty="0" smtClean="0"/>
              <a:t>: 3317 </a:t>
            </a:r>
            <a:r>
              <a:rPr lang="en-US" dirty="0" err="1" smtClean="0"/>
              <a:t>ms.</a:t>
            </a:r>
            <a:endParaRPr lang="en-US" dirty="0" smtClean="0"/>
          </a:p>
          <a:p>
            <a:r>
              <a:rPr lang="en-US" dirty="0" err="1" smtClean="0"/>
              <a:t>MyString_ExplicitMoveOperators</a:t>
            </a:r>
            <a:r>
              <a:rPr lang="en-US" dirty="0" smtClean="0"/>
              <a:t> using </a:t>
            </a:r>
            <a:r>
              <a:rPr lang="en-US" dirty="0" err="1" smtClean="0"/>
              <a:t>push_back</a:t>
            </a:r>
            <a:r>
              <a:rPr lang="en-US" dirty="0" smtClean="0"/>
              <a:t>: 900 </a:t>
            </a:r>
            <a:r>
              <a:rPr lang="en-US" dirty="0" err="1" smtClean="0"/>
              <a:t>ms.</a:t>
            </a:r>
            <a:endParaRPr lang="en-US" dirty="0" smtClean="0"/>
          </a:p>
          <a:p>
            <a:r>
              <a:rPr lang="en-US" dirty="0" err="1" smtClean="0"/>
              <a:t>MyString_MoveDoesCopy</a:t>
            </a:r>
            <a:r>
              <a:rPr lang="en-US" dirty="0" smtClean="0"/>
              <a:t> using </a:t>
            </a:r>
            <a:r>
              <a:rPr lang="en-US" dirty="0" err="1" smtClean="0"/>
              <a:t>push_back</a:t>
            </a:r>
            <a:r>
              <a:rPr lang="en-US" dirty="0" smtClean="0"/>
              <a:t>: 3442 </a:t>
            </a:r>
            <a:r>
              <a:rPr lang="en-US" dirty="0" err="1" smtClean="0"/>
              <a:t>ms.</a:t>
            </a:r>
            <a:endParaRPr lang="en-US" dirty="0" smtClean="0"/>
          </a:p>
          <a:p>
            <a:r>
              <a:rPr lang="en-US" dirty="0" err="1" smtClean="0"/>
              <a:t>MyString_MoveDoesCopy</a:t>
            </a:r>
            <a:r>
              <a:rPr lang="en-US" dirty="0" smtClean="0"/>
              <a:t> using </a:t>
            </a:r>
            <a:r>
              <a:rPr lang="en-US" dirty="0" err="1" smtClean="0"/>
              <a:t>emplace_back</a:t>
            </a:r>
            <a:r>
              <a:rPr lang="en-US" dirty="0" smtClean="0"/>
              <a:t>: 2813 </a:t>
            </a:r>
            <a:r>
              <a:rPr lang="en-US" dirty="0" err="1" smtClean="0"/>
              <a:t>ms.</a:t>
            </a:r>
            <a:endParaRPr lang="en-US" dirty="0" smtClean="0"/>
          </a:p>
          <a:p>
            <a:r>
              <a:rPr lang="en-US" dirty="0" err="1" smtClean="0"/>
              <a:t>MyString_ExplicitMoveOperators</a:t>
            </a:r>
            <a:r>
              <a:rPr lang="en-US" dirty="0" smtClean="0"/>
              <a:t> using </a:t>
            </a:r>
            <a:r>
              <a:rPr lang="en-US" dirty="0" err="1" smtClean="0"/>
              <a:t>emplace_back</a:t>
            </a:r>
            <a:r>
              <a:rPr lang="en-US" dirty="0" smtClean="0"/>
              <a:t>: 900 </a:t>
            </a:r>
            <a:r>
              <a:rPr lang="en-US" dirty="0" err="1" smtClean="0"/>
              <a:t>ms.</a:t>
            </a:r>
            <a:endParaRPr lang="en-US" dirty="0" smtClean="0"/>
          </a:p>
          <a:p>
            <a:r>
              <a:rPr lang="en-US" dirty="0" err="1" smtClean="0"/>
              <a:t>MyString</a:t>
            </a:r>
            <a:r>
              <a:rPr lang="en-US" dirty="0" smtClean="0"/>
              <a:t> using </a:t>
            </a:r>
            <a:r>
              <a:rPr lang="en-US" dirty="0" err="1" smtClean="0"/>
              <a:t>emplace_back</a:t>
            </a:r>
            <a:r>
              <a:rPr lang="en-US" dirty="0" smtClean="0"/>
              <a:t>: 2912 </a:t>
            </a:r>
            <a:r>
              <a:rPr lang="en-US" dirty="0" err="1" smtClean="0"/>
              <a:t>ms.</a:t>
            </a:r>
            <a:endParaRPr lang="en-US" dirty="0" smtClean="0"/>
          </a:p>
        </p:txBody>
      </p:sp>
      <p:sp>
        <p:nvSpPr>
          <p:cNvPr id="4" name="Slide Number Placeholder 3"/>
          <p:cNvSpPr>
            <a:spLocks noGrp="1"/>
          </p:cNvSpPr>
          <p:nvPr>
            <p:ph type="sldNum" sz="quarter" idx="10"/>
          </p:nvPr>
        </p:nvSpPr>
        <p:spPr/>
        <p:txBody>
          <a:bodyPr/>
          <a:lstStyle/>
          <a:p>
            <a:fld id="{DF2154C5-3FA6-429B-A375-1CE42AC5714A}" type="slidenum">
              <a:rPr lang="en-US" smtClean="0"/>
              <a:t>5</a:t>
            </a:fld>
            <a:endParaRPr lang="en-US"/>
          </a:p>
        </p:txBody>
      </p:sp>
    </p:spTree>
    <p:extLst>
      <p:ext uri="{BB962C8B-B14F-4D97-AF65-F5344CB8AC3E}">
        <p14:creationId xmlns:p14="http://schemas.microsoft.com/office/powerpoint/2010/main" val="2621387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December 2014: With reserve:</a:t>
            </a:r>
          </a:p>
          <a:p>
            <a:r>
              <a:rPr lang="en-US" dirty="0" err="1" smtClean="0"/>
              <a:t>CIntPair</a:t>
            </a:r>
            <a:r>
              <a:rPr lang="en-US" dirty="0" smtClean="0"/>
              <a:t> using </a:t>
            </a:r>
            <a:r>
              <a:rPr lang="en-US" dirty="0" err="1" smtClean="0"/>
              <a:t>push_back</a:t>
            </a:r>
            <a:r>
              <a:rPr lang="en-US" dirty="0" smtClean="0"/>
              <a:t>: 19 </a:t>
            </a:r>
            <a:r>
              <a:rPr lang="en-US" dirty="0" err="1" smtClean="0"/>
              <a:t>ms.</a:t>
            </a:r>
            <a:endParaRPr lang="en-US" dirty="0" smtClean="0"/>
          </a:p>
          <a:p>
            <a:r>
              <a:rPr lang="en-US" dirty="0" err="1" smtClean="0"/>
              <a:t>MyString</a:t>
            </a:r>
            <a:r>
              <a:rPr lang="en-US" dirty="0" smtClean="0"/>
              <a:t> using </a:t>
            </a:r>
            <a:r>
              <a:rPr lang="en-US" dirty="0" err="1" smtClean="0"/>
              <a:t>push_back</a:t>
            </a:r>
            <a:r>
              <a:rPr lang="en-US" dirty="0" smtClean="0"/>
              <a:t>: 1424 </a:t>
            </a:r>
            <a:r>
              <a:rPr lang="en-US" dirty="0" err="1" smtClean="0"/>
              <a:t>ms.</a:t>
            </a:r>
            <a:endParaRPr lang="en-US" dirty="0" smtClean="0"/>
          </a:p>
          <a:p>
            <a:r>
              <a:rPr lang="en-US" dirty="0" err="1" smtClean="0"/>
              <a:t>MyString_ExplicitMoveOperators</a:t>
            </a:r>
            <a:r>
              <a:rPr lang="en-US" dirty="0" smtClean="0"/>
              <a:t> using </a:t>
            </a:r>
            <a:r>
              <a:rPr lang="en-US" dirty="0" err="1" smtClean="0"/>
              <a:t>push_back</a:t>
            </a:r>
            <a:r>
              <a:rPr lang="en-US" dirty="0" smtClean="0"/>
              <a:t>: 728 </a:t>
            </a:r>
            <a:r>
              <a:rPr lang="en-US" dirty="0" err="1" smtClean="0"/>
              <a:t>ms.</a:t>
            </a:r>
            <a:endParaRPr lang="en-US" dirty="0" smtClean="0"/>
          </a:p>
          <a:p>
            <a:r>
              <a:rPr lang="en-US" dirty="0" err="1" smtClean="0"/>
              <a:t>MyString_MoveDoesCopy</a:t>
            </a:r>
            <a:r>
              <a:rPr lang="en-US" dirty="0" smtClean="0"/>
              <a:t> using </a:t>
            </a:r>
            <a:r>
              <a:rPr lang="en-US" dirty="0" err="1" smtClean="0"/>
              <a:t>push_back</a:t>
            </a:r>
            <a:r>
              <a:rPr lang="en-US" dirty="0" smtClean="0"/>
              <a:t>: 1343 </a:t>
            </a:r>
            <a:r>
              <a:rPr lang="en-US" dirty="0" err="1" smtClean="0"/>
              <a:t>ms.</a:t>
            </a:r>
            <a:endParaRPr lang="en-US" dirty="0" smtClean="0"/>
          </a:p>
          <a:p>
            <a:r>
              <a:rPr lang="en-US" dirty="0" err="1" smtClean="0"/>
              <a:t>MyString_MoveDoesCopy</a:t>
            </a:r>
            <a:r>
              <a:rPr lang="en-US" dirty="0" smtClean="0"/>
              <a:t> using </a:t>
            </a:r>
            <a:r>
              <a:rPr lang="en-US" dirty="0" err="1" smtClean="0"/>
              <a:t>emplace_back</a:t>
            </a:r>
            <a:r>
              <a:rPr lang="en-US" dirty="0" smtClean="0"/>
              <a:t>: 745 </a:t>
            </a:r>
            <a:r>
              <a:rPr lang="en-US" dirty="0" err="1" smtClean="0"/>
              <a:t>ms.</a:t>
            </a:r>
            <a:endParaRPr lang="en-US" dirty="0" smtClean="0"/>
          </a:p>
          <a:p>
            <a:r>
              <a:rPr lang="en-US" dirty="0" err="1" smtClean="0"/>
              <a:t>MyString_ExplicitMoveOperators</a:t>
            </a:r>
            <a:r>
              <a:rPr lang="en-US" dirty="0" smtClean="0"/>
              <a:t> using </a:t>
            </a:r>
            <a:r>
              <a:rPr lang="en-US" dirty="0" err="1" smtClean="0"/>
              <a:t>emplace_back</a:t>
            </a:r>
            <a:r>
              <a:rPr lang="en-US" dirty="0" smtClean="0"/>
              <a:t>: 747 </a:t>
            </a:r>
            <a:r>
              <a:rPr lang="en-US" dirty="0" err="1" smtClean="0"/>
              <a:t>ms.</a:t>
            </a:r>
            <a:endParaRPr lang="en-US" dirty="0" smtClean="0"/>
          </a:p>
          <a:p>
            <a:r>
              <a:rPr lang="en-US" dirty="0" err="1" smtClean="0"/>
              <a:t>MyString</a:t>
            </a:r>
            <a:r>
              <a:rPr lang="en-US" dirty="0" smtClean="0"/>
              <a:t> using </a:t>
            </a:r>
            <a:r>
              <a:rPr lang="en-US" dirty="0" err="1" smtClean="0"/>
              <a:t>emplace_back</a:t>
            </a:r>
            <a:r>
              <a:rPr lang="en-US" dirty="0" smtClean="0"/>
              <a:t>: 809 </a:t>
            </a:r>
            <a:r>
              <a:rPr lang="en-US" dirty="0" err="1" smtClean="0"/>
              <a:t>ms.</a:t>
            </a:r>
            <a:endParaRPr lang="en-US" dirty="0" smtClean="0"/>
          </a:p>
          <a:p>
            <a:r>
              <a:rPr lang="en-US" dirty="0" smtClean="0"/>
              <a:t>Press any key to continue . . .</a:t>
            </a:r>
          </a:p>
          <a:p>
            <a:r>
              <a:rPr lang="en-US" dirty="0" smtClean="0"/>
              <a:t>Without reserve:</a:t>
            </a:r>
          </a:p>
          <a:p>
            <a:r>
              <a:rPr lang="en-US" dirty="0" err="1" smtClean="0"/>
              <a:t>CIntPair</a:t>
            </a:r>
            <a:r>
              <a:rPr lang="en-US" dirty="0" smtClean="0"/>
              <a:t> using </a:t>
            </a:r>
            <a:r>
              <a:rPr lang="en-US" dirty="0" err="1" smtClean="0"/>
              <a:t>push_back</a:t>
            </a:r>
            <a:r>
              <a:rPr lang="en-US" dirty="0" smtClean="0"/>
              <a:t>: 50 </a:t>
            </a:r>
            <a:r>
              <a:rPr lang="en-US" dirty="0" err="1" smtClean="0"/>
              <a:t>ms.</a:t>
            </a:r>
            <a:endParaRPr lang="en-US" dirty="0" smtClean="0"/>
          </a:p>
          <a:p>
            <a:r>
              <a:rPr lang="en-US" dirty="0" err="1" smtClean="0"/>
              <a:t>MyString</a:t>
            </a:r>
            <a:r>
              <a:rPr lang="en-US" dirty="0" smtClean="0"/>
              <a:t> using </a:t>
            </a:r>
            <a:r>
              <a:rPr lang="en-US" dirty="0" err="1" smtClean="0"/>
              <a:t>push_back</a:t>
            </a:r>
            <a:r>
              <a:rPr lang="en-US" dirty="0" smtClean="0"/>
              <a:t>: 3317 </a:t>
            </a:r>
            <a:r>
              <a:rPr lang="en-US" dirty="0" err="1" smtClean="0"/>
              <a:t>ms.</a:t>
            </a:r>
            <a:endParaRPr lang="en-US" dirty="0" smtClean="0"/>
          </a:p>
          <a:p>
            <a:r>
              <a:rPr lang="en-US" dirty="0" err="1" smtClean="0"/>
              <a:t>MyString_ExplicitMoveOperators</a:t>
            </a:r>
            <a:r>
              <a:rPr lang="en-US" dirty="0" smtClean="0"/>
              <a:t> using </a:t>
            </a:r>
            <a:r>
              <a:rPr lang="en-US" dirty="0" err="1" smtClean="0"/>
              <a:t>push_back</a:t>
            </a:r>
            <a:r>
              <a:rPr lang="en-US" dirty="0" smtClean="0"/>
              <a:t>: 900 </a:t>
            </a:r>
            <a:r>
              <a:rPr lang="en-US" dirty="0" err="1" smtClean="0"/>
              <a:t>ms.</a:t>
            </a:r>
            <a:endParaRPr lang="en-US" dirty="0" smtClean="0"/>
          </a:p>
          <a:p>
            <a:r>
              <a:rPr lang="en-US" dirty="0" err="1" smtClean="0"/>
              <a:t>MyString_MoveDoesCopy</a:t>
            </a:r>
            <a:r>
              <a:rPr lang="en-US" dirty="0" smtClean="0"/>
              <a:t> using </a:t>
            </a:r>
            <a:r>
              <a:rPr lang="en-US" dirty="0" err="1" smtClean="0"/>
              <a:t>push_back</a:t>
            </a:r>
            <a:r>
              <a:rPr lang="en-US" dirty="0" smtClean="0"/>
              <a:t>: 3442 </a:t>
            </a:r>
            <a:r>
              <a:rPr lang="en-US" dirty="0" err="1" smtClean="0"/>
              <a:t>ms.</a:t>
            </a:r>
            <a:endParaRPr lang="en-US" dirty="0" smtClean="0"/>
          </a:p>
          <a:p>
            <a:r>
              <a:rPr lang="en-US" dirty="0" err="1" smtClean="0"/>
              <a:t>MyString_MoveDoesCopy</a:t>
            </a:r>
            <a:r>
              <a:rPr lang="en-US" dirty="0" smtClean="0"/>
              <a:t> using </a:t>
            </a:r>
            <a:r>
              <a:rPr lang="en-US" dirty="0" err="1" smtClean="0"/>
              <a:t>emplace_back</a:t>
            </a:r>
            <a:r>
              <a:rPr lang="en-US" dirty="0" smtClean="0"/>
              <a:t>: 2813 </a:t>
            </a:r>
            <a:r>
              <a:rPr lang="en-US" dirty="0" err="1" smtClean="0"/>
              <a:t>ms.</a:t>
            </a:r>
            <a:endParaRPr lang="en-US" dirty="0" smtClean="0"/>
          </a:p>
          <a:p>
            <a:r>
              <a:rPr lang="en-US" dirty="0" err="1" smtClean="0"/>
              <a:t>MyString_ExplicitMoveOperators</a:t>
            </a:r>
            <a:r>
              <a:rPr lang="en-US" dirty="0" smtClean="0"/>
              <a:t> using </a:t>
            </a:r>
            <a:r>
              <a:rPr lang="en-US" dirty="0" err="1" smtClean="0"/>
              <a:t>emplace_back</a:t>
            </a:r>
            <a:r>
              <a:rPr lang="en-US" dirty="0" smtClean="0"/>
              <a:t>: 900 </a:t>
            </a:r>
            <a:r>
              <a:rPr lang="en-US" dirty="0" err="1" smtClean="0"/>
              <a:t>ms.</a:t>
            </a:r>
            <a:endParaRPr lang="en-US" dirty="0" smtClean="0"/>
          </a:p>
          <a:p>
            <a:r>
              <a:rPr lang="en-US" dirty="0" err="1" smtClean="0"/>
              <a:t>MyString</a:t>
            </a:r>
            <a:r>
              <a:rPr lang="en-US" dirty="0" smtClean="0"/>
              <a:t> using </a:t>
            </a:r>
            <a:r>
              <a:rPr lang="en-US" dirty="0" err="1" smtClean="0"/>
              <a:t>emplace_back</a:t>
            </a:r>
            <a:r>
              <a:rPr lang="en-US" dirty="0" smtClean="0"/>
              <a:t>: 2912 </a:t>
            </a:r>
            <a:r>
              <a:rPr lang="en-US" dirty="0" err="1" smtClean="0"/>
              <a:t>ms.</a:t>
            </a:r>
            <a:endParaRPr lang="en-US" dirty="0" smtClean="0"/>
          </a:p>
          <a:p>
            <a:endParaRPr lang="en-US" dirty="0"/>
          </a:p>
        </p:txBody>
      </p:sp>
      <p:sp>
        <p:nvSpPr>
          <p:cNvPr id="4" name="Slide Number Placeholder 3"/>
          <p:cNvSpPr>
            <a:spLocks noGrp="1"/>
          </p:cNvSpPr>
          <p:nvPr>
            <p:ph type="sldNum" sz="quarter" idx="10"/>
          </p:nvPr>
        </p:nvSpPr>
        <p:spPr/>
        <p:txBody>
          <a:bodyPr/>
          <a:lstStyle/>
          <a:p>
            <a:fld id="{DF2154C5-3FA6-429B-A375-1CE42AC5714A}" type="slidenum">
              <a:rPr lang="en-US" smtClean="0"/>
              <a:t>6</a:t>
            </a:fld>
            <a:endParaRPr lang="en-US"/>
          </a:p>
        </p:txBody>
      </p:sp>
    </p:spTree>
    <p:extLst>
      <p:ext uri="{BB962C8B-B14F-4D97-AF65-F5344CB8AC3E}">
        <p14:creationId xmlns:p14="http://schemas.microsoft.com/office/powerpoint/2010/main" val="4279309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Under the following circumstances, the compilers are permitted to omit the copy- and move-constructors of class objects even if copy/move constructor and the destructor have observable side-effects. </a:t>
            </a:r>
          </a:p>
          <a:p>
            <a:pPr rtl="0"/>
            <a:r>
              <a:rPr lang="en-US" dirty="0" smtClean="0">
                <a:effectLst/>
              </a:rPr>
              <a:t>* If a function returns a class type by value, and the return statement's expression is the name of a non-volatile object with automatic storage duration, which isn't the function parameter, or a catch clause parameter, and which has the same cv-unqualified type as the return type of the function, then copy/move is omitted. When that local variable is constructed, it is constructed directly in the storage where the function's return value would otherwise be moved or copied to. This variant of copy elision is known as NRVO, "named return value optimization". </a:t>
            </a:r>
          </a:p>
          <a:p>
            <a:pPr rtl="0"/>
            <a:r>
              <a:rPr lang="en-US" dirty="0" smtClean="0">
                <a:effectLst/>
              </a:rPr>
              <a:t>* When a nameless temporary, not bound to any references, would be moved or copied into an object of the same cv-unqualified type, the copy/move is omitted. When that temporary is constructed, it is constructed directly in the storage where it would otherwise be moved or copied to. When the nameless temporary is the argument of a return statement, this variant of copy elision is known as RVO, "return value optimization". </a:t>
            </a:r>
          </a:p>
          <a:p>
            <a:pPr rtl="0"/>
            <a:r>
              <a:rPr lang="en-US" dirty="0" smtClean="0">
                <a:effectLst/>
              </a:rPr>
              <a:t>* In a throw-expression, if the operand is the name of a non-volatile object with automatic storage duration, which isn't the function parameter, or a catch clause parameter, and whose scope does not extend past the innermost try-block (if there is a try-block), then copy/move is omitted. When that local variable is constructed, it is constructed directly in the storage where the exception object would otherwise be moved or copied to. </a:t>
            </a:r>
          </a:p>
          <a:p>
            <a:pPr rtl="0"/>
            <a:r>
              <a:rPr lang="en-US" dirty="0" smtClean="0">
                <a:effectLst/>
              </a:rPr>
              <a:t>* When handling an exception, if the argument of the catch clause is of the same type (except for cv-qualification) as the exception object thrown, the copy is omitted and the body of the catch clause accesses the exception object directly, as if caught by reference. This is disabled if such copy elision would change the observable behavior of the program for any reason other than skipping copy constructor and the destructor of the catch clause's parameter. </a:t>
            </a:r>
          </a:p>
          <a:p>
            <a:endParaRPr lang="en-US" dirty="0"/>
          </a:p>
        </p:txBody>
      </p:sp>
      <p:sp>
        <p:nvSpPr>
          <p:cNvPr id="4" name="Slide Number Placeholder 3"/>
          <p:cNvSpPr>
            <a:spLocks noGrp="1"/>
          </p:cNvSpPr>
          <p:nvPr>
            <p:ph type="sldNum" sz="quarter" idx="10"/>
          </p:nvPr>
        </p:nvSpPr>
        <p:spPr/>
        <p:txBody>
          <a:bodyPr/>
          <a:lstStyle/>
          <a:p>
            <a:fld id="{DF2154C5-3FA6-429B-A375-1CE42AC5714A}" type="slidenum">
              <a:rPr lang="en-US" smtClean="0"/>
              <a:t>15</a:t>
            </a:fld>
            <a:endParaRPr lang="en-US"/>
          </a:p>
        </p:txBody>
      </p:sp>
    </p:spTree>
    <p:extLst>
      <p:ext uri="{BB962C8B-B14F-4D97-AF65-F5344CB8AC3E}">
        <p14:creationId xmlns:p14="http://schemas.microsoft.com/office/powerpoint/2010/main" val="41585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wrong is too strong</a:t>
            </a:r>
            <a:r>
              <a:rPr lang="en-US" baseline="0" dirty="0" smtClean="0"/>
              <a:t> a word here. Read: suboptimal.</a:t>
            </a:r>
            <a:endParaRPr lang="en-US" dirty="0"/>
          </a:p>
        </p:txBody>
      </p:sp>
      <p:sp>
        <p:nvSpPr>
          <p:cNvPr id="4" name="Slide Number Placeholder 3"/>
          <p:cNvSpPr>
            <a:spLocks noGrp="1"/>
          </p:cNvSpPr>
          <p:nvPr>
            <p:ph type="sldNum" sz="quarter" idx="10"/>
          </p:nvPr>
        </p:nvSpPr>
        <p:spPr/>
        <p:txBody>
          <a:bodyPr/>
          <a:lstStyle/>
          <a:p>
            <a:fld id="{DF2154C5-3FA6-429B-A375-1CE42AC5714A}" type="slidenum">
              <a:rPr lang="en-US" smtClean="0"/>
              <a:t>53</a:t>
            </a:fld>
            <a:endParaRPr lang="en-US"/>
          </a:p>
        </p:txBody>
      </p:sp>
    </p:spTree>
    <p:extLst>
      <p:ext uri="{BB962C8B-B14F-4D97-AF65-F5344CB8AC3E}">
        <p14:creationId xmlns:p14="http://schemas.microsoft.com/office/powerpoint/2010/main" val="257340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2154C5-3FA6-429B-A375-1CE42AC5714A}" type="slidenum">
              <a:rPr lang="en-US" smtClean="0"/>
              <a:t>55</a:t>
            </a:fld>
            <a:endParaRPr lang="en-US"/>
          </a:p>
        </p:txBody>
      </p:sp>
    </p:spTree>
    <p:extLst>
      <p:ext uri="{BB962C8B-B14F-4D97-AF65-F5344CB8AC3E}">
        <p14:creationId xmlns:p14="http://schemas.microsoft.com/office/powerpoint/2010/main" val="189525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wrong is too strong</a:t>
            </a:r>
            <a:r>
              <a:rPr lang="en-US" baseline="0" dirty="0" smtClean="0"/>
              <a:t> a word here. Read: suboptimal.</a:t>
            </a:r>
            <a:endParaRPr lang="en-US" dirty="0"/>
          </a:p>
        </p:txBody>
      </p:sp>
      <p:sp>
        <p:nvSpPr>
          <p:cNvPr id="4" name="Slide Number Placeholder 3"/>
          <p:cNvSpPr>
            <a:spLocks noGrp="1"/>
          </p:cNvSpPr>
          <p:nvPr>
            <p:ph type="sldNum" sz="quarter" idx="10"/>
          </p:nvPr>
        </p:nvSpPr>
        <p:spPr/>
        <p:txBody>
          <a:bodyPr/>
          <a:lstStyle/>
          <a:p>
            <a:fld id="{DF2154C5-3FA6-429B-A375-1CE42AC5714A}" type="slidenum">
              <a:rPr lang="en-US" smtClean="0"/>
              <a:t>56</a:t>
            </a:fld>
            <a:endParaRPr lang="en-US"/>
          </a:p>
        </p:txBody>
      </p:sp>
    </p:spTree>
    <p:extLst>
      <p:ext uri="{BB962C8B-B14F-4D97-AF65-F5344CB8AC3E}">
        <p14:creationId xmlns:p14="http://schemas.microsoft.com/office/powerpoint/2010/main" val="259654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wrong is too strong</a:t>
            </a:r>
            <a:r>
              <a:rPr lang="en-US" baseline="0" dirty="0" smtClean="0"/>
              <a:t> a word here. </a:t>
            </a:r>
            <a:endParaRPr lang="en-US" dirty="0"/>
          </a:p>
        </p:txBody>
      </p:sp>
      <p:sp>
        <p:nvSpPr>
          <p:cNvPr id="4" name="Slide Number Placeholder 3"/>
          <p:cNvSpPr>
            <a:spLocks noGrp="1"/>
          </p:cNvSpPr>
          <p:nvPr>
            <p:ph type="sldNum" sz="quarter" idx="10"/>
          </p:nvPr>
        </p:nvSpPr>
        <p:spPr/>
        <p:txBody>
          <a:bodyPr/>
          <a:lstStyle/>
          <a:p>
            <a:fld id="{DF2154C5-3FA6-429B-A375-1CE42AC5714A}" type="slidenum">
              <a:rPr lang="en-US" smtClean="0"/>
              <a:t>58</a:t>
            </a:fld>
            <a:endParaRPr lang="en-US"/>
          </a:p>
        </p:txBody>
      </p:sp>
    </p:spTree>
    <p:extLst>
      <p:ext uri="{BB962C8B-B14F-4D97-AF65-F5344CB8AC3E}">
        <p14:creationId xmlns:p14="http://schemas.microsoft.com/office/powerpoint/2010/main" val="3224071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Master" Target="../slideMasters/slideMaster2.xml"/><Relationship Id="rId7" Type="http://schemas.openxmlformats.org/officeDocument/2006/relationships/image" Target="../media/image1.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2.xml"/><Relationship Id="rId7" Type="http://schemas.openxmlformats.org/officeDocument/2006/relationships/image" Target="../media/image1.png"/><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7.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Master" Target="../slideMasters/slideMaster2.xml"/><Relationship Id="rId7" Type="http://schemas.openxmlformats.org/officeDocument/2006/relationships/image" Target="../media/image1.png"/><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9.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Master" Target="../slideMasters/slideMaster1.xml"/><Relationship Id="rId7" Type="http://schemas.openxmlformats.org/officeDocument/2006/relationships/image" Target="../media/image1.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Master" Target="../slideMasters/slideMaster2.xml"/><Relationship Id="rId7" Type="http://schemas.openxmlformats.org/officeDocument/2006/relationships/image" Target="../media/image1.png"/><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Master" Target="../slideMasters/slideMaster1.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Master" Target="../slideMasters/slideMaster1.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9.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Master" Target="../slideMasters/slideMaster1.xml"/><Relationship Id="rId7" Type="http://schemas.openxmlformats.org/officeDocument/2006/relationships/image" Target="../media/image1.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Title (big bar up)">
    <p:spTree>
      <p:nvGrpSpPr>
        <p:cNvPr id="1" name=""/>
        <p:cNvGrpSpPr/>
        <p:nvPr/>
      </p:nvGrpSpPr>
      <p:grpSpPr>
        <a:xfrm>
          <a:off x="0" y="0"/>
          <a:ext cx="0" cy="0"/>
          <a:chOff x="0" y="0"/>
          <a:chExt cx="0" cy="0"/>
        </a:xfrm>
      </p:grpSpPr>
      <p:sp>
        <p:nvSpPr>
          <p:cNvPr id="9" name="Rectangle 15"/>
          <p:cNvSpPr>
            <a:spLocks noChangeArrowheads="1"/>
          </p:cNvSpPr>
          <p:nvPr/>
        </p:nvSpPr>
        <p:spPr bwMode="auto">
          <a:xfrm>
            <a:off x="0" y="0"/>
            <a:ext cx="9144000" cy="5162556"/>
          </a:xfrm>
          <a:prstGeom prst="rect">
            <a:avLst/>
          </a:prstGeom>
          <a:solidFill>
            <a:srgbClr val="D7D7CD"/>
          </a:solidFill>
          <a:ln w="9525">
            <a:noFill/>
            <a:miter lim="800000"/>
            <a:headEnd/>
            <a:tailEnd/>
          </a:ln>
          <a:effectLst/>
        </p:spPr>
        <p:txBody>
          <a:bodyPr wrap="none" anchor="ctr"/>
          <a:lstStyle/>
          <a:p>
            <a:endParaRPr lang="en-US" noProof="0"/>
          </a:p>
        </p:txBody>
      </p:sp>
      <p:pic>
        <p:nvPicPr>
          <p:cNvPr id="8" name="Picture 7" descr="FVL_3032.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9144000" cy="5162557"/>
          </a:xfrm>
          <a:prstGeom prst="rect">
            <a:avLst/>
          </a:prstGeom>
          <a:noFill/>
          <a:ln>
            <a:noFill/>
          </a:ln>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232" y="188639"/>
            <a:ext cx="1919968" cy="822843"/>
          </a:xfrm>
          <a:prstGeom prst="rect">
            <a:avLst/>
          </a:prstGeom>
        </p:spPr>
      </p:pic>
    </p:spTree>
    <p:extLst>
      <p:ext uri="{BB962C8B-B14F-4D97-AF65-F5344CB8AC3E}">
        <p14:creationId xmlns:p14="http://schemas.microsoft.com/office/powerpoint/2010/main" val="356552238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 Index" preserve="1">
  <p:cSld name="Text + Index">
    <p:spTree>
      <p:nvGrpSpPr>
        <p:cNvPr id="1" name=""/>
        <p:cNvGrpSpPr/>
        <p:nvPr/>
      </p:nvGrpSpPr>
      <p:grpSpPr>
        <a:xfrm>
          <a:off x="0" y="0"/>
          <a:ext cx="0" cy="0"/>
          <a:chOff x="0" y="0"/>
          <a:chExt cx="0" cy="0"/>
        </a:xfrm>
      </p:grpSpPr>
      <p:sp>
        <p:nvSpPr>
          <p:cNvPr id="11" name="Textplatzhalter 12"/>
          <p:cNvSpPr>
            <a:spLocks noGrp="1"/>
          </p:cNvSpPr>
          <p:nvPr>
            <p:ph type="body" sz="quarter" idx="14" hasCustomPrompt="1"/>
          </p:nvPr>
        </p:nvSpPr>
        <p:spPr bwMode="gray">
          <a:xfrm>
            <a:off x="4716463" y="1412875"/>
            <a:ext cx="4427537" cy="4752975"/>
          </a:xfrm>
          <a:solidFill>
            <a:schemeClr val="bg1"/>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87775" algn="r"/>
              </a:tabLst>
              <a:defRPr/>
            </a:lvl1pPr>
            <a:lvl2pPr marL="179388" indent="-177800">
              <a:lnSpc>
                <a:spcPct val="100000"/>
              </a:lnSpc>
              <a:spcBef>
                <a:spcPts val="500"/>
              </a:spcBef>
              <a:spcAft>
                <a:spcPts val="500"/>
              </a:spcAft>
              <a:buFont typeface="Arial" pitchFamily="34" charset="0"/>
              <a:buChar char="•"/>
              <a:tabLst>
                <a:tab pos="3787775" algn="r"/>
              </a:tabLst>
              <a:defRPr b="0"/>
            </a:lvl2pPr>
            <a:lvl3pPr marL="177800" indent="-177800">
              <a:lnSpc>
                <a:spcPct val="100000"/>
              </a:lnSpc>
              <a:spcBef>
                <a:spcPts val="500"/>
              </a:spcBef>
              <a:spcAft>
                <a:spcPts val="500"/>
              </a:spcAft>
              <a:tabLst>
                <a:tab pos="3787775" algn="r"/>
              </a:tabLst>
              <a:defRPr b="1"/>
            </a:lvl3pPr>
            <a:lvl4pPr marL="360363" indent="-179388">
              <a:lnSpc>
                <a:spcPct val="100000"/>
              </a:lnSpc>
              <a:spcBef>
                <a:spcPts val="500"/>
              </a:spcBef>
              <a:spcAft>
                <a:spcPts val="500"/>
              </a:spcAft>
              <a:tabLst>
                <a:tab pos="3787775" algn="r"/>
              </a:tabLst>
              <a:defRPr b="0"/>
            </a:lvl4pPr>
            <a:lvl5pPr marL="357188" indent="-177800">
              <a:lnSpc>
                <a:spcPct val="100000"/>
              </a:lnSpc>
              <a:spcBef>
                <a:spcPts val="500"/>
              </a:spcBef>
              <a:spcAft>
                <a:spcPts val="500"/>
              </a:spcAft>
              <a:tabLst>
                <a:tab pos="3787775" algn="r"/>
              </a:tabLst>
              <a:defRPr b="1" baseline="0"/>
            </a:lvl5pPr>
            <a:lvl6pPr marL="360363" indent="-180975">
              <a:lnSpc>
                <a:spcPct val="100000"/>
              </a:lnSpc>
              <a:spcBef>
                <a:spcPts val="500"/>
              </a:spcBef>
              <a:spcAft>
                <a:spcPts val="500"/>
              </a:spcAft>
              <a:buFont typeface="Arial" pitchFamily="34" charset="0"/>
              <a:buChar char="•"/>
              <a:tabLst>
                <a:tab pos="3787775" algn="r"/>
              </a:tabLst>
              <a:defRPr b="1"/>
            </a:lvl6pPr>
          </a:lstStyle>
          <a:p>
            <a:pPr lvl="0"/>
            <a:r>
              <a:rPr lang="en-US" noProof="0" dirty="0" smtClean="0"/>
              <a:t>Click the style sheet to edit the </a:t>
            </a:r>
            <a:r>
              <a:rPr lang="en-US" noProof="0" dirty="0" err="1" smtClean="0"/>
              <a:t>toc</a:t>
            </a:r>
            <a:r>
              <a:rPr lang="en-US" noProof="0" dirty="0" smtClean="0"/>
              <a:t>/contact</a:t>
            </a:r>
          </a:p>
          <a:p>
            <a:pPr lvl="1"/>
            <a:r>
              <a:rPr lang="en-US" noProof="0" dirty="0" smtClean="0"/>
              <a:t>chapter</a:t>
            </a:r>
          </a:p>
          <a:p>
            <a:pPr lvl="2"/>
            <a:r>
              <a:rPr lang="en-US" noProof="0" dirty="0" smtClean="0"/>
              <a:t>active chapter</a:t>
            </a:r>
          </a:p>
          <a:p>
            <a:pPr lvl="3"/>
            <a:r>
              <a:rPr lang="en-US" noProof="0" dirty="0" smtClean="0"/>
              <a:t>subchapter</a:t>
            </a:r>
          </a:p>
          <a:p>
            <a:pPr lvl="4"/>
            <a:r>
              <a:rPr lang="en-US" noProof="0" dirty="0" smtClean="0"/>
              <a:t>active subchapter</a:t>
            </a:r>
            <a:endParaRPr lang="en-US" noProof="0" dirty="0"/>
          </a:p>
        </p:txBody>
      </p:sp>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13" name="Textplatzhalter 12"/>
          <p:cNvSpPr>
            <a:spLocks noGrp="1"/>
          </p:cNvSpPr>
          <p:nvPr>
            <p:ph type="body" sz="quarter" idx="13" hasCustomPrompt="1"/>
          </p:nvPr>
        </p:nvSpPr>
        <p:spPr>
          <a:xfrm>
            <a:off x="539750" y="1412875"/>
            <a:ext cx="403225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8270610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ree Content" preserve="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Tree>
    <p:extLst>
      <p:ext uri="{BB962C8B-B14F-4D97-AF65-F5344CB8AC3E}">
        <p14:creationId xmlns:p14="http://schemas.microsoft.com/office/powerpoint/2010/main" val="10577018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676910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0678975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6778021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preserve="1">
  <p:cSld name="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403225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4716463" y="1412875"/>
            <a:ext cx="403225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1521845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rows" preserve="1">
  <p:cSld name="Two row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6769101"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9683065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preserve="1">
  <p:cSld name="Three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258762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3271833" y="1412875"/>
            <a:ext cx="274003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6156325" y="1412875"/>
            <a:ext cx="2592388"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33133078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objects" preserve="1">
  <p:cSld name="Four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4032251" cy="2303464"/>
          </a:xfrm>
        </p:spPr>
        <p:txBody>
          <a:bodyPr/>
          <a:lstStyle>
            <a:lvl3pPr>
              <a:defRPr/>
            </a:lvl3pPr>
            <a:lvl4pPr>
              <a:defRPr/>
            </a:lvl4pPr>
            <a:lvl5pPr>
              <a:defRPr/>
            </a:lvl5p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403225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4716463" y="1412875"/>
            <a:ext cx="4032250" cy="2303463"/>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5" name="Inhaltsplatzhalter 14"/>
          <p:cNvSpPr>
            <a:spLocks noGrp="1"/>
          </p:cNvSpPr>
          <p:nvPr>
            <p:ph sz="quarter" idx="15" hasCustomPrompt="1"/>
          </p:nvPr>
        </p:nvSpPr>
        <p:spPr>
          <a:xfrm>
            <a:off x="4716463" y="3860800"/>
            <a:ext cx="403225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42640728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ree Content + Navigation" preserve="1">
  <p:cSld name="Free Content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256305672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object (small) + Navigation" preserve="1">
  <p:cSld name="One object (small)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676910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13162454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pic>
        <p:nvPicPr>
          <p:cNvPr id="10" name="Picture 9" descr="Hybrid-view01b copyV2 2.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0"/>
            <a:ext cx="9144000" cy="5555639"/>
          </a:xfrm>
          <a:prstGeom prst="rect">
            <a:avLst/>
          </a:prstGeom>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0" indent="268288">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6" name="Picture 5" descr="LMSSiemebns.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2907074336"/>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lumns + Navigation" preserve="1">
  <p:cSld name="Two column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50" y="1412874"/>
            <a:ext cx="3309936"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3994149" y="1412875"/>
            <a:ext cx="3314702"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293611777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rows + Navigation" preserve="1">
  <p:cSld name="Two row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6769101"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334433687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objects + Navigation" preserve="1">
  <p:cSld name="Four object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50" y="1412875"/>
            <a:ext cx="3309936"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3309934"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3994149" y="1412875"/>
            <a:ext cx="3314702" cy="2303463"/>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5" name="Inhaltsplatzhalter 14"/>
          <p:cNvSpPr>
            <a:spLocks noGrp="1"/>
          </p:cNvSpPr>
          <p:nvPr>
            <p:ph sz="quarter" idx="15" hasCustomPrompt="1"/>
          </p:nvPr>
        </p:nvSpPr>
        <p:spPr>
          <a:xfrm>
            <a:off x="3994149" y="3860800"/>
            <a:ext cx="3314702"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Textplatzhalter 13"/>
          <p:cNvSpPr>
            <a:spLocks noGrp="1"/>
          </p:cNvSpPr>
          <p:nvPr>
            <p:ph type="body" sz="quarter" idx="16"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21375958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20197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9144000" cy="5635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812375"/>
      </p:ext>
    </p:extLst>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Title (big bar up)">
    <p:spTree>
      <p:nvGrpSpPr>
        <p:cNvPr id="1" name=""/>
        <p:cNvGrpSpPr/>
        <p:nvPr/>
      </p:nvGrpSpPr>
      <p:grpSpPr>
        <a:xfrm>
          <a:off x="0" y="0"/>
          <a:ext cx="0" cy="0"/>
          <a:chOff x="0" y="0"/>
          <a:chExt cx="0" cy="0"/>
        </a:xfrm>
      </p:grpSpPr>
      <p:sp>
        <p:nvSpPr>
          <p:cNvPr id="9" name="Rectangle 15"/>
          <p:cNvSpPr>
            <a:spLocks noChangeArrowheads="1"/>
          </p:cNvSpPr>
          <p:nvPr/>
        </p:nvSpPr>
        <p:spPr bwMode="auto">
          <a:xfrm>
            <a:off x="0" y="0"/>
            <a:ext cx="9144000" cy="5162556"/>
          </a:xfrm>
          <a:prstGeom prst="rect">
            <a:avLst/>
          </a:prstGeom>
          <a:solidFill>
            <a:srgbClr val="D7D7CD"/>
          </a:solidFill>
          <a:ln w="9525">
            <a:noFill/>
            <a:miter lim="800000"/>
            <a:headEnd/>
            <a:tailEnd/>
          </a:ln>
          <a:effectLst/>
        </p:spPr>
        <p:txBody>
          <a:bodyPr wrap="none" anchor="ctr"/>
          <a:lstStyle/>
          <a:p>
            <a:endParaRPr lang="en-US" noProof="0"/>
          </a:p>
        </p:txBody>
      </p:sp>
      <p:pic>
        <p:nvPicPr>
          <p:cNvPr id="8" name="Picture 7" descr="FVL_3032.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9144000" cy="5162557"/>
          </a:xfrm>
          <a:prstGeom prst="rect">
            <a:avLst/>
          </a:prstGeom>
          <a:noFill/>
          <a:ln>
            <a:noFill/>
          </a:ln>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232" y="188639"/>
            <a:ext cx="1919968" cy="822843"/>
          </a:xfrm>
          <a:prstGeom prst="rect">
            <a:avLst/>
          </a:prstGeom>
        </p:spPr>
      </p:pic>
    </p:spTree>
    <p:extLst>
      <p:ext uri="{BB962C8B-B14F-4D97-AF65-F5344CB8AC3E}">
        <p14:creationId xmlns:p14="http://schemas.microsoft.com/office/powerpoint/2010/main" val="3565522387"/>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pic>
        <p:nvPicPr>
          <p:cNvPr id="10" name="Picture 9" descr="Hybrid-view01b copyV2 2.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0"/>
            <a:ext cx="9144000" cy="5555639"/>
          </a:xfrm>
          <a:prstGeom prst="rect">
            <a:avLst/>
          </a:prstGeom>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0" indent="268288">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6" name="Picture 5" descr="LMSSiemebns.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2907074336"/>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1058253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5842" name="6a9d0eff-aaff-4c7c-a012-45a679252abe" descr="8D488196-04DD-4111-9249-8AC514DD321D@lmsintl"/>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0" y="3175"/>
            <a:ext cx="9144001" cy="555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4136236083"/>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946773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0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5845" name="1e8ec2d0-4ff4-4e76-9e46-202c1b75ee5c" descr="8994E0D0-DEB2-46FA-A90B-651726D9D783@lmsintl"/>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0" y="3174"/>
            <a:ext cx="9144001" cy="515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942" y="171252"/>
            <a:ext cx="1972538" cy="952518"/>
          </a:xfrm>
          <a:prstGeom prst="rect">
            <a:avLst/>
          </a:prstGeom>
        </p:spPr>
      </p:pic>
    </p:spTree>
    <p:extLst>
      <p:ext uri="{BB962C8B-B14F-4D97-AF65-F5344CB8AC3E}">
        <p14:creationId xmlns:p14="http://schemas.microsoft.com/office/powerpoint/2010/main" val="3259221633"/>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9394477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3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7" descr="3Dpowerpoint.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 y="0"/>
            <a:ext cx="9144000" cy="5181600"/>
          </a:xfrm>
          <a:prstGeom prst="rect">
            <a:avLst/>
          </a:prstGeom>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254747588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1058253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5842" name="6a9d0eff-aaff-4c7c-a012-45a679252abe" descr="8D488196-04DD-4111-9249-8AC514DD321D@lmsintl"/>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0" y="3175"/>
            <a:ext cx="9144001" cy="555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4136236083"/>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523537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5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2" descr="C:\Users\pdc\AppData\Local\Microsoft\Windows\Temporary Internet Files\Content.Outlook\WC733JR0\04Small.jpe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0" y="3175"/>
            <a:ext cx="9144000" cy="5272832"/>
          </a:xfrm>
          <a:prstGeom prst="rect">
            <a:avLst/>
          </a:prstGeom>
          <a:noFill/>
          <a:extLst>
            <a:ext uri="{909E8E84-426E-40DD-AFC4-6F175D3DCCD1}">
              <a14:hiddenFill xmlns:a14="http://schemas.microsoft.com/office/drawing/2010/main">
                <a:solidFill>
                  <a:srgbClr val="FFFFFF"/>
                </a:solidFill>
              </a14:hiddenFill>
            </a:ext>
          </a:extLst>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84949685"/>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fullscreen (big bar down)" type="title" preserve="1">
  <p:cSld name="Title fullscreen (big bar down)">
    <p:spTree>
      <p:nvGrpSpPr>
        <p:cNvPr id="1" name=""/>
        <p:cNvGrpSpPr/>
        <p:nvPr/>
      </p:nvGrpSpPr>
      <p:grpSpPr>
        <a:xfrm>
          <a:off x="0" y="0"/>
          <a:ext cx="0" cy="0"/>
          <a:chOff x="0" y="0"/>
          <a:chExt cx="0" cy="0"/>
        </a:xfrm>
      </p:grpSpPr>
      <p:sp>
        <p:nvSpPr>
          <p:cNvPr id="9" name="Rectangle 15"/>
          <p:cNvSpPr>
            <a:spLocks noChangeArrowheads="1"/>
          </p:cNvSpPr>
          <p:nvPr/>
        </p:nvSpPr>
        <p:spPr bwMode="auto">
          <a:xfrm>
            <a:off x="0" y="0"/>
            <a:ext cx="9144000" cy="6858000"/>
          </a:xfrm>
          <a:prstGeom prst="rect">
            <a:avLst/>
          </a:prstGeom>
          <a:solidFill>
            <a:srgbClr val="D7D7CD"/>
          </a:solidFill>
          <a:ln w="9525">
            <a:noFill/>
            <a:miter lim="800000"/>
            <a:headEnd/>
            <a:tailEnd/>
          </a:ln>
          <a:effectLst/>
        </p:spPr>
        <p:txBody>
          <a:bodyPr wrap="none" anchor="ctr"/>
          <a:lstStyle/>
          <a:p>
            <a:endParaRPr lang="en-US" noProof="0"/>
          </a:p>
        </p:txBody>
      </p:sp>
      <p:pic>
        <p:nvPicPr>
          <p:cNvPr id="8" name="Picture 7" descr="FVL_3032.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9144001" cy="6858000"/>
          </a:xfrm>
          <a:prstGeom prst="rect">
            <a:avLst/>
          </a:prstGeom>
        </p:spPr>
      </p:pic>
      <p:sp>
        <p:nvSpPr>
          <p:cNvPr id="57350" name="Rectangle 115"/>
          <p:cNvSpPr>
            <a:spLocks noGrp="1" noChangeArrowheads="1"/>
          </p:cNvSpPr>
          <p:nvPr>
            <p:ph type="ctrTitle" hasCustomPrompt="1"/>
          </p:nvPr>
        </p:nvSpPr>
        <p:spPr bwMode="ltGray">
          <a:xfrm>
            <a:off x="1" y="4175681"/>
            <a:ext cx="9144000" cy="1485567"/>
          </a:xfrm>
          <a:solidFill>
            <a:srgbClr val="006487">
              <a:alpha val="65000"/>
            </a:srgbClr>
          </a:solidFill>
        </p:spPr>
        <p:txBody>
          <a:bodyPr wrap="square" lIns="270000" tIns="144000" rIns="370800" bIns="108000" anchor="t"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ltGray">
          <a:xfrm>
            <a:off x="1" y="3786881"/>
            <a:ext cx="9143999" cy="392400"/>
          </a:xfrm>
          <a:solidFill>
            <a:srgbClr val="02A0C6">
              <a:alpha val="65000"/>
            </a:srgbClr>
          </a:solidFill>
        </p:spPr>
        <p:txBody>
          <a:bodyPr wrap="square" lIns="270000" tIns="18000" bIns="36000" anchor="b"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227770762"/>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hapter title (big bar down)" type="title" preserve="1">
  <p:cSld name="Chapter title (big bar down)">
    <p:spTree>
      <p:nvGrpSpPr>
        <p:cNvPr id="1" name=""/>
        <p:cNvGrpSpPr/>
        <p:nvPr/>
      </p:nvGrpSpPr>
      <p:grpSpPr>
        <a:xfrm>
          <a:off x="0" y="0"/>
          <a:ext cx="0" cy="0"/>
          <a:chOff x="0" y="0"/>
          <a:chExt cx="0" cy="0"/>
        </a:xfrm>
      </p:grpSpPr>
      <p:sp>
        <p:nvSpPr>
          <p:cNvPr id="14"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sp>
        <p:nvSpPr>
          <p:cNvPr id="57350" name="Rectangle 115"/>
          <p:cNvSpPr>
            <a:spLocks noGrp="1" noChangeArrowheads="1"/>
          </p:cNvSpPr>
          <p:nvPr>
            <p:ph type="ctrTitle" hasCustomPrompt="1"/>
          </p:nvPr>
        </p:nvSpPr>
        <p:spPr bwMode="gray">
          <a:xfrm>
            <a:off x="1" y="4149726"/>
            <a:ext cx="9143999" cy="1485567"/>
          </a:xfrm>
          <a:solidFill>
            <a:srgbClr val="006487"/>
          </a:solidFill>
        </p:spPr>
        <p:txBody>
          <a:bodyPr wrap="square" lIns="270000" tIns="144000" rIns="370800" bIns="108000" anchor="t">
            <a:noAutofit/>
          </a:bodyPr>
          <a:lstStyle>
            <a:lvl1pPr marL="268288" indent="0">
              <a:defRPr sz="4000" smtClean="0">
                <a:solidFill>
                  <a:schemeClr val="bg1"/>
                </a:solidFill>
                <a:latin typeface="Arial" pitchFamily="34" charset="0"/>
              </a:defRPr>
            </a:lvl1pPr>
          </a:lstStyle>
          <a:p>
            <a:r>
              <a:rPr lang="en-US" noProof="0" dirty="0" smtClean="0"/>
              <a:t>Click the style sheet to edit the chapter title</a:t>
            </a:r>
          </a:p>
        </p:txBody>
      </p:sp>
      <p:sp>
        <p:nvSpPr>
          <p:cNvPr id="57351" name="Rectangle 116"/>
          <p:cNvSpPr>
            <a:spLocks noGrp="1" noChangeArrowheads="1"/>
          </p:cNvSpPr>
          <p:nvPr>
            <p:ph type="subTitle" idx="1" hasCustomPrompt="1"/>
          </p:nvPr>
        </p:nvSpPr>
        <p:spPr bwMode="gray">
          <a:xfrm>
            <a:off x="1" y="3756643"/>
            <a:ext cx="9144000" cy="393082"/>
          </a:xfrm>
          <a:solidFill>
            <a:srgbClr val="02A0C6"/>
          </a:solidFill>
        </p:spPr>
        <p:txBody>
          <a:bodyPr wrap="square" lIns="270000" tIns="18000" bIns="36000" anchor="b">
            <a:noAutofit/>
          </a:bodyPr>
          <a:lstStyle>
            <a:lvl1pPr marL="287338" indent="-1905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feld 11"/>
          <p:cNvSpPr txBox="1"/>
          <p:nvPr/>
        </p:nvSpPr>
        <p:spPr>
          <a:xfrm>
            <a:off x="0" y="6598800"/>
            <a:ext cx="2549518" cy="259200"/>
          </a:xfrm>
          <a:prstGeom prst="rect">
            <a:avLst/>
          </a:prstGeom>
          <a:noFill/>
        </p:spPr>
        <p:txBody>
          <a:bodyPr wrap="square" lIns="1476000" tIns="0" rIns="0" bIns="115200" rtlCol="0">
            <a:noAutofit/>
          </a:bodyPr>
          <a:lstStyle/>
          <a:p>
            <a:pPr>
              <a:lnSpc>
                <a:spcPct val="110000"/>
              </a:lnSpc>
              <a:spcBef>
                <a:spcPts val="0"/>
              </a:spcBef>
            </a:pPr>
            <a:r>
              <a:rPr lang="en-US" sz="1000" noProof="0" dirty="0" smtClean="0">
                <a:solidFill>
                  <a:schemeClr val="tx1"/>
                </a:solidFill>
              </a:rPr>
              <a:t>2013-10-14</a:t>
            </a:r>
          </a:p>
        </p:txBody>
      </p:sp>
      <p:sp>
        <p:nvSpPr>
          <p:cNvPr id="13" name="Textfeld 12"/>
          <p:cNvSpPr txBox="1"/>
          <p:nvPr/>
        </p:nvSpPr>
        <p:spPr>
          <a:xfrm>
            <a:off x="0" y="6598800"/>
            <a:ext cx="1249351" cy="250814"/>
          </a:xfrm>
          <a:prstGeom prst="rect">
            <a:avLst/>
          </a:prstGeom>
          <a:noFill/>
        </p:spPr>
        <p:txBody>
          <a:bodyPr wrap="square" lIns="540000" tIns="0" rIns="0" bIns="115200" rtlCol="0" anchor="t" anchorCtr="0">
            <a:noAutofit/>
          </a:bodyPr>
          <a:lstStyle/>
          <a:p>
            <a:pPr>
              <a:lnSpc>
                <a:spcPct val="110000"/>
              </a:lnSpc>
              <a:spcBef>
                <a:spcPts val="0"/>
              </a:spcBef>
            </a:pPr>
            <a:r>
              <a:rPr lang="en-US" sz="1000" noProof="0" dirty="0" smtClean="0">
                <a:solidFill>
                  <a:schemeClr val="tx1"/>
                </a:solidFill>
              </a:rPr>
              <a:t>Page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15" name="Textfeld 14"/>
          <p:cNvSpPr txBox="1"/>
          <p:nvPr/>
        </p:nvSpPr>
        <p:spPr>
          <a:xfrm>
            <a:off x="2693980" y="6598800"/>
            <a:ext cx="6450019" cy="259200"/>
          </a:xfrm>
          <a:prstGeom prst="rect">
            <a:avLst/>
          </a:prstGeom>
          <a:noFill/>
        </p:spPr>
        <p:txBody>
          <a:bodyPr wrap="square" lIns="0" tIns="0" rIns="370800" bIns="115200" rtlCol="0">
            <a:noAutofit/>
          </a:bodyPr>
          <a:lstStyle/>
          <a:p>
            <a:pPr algn="r">
              <a:lnSpc>
                <a:spcPct val="110000"/>
              </a:lnSpc>
              <a:spcBef>
                <a:spcPts val="0"/>
              </a:spcBef>
            </a:pPr>
            <a:endParaRPr lang="en-US" sz="1000" noProof="0" dirty="0" smtClean="0">
              <a:solidFill>
                <a:schemeClr val="tx1"/>
              </a:solidFill>
            </a:endParaRPr>
          </a:p>
        </p:txBody>
      </p:sp>
      <p:pic>
        <p:nvPicPr>
          <p:cNvPr id="8" name="Picture 7" descr="LMSSiemebn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7" y="5865551"/>
            <a:ext cx="4320926" cy="442177"/>
          </a:xfrm>
          <a:prstGeom prst="rect">
            <a:avLst/>
          </a:prstGeom>
        </p:spPr>
      </p:pic>
    </p:spTree>
    <p:extLst>
      <p:ext uri="{BB962C8B-B14F-4D97-AF65-F5344CB8AC3E}">
        <p14:creationId xmlns:p14="http://schemas.microsoft.com/office/powerpoint/2010/main" val="3388232478"/>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 Index/Contact" preserve="1">
  <p:cSld name="Image + Index/Conta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11" name="Bildplatzhalter 10"/>
          <p:cNvSpPr>
            <a:spLocks noGrp="1"/>
          </p:cNvSpPr>
          <p:nvPr>
            <p:ph type="pic" sz="quarter" idx="13"/>
          </p:nvPr>
        </p:nvSpPr>
        <p:spPr>
          <a:xfrm>
            <a:off x="0" y="1412875"/>
            <a:ext cx="4571999" cy="4752975"/>
          </a:xfrm>
        </p:spPr>
        <p:txBody>
          <a:bodyPr/>
          <a:lstStyle/>
          <a:p>
            <a:r>
              <a:rPr lang="en-US" noProof="0" smtClean="0"/>
              <a:t>Click icon to add picture</a:t>
            </a:r>
            <a:endParaRPr lang="en-US" noProof="0" dirty="0"/>
          </a:p>
        </p:txBody>
      </p:sp>
      <p:sp>
        <p:nvSpPr>
          <p:cNvPr id="13" name="Textplatzhalter 12"/>
          <p:cNvSpPr>
            <a:spLocks noGrp="1"/>
          </p:cNvSpPr>
          <p:nvPr>
            <p:ph type="body" sz="quarter" idx="14" hasCustomPrompt="1"/>
          </p:nvPr>
        </p:nvSpPr>
        <p:spPr bwMode="gray">
          <a:xfrm>
            <a:off x="4716463" y="1412875"/>
            <a:ext cx="4427537" cy="4752975"/>
          </a:xfrm>
          <a:solidFill>
            <a:schemeClr val="bg1"/>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lvl1pPr>
            <a:lvl2pPr marL="179388" indent="-177800">
              <a:lnSpc>
                <a:spcPct val="100000"/>
              </a:lnSpc>
              <a:spcBef>
                <a:spcPts val="500"/>
              </a:spcBef>
              <a:spcAft>
                <a:spcPts val="500"/>
              </a:spcAft>
              <a:buFont typeface="Arial" pitchFamily="34" charset="0"/>
              <a:buChar char="•"/>
              <a:tabLst>
                <a:tab pos="3773488" algn="r"/>
              </a:tabLst>
              <a:defRPr b="0"/>
            </a:lvl2pPr>
            <a:lvl3pPr marL="177800" indent="-177800">
              <a:lnSpc>
                <a:spcPct val="100000"/>
              </a:lnSpc>
              <a:spcBef>
                <a:spcPts val="500"/>
              </a:spcBef>
              <a:spcAft>
                <a:spcPts val="500"/>
              </a:spcAft>
              <a:tabLst>
                <a:tab pos="3773488" algn="r"/>
              </a:tabLst>
              <a:defRPr b="1"/>
            </a:lvl3pPr>
            <a:lvl4pPr marL="358775" indent="-177800">
              <a:lnSpc>
                <a:spcPct val="100000"/>
              </a:lnSpc>
              <a:spcBef>
                <a:spcPts val="500"/>
              </a:spcBef>
              <a:spcAft>
                <a:spcPts val="500"/>
              </a:spcAft>
              <a:tabLst>
                <a:tab pos="3773488" algn="r"/>
              </a:tabLst>
              <a:defRPr b="0"/>
            </a:lvl4pPr>
            <a:lvl5pPr marL="357188" indent="-177800">
              <a:lnSpc>
                <a:spcPct val="100000"/>
              </a:lnSpc>
              <a:spcBef>
                <a:spcPts val="500"/>
              </a:spcBef>
              <a:spcAft>
                <a:spcPts val="500"/>
              </a:spcAft>
              <a:tabLst>
                <a:tab pos="3773488" algn="r"/>
              </a:tabLst>
              <a:defRPr b="1" baseline="0"/>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en-US" noProof="0" dirty="0" smtClean="0"/>
              <a:t>Click the style sheet to edit the </a:t>
            </a:r>
            <a:r>
              <a:rPr lang="en-US" noProof="0" dirty="0" err="1" smtClean="0"/>
              <a:t>toc</a:t>
            </a:r>
            <a:r>
              <a:rPr lang="en-US" noProof="0" dirty="0" smtClean="0"/>
              <a:t>/contact</a:t>
            </a:r>
          </a:p>
          <a:p>
            <a:pPr lvl="1"/>
            <a:r>
              <a:rPr lang="en-US" noProof="0" dirty="0" smtClean="0"/>
              <a:t>chapter</a:t>
            </a:r>
          </a:p>
          <a:p>
            <a:pPr lvl="2"/>
            <a:r>
              <a:rPr lang="en-US" noProof="0" dirty="0" smtClean="0"/>
              <a:t>active chapter</a:t>
            </a:r>
          </a:p>
          <a:p>
            <a:pPr lvl="3"/>
            <a:r>
              <a:rPr lang="en-US" noProof="0" dirty="0" smtClean="0"/>
              <a:t>subchapter</a:t>
            </a:r>
          </a:p>
          <a:p>
            <a:pPr lvl="4"/>
            <a:r>
              <a:rPr lang="en-US" noProof="0" dirty="0" smtClean="0"/>
              <a:t>active subchapter</a:t>
            </a:r>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367379099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ext + Index" preserve="1">
  <p:cSld name="Text + Index">
    <p:spTree>
      <p:nvGrpSpPr>
        <p:cNvPr id="1" name=""/>
        <p:cNvGrpSpPr/>
        <p:nvPr/>
      </p:nvGrpSpPr>
      <p:grpSpPr>
        <a:xfrm>
          <a:off x="0" y="0"/>
          <a:ext cx="0" cy="0"/>
          <a:chOff x="0" y="0"/>
          <a:chExt cx="0" cy="0"/>
        </a:xfrm>
      </p:grpSpPr>
      <p:sp>
        <p:nvSpPr>
          <p:cNvPr id="11" name="Textplatzhalter 12"/>
          <p:cNvSpPr>
            <a:spLocks noGrp="1"/>
          </p:cNvSpPr>
          <p:nvPr>
            <p:ph type="body" sz="quarter" idx="14" hasCustomPrompt="1"/>
          </p:nvPr>
        </p:nvSpPr>
        <p:spPr bwMode="gray">
          <a:xfrm>
            <a:off x="4716463" y="1412875"/>
            <a:ext cx="4427537" cy="4752975"/>
          </a:xfrm>
          <a:solidFill>
            <a:schemeClr val="bg1"/>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87775" algn="r"/>
              </a:tabLst>
              <a:defRPr/>
            </a:lvl1pPr>
            <a:lvl2pPr marL="179388" indent="-177800">
              <a:lnSpc>
                <a:spcPct val="100000"/>
              </a:lnSpc>
              <a:spcBef>
                <a:spcPts val="500"/>
              </a:spcBef>
              <a:spcAft>
                <a:spcPts val="500"/>
              </a:spcAft>
              <a:buFont typeface="Arial" pitchFamily="34" charset="0"/>
              <a:buChar char="•"/>
              <a:tabLst>
                <a:tab pos="3787775" algn="r"/>
              </a:tabLst>
              <a:defRPr b="0"/>
            </a:lvl2pPr>
            <a:lvl3pPr marL="177800" indent="-177800">
              <a:lnSpc>
                <a:spcPct val="100000"/>
              </a:lnSpc>
              <a:spcBef>
                <a:spcPts val="500"/>
              </a:spcBef>
              <a:spcAft>
                <a:spcPts val="500"/>
              </a:spcAft>
              <a:tabLst>
                <a:tab pos="3787775" algn="r"/>
              </a:tabLst>
              <a:defRPr b="1"/>
            </a:lvl3pPr>
            <a:lvl4pPr marL="360363" indent="-179388">
              <a:lnSpc>
                <a:spcPct val="100000"/>
              </a:lnSpc>
              <a:spcBef>
                <a:spcPts val="500"/>
              </a:spcBef>
              <a:spcAft>
                <a:spcPts val="500"/>
              </a:spcAft>
              <a:tabLst>
                <a:tab pos="3787775" algn="r"/>
              </a:tabLst>
              <a:defRPr b="0"/>
            </a:lvl4pPr>
            <a:lvl5pPr marL="357188" indent="-177800">
              <a:lnSpc>
                <a:spcPct val="100000"/>
              </a:lnSpc>
              <a:spcBef>
                <a:spcPts val="500"/>
              </a:spcBef>
              <a:spcAft>
                <a:spcPts val="500"/>
              </a:spcAft>
              <a:tabLst>
                <a:tab pos="3787775" algn="r"/>
              </a:tabLst>
              <a:defRPr b="1" baseline="0"/>
            </a:lvl5pPr>
            <a:lvl6pPr marL="360363" indent="-180975">
              <a:lnSpc>
                <a:spcPct val="100000"/>
              </a:lnSpc>
              <a:spcBef>
                <a:spcPts val="500"/>
              </a:spcBef>
              <a:spcAft>
                <a:spcPts val="500"/>
              </a:spcAft>
              <a:buFont typeface="Arial" pitchFamily="34" charset="0"/>
              <a:buChar char="•"/>
              <a:tabLst>
                <a:tab pos="3787775" algn="r"/>
              </a:tabLst>
              <a:defRPr b="1"/>
            </a:lvl6pPr>
          </a:lstStyle>
          <a:p>
            <a:pPr lvl="0"/>
            <a:r>
              <a:rPr lang="en-US" noProof="0" dirty="0" smtClean="0"/>
              <a:t>Click the style sheet to edit the </a:t>
            </a:r>
            <a:r>
              <a:rPr lang="en-US" noProof="0" dirty="0" err="1" smtClean="0"/>
              <a:t>toc</a:t>
            </a:r>
            <a:r>
              <a:rPr lang="en-US" noProof="0" dirty="0" smtClean="0"/>
              <a:t>/contact</a:t>
            </a:r>
          </a:p>
          <a:p>
            <a:pPr lvl="1"/>
            <a:r>
              <a:rPr lang="en-US" noProof="0" dirty="0" smtClean="0"/>
              <a:t>chapter</a:t>
            </a:r>
          </a:p>
          <a:p>
            <a:pPr lvl="2"/>
            <a:r>
              <a:rPr lang="en-US" noProof="0" dirty="0" smtClean="0"/>
              <a:t>active chapter</a:t>
            </a:r>
          </a:p>
          <a:p>
            <a:pPr lvl="3"/>
            <a:r>
              <a:rPr lang="en-US" noProof="0" dirty="0" smtClean="0"/>
              <a:t>subchapter</a:t>
            </a:r>
          </a:p>
          <a:p>
            <a:pPr lvl="4"/>
            <a:r>
              <a:rPr lang="en-US" noProof="0" dirty="0" smtClean="0"/>
              <a:t>active subchapter</a:t>
            </a:r>
            <a:endParaRPr lang="en-US" noProof="0" dirty="0"/>
          </a:p>
        </p:txBody>
      </p:sp>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13" name="Textplatzhalter 12"/>
          <p:cNvSpPr>
            <a:spLocks noGrp="1"/>
          </p:cNvSpPr>
          <p:nvPr>
            <p:ph type="body" sz="quarter" idx="13" hasCustomPrompt="1"/>
          </p:nvPr>
        </p:nvSpPr>
        <p:spPr>
          <a:xfrm>
            <a:off x="539750" y="1412875"/>
            <a:ext cx="403225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82706103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ree Content" preserve="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Tree>
    <p:extLst>
      <p:ext uri="{BB962C8B-B14F-4D97-AF65-F5344CB8AC3E}">
        <p14:creationId xmlns:p14="http://schemas.microsoft.com/office/powerpoint/2010/main" val="105770184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676910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06789758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67780218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lumns" preserve="1">
  <p:cSld name="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403225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4716463" y="1412875"/>
            <a:ext cx="403225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215218455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rows" preserve="1">
  <p:cSld name="Two row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6769101"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9683065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946773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5845" name="1e8ec2d0-4ff4-4e76-9e46-202c1b75ee5c" descr="8994E0D0-DEB2-46FA-A90B-651726D9D783@lmsintl"/>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0" y="3174"/>
            <a:ext cx="9144001" cy="515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942" y="171252"/>
            <a:ext cx="1972538" cy="952518"/>
          </a:xfrm>
          <a:prstGeom prst="rect">
            <a:avLst/>
          </a:prstGeom>
        </p:spPr>
      </p:pic>
    </p:spTree>
    <p:extLst>
      <p:ext uri="{BB962C8B-B14F-4D97-AF65-F5344CB8AC3E}">
        <p14:creationId xmlns:p14="http://schemas.microsoft.com/office/powerpoint/2010/main" val="3259221633"/>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ree columns" preserve="1">
  <p:cSld name="Three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258762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3271833" y="1412875"/>
            <a:ext cx="274003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6156325" y="1412875"/>
            <a:ext cx="2592388"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333133078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Four objects" preserve="1">
  <p:cSld name="Four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4032251" cy="2303464"/>
          </a:xfrm>
        </p:spPr>
        <p:txBody>
          <a:bodyPr/>
          <a:lstStyle>
            <a:lvl3pPr>
              <a:defRPr/>
            </a:lvl3pPr>
            <a:lvl4pPr>
              <a:defRPr/>
            </a:lvl4pPr>
            <a:lvl5pPr>
              <a:defRPr/>
            </a:lvl5p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403225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4716463" y="1412875"/>
            <a:ext cx="4032250" cy="2303463"/>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5" name="Inhaltsplatzhalter 14"/>
          <p:cNvSpPr>
            <a:spLocks noGrp="1"/>
          </p:cNvSpPr>
          <p:nvPr>
            <p:ph sz="quarter" idx="15" hasCustomPrompt="1"/>
          </p:nvPr>
        </p:nvSpPr>
        <p:spPr>
          <a:xfrm>
            <a:off x="4716463" y="3860800"/>
            <a:ext cx="403225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426407281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ree Content + Navigation" preserve="1">
  <p:cSld name="Free Content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256305672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ne object (small) + Navigation" preserve="1">
  <p:cSld name="One object (small)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676910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131624540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wo columns + Navigation" preserve="1">
  <p:cSld name="Two column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50" y="1412874"/>
            <a:ext cx="3309936"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3994149" y="1412875"/>
            <a:ext cx="3314702"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293611777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wo rows + Navigation" preserve="1">
  <p:cSld name="Two row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6769101"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334433687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Four objects + Navigation" preserve="1">
  <p:cSld name="Four object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50" y="1412875"/>
            <a:ext cx="3309936"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3309934"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3994149" y="1412875"/>
            <a:ext cx="3314702" cy="2303463"/>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5" name="Inhaltsplatzhalter 14"/>
          <p:cNvSpPr>
            <a:spLocks noGrp="1"/>
          </p:cNvSpPr>
          <p:nvPr>
            <p:ph sz="quarter" idx="15" hasCustomPrompt="1"/>
          </p:nvPr>
        </p:nvSpPr>
        <p:spPr>
          <a:xfrm>
            <a:off x="3994149" y="3860800"/>
            <a:ext cx="3314702"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Textplatzhalter 13"/>
          <p:cNvSpPr>
            <a:spLocks noGrp="1"/>
          </p:cNvSpPr>
          <p:nvPr>
            <p:ph type="body" sz="quarter" idx="16"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extLst>
      <p:ext uri="{BB962C8B-B14F-4D97-AF65-F5344CB8AC3E}">
        <p14:creationId xmlns:p14="http://schemas.microsoft.com/office/powerpoint/2010/main" val="213759584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201976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9144000" cy="5635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812375"/>
      </p:ext>
    </p:extLst>
  </p:cSld>
  <p:clrMapOvr>
    <a:masterClrMapping/>
  </p:clrMapOvr>
  <p:transition advClick="0"/>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Title (big bar down)" type="title" preserve="1">
  <p:cSld name="Title (big bar down)">
    <p:spTree>
      <p:nvGrpSpPr>
        <p:cNvPr id="1" name=""/>
        <p:cNvGrpSpPr/>
        <p:nvPr/>
      </p:nvGrpSpPr>
      <p:grpSpPr>
        <a:xfrm>
          <a:off x="0" y="0"/>
          <a:ext cx="0" cy="0"/>
          <a:chOff x="0" y="0"/>
          <a:chExt cx="0" cy="0"/>
        </a:xfrm>
      </p:grpSpPr>
      <p:sp>
        <p:nvSpPr>
          <p:cNvPr id="8" name="Rectangle 15"/>
          <p:cNvSpPr>
            <a:spLocks noChangeArrowheads="1"/>
          </p:cNvSpPr>
          <p:nvPr/>
        </p:nvSpPr>
        <p:spPr bwMode="auto">
          <a:xfrm>
            <a:off x="0" y="0"/>
            <a:ext cx="9144000" cy="4149725"/>
          </a:xfrm>
          <a:prstGeom prst="rect">
            <a:avLst/>
          </a:prstGeom>
          <a:solidFill>
            <a:srgbClr val="D7D7CD"/>
          </a:solidFill>
          <a:ln w="9525">
            <a:noFill/>
            <a:miter lim="800000"/>
            <a:headEnd/>
            <a:tailEnd/>
          </a:ln>
          <a:effectLst/>
        </p:spPr>
        <p:txBody>
          <a:bodyPr wrap="none" anchor="ctr"/>
          <a:lstStyle/>
          <a:p>
            <a:endParaRPr lang="en-US" noProof="0"/>
          </a:p>
        </p:txBody>
      </p:sp>
      <p:pic>
        <p:nvPicPr>
          <p:cNvPr id="10" name="Grafik 9" descr="Image_Titel.jpg"/>
          <p:cNvPicPr>
            <a:picLocks noChangeAspect="1"/>
          </p:cNvPicPr>
          <p:nvPr/>
        </p:nvPicPr>
        <p:blipFill>
          <a:blip r:embed="rId2" cstate="screen"/>
          <a:stretch>
            <a:fillRect/>
          </a:stretch>
        </p:blipFill>
        <p:spPr>
          <a:xfrm>
            <a:off x="0" y="673"/>
            <a:ext cx="9144000" cy="4149969"/>
          </a:xfrm>
          <a:prstGeom prst="rect">
            <a:avLst/>
          </a:prstGeom>
        </p:spPr>
      </p:pic>
      <p:sp>
        <p:nvSpPr>
          <p:cNvPr id="14"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en-US" sz="1000" b="1" noProof="0" dirty="0" smtClean="0"/>
              <a:t>Restricted © Siemens AG 2014 All rights reserved.</a:t>
            </a:r>
          </a:p>
        </p:txBody>
      </p:sp>
      <p:sp>
        <p:nvSpPr>
          <p:cNvPr id="57350" name="Rectangle 115"/>
          <p:cNvSpPr>
            <a:spLocks noGrp="1" noChangeArrowheads="1"/>
          </p:cNvSpPr>
          <p:nvPr>
            <p:ph type="ctrTitle" hasCustomPrompt="1"/>
          </p:nvPr>
        </p:nvSpPr>
        <p:spPr bwMode="gray">
          <a:xfrm>
            <a:off x="250825" y="4151315"/>
            <a:ext cx="8893175" cy="1485567"/>
          </a:xfrm>
          <a:solidFill>
            <a:srgbClr val="879BAA"/>
          </a:solidFill>
        </p:spPr>
        <p:txBody>
          <a:bodyPr wrap="square" lIns="270000" tIns="144000" rIns="370800" bIns="108000" anchor="t">
            <a:spAutoFit/>
          </a:bodyPr>
          <a:lstStyle>
            <a:lvl1pPr>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250825" y="3758233"/>
            <a:ext cx="8893175" cy="393082"/>
          </a:xfrm>
          <a:solidFill>
            <a:srgbClr val="233746">
              <a:alpha val="65000"/>
            </a:srgbClr>
          </a:solidFill>
        </p:spPr>
        <p:txBody>
          <a:bodyPr wrap="square" lIns="270000" tIns="18000" bIns="36000" anchor="b">
            <a:noAutofit/>
          </a:bodyPr>
          <a:lstStyle>
            <a:lvl1pPr>
              <a:defRPr sz="2000" smtClean="0">
                <a:solidFill>
                  <a:schemeClr val="bg1"/>
                </a:solidFill>
                <a:latin typeface="Arial" pitchFamily="34" charset="0"/>
              </a:defRPr>
            </a:lvl1pPr>
          </a:lstStyle>
          <a:p>
            <a:r>
              <a:rPr lang="en-US" noProof="0" dirty="0" smtClean="0"/>
              <a:t>Click the style sheet to edit the subhead</a:t>
            </a:r>
          </a:p>
        </p:txBody>
      </p:sp>
      <p:sp>
        <p:nvSpPr>
          <p:cNvPr id="2" name="Text Box 133"/>
          <p:cNvSpPr txBox="1">
            <a:spLocks noChangeArrowheads="1"/>
          </p:cNvSpPr>
          <p:nvPr/>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en-US" sz="1000" b="1" noProof="0" dirty="0" smtClean="0">
                <a:solidFill>
                  <a:schemeClr val="tx1"/>
                </a:solidFill>
              </a:rPr>
              <a:t>Smarter decisions, better products.</a:t>
            </a:r>
            <a:endParaRPr lang="en-US" sz="1000" b="1" noProof="0" dirty="0">
              <a:solidFill>
                <a:schemeClr val="tx1"/>
              </a:solidFill>
            </a:endParaRPr>
          </a:p>
        </p:txBody>
      </p:sp>
      <p:pic>
        <p:nvPicPr>
          <p:cNvPr id="11" name="Grafik 10" descr="SIE_Logo_Layer_Petrol_RGB_A3_76mm.wmf"/>
          <p:cNvPicPr>
            <a:picLocks noChangeAspect="1"/>
          </p:cNvPicPr>
          <p:nvPr/>
        </p:nvPicPr>
        <p:blipFill>
          <a:blip r:embed="rId3" cstate="screen"/>
          <a:stretch>
            <a:fillRect/>
          </a:stretch>
        </p:blipFill>
        <p:spPr>
          <a:xfrm>
            <a:off x="539750" y="-4"/>
            <a:ext cx="1728000" cy="967833"/>
          </a:xfrm>
          <a:prstGeom prst="rect">
            <a:avLst/>
          </a:prstGeom>
        </p:spPr>
      </p:pic>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9394477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3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7" descr="3Dpowerpoint.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 y="0"/>
            <a:ext cx="9144000" cy="5181600"/>
          </a:xfrm>
          <a:prstGeom prst="rect">
            <a:avLst/>
          </a:prstGeom>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2547475886"/>
      </p:ext>
    </p:extLst>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Title (big bar up)">
    <p:spTree>
      <p:nvGrpSpPr>
        <p:cNvPr id="1" name=""/>
        <p:cNvGrpSpPr/>
        <p:nvPr/>
      </p:nvGrpSpPr>
      <p:grpSpPr>
        <a:xfrm>
          <a:off x="0" y="0"/>
          <a:ext cx="0" cy="0"/>
          <a:chOff x="0" y="0"/>
          <a:chExt cx="0" cy="0"/>
        </a:xfrm>
      </p:grpSpPr>
      <p:sp>
        <p:nvSpPr>
          <p:cNvPr id="9" name="Rectangle 15"/>
          <p:cNvSpPr>
            <a:spLocks noChangeArrowheads="1"/>
          </p:cNvSpPr>
          <p:nvPr/>
        </p:nvSpPr>
        <p:spPr bwMode="auto">
          <a:xfrm>
            <a:off x="0" y="0"/>
            <a:ext cx="9144000" cy="5162556"/>
          </a:xfrm>
          <a:prstGeom prst="rect">
            <a:avLst/>
          </a:prstGeom>
          <a:solidFill>
            <a:srgbClr val="D7D7CD"/>
          </a:solidFill>
          <a:ln w="9525">
            <a:noFill/>
            <a:miter lim="800000"/>
            <a:headEnd/>
            <a:tailEnd/>
          </a:ln>
          <a:effectLst/>
        </p:spPr>
        <p:txBody>
          <a:bodyPr wrap="none" anchor="ctr"/>
          <a:lstStyle/>
          <a:p>
            <a:endParaRPr lang="en-US" noProof="0"/>
          </a:p>
        </p:txBody>
      </p:sp>
      <p:pic>
        <p:nvPicPr>
          <p:cNvPr id="10" name="Grafik 13" descr="Image_Titel.jpg"/>
          <p:cNvPicPr>
            <a:picLocks noChangeAspect="1"/>
          </p:cNvPicPr>
          <p:nvPr/>
        </p:nvPicPr>
        <p:blipFill>
          <a:blip r:embed="rId2" cstate="screen"/>
          <a:srcRect/>
          <a:stretch>
            <a:fillRect/>
          </a:stretch>
        </p:blipFill>
        <p:spPr>
          <a:xfrm>
            <a:off x="-756" y="-4"/>
            <a:ext cx="9144000" cy="5162556"/>
          </a:xfrm>
          <a:prstGeom prst="rect">
            <a:avLst/>
          </a:prstGeom>
        </p:spPr>
      </p:pic>
      <p:sp>
        <p:nvSpPr>
          <p:cNvPr id="57350" name="Rectangle 115"/>
          <p:cNvSpPr>
            <a:spLocks noGrp="1" noChangeArrowheads="1"/>
          </p:cNvSpPr>
          <p:nvPr>
            <p:ph type="ctrTitle" hasCustomPrompt="1"/>
          </p:nvPr>
        </p:nvSpPr>
        <p:spPr bwMode="gray">
          <a:xfrm>
            <a:off x="250825" y="3676989"/>
            <a:ext cx="8893175" cy="1485567"/>
          </a:xfrm>
          <a:solidFill>
            <a:srgbClr val="233746">
              <a:alpha val="65000"/>
            </a:srgbClr>
          </a:solidFill>
        </p:spPr>
        <p:txBody>
          <a:bodyPr wrap="square" lIns="270000" tIns="144000" rIns="370800" bIns="108000" anchor="b" anchorCtr="0">
            <a:spAutoFit/>
          </a:bodyPr>
          <a:lstStyle>
            <a:lvl1pPr>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250825" y="5162557"/>
            <a:ext cx="8893175" cy="393082"/>
          </a:xfrm>
          <a:solidFill>
            <a:srgbClr val="879BAA"/>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en-US" noProof="0" dirty="0" smtClean="0"/>
              <a:t>Click the style sheet to edit the subhead</a:t>
            </a:r>
          </a:p>
        </p:txBody>
      </p:sp>
      <p:pic>
        <p:nvPicPr>
          <p:cNvPr id="11" name="Grafik 10" descr="SIE_Logo_Layer_Petrol_RGB_A3_76mm.wmf"/>
          <p:cNvPicPr>
            <a:picLocks noChangeAspect="1"/>
          </p:cNvPicPr>
          <p:nvPr/>
        </p:nvPicPr>
        <p:blipFill>
          <a:blip r:embed="rId3" cstate="screen"/>
          <a:stretch>
            <a:fillRect/>
          </a:stretch>
        </p:blipFill>
        <p:spPr>
          <a:xfrm>
            <a:off x="539750" y="-4"/>
            <a:ext cx="1728000" cy="967833"/>
          </a:xfrm>
          <a:prstGeom prst="rect">
            <a:avLst/>
          </a:prstGeom>
        </p:spPr>
      </p:pic>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en-US" sz="1000" b="1" noProof="0" dirty="0" smtClean="0"/>
              <a:t>Restricted © Siemens AG 2014 All rights reserved.</a:t>
            </a:r>
          </a:p>
        </p:txBody>
      </p:sp>
      <p:sp>
        <p:nvSpPr>
          <p:cNvPr id="13" name="Text Box 133"/>
          <p:cNvSpPr txBox="1">
            <a:spLocks noChangeArrowheads="1"/>
          </p:cNvSpPr>
          <p:nvPr/>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en-US" sz="1000" b="1" noProof="0" dirty="0" smtClean="0">
                <a:solidFill>
                  <a:schemeClr val="tx1"/>
                </a:solidFill>
              </a:rPr>
              <a:t>Smarter decisions, better products.</a:t>
            </a:r>
            <a:endParaRPr lang="en-US" sz="1000" b="1" noProof="0" dirty="0">
              <a:solidFill>
                <a:schemeClr val="tx1"/>
              </a:solidFill>
            </a:endParaRPr>
          </a:p>
        </p:txBody>
      </p:sp>
    </p:spTree>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Title fullscreen (big bar down)" type="title" preserve="1">
  <p:cSld name="Title fullscreen (big bar down)">
    <p:spTree>
      <p:nvGrpSpPr>
        <p:cNvPr id="1" name=""/>
        <p:cNvGrpSpPr/>
        <p:nvPr/>
      </p:nvGrpSpPr>
      <p:grpSpPr>
        <a:xfrm>
          <a:off x="0" y="0"/>
          <a:ext cx="0" cy="0"/>
          <a:chOff x="0" y="0"/>
          <a:chExt cx="0" cy="0"/>
        </a:xfrm>
      </p:grpSpPr>
      <p:sp>
        <p:nvSpPr>
          <p:cNvPr id="9" name="Rectangle 15"/>
          <p:cNvSpPr>
            <a:spLocks noChangeArrowheads="1"/>
          </p:cNvSpPr>
          <p:nvPr/>
        </p:nvSpPr>
        <p:spPr bwMode="auto">
          <a:xfrm>
            <a:off x="0" y="0"/>
            <a:ext cx="9144000" cy="6858000"/>
          </a:xfrm>
          <a:prstGeom prst="rect">
            <a:avLst/>
          </a:prstGeom>
          <a:solidFill>
            <a:srgbClr val="D7D7CD"/>
          </a:solidFill>
          <a:ln w="9525">
            <a:noFill/>
            <a:miter lim="800000"/>
            <a:headEnd/>
            <a:tailEnd/>
          </a:ln>
          <a:effectLst/>
        </p:spPr>
        <p:txBody>
          <a:bodyPr wrap="none" anchor="ctr"/>
          <a:lstStyle/>
          <a:p>
            <a:endParaRPr lang="en-US" noProof="0"/>
          </a:p>
        </p:txBody>
      </p:sp>
      <p:pic>
        <p:nvPicPr>
          <p:cNvPr id="14" name="Grafik 13" descr="Image_Titel.jpg"/>
          <p:cNvPicPr>
            <a:picLocks noChangeAspect="1"/>
          </p:cNvPicPr>
          <p:nvPr/>
        </p:nvPicPr>
        <p:blipFill>
          <a:blip r:embed="rId2" cstate="screen"/>
          <a:stretch>
            <a:fillRect/>
          </a:stretch>
        </p:blipFill>
        <p:spPr>
          <a:xfrm>
            <a:off x="0" y="0"/>
            <a:ext cx="9144000" cy="6858000"/>
          </a:xfrm>
          <a:prstGeom prst="rect">
            <a:avLst/>
          </a:prstGeom>
        </p:spPr>
      </p:pic>
      <p:sp>
        <p:nvSpPr>
          <p:cNvPr id="57350" name="Rectangle 115"/>
          <p:cNvSpPr>
            <a:spLocks noGrp="1" noChangeArrowheads="1"/>
          </p:cNvSpPr>
          <p:nvPr>
            <p:ph type="ctrTitle" hasCustomPrompt="1"/>
          </p:nvPr>
        </p:nvSpPr>
        <p:spPr bwMode="ltGray">
          <a:xfrm>
            <a:off x="250825" y="2851200"/>
            <a:ext cx="8893175" cy="1485567"/>
          </a:xfrm>
          <a:solidFill>
            <a:srgbClr val="233746">
              <a:alpha val="65000"/>
            </a:srgbClr>
          </a:solidFill>
        </p:spPr>
        <p:txBody>
          <a:bodyPr wrap="square" lIns="270000" tIns="144000" rIns="370800" bIns="108000" anchor="t" anchorCtr="0">
            <a:spAutoFit/>
          </a:bodyPr>
          <a:lstStyle>
            <a:lvl1pPr>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ltGray">
          <a:xfrm>
            <a:off x="250825" y="2462400"/>
            <a:ext cx="8893175" cy="392400"/>
          </a:xfrm>
          <a:solidFill>
            <a:srgbClr val="233746">
              <a:alpha val="65000"/>
            </a:srgbClr>
          </a:solidFill>
        </p:spPr>
        <p:txBody>
          <a:bodyPr wrap="square" lIns="270000" tIns="18000" bIns="36000" anchor="b" anchorCtr="0">
            <a:noAutofit/>
          </a:bodyPr>
          <a:lstStyle>
            <a:lvl1pPr>
              <a:defRPr sz="2000" smtClean="0">
                <a:solidFill>
                  <a:schemeClr val="bg1"/>
                </a:solidFill>
                <a:latin typeface="Arial" pitchFamily="34" charset="0"/>
              </a:defRPr>
            </a:lvl1pPr>
          </a:lstStyle>
          <a:p>
            <a:r>
              <a:rPr lang="en-US" noProof="0" dirty="0" smtClean="0"/>
              <a:t>Click the style sheet to edit the subhead</a:t>
            </a:r>
          </a:p>
        </p:txBody>
      </p:sp>
      <p:pic>
        <p:nvPicPr>
          <p:cNvPr id="11" name="Grafik 10" descr="SIE_Logo_Layer_Petrol_RGB_A3_76mm.wmf"/>
          <p:cNvPicPr>
            <a:picLocks noChangeAspect="1"/>
          </p:cNvPicPr>
          <p:nvPr/>
        </p:nvPicPr>
        <p:blipFill>
          <a:blip r:embed="rId3" cstate="screen"/>
          <a:stretch>
            <a:fillRect/>
          </a:stretch>
        </p:blipFill>
        <p:spPr>
          <a:xfrm>
            <a:off x="539750" y="-4"/>
            <a:ext cx="1728000" cy="967833"/>
          </a:xfrm>
          <a:prstGeom prst="rect">
            <a:avLst/>
          </a:prstGeom>
        </p:spPr>
      </p:pic>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en-US" sz="1000" b="1" noProof="0" dirty="0" smtClean="0">
                <a:solidFill>
                  <a:schemeClr val="tx1"/>
                </a:solidFill>
              </a:rPr>
              <a:t>Restricted © Siemens AG 2014 All rights reserved.</a:t>
            </a:r>
          </a:p>
        </p:txBody>
      </p:sp>
      <p:sp>
        <p:nvSpPr>
          <p:cNvPr id="13" name="Text Box 133"/>
          <p:cNvSpPr txBox="1">
            <a:spLocks noChangeArrowheads="1"/>
          </p:cNvSpPr>
          <p:nvPr/>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en-US" sz="1000" b="1" noProof="0" dirty="0" smtClean="0">
                <a:solidFill>
                  <a:schemeClr val="tx1"/>
                </a:solidFill>
              </a:rPr>
              <a:t>Smarter decisions, better products.</a:t>
            </a:r>
            <a:endParaRPr lang="en-US" sz="1000" b="1" noProof="0" dirty="0">
              <a:solidFill>
                <a:schemeClr val="tx1"/>
              </a:solidFill>
            </a:endParaRPr>
          </a:p>
        </p:txBody>
      </p:sp>
    </p:spTree>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Title fullscreen (big bar up)" type="title" preserve="1">
  <p:cSld name="Title fullscreen (big bar up)">
    <p:spTree>
      <p:nvGrpSpPr>
        <p:cNvPr id="1" name=""/>
        <p:cNvGrpSpPr/>
        <p:nvPr/>
      </p:nvGrpSpPr>
      <p:grpSpPr>
        <a:xfrm>
          <a:off x="0" y="0"/>
          <a:ext cx="0" cy="0"/>
          <a:chOff x="0" y="0"/>
          <a:chExt cx="0" cy="0"/>
        </a:xfrm>
      </p:grpSpPr>
      <p:sp>
        <p:nvSpPr>
          <p:cNvPr id="9" name="Rectangle 15"/>
          <p:cNvSpPr>
            <a:spLocks noChangeArrowheads="1"/>
          </p:cNvSpPr>
          <p:nvPr/>
        </p:nvSpPr>
        <p:spPr bwMode="auto">
          <a:xfrm>
            <a:off x="0" y="0"/>
            <a:ext cx="9144000" cy="6858000"/>
          </a:xfrm>
          <a:prstGeom prst="rect">
            <a:avLst/>
          </a:prstGeom>
          <a:solidFill>
            <a:srgbClr val="D7D7CD"/>
          </a:solidFill>
          <a:ln w="9525">
            <a:noFill/>
            <a:miter lim="800000"/>
            <a:headEnd/>
            <a:tailEnd/>
          </a:ln>
          <a:effectLst/>
        </p:spPr>
        <p:txBody>
          <a:bodyPr wrap="none" anchor="ctr"/>
          <a:lstStyle/>
          <a:p>
            <a:endParaRPr lang="en-US" noProof="0"/>
          </a:p>
        </p:txBody>
      </p:sp>
      <p:pic>
        <p:nvPicPr>
          <p:cNvPr id="14" name="Grafik 13" descr="Image_Titel.jpg"/>
          <p:cNvPicPr>
            <a:picLocks noChangeAspect="1"/>
          </p:cNvPicPr>
          <p:nvPr/>
        </p:nvPicPr>
        <p:blipFill>
          <a:blip r:embed="rId2" cstate="screen"/>
          <a:stretch>
            <a:fillRect/>
          </a:stretch>
        </p:blipFill>
        <p:spPr>
          <a:xfrm>
            <a:off x="0" y="0"/>
            <a:ext cx="9143999" cy="6858000"/>
          </a:xfrm>
          <a:prstGeom prst="rect">
            <a:avLst/>
          </a:prstGeom>
        </p:spPr>
      </p:pic>
      <p:sp>
        <p:nvSpPr>
          <p:cNvPr id="57350" name="Rectangle 115"/>
          <p:cNvSpPr>
            <a:spLocks noGrp="1" noChangeArrowheads="1"/>
          </p:cNvSpPr>
          <p:nvPr>
            <p:ph type="ctrTitle" hasCustomPrompt="1"/>
          </p:nvPr>
        </p:nvSpPr>
        <p:spPr bwMode="ltGray">
          <a:xfrm>
            <a:off x="250825" y="2376000"/>
            <a:ext cx="8893175" cy="1485567"/>
          </a:xfrm>
          <a:solidFill>
            <a:srgbClr val="233746">
              <a:alpha val="65000"/>
            </a:srgbClr>
          </a:solidFill>
        </p:spPr>
        <p:txBody>
          <a:bodyPr wrap="square" lIns="270000" tIns="144000" rIns="370800" bIns="108000" anchor="b" anchorCtr="0">
            <a:spAutoFit/>
          </a:bodyPr>
          <a:lstStyle>
            <a:lvl1pPr>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ltGray">
          <a:xfrm>
            <a:off x="250825" y="3859200"/>
            <a:ext cx="8893175" cy="399144"/>
          </a:xfrm>
          <a:solidFill>
            <a:srgbClr val="233746">
              <a:alpha val="65000"/>
            </a:srgbClr>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en-US" noProof="0" dirty="0" smtClean="0"/>
              <a:t>Click the style sheet to edit the subhead</a:t>
            </a:r>
          </a:p>
        </p:txBody>
      </p:sp>
      <p:pic>
        <p:nvPicPr>
          <p:cNvPr id="11" name="Grafik 10" descr="SIE_Logo_Layer_Petrol_RGB_A3_76mm.wmf"/>
          <p:cNvPicPr>
            <a:picLocks noChangeAspect="1"/>
          </p:cNvPicPr>
          <p:nvPr/>
        </p:nvPicPr>
        <p:blipFill>
          <a:blip r:embed="rId3" cstate="screen"/>
          <a:stretch>
            <a:fillRect/>
          </a:stretch>
        </p:blipFill>
        <p:spPr>
          <a:xfrm>
            <a:off x="539750" y="-4"/>
            <a:ext cx="1728000" cy="967833"/>
          </a:xfrm>
          <a:prstGeom prst="rect">
            <a:avLst/>
          </a:prstGeom>
        </p:spPr>
      </p:pic>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en-US" sz="1000" b="1" noProof="0" dirty="0" smtClean="0">
                <a:solidFill>
                  <a:schemeClr val="bg1"/>
                </a:solidFill>
              </a:rPr>
              <a:t>Unrestricted © Siemens AG 2014 All rights reserved.</a:t>
            </a:r>
          </a:p>
        </p:txBody>
      </p:sp>
      <p:sp>
        <p:nvSpPr>
          <p:cNvPr id="13" name="Text Box 133"/>
          <p:cNvSpPr txBox="1">
            <a:spLocks noChangeArrowheads="1"/>
          </p:cNvSpPr>
          <p:nvPr/>
        </p:nvSpPr>
        <p:spPr bwMode="auto">
          <a:xfrm>
            <a:off x="6156326" y="6165851"/>
            <a:ext cx="2987674" cy="431800"/>
          </a:xfrm>
          <a:prstGeom prst="rect">
            <a:avLst/>
          </a:prstGeom>
          <a:noFill/>
          <a:ln w="9525">
            <a:noFill/>
            <a:miter lim="800000"/>
            <a:headEnd/>
            <a:tailEnd/>
          </a:ln>
          <a:effectLst/>
        </p:spPr>
        <p:txBody>
          <a:bodyPr lIns="0" tIns="144000" rIns="396000" bIns="0" anchor="ctr"/>
          <a:lstStyle/>
          <a:p>
            <a:pPr algn="r"/>
            <a:r>
              <a:rPr lang="en-US" sz="1000" b="1" noProof="0" dirty="0" smtClean="0">
                <a:solidFill>
                  <a:schemeClr val="bg1"/>
                </a:solidFill>
              </a:rPr>
              <a:t>Smarter decisions, better products.</a:t>
            </a:r>
            <a:endParaRPr lang="en-US" sz="1000" b="1" noProof="0" dirty="0">
              <a:solidFill>
                <a:schemeClr val="bg1"/>
              </a:solidFill>
            </a:endParaRPr>
          </a:p>
        </p:txBody>
      </p:sp>
    </p:spTree>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Chapter title (big bar down)" type="title" preserve="1">
  <p:cSld name="Chapter title (big bar down)">
    <p:spTree>
      <p:nvGrpSpPr>
        <p:cNvPr id="1" name=""/>
        <p:cNvGrpSpPr/>
        <p:nvPr/>
      </p:nvGrpSpPr>
      <p:grpSpPr>
        <a:xfrm>
          <a:off x="0" y="0"/>
          <a:ext cx="0" cy="0"/>
          <a:chOff x="0" y="0"/>
          <a:chExt cx="0" cy="0"/>
        </a:xfrm>
      </p:grpSpPr>
      <p:sp>
        <p:nvSpPr>
          <p:cNvPr id="57359" name="Rectangle 15"/>
          <p:cNvSpPr>
            <a:spLocks noChangeArrowheads="1"/>
          </p:cNvSpPr>
          <p:nvPr/>
        </p:nvSpPr>
        <p:spPr bwMode="gray">
          <a:xfrm>
            <a:off x="0" y="0"/>
            <a:ext cx="9144000" cy="4149725"/>
          </a:xfrm>
          <a:prstGeom prst="rect">
            <a:avLst/>
          </a:prstGeom>
          <a:solidFill>
            <a:srgbClr val="D7D7CD"/>
          </a:solidFill>
          <a:ln w="9525">
            <a:noFill/>
            <a:miter lim="800000"/>
            <a:headEnd/>
            <a:tailEnd/>
          </a:ln>
          <a:effectLst/>
        </p:spPr>
        <p:txBody>
          <a:bodyPr wrap="none" anchor="ctr"/>
          <a:lstStyle/>
          <a:p>
            <a:endParaRPr lang="en-US" noProof="0"/>
          </a:p>
        </p:txBody>
      </p:sp>
      <p:pic>
        <p:nvPicPr>
          <p:cNvPr id="10" name="Picture 9" descr="chapter_4.54x10_strip.png"/>
          <p:cNvPicPr>
            <a:picLocks noChangeAspect="1"/>
          </p:cNvPicPr>
          <p:nvPr/>
        </p:nvPicPr>
        <p:blipFill>
          <a:blip r:embed="rId2" cstate="screen"/>
          <a:stretch>
            <a:fillRect/>
          </a:stretch>
        </p:blipFill>
        <p:spPr>
          <a:xfrm>
            <a:off x="0" y="0"/>
            <a:ext cx="9144000" cy="4149969"/>
          </a:xfrm>
          <a:prstGeom prst="rect">
            <a:avLst/>
          </a:prstGeom>
        </p:spPr>
      </p:pic>
      <p:sp>
        <p:nvSpPr>
          <p:cNvPr id="14"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en-US" sz="1000" b="1" noProof="0" dirty="0" smtClean="0"/>
              <a:t>Unrestricted © Siemens AG 2014 All rights reserved.</a:t>
            </a:r>
          </a:p>
        </p:txBody>
      </p:sp>
      <p:sp>
        <p:nvSpPr>
          <p:cNvPr id="57350" name="Rectangle 115"/>
          <p:cNvSpPr>
            <a:spLocks noGrp="1" noChangeArrowheads="1"/>
          </p:cNvSpPr>
          <p:nvPr>
            <p:ph type="ctrTitle" hasCustomPrompt="1"/>
          </p:nvPr>
        </p:nvSpPr>
        <p:spPr bwMode="gray">
          <a:xfrm>
            <a:off x="250825" y="4149726"/>
            <a:ext cx="8893175" cy="1485567"/>
          </a:xfrm>
          <a:solidFill>
            <a:srgbClr val="879BAA"/>
          </a:solidFill>
        </p:spPr>
        <p:txBody>
          <a:bodyPr wrap="square" lIns="270000" tIns="144000" rIns="370800" bIns="108000" anchor="t">
            <a:spAutoFit/>
          </a:bodyPr>
          <a:lstStyle>
            <a:lvl1pPr>
              <a:defRPr sz="4000" smtClean="0">
                <a:solidFill>
                  <a:schemeClr val="bg1"/>
                </a:solidFill>
                <a:latin typeface="Arial" pitchFamily="34" charset="0"/>
              </a:defRPr>
            </a:lvl1pPr>
          </a:lstStyle>
          <a:p>
            <a:r>
              <a:rPr lang="en-US" noProof="0" dirty="0" smtClean="0"/>
              <a:t>Click the style sheet to edit the chapter title</a:t>
            </a:r>
          </a:p>
        </p:txBody>
      </p:sp>
      <p:sp>
        <p:nvSpPr>
          <p:cNvPr id="57351" name="Rectangle 116"/>
          <p:cNvSpPr>
            <a:spLocks noGrp="1" noChangeArrowheads="1"/>
          </p:cNvSpPr>
          <p:nvPr>
            <p:ph type="subTitle" idx="1" hasCustomPrompt="1"/>
          </p:nvPr>
        </p:nvSpPr>
        <p:spPr bwMode="gray">
          <a:xfrm>
            <a:off x="250825" y="3756643"/>
            <a:ext cx="8893175" cy="393082"/>
          </a:xfrm>
          <a:solidFill>
            <a:srgbClr val="233746">
              <a:alpha val="65000"/>
            </a:srgbClr>
          </a:solidFill>
        </p:spPr>
        <p:txBody>
          <a:bodyPr wrap="square" lIns="270000" tIns="18000" bIns="36000" anchor="b">
            <a:noAutofit/>
          </a:bodyPr>
          <a:lstStyle>
            <a:lvl1pPr>
              <a:defRPr sz="2000" smtClean="0">
                <a:solidFill>
                  <a:schemeClr val="bg1"/>
                </a:solidFill>
                <a:latin typeface="Arial" pitchFamily="34" charset="0"/>
              </a:defRPr>
            </a:lvl1pPr>
          </a:lstStyle>
          <a:p>
            <a:r>
              <a:rPr lang="en-US" noProof="0" dirty="0" smtClean="0"/>
              <a:t>Click the style sheet to edit the subhead</a:t>
            </a:r>
          </a:p>
        </p:txBody>
      </p:sp>
      <p:pic>
        <p:nvPicPr>
          <p:cNvPr id="8" name="Picture 7" descr="sie_logo_layer_petrol_rgb"/>
          <p:cNvPicPr>
            <a:picLocks noChangeAspect="1" noChangeArrowheads="1"/>
          </p:cNvPicPr>
          <p:nvPr/>
        </p:nvPicPr>
        <p:blipFill>
          <a:blip r:embed="rId3" cstate="screen"/>
          <a:srcRect/>
          <a:stretch>
            <a:fillRect/>
          </a:stretch>
        </p:blipFill>
        <p:spPr bwMode="auto">
          <a:xfrm>
            <a:off x="7308850" y="0"/>
            <a:ext cx="1439863" cy="804863"/>
          </a:xfrm>
          <a:prstGeom prst="rect">
            <a:avLst/>
          </a:prstGeom>
          <a:noFill/>
        </p:spPr>
      </p:pic>
      <p:sp>
        <p:nvSpPr>
          <p:cNvPr id="12" name="Textfeld 11"/>
          <p:cNvSpPr txBox="1"/>
          <p:nvPr/>
        </p:nvSpPr>
        <p:spPr>
          <a:xfrm>
            <a:off x="0" y="6598800"/>
            <a:ext cx="2549518" cy="259200"/>
          </a:xfrm>
          <a:prstGeom prst="rect">
            <a:avLst/>
          </a:prstGeom>
          <a:noFill/>
        </p:spPr>
        <p:txBody>
          <a:bodyPr wrap="square" lIns="1476000" tIns="0" rIns="0" bIns="115200" rtlCol="0">
            <a:noAutofit/>
          </a:bodyPr>
          <a:lstStyle/>
          <a:p>
            <a:pPr>
              <a:lnSpc>
                <a:spcPct val="110000"/>
              </a:lnSpc>
              <a:spcBef>
                <a:spcPts val="0"/>
              </a:spcBef>
            </a:pPr>
            <a:r>
              <a:rPr lang="en-US" sz="1000" noProof="0" dirty="0" smtClean="0">
                <a:solidFill>
                  <a:schemeClr val="tx1"/>
                </a:solidFill>
              </a:rPr>
              <a:t>20XX-XX-XX</a:t>
            </a:r>
          </a:p>
        </p:txBody>
      </p:sp>
      <p:sp>
        <p:nvSpPr>
          <p:cNvPr id="13" name="Textfeld 12"/>
          <p:cNvSpPr txBox="1"/>
          <p:nvPr/>
        </p:nvSpPr>
        <p:spPr>
          <a:xfrm>
            <a:off x="0" y="6598800"/>
            <a:ext cx="1249351" cy="250814"/>
          </a:xfrm>
          <a:prstGeom prst="rect">
            <a:avLst/>
          </a:prstGeom>
          <a:noFill/>
        </p:spPr>
        <p:txBody>
          <a:bodyPr wrap="square" lIns="540000" tIns="0" rIns="0" bIns="115200" rtlCol="0" anchor="t" anchorCtr="0">
            <a:noAutofit/>
          </a:bodyPr>
          <a:lstStyle/>
          <a:p>
            <a:pPr>
              <a:lnSpc>
                <a:spcPct val="110000"/>
              </a:lnSpc>
              <a:spcBef>
                <a:spcPts val="0"/>
              </a:spcBef>
            </a:pPr>
            <a:r>
              <a:rPr lang="en-US" sz="1000" noProof="0" dirty="0" smtClean="0">
                <a:solidFill>
                  <a:schemeClr val="tx1"/>
                </a:solidFill>
              </a:rPr>
              <a:t>Page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15" name="Textfeld 14"/>
          <p:cNvSpPr txBox="1"/>
          <p:nvPr/>
        </p:nvSpPr>
        <p:spPr>
          <a:xfrm>
            <a:off x="2693980" y="6598800"/>
            <a:ext cx="6450019" cy="259200"/>
          </a:xfrm>
          <a:prstGeom prst="rect">
            <a:avLst/>
          </a:prstGeom>
          <a:noFill/>
        </p:spPr>
        <p:txBody>
          <a:bodyPr wrap="square" lIns="0" tIns="0" rIns="370800" bIns="115200" rtlCol="0">
            <a:noAutofit/>
          </a:bodyPr>
          <a:lstStyle/>
          <a:p>
            <a:pPr algn="r">
              <a:lnSpc>
                <a:spcPct val="110000"/>
              </a:lnSpc>
              <a:spcBef>
                <a:spcPts val="0"/>
              </a:spcBef>
            </a:pPr>
            <a:r>
              <a:rPr lang="en-US" sz="1000" noProof="0" dirty="0" smtClean="0">
                <a:solidFill>
                  <a:schemeClr val="tx1"/>
                </a:solidFill>
              </a:rPr>
              <a:t>Siemens PLM Software</a:t>
            </a:r>
          </a:p>
        </p:txBody>
      </p:sp>
    </p:spTree>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Chapter title (big bar up)" type="title" preserve="1">
  <p:cSld name="Chapter title (big bar up)">
    <p:spTree>
      <p:nvGrpSpPr>
        <p:cNvPr id="1" name=""/>
        <p:cNvGrpSpPr/>
        <p:nvPr/>
      </p:nvGrpSpPr>
      <p:grpSpPr>
        <a:xfrm>
          <a:off x="0" y="0"/>
          <a:ext cx="0" cy="0"/>
          <a:chOff x="0" y="0"/>
          <a:chExt cx="0" cy="0"/>
        </a:xfrm>
      </p:grpSpPr>
      <p:pic>
        <p:nvPicPr>
          <p:cNvPr id="14" name="Grafik 13" descr="Image_Titel.jpg"/>
          <p:cNvPicPr>
            <a:picLocks noChangeAspect="1"/>
          </p:cNvPicPr>
          <p:nvPr/>
        </p:nvPicPr>
        <p:blipFill>
          <a:blip r:embed="rId2" cstate="screen"/>
          <a:srcRect/>
          <a:stretch>
            <a:fillRect/>
          </a:stretch>
        </p:blipFill>
        <p:spPr>
          <a:xfrm flipH="1">
            <a:off x="-756" y="-4"/>
            <a:ext cx="9144000" cy="5162556"/>
          </a:xfrm>
          <a:prstGeom prst="rect">
            <a:avLst/>
          </a:prstGeom>
        </p:spPr>
      </p:pic>
      <p:sp>
        <p:nvSpPr>
          <p:cNvPr id="57350" name="Rectangle 115"/>
          <p:cNvSpPr>
            <a:spLocks noGrp="1" noChangeArrowheads="1"/>
          </p:cNvSpPr>
          <p:nvPr>
            <p:ph type="ctrTitle" hasCustomPrompt="1"/>
          </p:nvPr>
        </p:nvSpPr>
        <p:spPr bwMode="gray">
          <a:xfrm>
            <a:off x="250825" y="3676989"/>
            <a:ext cx="8893175" cy="1485567"/>
          </a:xfrm>
          <a:solidFill>
            <a:srgbClr val="233746">
              <a:alpha val="65000"/>
            </a:srgbClr>
          </a:solidFill>
        </p:spPr>
        <p:txBody>
          <a:bodyPr wrap="square" lIns="270000" tIns="144000" rIns="370800" bIns="108000" anchor="b" anchorCtr="0">
            <a:spAutoFit/>
          </a:bodyPr>
          <a:lstStyle>
            <a:lvl1pPr>
              <a:defRPr sz="4000" smtClean="0">
                <a:solidFill>
                  <a:schemeClr val="bg1"/>
                </a:solidFill>
                <a:latin typeface="Arial" pitchFamily="34" charset="0"/>
              </a:defRPr>
            </a:lvl1pPr>
          </a:lstStyle>
          <a:p>
            <a:r>
              <a:rPr lang="en-US" noProof="0" dirty="0" smtClean="0"/>
              <a:t>Click the style sheet to edit the chapter title</a:t>
            </a:r>
          </a:p>
        </p:txBody>
      </p:sp>
      <p:sp>
        <p:nvSpPr>
          <p:cNvPr id="57351" name="Rectangle 116"/>
          <p:cNvSpPr>
            <a:spLocks noGrp="1" noChangeArrowheads="1"/>
          </p:cNvSpPr>
          <p:nvPr>
            <p:ph type="subTitle" idx="1" hasCustomPrompt="1"/>
          </p:nvPr>
        </p:nvSpPr>
        <p:spPr bwMode="gray">
          <a:xfrm>
            <a:off x="250825" y="5162557"/>
            <a:ext cx="8893175" cy="393082"/>
          </a:xfrm>
          <a:solidFill>
            <a:srgbClr val="879BAA"/>
          </a:solidFill>
        </p:spPr>
        <p:txBody>
          <a:bodyPr wrap="square" lIns="270000" tIns="18000" bIns="36000" anchor="t" anchorCtr="0">
            <a:noAutofit/>
          </a:bodyPr>
          <a:lstStyle>
            <a:lvl1pPr>
              <a:defRPr sz="2000" smtClean="0">
                <a:solidFill>
                  <a:schemeClr val="bg1"/>
                </a:solidFill>
                <a:latin typeface="Arial" pitchFamily="34" charset="0"/>
              </a:defRPr>
            </a:lvl1pPr>
          </a:lstStyle>
          <a:p>
            <a:r>
              <a:rPr lang="en-US" noProof="0" dirty="0" smtClean="0"/>
              <a:t>Click the style sheet to edit the subhead</a:t>
            </a:r>
          </a:p>
        </p:txBody>
      </p:sp>
      <p:pic>
        <p:nvPicPr>
          <p:cNvPr id="12" name="Picture 7" descr="sie_logo_layer_petrol_rgb"/>
          <p:cNvPicPr>
            <a:picLocks noChangeAspect="1" noChangeArrowheads="1"/>
          </p:cNvPicPr>
          <p:nvPr/>
        </p:nvPicPr>
        <p:blipFill>
          <a:blip r:embed="rId3" cstate="screen"/>
          <a:srcRect/>
          <a:stretch>
            <a:fillRect/>
          </a:stretch>
        </p:blipFill>
        <p:spPr bwMode="auto">
          <a:xfrm>
            <a:off x="7308850" y="0"/>
            <a:ext cx="1439863" cy="804863"/>
          </a:xfrm>
          <a:prstGeom prst="rect">
            <a:avLst/>
          </a:prstGeom>
          <a:noFill/>
        </p:spPr>
      </p:pic>
      <p:sp>
        <p:nvSpPr>
          <p:cNvPr id="13" name="Textfeld 12"/>
          <p:cNvSpPr txBox="1"/>
          <p:nvPr/>
        </p:nvSpPr>
        <p:spPr>
          <a:xfrm>
            <a:off x="0" y="6598800"/>
            <a:ext cx="2549518" cy="259200"/>
          </a:xfrm>
          <a:prstGeom prst="rect">
            <a:avLst/>
          </a:prstGeom>
          <a:noFill/>
        </p:spPr>
        <p:txBody>
          <a:bodyPr wrap="square" lIns="1476000" tIns="0" rIns="0" bIns="115200" rtlCol="0">
            <a:noAutofit/>
          </a:bodyPr>
          <a:lstStyle/>
          <a:p>
            <a:pPr>
              <a:lnSpc>
                <a:spcPct val="110000"/>
              </a:lnSpc>
              <a:spcBef>
                <a:spcPts val="0"/>
              </a:spcBef>
            </a:pPr>
            <a:r>
              <a:rPr lang="en-US" sz="1000" noProof="0" dirty="0" smtClean="0">
                <a:solidFill>
                  <a:schemeClr val="tx1"/>
                </a:solidFill>
              </a:rPr>
              <a:t>20XX-XX-XX</a:t>
            </a:r>
          </a:p>
        </p:txBody>
      </p:sp>
      <p:sp>
        <p:nvSpPr>
          <p:cNvPr id="15" name="Textfeld 14"/>
          <p:cNvSpPr txBox="1"/>
          <p:nvPr/>
        </p:nvSpPr>
        <p:spPr>
          <a:xfrm>
            <a:off x="0" y="6598800"/>
            <a:ext cx="1249351" cy="250814"/>
          </a:xfrm>
          <a:prstGeom prst="rect">
            <a:avLst/>
          </a:prstGeom>
          <a:noFill/>
        </p:spPr>
        <p:txBody>
          <a:bodyPr wrap="square" lIns="540000" tIns="0" rIns="0" bIns="115200" rtlCol="0" anchor="t" anchorCtr="0">
            <a:noAutofit/>
          </a:bodyPr>
          <a:lstStyle/>
          <a:p>
            <a:pPr>
              <a:lnSpc>
                <a:spcPct val="110000"/>
              </a:lnSpc>
              <a:spcBef>
                <a:spcPts val="0"/>
              </a:spcBef>
            </a:pPr>
            <a:r>
              <a:rPr lang="en-US" sz="1000" noProof="0" dirty="0" smtClean="0">
                <a:solidFill>
                  <a:schemeClr val="tx1"/>
                </a:solidFill>
              </a:rPr>
              <a:t>Page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16" name="Textfeld 15"/>
          <p:cNvSpPr txBox="1"/>
          <p:nvPr/>
        </p:nvSpPr>
        <p:spPr>
          <a:xfrm>
            <a:off x="2693980" y="6598800"/>
            <a:ext cx="6450019" cy="259200"/>
          </a:xfrm>
          <a:prstGeom prst="rect">
            <a:avLst/>
          </a:prstGeom>
          <a:noFill/>
        </p:spPr>
        <p:txBody>
          <a:bodyPr wrap="square" lIns="0" tIns="0" rIns="370800" bIns="115200" rtlCol="0">
            <a:noAutofit/>
          </a:bodyPr>
          <a:lstStyle/>
          <a:p>
            <a:pPr algn="r">
              <a:lnSpc>
                <a:spcPct val="110000"/>
              </a:lnSpc>
              <a:spcBef>
                <a:spcPts val="0"/>
              </a:spcBef>
            </a:pPr>
            <a:r>
              <a:rPr lang="en-US" sz="1000" noProof="0" dirty="0" smtClean="0">
                <a:solidFill>
                  <a:schemeClr val="tx1"/>
                </a:solidFill>
              </a:rPr>
              <a:t>Siemens PLM Software</a:t>
            </a:r>
          </a:p>
        </p:txBody>
      </p:sp>
      <p:sp>
        <p:nvSpPr>
          <p:cNvPr id="10"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en-US" sz="1000" b="1" noProof="0" dirty="0" smtClean="0"/>
              <a:t>Restricted © Siemens AG 2014 All rights reserved.</a:t>
            </a:r>
          </a:p>
        </p:txBody>
      </p:sp>
    </p:spTree>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Image + Index/Contact" preserve="1">
  <p:cSld name="Image + Index/Conta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11" name="Bildplatzhalter 10"/>
          <p:cNvSpPr>
            <a:spLocks noGrp="1"/>
          </p:cNvSpPr>
          <p:nvPr>
            <p:ph type="pic" sz="quarter" idx="13"/>
          </p:nvPr>
        </p:nvSpPr>
        <p:spPr>
          <a:xfrm>
            <a:off x="0" y="1412875"/>
            <a:ext cx="4571999" cy="4752975"/>
          </a:xfrm>
        </p:spPr>
        <p:txBody>
          <a:bodyPr/>
          <a:lstStyle/>
          <a:p>
            <a:r>
              <a:rPr lang="en-US" noProof="0" smtClean="0"/>
              <a:t>Click icon to add picture</a:t>
            </a:r>
            <a:endParaRPr lang="en-US" noProof="0" dirty="0"/>
          </a:p>
        </p:txBody>
      </p:sp>
      <p:sp>
        <p:nvSpPr>
          <p:cNvPr id="13" name="Textplatzhalter 12"/>
          <p:cNvSpPr>
            <a:spLocks noGrp="1"/>
          </p:cNvSpPr>
          <p:nvPr>
            <p:ph type="body" sz="quarter" idx="14" hasCustomPrompt="1"/>
          </p:nvPr>
        </p:nvSpPr>
        <p:spPr bwMode="gray">
          <a:xfrm>
            <a:off x="4716463"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lvl1pPr>
            <a:lvl2pPr marL="179388" indent="-177800">
              <a:lnSpc>
                <a:spcPct val="100000"/>
              </a:lnSpc>
              <a:spcBef>
                <a:spcPts val="500"/>
              </a:spcBef>
              <a:spcAft>
                <a:spcPts val="500"/>
              </a:spcAft>
              <a:buFont typeface="Arial" pitchFamily="34" charset="0"/>
              <a:buChar char="•"/>
              <a:tabLst>
                <a:tab pos="3773488" algn="r"/>
              </a:tabLst>
              <a:defRPr b="0"/>
            </a:lvl2pPr>
            <a:lvl3pPr marL="177800" indent="-177800">
              <a:lnSpc>
                <a:spcPct val="100000"/>
              </a:lnSpc>
              <a:spcBef>
                <a:spcPts val="500"/>
              </a:spcBef>
              <a:spcAft>
                <a:spcPts val="500"/>
              </a:spcAft>
              <a:tabLst>
                <a:tab pos="3773488" algn="r"/>
              </a:tabLst>
              <a:defRPr b="1"/>
            </a:lvl3pPr>
            <a:lvl4pPr marL="358775" indent="-177800">
              <a:lnSpc>
                <a:spcPct val="100000"/>
              </a:lnSpc>
              <a:spcBef>
                <a:spcPts val="500"/>
              </a:spcBef>
              <a:spcAft>
                <a:spcPts val="500"/>
              </a:spcAft>
              <a:tabLst>
                <a:tab pos="3773488" algn="r"/>
              </a:tabLst>
              <a:defRPr b="0"/>
            </a:lvl4pPr>
            <a:lvl5pPr marL="357188" indent="-177800">
              <a:lnSpc>
                <a:spcPct val="100000"/>
              </a:lnSpc>
              <a:spcBef>
                <a:spcPts val="500"/>
              </a:spcBef>
              <a:spcAft>
                <a:spcPts val="500"/>
              </a:spcAft>
              <a:tabLst>
                <a:tab pos="3773488" algn="r"/>
              </a:tabLst>
              <a:defRPr b="1" baseline="0"/>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en-US" noProof="0" dirty="0" smtClean="0"/>
              <a:t>Click the style sheet to edit the </a:t>
            </a:r>
            <a:r>
              <a:rPr lang="en-US" noProof="0" dirty="0" err="1" smtClean="0"/>
              <a:t>toc</a:t>
            </a:r>
            <a:r>
              <a:rPr lang="en-US" noProof="0" dirty="0" smtClean="0"/>
              <a:t>/contact</a:t>
            </a:r>
          </a:p>
          <a:p>
            <a:pPr lvl="1"/>
            <a:r>
              <a:rPr lang="en-US" noProof="0" dirty="0" smtClean="0"/>
              <a:t>chapter</a:t>
            </a:r>
          </a:p>
          <a:p>
            <a:pPr lvl="2"/>
            <a:r>
              <a:rPr lang="en-US" noProof="0" dirty="0" smtClean="0"/>
              <a:t>active chapter</a:t>
            </a:r>
          </a:p>
          <a:p>
            <a:pPr lvl="3"/>
            <a:r>
              <a:rPr lang="en-US" noProof="0" dirty="0" smtClean="0"/>
              <a:t>subchapter</a:t>
            </a:r>
          </a:p>
          <a:p>
            <a:pPr lvl="4"/>
            <a:r>
              <a:rPr lang="en-US" noProof="0" dirty="0" smtClean="0"/>
              <a:t>active subchapter</a:t>
            </a:r>
            <a:endParaRPr lang="en-US" noProof="0" dirty="0"/>
          </a:p>
        </p:txBody>
      </p:sp>
      <p:pic>
        <p:nvPicPr>
          <p:cNvPr id="6" name="Picture 5" descr="Agenda_Image.png"/>
          <p:cNvPicPr>
            <a:picLocks noChangeAspect="1"/>
          </p:cNvPicPr>
          <p:nvPr/>
        </p:nvPicPr>
        <p:blipFill>
          <a:blip r:embed="rId2" cstate="screen"/>
          <a:srcRect b="1373"/>
          <a:stretch>
            <a:fillRect/>
          </a:stretch>
        </p:blipFill>
        <p:spPr>
          <a:xfrm>
            <a:off x="-1" y="1412875"/>
            <a:ext cx="4572000" cy="4752975"/>
          </a:xfrm>
          <a:prstGeom prst="rect">
            <a:avLst/>
          </a:prstGeom>
        </p:spPr>
      </p:pic>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ext + Index" preserve="1">
  <p:cSld name="Text + Index">
    <p:spTree>
      <p:nvGrpSpPr>
        <p:cNvPr id="1" name=""/>
        <p:cNvGrpSpPr/>
        <p:nvPr/>
      </p:nvGrpSpPr>
      <p:grpSpPr>
        <a:xfrm>
          <a:off x="0" y="0"/>
          <a:ext cx="0" cy="0"/>
          <a:chOff x="0" y="0"/>
          <a:chExt cx="0" cy="0"/>
        </a:xfrm>
      </p:grpSpPr>
      <p:sp>
        <p:nvSpPr>
          <p:cNvPr id="11" name="Textplatzhalter 12"/>
          <p:cNvSpPr>
            <a:spLocks noGrp="1"/>
          </p:cNvSpPr>
          <p:nvPr>
            <p:ph type="body" sz="quarter" idx="14" hasCustomPrompt="1"/>
          </p:nvPr>
        </p:nvSpPr>
        <p:spPr bwMode="gray">
          <a:xfrm>
            <a:off x="4716463" y="1412875"/>
            <a:ext cx="4427537" cy="4752975"/>
          </a:xfrm>
          <a:solidFill>
            <a:srgbClr val="D7D7CD"/>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87775" algn="r"/>
              </a:tabLst>
              <a:defRPr/>
            </a:lvl1pPr>
            <a:lvl2pPr marL="179388" indent="-177800">
              <a:lnSpc>
                <a:spcPct val="100000"/>
              </a:lnSpc>
              <a:spcBef>
                <a:spcPts val="500"/>
              </a:spcBef>
              <a:spcAft>
                <a:spcPts val="500"/>
              </a:spcAft>
              <a:buFont typeface="Arial" pitchFamily="34" charset="0"/>
              <a:buChar char="•"/>
              <a:tabLst>
                <a:tab pos="3787775" algn="r"/>
              </a:tabLst>
              <a:defRPr b="0"/>
            </a:lvl2pPr>
            <a:lvl3pPr marL="177800" indent="-177800">
              <a:lnSpc>
                <a:spcPct val="100000"/>
              </a:lnSpc>
              <a:spcBef>
                <a:spcPts val="500"/>
              </a:spcBef>
              <a:spcAft>
                <a:spcPts val="500"/>
              </a:spcAft>
              <a:tabLst>
                <a:tab pos="3787775" algn="r"/>
              </a:tabLst>
              <a:defRPr b="1"/>
            </a:lvl3pPr>
            <a:lvl4pPr marL="360363" indent="-179388">
              <a:lnSpc>
                <a:spcPct val="100000"/>
              </a:lnSpc>
              <a:spcBef>
                <a:spcPts val="500"/>
              </a:spcBef>
              <a:spcAft>
                <a:spcPts val="500"/>
              </a:spcAft>
              <a:tabLst>
                <a:tab pos="3787775" algn="r"/>
              </a:tabLst>
              <a:defRPr b="0"/>
            </a:lvl4pPr>
            <a:lvl5pPr marL="357188" indent="-177800">
              <a:lnSpc>
                <a:spcPct val="100000"/>
              </a:lnSpc>
              <a:spcBef>
                <a:spcPts val="500"/>
              </a:spcBef>
              <a:spcAft>
                <a:spcPts val="500"/>
              </a:spcAft>
              <a:tabLst>
                <a:tab pos="3787775" algn="r"/>
              </a:tabLst>
              <a:defRPr b="1" baseline="0"/>
            </a:lvl5pPr>
            <a:lvl6pPr marL="360363" indent="-180975">
              <a:lnSpc>
                <a:spcPct val="100000"/>
              </a:lnSpc>
              <a:spcBef>
                <a:spcPts val="500"/>
              </a:spcBef>
              <a:spcAft>
                <a:spcPts val="500"/>
              </a:spcAft>
              <a:buFont typeface="Arial" pitchFamily="34" charset="0"/>
              <a:buChar char="•"/>
              <a:tabLst>
                <a:tab pos="3787775" algn="r"/>
              </a:tabLst>
              <a:defRPr b="1"/>
            </a:lvl6pPr>
          </a:lstStyle>
          <a:p>
            <a:pPr lvl="0"/>
            <a:r>
              <a:rPr lang="en-US" noProof="0" dirty="0" smtClean="0"/>
              <a:t>Click the style sheet to edit the </a:t>
            </a:r>
            <a:r>
              <a:rPr lang="en-US" noProof="0" dirty="0" err="1" smtClean="0"/>
              <a:t>toc</a:t>
            </a:r>
            <a:r>
              <a:rPr lang="en-US" noProof="0" dirty="0" smtClean="0"/>
              <a:t>/contact</a:t>
            </a:r>
          </a:p>
          <a:p>
            <a:pPr lvl="1"/>
            <a:r>
              <a:rPr lang="en-US" noProof="0" dirty="0" smtClean="0"/>
              <a:t>chapter</a:t>
            </a:r>
          </a:p>
          <a:p>
            <a:pPr lvl="2"/>
            <a:r>
              <a:rPr lang="en-US" noProof="0" dirty="0" smtClean="0"/>
              <a:t>active chapter</a:t>
            </a:r>
          </a:p>
          <a:p>
            <a:pPr lvl="3"/>
            <a:r>
              <a:rPr lang="en-US" noProof="0" dirty="0" smtClean="0"/>
              <a:t>subchapter</a:t>
            </a:r>
          </a:p>
          <a:p>
            <a:pPr lvl="4"/>
            <a:r>
              <a:rPr lang="en-US" noProof="0" dirty="0" smtClean="0"/>
              <a:t>active subchapter</a:t>
            </a:r>
            <a:endParaRPr lang="en-US" noProof="0" dirty="0"/>
          </a:p>
        </p:txBody>
      </p:sp>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13" name="Textplatzhalter 12"/>
          <p:cNvSpPr>
            <a:spLocks noGrp="1"/>
          </p:cNvSpPr>
          <p:nvPr>
            <p:ph type="body" sz="quarter" idx="13" hasCustomPrompt="1"/>
          </p:nvPr>
        </p:nvSpPr>
        <p:spPr>
          <a:xfrm>
            <a:off x="539750" y="1412875"/>
            <a:ext cx="403225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Free Content" preserve="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One object (small)" type="obj" preserve="1">
  <p:cSld name="One object (smal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676910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One object (large)" type="obj" preserve="1">
  <p:cSld name="One object (larg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big bar up)" type="title" preserve="1">
  <p:cSld name="1_Title (big bar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523537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5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2" descr="C:\Users\pdc\AppData\Local\Microsoft\Windows\Temporary Internet Files\Content.Outlook\WC733JR0\04Small.jpe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0" y="3175"/>
            <a:ext cx="9144000" cy="5272832"/>
          </a:xfrm>
          <a:prstGeom prst="rect">
            <a:avLst/>
          </a:prstGeom>
          <a:noFill/>
          <a:extLst>
            <a:ext uri="{909E8E84-426E-40DD-AFC4-6F175D3DCCD1}">
              <a14:hiddenFill xmlns:a14="http://schemas.microsoft.com/office/drawing/2010/main">
                <a:solidFill>
                  <a:srgbClr val="FFFFFF"/>
                </a:solidFill>
              </a14:hiddenFill>
            </a:ext>
          </a:extLst>
        </p:spPr>
      </p:pic>
      <p:sp>
        <p:nvSpPr>
          <p:cNvPr id="57350" name="Rectangle 115"/>
          <p:cNvSpPr>
            <a:spLocks noGrp="1" noChangeArrowheads="1"/>
          </p:cNvSpPr>
          <p:nvPr>
            <p:ph type="ctrTitle" hasCustomPrompt="1"/>
          </p:nvPr>
        </p:nvSpPr>
        <p:spPr bwMode="gray">
          <a:xfrm>
            <a:off x="1" y="3861054"/>
            <a:ext cx="9144000" cy="1301502"/>
          </a:xfrm>
          <a:solidFill>
            <a:srgbClr val="006487">
              <a:alpha val="65000"/>
            </a:srgbClr>
          </a:solidFill>
        </p:spPr>
        <p:txBody>
          <a:bodyPr wrap="square" lIns="270000" tIns="144000" rIns="370800" bIns="108000" anchor="b"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gray">
          <a:xfrm>
            <a:off x="1" y="5162557"/>
            <a:ext cx="9143999" cy="393082"/>
          </a:xfrm>
          <a:solidFill>
            <a:srgbClr val="02A0C6"/>
          </a:solidFill>
        </p:spPr>
        <p:txBody>
          <a:bodyPr wrap="square" lIns="270000" tIns="18000" bIns="36000" anchor="t"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7" name="Picture 6" descr="LMSSiemebns.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84949685"/>
      </p:ext>
    </p:extLst>
  </p:cSld>
  <p:clrMapOvr>
    <a:masterClrMapping/>
  </p:clrMapOv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lumns" preserve="1">
  <p:cSld name="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403225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4716463" y="1412875"/>
            <a:ext cx="403225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rows" preserve="1">
  <p:cSld name="Two row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6769101"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hree columns" preserve="1">
  <p:cSld name="Three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258762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3271833" y="1412875"/>
            <a:ext cx="2740030"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6156325" y="1412875"/>
            <a:ext cx="2592388"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Four objects" preserve="1">
  <p:cSld name="Four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4032251" cy="2303464"/>
          </a:xfrm>
        </p:spPr>
        <p:txBody>
          <a:bodyPr/>
          <a:lstStyle>
            <a:lvl3pPr>
              <a:defRPr/>
            </a:lvl3pPr>
            <a:lvl4pPr>
              <a:defRPr/>
            </a:lvl4pPr>
            <a:lvl5pPr>
              <a:defRPr/>
            </a:lvl5p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403225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4716463" y="1412875"/>
            <a:ext cx="4032250" cy="2303463"/>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5" name="Inhaltsplatzhalter 14"/>
          <p:cNvSpPr>
            <a:spLocks noGrp="1"/>
          </p:cNvSpPr>
          <p:nvPr>
            <p:ph sz="quarter" idx="15" hasCustomPrompt="1"/>
          </p:nvPr>
        </p:nvSpPr>
        <p:spPr>
          <a:xfrm>
            <a:off x="4716463" y="3860800"/>
            <a:ext cx="403225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Free Content + Navigation" preserve="1">
  <p:cSld name="Free Content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One object (small) + Navigation" preserve="1">
  <p:cSld name="One object (small)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4"/>
            <a:ext cx="6769101"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4" name="Textplatzhalter 13"/>
          <p:cNvSpPr>
            <a:spLocks noGrp="1"/>
          </p:cNvSpPr>
          <p:nvPr>
            <p:ph type="body" sz="quarter" idx="13"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wo columns + Navigation" preserve="1">
  <p:cSld name="Two column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50" y="1412874"/>
            <a:ext cx="3309936"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3994149" y="1412875"/>
            <a:ext cx="3314702" cy="4752975"/>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wo rows + Navigation" preserve="1">
  <p:cSld name="Two row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49" y="1412875"/>
            <a:ext cx="6769101"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6769100"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platzhalter 13"/>
          <p:cNvSpPr>
            <a:spLocks noGrp="1"/>
          </p:cNvSpPr>
          <p:nvPr>
            <p:ph type="body" sz="quarter" idx="14"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Four objects + Navigation" preserve="1">
  <p:cSld name="Four objects + Navigatio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3" name="Inhaltsplatzhalter 2"/>
          <p:cNvSpPr>
            <a:spLocks noGrp="1"/>
          </p:cNvSpPr>
          <p:nvPr>
            <p:ph idx="1" hasCustomPrompt="1"/>
          </p:nvPr>
        </p:nvSpPr>
        <p:spPr>
          <a:xfrm>
            <a:off x="539750" y="1412875"/>
            <a:ext cx="3309936" cy="2303464"/>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3" name="Inhaltsplatzhalter 12"/>
          <p:cNvSpPr>
            <a:spLocks noGrp="1"/>
          </p:cNvSpPr>
          <p:nvPr>
            <p:ph sz="quarter" idx="13" hasCustomPrompt="1"/>
          </p:nvPr>
        </p:nvSpPr>
        <p:spPr>
          <a:xfrm>
            <a:off x="539751" y="3860800"/>
            <a:ext cx="3309934"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Inhaltsplatzhalter 11"/>
          <p:cNvSpPr>
            <a:spLocks noGrp="1"/>
          </p:cNvSpPr>
          <p:nvPr>
            <p:ph sz="quarter" idx="14" hasCustomPrompt="1"/>
          </p:nvPr>
        </p:nvSpPr>
        <p:spPr>
          <a:xfrm>
            <a:off x="3994149" y="1412875"/>
            <a:ext cx="3314702" cy="2303463"/>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5" name="Inhaltsplatzhalter 14"/>
          <p:cNvSpPr>
            <a:spLocks noGrp="1"/>
          </p:cNvSpPr>
          <p:nvPr>
            <p:ph sz="quarter" idx="15" hasCustomPrompt="1"/>
          </p:nvPr>
        </p:nvSpPr>
        <p:spPr>
          <a:xfrm>
            <a:off x="3994149" y="3860800"/>
            <a:ext cx="3314702" cy="2305050"/>
          </a:xfrm>
        </p:spPr>
        <p:txBody>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Textplatzhalter 13"/>
          <p:cNvSpPr>
            <a:spLocks noGrp="1"/>
          </p:cNvSpPr>
          <p:nvPr>
            <p:ph type="body" sz="quarter" idx="16" hasCustomPrompt="1"/>
          </p:nvPr>
        </p:nvSpPr>
        <p:spPr>
          <a:xfrm>
            <a:off x="7452713" y="1412875"/>
            <a:ext cx="1296000" cy="4752975"/>
          </a:xfrm>
        </p:spPr>
        <p:txBody>
          <a:bodyPr/>
          <a:lstStyle>
            <a:lvl1pPr marL="144000" indent="-144000">
              <a:lnSpc>
                <a:spcPct val="100000"/>
              </a:lnSpc>
              <a:spcBef>
                <a:spcPts val="400"/>
              </a:spcBef>
              <a:spcAft>
                <a:spcPts val="400"/>
              </a:spcAft>
              <a:buSzPct val="70000"/>
              <a:buFont typeface="Arial" pitchFamily="34" charset="0"/>
              <a:buChar char="►"/>
              <a:defRPr sz="1200">
                <a:solidFill>
                  <a:schemeClr val="bg2"/>
                </a:solidFill>
              </a:defRPr>
            </a:lvl1pPr>
            <a:lvl2pPr marL="144000" indent="-144000">
              <a:lnSpc>
                <a:spcPct val="100000"/>
              </a:lnSpc>
              <a:spcBef>
                <a:spcPts val="400"/>
              </a:spcBef>
              <a:spcAft>
                <a:spcPts val="400"/>
              </a:spcAft>
              <a:buClrTx/>
              <a:buSzPct val="70000"/>
              <a:buFont typeface="Arial" pitchFamily="34" charset="0"/>
              <a:buChar char="►"/>
              <a:defRPr sz="1200">
                <a:solidFill>
                  <a:schemeClr val="accent4"/>
                </a:solidFill>
              </a:defRPr>
            </a:lvl2pPr>
            <a:lvl3pPr marL="288000" indent="-144000">
              <a:lnSpc>
                <a:spcPct val="100000"/>
              </a:lnSpc>
              <a:spcBef>
                <a:spcPts val="300"/>
              </a:spcBef>
              <a:spcAft>
                <a:spcPts val="300"/>
              </a:spcAft>
              <a:buSzPct val="70000"/>
              <a:buFont typeface="Arial" pitchFamily="34" charset="0"/>
              <a:buChar char="►"/>
              <a:defRPr sz="1000">
                <a:solidFill>
                  <a:schemeClr val="bg2"/>
                </a:solidFill>
              </a:defRPr>
            </a:lvl3pPr>
            <a:lvl4pPr marL="288000" indent="-144000">
              <a:lnSpc>
                <a:spcPct val="100000"/>
              </a:lnSpc>
              <a:spcBef>
                <a:spcPts val="300"/>
              </a:spcBef>
              <a:spcAft>
                <a:spcPts val="300"/>
              </a:spcAft>
              <a:buClrTx/>
              <a:buSzPct val="70000"/>
              <a:buFont typeface="Arial" pitchFamily="34" charset="0"/>
              <a:buChar char="►"/>
              <a:defRPr sz="1000">
                <a:solidFill>
                  <a:schemeClr val="accent4"/>
                </a:solidFill>
              </a:defRPr>
            </a:lvl4pPr>
            <a:lvl5pPr marL="432000" indent="-144000">
              <a:lnSpc>
                <a:spcPct val="100000"/>
              </a:lnSpc>
              <a:spcBef>
                <a:spcPts val="300"/>
              </a:spcBef>
              <a:spcAft>
                <a:spcPts val="300"/>
              </a:spcAft>
              <a:buSzPct val="70000"/>
              <a:buFont typeface="Arial" pitchFamily="34" charset="0"/>
              <a:buChar char="►"/>
              <a:defRPr sz="1000">
                <a:solidFill>
                  <a:schemeClr val="bg2"/>
                </a:solidFill>
              </a:defRPr>
            </a:lvl5pPr>
            <a:lvl6pPr marL="432000" indent="-144000">
              <a:lnSpc>
                <a:spcPct val="100000"/>
              </a:lnSpc>
              <a:spcBef>
                <a:spcPts val="300"/>
              </a:spcBef>
              <a:spcAft>
                <a:spcPts val="300"/>
              </a:spcAft>
              <a:buClrTx/>
              <a:buSzPct val="70000"/>
              <a:buFont typeface="Arial" pitchFamily="34" charset="0"/>
              <a:buChar char="►"/>
              <a:defRPr sz="1000">
                <a:solidFill>
                  <a:schemeClr val="accent4"/>
                </a:solidFill>
              </a:defRPr>
            </a:lvl6pPr>
          </a:lstStyle>
          <a:p>
            <a:pPr lvl="0"/>
            <a:r>
              <a:rPr lang="en-US" noProof="0" dirty="0" smtClean="0"/>
              <a:t>Click the style sheet to edit the navigation</a:t>
            </a:r>
          </a:p>
          <a:p>
            <a:pPr lvl="1"/>
            <a:r>
              <a:rPr lang="en-US" noProof="0" dirty="0" smtClean="0"/>
              <a:t>active chapter</a:t>
            </a:r>
          </a:p>
          <a:p>
            <a:pPr lvl="2"/>
            <a:r>
              <a:rPr lang="en-US" noProof="0" dirty="0" smtClean="0"/>
              <a:t>subchapter</a:t>
            </a:r>
          </a:p>
          <a:p>
            <a:pPr lvl="3"/>
            <a:r>
              <a:rPr lang="en-US" noProof="0" dirty="0" smtClean="0"/>
              <a:t>active subchapter</a:t>
            </a:r>
          </a:p>
          <a:p>
            <a:pPr lvl="4"/>
            <a:r>
              <a:rPr lang="en-US" noProof="0" dirty="0" smtClean="0"/>
              <a:t>subchapter</a:t>
            </a:r>
          </a:p>
          <a:p>
            <a:pPr lvl="5"/>
            <a:r>
              <a:rPr lang="en-US" noProof="0" dirty="0" smtClean="0"/>
              <a:t>active subchapter</a:t>
            </a:r>
            <a:endParaRPr lang="en-US" noProof="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fullscreen (big bar down)" type="title" preserve="1">
  <p:cSld name="Title fullscreen (big bar down)">
    <p:spTree>
      <p:nvGrpSpPr>
        <p:cNvPr id="1" name=""/>
        <p:cNvGrpSpPr/>
        <p:nvPr/>
      </p:nvGrpSpPr>
      <p:grpSpPr>
        <a:xfrm>
          <a:off x="0" y="0"/>
          <a:ext cx="0" cy="0"/>
          <a:chOff x="0" y="0"/>
          <a:chExt cx="0" cy="0"/>
        </a:xfrm>
      </p:grpSpPr>
      <p:sp>
        <p:nvSpPr>
          <p:cNvPr id="9" name="Rectangle 15"/>
          <p:cNvSpPr>
            <a:spLocks noChangeArrowheads="1"/>
          </p:cNvSpPr>
          <p:nvPr/>
        </p:nvSpPr>
        <p:spPr bwMode="auto">
          <a:xfrm>
            <a:off x="0" y="0"/>
            <a:ext cx="9144000" cy="6858000"/>
          </a:xfrm>
          <a:prstGeom prst="rect">
            <a:avLst/>
          </a:prstGeom>
          <a:solidFill>
            <a:srgbClr val="D7D7CD"/>
          </a:solidFill>
          <a:ln w="9525">
            <a:noFill/>
            <a:miter lim="800000"/>
            <a:headEnd/>
            <a:tailEnd/>
          </a:ln>
          <a:effectLst/>
        </p:spPr>
        <p:txBody>
          <a:bodyPr wrap="none" anchor="ctr"/>
          <a:lstStyle/>
          <a:p>
            <a:endParaRPr lang="en-US" noProof="0"/>
          </a:p>
        </p:txBody>
      </p:sp>
      <p:pic>
        <p:nvPicPr>
          <p:cNvPr id="8" name="Picture 7" descr="FVL_3032.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9144001" cy="6858000"/>
          </a:xfrm>
          <a:prstGeom prst="rect">
            <a:avLst/>
          </a:prstGeom>
        </p:spPr>
      </p:pic>
      <p:sp>
        <p:nvSpPr>
          <p:cNvPr id="57350" name="Rectangle 115"/>
          <p:cNvSpPr>
            <a:spLocks noGrp="1" noChangeArrowheads="1"/>
          </p:cNvSpPr>
          <p:nvPr>
            <p:ph type="ctrTitle" hasCustomPrompt="1"/>
          </p:nvPr>
        </p:nvSpPr>
        <p:spPr bwMode="ltGray">
          <a:xfrm>
            <a:off x="1" y="4175681"/>
            <a:ext cx="9144000" cy="1485567"/>
          </a:xfrm>
          <a:solidFill>
            <a:srgbClr val="006487">
              <a:alpha val="65000"/>
            </a:srgbClr>
          </a:solidFill>
        </p:spPr>
        <p:txBody>
          <a:bodyPr wrap="square" lIns="270000" tIns="144000" rIns="370800" bIns="108000" anchor="t" anchorCtr="0">
            <a:noAutofit/>
          </a:bodyPr>
          <a:lstStyle>
            <a:lvl1pPr marL="268288" indent="0">
              <a:defRPr sz="4000" smtClean="0">
                <a:solidFill>
                  <a:schemeClr val="bg1"/>
                </a:solidFill>
                <a:latin typeface="Arial" pitchFamily="34" charset="0"/>
              </a:defRPr>
            </a:lvl1pPr>
          </a:lstStyle>
          <a:p>
            <a:r>
              <a:rPr lang="en-US" noProof="0" dirty="0" smtClean="0"/>
              <a:t>Click the style sheet to edit the title</a:t>
            </a:r>
          </a:p>
        </p:txBody>
      </p:sp>
      <p:sp>
        <p:nvSpPr>
          <p:cNvPr id="57351" name="Rectangle 116"/>
          <p:cNvSpPr>
            <a:spLocks noGrp="1" noChangeArrowheads="1"/>
          </p:cNvSpPr>
          <p:nvPr>
            <p:ph type="subTitle" idx="1" hasCustomPrompt="1"/>
          </p:nvPr>
        </p:nvSpPr>
        <p:spPr bwMode="ltGray">
          <a:xfrm>
            <a:off x="1" y="3786881"/>
            <a:ext cx="9143999" cy="392400"/>
          </a:xfrm>
          <a:solidFill>
            <a:srgbClr val="02A0C6">
              <a:alpha val="65000"/>
            </a:srgbClr>
          </a:solidFill>
        </p:spPr>
        <p:txBody>
          <a:bodyPr wrap="square" lIns="270000" tIns="18000" bIns="36000" anchor="b" anchorCtr="0">
            <a:noAutofit/>
          </a:bodyPr>
          <a:lstStyle>
            <a:lvl1pPr marL="268288" indent="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227770762"/>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hapter title (big bar down)" type="title" preserve="1">
  <p:cSld name="Chapter title (big bar down)">
    <p:spTree>
      <p:nvGrpSpPr>
        <p:cNvPr id="1" name=""/>
        <p:cNvGrpSpPr/>
        <p:nvPr/>
      </p:nvGrpSpPr>
      <p:grpSpPr>
        <a:xfrm>
          <a:off x="0" y="0"/>
          <a:ext cx="0" cy="0"/>
          <a:chOff x="0" y="0"/>
          <a:chExt cx="0" cy="0"/>
        </a:xfrm>
      </p:grpSpPr>
      <p:sp>
        <p:nvSpPr>
          <p:cNvPr id="14"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sp>
        <p:nvSpPr>
          <p:cNvPr id="57350" name="Rectangle 115"/>
          <p:cNvSpPr>
            <a:spLocks noGrp="1" noChangeArrowheads="1"/>
          </p:cNvSpPr>
          <p:nvPr>
            <p:ph type="ctrTitle" hasCustomPrompt="1"/>
          </p:nvPr>
        </p:nvSpPr>
        <p:spPr bwMode="gray">
          <a:xfrm>
            <a:off x="1" y="4149726"/>
            <a:ext cx="9143999" cy="1485567"/>
          </a:xfrm>
          <a:solidFill>
            <a:srgbClr val="006487"/>
          </a:solidFill>
        </p:spPr>
        <p:txBody>
          <a:bodyPr wrap="square" lIns="270000" tIns="144000" rIns="370800" bIns="108000" anchor="t">
            <a:noAutofit/>
          </a:bodyPr>
          <a:lstStyle>
            <a:lvl1pPr marL="268288" indent="0">
              <a:defRPr sz="4000" smtClean="0">
                <a:solidFill>
                  <a:schemeClr val="bg1"/>
                </a:solidFill>
                <a:latin typeface="Arial" pitchFamily="34" charset="0"/>
              </a:defRPr>
            </a:lvl1pPr>
          </a:lstStyle>
          <a:p>
            <a:r>
              <a:rPr lang="en-US" noProof="0" dirty="0" smtClean="0"/>
              <a:t>Click the style sheet to edit the chapter title</a:t>
            </a:r>
          </a:p>
        </p:txBody>
      </p:sp>
      <p:sp>
        <p:nvSpPr>
          <p:cNvPr id="57351" name="Rectangle 116"/>
          <p:cNvSpPr>
            <a:spLocks noGrp="1" noChangeArrowheads="1"/>
          </p:cNvSpPr>
          <p:nvPr>
            <p:ph type="subTitle" idx="1" hasCustomPrompt="1"/>
          </p:nvPr>
        </p:nvSpPr>
        <p:spPr bwMode="gray">
          <a:xfrm>
            <a:off x="1" y="3756643"/>
            <a:ext cx="9144000" cy="393082"/>
          </a:xfrm>
          <a:solidFill>
            <a:srgbClr val="02A0C6"/>
          </a:solidFill>
        </p:spPr>
        <p:txBody>
          <a:bodyPr wrap="square" lIns="270000" tIns="18000" bIns="36000" anchor="b">
            <a:noAutofit/>
          </a:bodyPr>
          <a:lstStyle>
            <a:lvl1pPr marL="287338" indent="-19050">
              <a:defRPr sz="2000" smtClean="0">
                <a:solidFill>
                  <a:schemeClr val="bg1"/>
                </a:solidFill>
                <a:latin typeface="Arial" pitchFamily="34" charset="0"/>
              </a:defRPr>
            </a:lvl1pPr>
          </a:lstStyle>
          <a:p>
            <a:r>
              <a:rPr lang="en-US" noProof="0" dirty="0" smtClean="0"/>
              <a:t>Click the style sheet to edit the subhead</a:t>
            </a:r>
          </a:p>
        </p:txBody>
      </p:sp>
      <p:sp>
        <p:nvSpPr>
          <p:cNvPr id="12" name="Textfeld 11"/>
          <p:cNvSpPr txBox="1"/>
          <p:nvPr/>
        </p:nvSpPr>
        <p:spPr>
          <a:xfrm>
            <a:off x="0" y="6598800"/>
            <a:ext cx="2549518" cy="259200"/>
          </a:xfrm>
          <a:prstGeom prst="rect">
            <a:avLst/>
          </a:prstGeom>
          <a:noFill/>
        </p:spPr>
        <p:txBody>
          <a:bodyPr wrap="square" lIns="1476000" tIns="0" rIns="0" bIns="115200" rtlCol="0">
            <a:noAutofit/>
          </a:bodyPr>
          <a:lstStyle/>
          <a:p>
            <a:pPr>
              <a:lnSpc>
                <a:spcPct val="110000"/>
              </a:lnSpc>
              <a:spcBef>
                <a:spcPts val="0"/>
              </a:spcBef>
            </a:pPr>
            <a:r>
              <a:rPr lang="en-US" sz="1000" noProof="0" dirty="0" smtClean="0">
                <a:solidFill>
                  <a:schemeClr val="tx1"/>
                </a:solidFill>
              </a:rPr>
              <a:t>2013-10-14</a:t>
            </a:r>
          </a:p>
        </p:txBody>
      </p:sp>
      <p:sp>
        <p:nvSpPr>
          <p:cNvPr id="13" name="Textfeld 12"/>
          <p:cNvSpPr txBox="1"/>
          <p:nvPr/>
        </p:nvSpPr>
        <p:spPr>
          <a:xfrm>
            <a:off x="0" y="6598800"/>
            <a:ext cx="1249351" cy="250814"/>
          </a:xfrm>
          <a:prstGeom prst="rect">
            <a:avLst/>
          </a:prstGeom>
          <a:noFill/>
        </p:spPr>
        <p:txBody>
          <a:bodyPr wrap="square" lIns="540000" tIns="0" rIns="0" bIns="115200" rtlCol="0" anchor="t" anchorCtr="0">
            <a:noAutofit/>
          </a:bodyPr>
          <a:lstStyle/>
          <a:p>
            <a:pPr>
              <a:lnSpc>
                <a:spcPct val="110000"/>
              </a:lnSpc>
              <a:spcBef>
                <a:spcPts val="0"/>
              </a:spcBef>
            </a:pPr>
            <a:r>
              <a:rPr lang="en-US" sz="1000" noProof="0" dirty="0" smtClean="0">
                <a:solidFill>
                  <a:schemeClr val="tx1"/>
                </a:solidFill>
              </a:rPr>
              <a:t>Page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15" name="Textfeld 14"/>
          <p:cNvSpPr txBox="1"/>
          <p:nvPr/>
        </p:nvSpPr>
        <p:spPr>
          <a:xfrm>
            <a:off x="2693980" y="6598800"/>
            <a:ext cx="6450019" cy="259200"/>
          </a:xfrm>
          <a:prstGeom prst="rect">
            <a:avLst/>
          </a:prstGeom>
          <a:noFill/>
        </p:spPr>
        <p:txBody>
          <a:bodyPr wrap="square" lIns="0" tIns="0" rIns="370800" bIns="115200" rtlCol="0">
            <a:noAutofit/>
          </a:bodyPr>
          <a:lstStyle/>
          <a:p>
            <a:pPr algn="r">
              <a:lnSpc>
                <a:spcPct val="110000"/>
              </a:lnSpc>
              <a:spcBef>
                <a:spcPts val="0"/>
              </a:spcBef>
            </a:pPr>
            <a:endParaRPr lang="en-US" sz="1000" noProof="0" dirty="0" smtClean="0">
              <a:solidFill>
                <a:schemeClr val="tx1"/>
              </a:solidFill>
            </a:endParaRPr>
          </a:p>
        </p:txBody>
      </p:sp>
      <p:pic>
        <p:nvPicPr>
          <p:cNvPr id="8" name="Picture 7" descr="LMSSiemebn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7" y="5865551"/>
            <a:ext cx="4320926" cy="442177"/>
          </a:xfrm>
          <a:prstGeom prst="rect">
            <a:avLst/>
          </a:prstGeom>
        </p:spPr>
      </p:pic>
    </p:spTree>
    <p:extLst>
      <p:ext uri="{BB962C8B-B14F-4D97-AF65-F5344CB8AC3E}">
        <p14:creationId xmlns:p14="http://schemas.microsoft.com/office/powerpoint/2010/main" val="3388232478"/>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 Index/Contact" preserve="1">
  <p:cSld name="Image + Index/Conta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smtClean="0"/>
              <a:t>Click the style sheet to edit the title</a:t>
            </a:r>
            <a:endParaRPr lang="en-US" noProof="0" dirty="0"/>
          </a:p>
        </p:txBody>
      </p:sp>
      <p:sp>
        <p:nvSpPr>
          <p:cNvPr id="11" name="Bildplatzhalter 10"/>
          <p:cNvSpPr>
            <a:spLocks noGrp="1"/>
          </p:cNvSpPr>
          <p:nvPr>
            <p:ph type="pic" sz="quarter" idx="13"/>
          </p:nvPr>
        </p:nvSpPr>
        <p:spPr>
          <a:xfrm>
            <a:off x="0" y="1412875"/>
            <a:ext cx="4571999" cy="4752975"/>
          </a:xfrm>
        </p:spPr>
        <p:txBody>
          <a:bodyPr/>
          <a:lstStyle/>
          <a:p>
            <a:r>
              <a:rPr lang="en-US" noProof="0" smtClean="0"/>
              <a:t>Click icon to add picture</a:t>
            </a:r>
            <a:endParaRPr lang="en-US" noProof="0" dirty="0"/>
          </a:p>
        </p:txBody>
      </p:sp>
      <p:sp>
        <p:nvSpPr>
          <p:cNvPr id="13" name="Textplatzhalter 12"/>
          <p:cNvSpPr>
            <a:spLocks noGrp="1"/>
          </p:cNvSpPr>
          <p:nvPr>
            <p:ph type="body" sz="quarter" idx="14" hasCustomPrompt="1"/>
          </p:nvPr>
        </p:nvSpPr>
        <p:spPr bwMode="gray">
          <a:xfrm>
            <a:off x="4716463" y="1412875"/>
            <a:ext cx="4427537" cy="4752975"/>
          </a:xfrm>
          <a:solidFill>
            <a:schemeClr val="bg1"/>
          </a:solidFill>
        </p:spPr>
        <p:txBody>
          <a:bodyPr lIns="252000" tIns="144000" rIns="396000" bIns="144000"/>
          <a:lstStyle>
            <a:lvl1pPr marL="0" indent="0">
              <a:lnSpc>
                <a:spcPct val="100000"/>
              </a:lnSpc>
              <a:spcBef>
                <a:spcPts val="500"/>
              </a:spcBef>
              <a:spcAft>
                <a:spcPts val="500"/>
              </a:spcAft>
              <a:buClr>
                <a:schemeClr val="bg2"/>
              </a:buClr>
              <a:buFont typeface="Arial" pitchFamily="34" charset="0"/>
              <a:buNone/>
              <a:tabLst>
                <a:tab pos="3773488" algn="r"/>
              </a:tabLst>
              <a:defRPr/>
            </a:lvl1pPr>
            <a:lvl2pPr marL="179388" indent="-177800">
              <a:lnSpc>
                <a:spcPct val="100000"/>
              </a:lnSpc>
              <a:spcBef>
                <a:spcPts val="500"/>
              </a:spcBef>
              <a:spcAft>
                <a:spcPts val="500"/>
              </a:spcAft>
              <a:buFont typeface="Arial" pitchFamily="34" charset="0"/>
              <a:buChar char="•"/>
              <a:tabLst>
                <a:tab pos="3773488" algn="r"/>
              </a:tabLst>
              <a:defRPr b="0"/>
            </a:lvl2pPr>
            <a:lvl3pPr marL="177800" indent="-177800">
              <a:lnSpc>
                <a:spcPct val="100000"/>
              </a:lnSpc>
              <a:spcBef>
                <a:spcPts val="500"/>
              </a:spcBef>
              <a:spcAft>
                <a:spcPts val="500"/>
              </a:spcAft>
              <a:tabLst>
                <a:tab pos="3773488" algn="r"/>
              </a:tabLst>
              <a:defRPr b="1"/>
            </a:lvl3pPr>
            <a:lvl4pPr marL="358775" indent="-177800">
              <a:lnSpc>
                <a:spcPct val="100000"/>
              </a:lnSpc>
              <a:spcBef>
                <a:spcPts val="500"/>
              </a:spcBef>
              <a:spcAft>
                <a:spcPts val="500"/>
              </a:spcAft>
              <a:tabLst>
                <a:tab pos="3773488" algn="r"/>
              </a:tabLst>
              <a:defRPr b="0"/>
            </a:lvl4pPr>
            <a:lvl5pPr marL="357188" indent="-177800">
              <a:lnSpc>
                <a:spcPct val="100000"/>
              </a:lnSpc>
              <a:spcBef>
                <a:spcPts val="500"/>
              </a:spcBef>
              <a:spcAft>
                <a:spcPts val="500"/>
              </a:spcAft>
              <a:tabLst>
                <a:tab pos="3773488" algn="r"/>
              </a:tabLst>
              <a:defRPr b="1" baseline="0"/>
            </a:lvl5pPr>
            <a:lvl6pPr marL="360363" indent="-180975">
              <a:lnSpc>
                <a:spcPct val="100000"/>
              </a:lnSpc>
              <a:spcBef>
                <a:spcPts val="500"/>
              </a:spcBef>
              <a:spcAft>
                <a:spcPts val="500"/>
              </a:spcAft>
              <a:buFont typeface="Arial" pitchFamily="34" charset="0"/>
              <a:buChar char="•"/>
              <a:tabLst>
                <a:tab pos="3773488" algn="r"/>
              </a:tabLst>
              <a:defRPr b="1"/>
            </a:lvl6pPr>
          </a:lstStyle>
          <a:p>
            <a:pPr lvl="0"/>
            <a:r>
              <a:rPr lang="en-US" noProof="0" dirty="0" smtClean="0"/>
              <a:t>Click the style sheet to edit the </a:t>
            </a:r>
            <a:r>
              <a:rPr lang="en-US" noProof="0" dirty="0" err="1" smtClean="0"/>
              <a:t>toc</a:t>
            </a:r>
            <a:r>
              <a:rPr lang="en-US" noProof="0" dirty="0" smtClean="0"/>
              <a:t>/contact</a:t>
            </a:r>
          </a:p>
          <a:p>
            <a:pPr lvl="1"/>
            <a:r>
              <a:rPr lang="en-US" noProof="0" dirty="0" smtClean="0"/>
              <a:t>chapter</a:t>
            </a:r>
          </a:p>
          <a:p>
            <a:pPr lvl="2"/>
            <a:r>
              <a:rPr lang="en-US" noProof="0" dirty="0" smtClean="0"/>
              <a:t>active chapter</a:t>
            </a:r>
          </a:p>
          <a:p>
            <a:pPr lvl="3"/>
            <a:r>
              <a:rPr lang="en-US" noProof="0" dirty="0" smtClean="0"/>
              <a:t>subchapter</a:t>
            </a:r>
          </a:p>
          <a:p>
            <a:pPr lvl="4"/>
            <a:r>
              <a:rPr lang="en-US" noProof="0" dirty="0" smtClean="0"/>
              <a:t>active subchapter</a:t>
            </a:r>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232" y="188640"/>
            <a:ext cx="1900878" cy="814662"/>
          </a:xfrm>
          <a:prstGeom prst="rect">
            <a:avLst/>
          </a:prstGeom>
        </p:spPr>
      </p:pic>
    </p:spTree>
    <p:extLst>
      <p:ext uri="{BB962C8B-B14F-4D97-AF65-F5344CB8AC3E}">
        <p14:creationId xmlns:p14="http://schemas.microsoft.com/office/powerpoint/2010/main" val="36737909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image" Target="../media/image1.png"/><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theme" Target="../theme/theme3.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image" Target="../media/image1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3" name="Textfeld 12"/>
          <p:cNvSpPr txBox="1"/>
          <p:nvPr/>
        </p:nvSpPr>
        <p:spPr>
          <a:xfrm>
            <a:off x="0" y="6598800"/>
            <a:ext cx="7086600" cy="259200"/>
          </a:xfrm>
          <a:prstGeom prst="rect">
            <a:avLst/>
          </a:prstGeom>
          <a:noFill/>
        </p:spPr>
        <p:txBody>
          <a:bodyPr wrap="square" lIns="1476000" tIns="0" rIns="0" bIns="115200" rtlCol="0">
            <a:noAutofit/>
          </a:bodyPr>
          <a:lstStyle/>
          <a:p>
            <a:pPr>
              <a:lnSpc>
                <a:spcPct val="110000"/>
              </a:lnSpc>
              <a:spcBef>
                <a:spcPts val="0"/>
              </a:spcBef>
            </a:pPr>
            <a:r>
              <a:rPr lang="en-US" sz="1000" noProof="0" dirty="0" smtClean="0">
                <a:solidFill>
                  <a:schemeClr val="tx1"/>
                </a:solidFill>
              </a:rPr>
              <a:t>2013-12-03			C++11 -</a:t>
            </a:r>
            <a:r>
              <a:rPr lang="en-US" sz="1000" baseline="0" noProof="0" dirty="0" smtClean="0">
                <a:solidFill>
                  <a:schemeClr val="tx1"/>
                </a:solidFill>
              </a:rPr>
              <a:t> </a:t>
            </a:r>
            <a:r>
              <a:rPr lang="en-US" sz="1000" noProof="0" dirty="0" smtClean="0">
                <a:solidFill>
                  <a:schemeClr val="tx1"/>
                </a:solidFill>
              </a:rPr>
              <a:t>Move Semantics – Bert Rodiers</a:t>
            </a:r>
          </a:p>
        </p:txBody>
      </p:sp>
      <p:sp>
        <p:nvSpPr>
          <p:cNvPr id="9"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Unrestricted © LMS International 2014 All rights reserved.</a:t>
            </a:r>
          </a:p>
        </p:txBody>
      </p:sp>
      <p:sp>
        <p:nvSpPr>
          <p:cNvPr id="7" name="Rectangle 12"/>
          <p:cNvSpPr>
            <a:spLocks noChangeArrowheads="1"/>
          </p:cNvSpPr>
          <p:nvPr/>
        </p:nvSpPr>
        <p:spPr bwMode="gray">
          <a:xfrm>
            <a:off x="0" y="1"/>
            <a:ext cx="9144000" cy="1124712"/>
          </a:xfrm>
          <a:prstGeom prst="rect">
            <a:avLst/>
          </a:prstGeom>
          <a:solidFill>
            <a:srgbClr val="14A0C6"/>
          </a:solidFill>
          <a:ln w="9525">
            <a:noFill/>
            <a:miter lim="800000"/>
            <a:headEnd/>
            <a:tailEnd/>
          </a:ln>
          <a:effectLst/>
        </p:spPr>
        <p:txBody>
          <a:bodyPr wrap="none" anchor="ctr"/>
          <a:lstStyle/>
          <a:p>
            <a:endParaRPr lang="en-US" noProof="0"/>
          </a:p>
        </p:txBody>
      </p:sp>
      <p:sp>
        <p:nvSpPr>
          <p:cNvPr id="3078" name="Rectangle 115"/>
          <p:cNvSpPr>
            <a:spLocks noGrp="1" noChangeArrowheads="1"/>
          </p:cNvSpPr>
          <p:nvPr>
            <p:ph type="title"/>
          </p:nvPr>
        </p:nvSpPr>
        <p:spPr bwMode="auto">
          <a:xfrm>
            <a:off x="0" y="1"/>
            <a:ext cx="9144000" cy="1124712"/>
          </a:xfrm>
          <a:prstGeom prst="rect">
            <a:avLst/>
          </a:prstGeom>
          <a:noFill/>
          <a:ln w="9525">
            <a:noFill/>
            <a:miter lim="800000"/>
            <a:headEnd/>
            <a:tailEnd/>
          </a:ln>
        </p:spPr>
        <p:txBody>
          <a:bodyPr vert="horz" wrap="square" lIns="540000" tIns="396000" rIns="2124000" bIns="108000" numCol="1" anchor="b" anchorCtr="0" compatLnSpc="1">
            <a:prstTxWarp prst="textNoShape">
              <a:avLst/>
            </a:prstTxWarp>
          </a:bodyPr>
          <a:lstStyle/>
          <a:p>
            <a:pPr lvl="0"/>
            <a:r>
              <a:rPr lang="en-US" noProof="0" dirty="0" smtClean="0"/>
              <a:t>Click the style sheet to edit the title</a:t>
            </a:r>
          </a:p>
        </p:txBody>
      </p:sp>
      <p:sp>
        <p:nvSpPr>
          <p:cNvPr id="3079" name="Rectangle 116"/>
          <p:cNvSpPr>
            <a:spLocks noGrp="1" noChangeArrowheads="1"/>
          </p:cNvSpPr>
          <p:nvPr>
            <p:ph type="body" idx="1"/>
          </p:nvPr>
        </p:nvSpPr>
        <p:spPr bwMode="auto">
          <a:xfrm>
            <a:off x="539749" y="1412874"/>
            <a:ext cx="8208963"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2" name="Textfeld 11"/>
          <p:cNvSpPr txBox="1"/>
          <p:nvPr/>
        </p:nvSpPr>
        <p:spPr>
          <a:xfrm>
            <a:off x="0" y="6598800"/>
            <a:ext cx="1249351" cy="259200"/>
          </a:xfrm>
          <a:prstGeom prst="rect">
            <a:avLst/>
          </a:prstGeom>
          <a:noFill/>
        </p:spPr>
        <p:txBody>
          <a:bodyPr wrap="square" lIns="540000" tIns="0" rIns="0" bIns="115200" rtlCol="0" anchor="t" anchorCtr="0">
            <a:noAutofit/>
          </a:bodyPr>
          <a:lstStyle/>
          <a:p>
            <a:pPr>
              <a:lnSpc>
                <a:spcPct val="110000"/>
              </a:lnSpc>
              <a:spcBef>
                <a:spcPts val="0"/>
              </a:spcBef>
            </a:pPr>
            <a:r>
              <a:rPr lang="en-US" sz="1000" noProof="0" dirty="0" smtClean="0">
                <a:solidFill>
                  <a:schemeClr val="tx1"/>
                </a:solidFill>
              </a:rPr>
              <a:t>Page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2" name="Rectangle 1"/>
          <p:cNvSpPr/>
          <p:nvPr/>
        </p:nvSpPr>
        <p:spPr bwMode="auto">
          <a:xfrm>
            <a:off x="0" y="1124712"/>
            <a:ext cx="9144000" cy="137343"/>
          </a:xfrm>
          <a:prstGeom prst="rect">
            <a:avLst/>
          </a:prstGeom>
          <a:solidFill>
            <a:srgbClr val="14A0C6">
              <a:alpha val="53000"/>
            </a:srgbClr>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pic>
        <p:nvPicPr>
          <p:cNvPr id="11" name="Picture 10" descr="LMSSiemebns.png"/>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spTree>
    <p:extLst>
      <p:ext uri="{BB962C8B-B14F-4D97-AF65-F5344CB8AC3E}">
        <p14:creationId xmlns:p14="http://schemas.microsoft.com/office/powerpoint/2010/main" val="4138240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iming>
    <p:tnLst>
      <p:par>
        <p:cTn id="1" dur="indefinite" restart="never" nodeType="tmRoot"/>
      </p:par>
    </p:tnLst>
  </p:timing>
  <p:txStyles>
    <p:titleStyle>
      <a:lvl1pPr algn="l" rtl="0" eaLnBrk="1" fontAlgn="base" hangingPunct="1">
        <a:spcBef>
          <a:spcPct val="0"/>
        </a:spcBef>
        <a:spcAft>
          <a:spcPct val="0"/>
        </a:spcAft>
        <a:defRPr sz="2000" b="1">
          <a:solidFill>
            <a:schemeClr val="bg1"/>
          </a:solidFill>
          <a:latin typeface="Arial" pitchFamily="34" charset="0"/>
          <a:ea typeface="+mj-ea"/>
          <a:cs typeface="Arial" pitchFamily="34" charset="0"/>
        </a:defRPr>
      </a:lvl1pPr>
      <a:lvl2pPr algn="l" rtl="0" eaLnBrk="1" fontAlgn="base" hangingPunct="1">
        <a:spcBef>
          <a:spcPct val="0"/>
        </a:spcBef>
        <a:spcAft>
          <a:spcPct val="0"/>
        </a:spcAft>
        <a:defRPr sz="2000" b="1">
          <a:solidFill>
            <a:schemeClr val="tx1"/>
          </a:solidFill>
          <a:latin typeface="Arial" charset="0"/>
          <a:ea typeface="ＭＳ Ｐゴシック" charset="-128"/>
        </a:defRPr>
      </a:lvl2pPr>
      <a:lvl3pPr algn="l" rtl="0" eaLnBrk="1" fontAlgn="base" hangingPunct="1">
        <a:spcBef>
          <a:spcPct val="0"/>
        </a:spcBef>
        <a:spcAft>
          <a:spcPct val="0"/>
        </a:spcAft>
        <a:defRPr sz="2000" b="1">
          <a:solidFill>
            <a:schemeClr val="tx1"/>
          </a:solidFill>
          <a:latin typeface="Arial" charset="0"/>
          <a:ea typeface="ＭＳ Ｐゴシック" charset="-128"/>
        </a:defRPr>
      </a:lvl3pPr>
      <a:lvl4pPr algn="l" rtl="0" eaLnBrk="1" fontAlgn="base" hangingPunct="1">
        <a:spcBef>
          <a:spcPct val="0"/>
        </a:spcBef>
        <a:spcAft>
          <a:spcPct val="0"/>
        </a:spcAft>
        <a:defRPr sz="2000" b="1">
          <a:solidFill>
            <a:schemeClr val="tx1"/>
          </a:solidFill>
          <a:latin typeface="Arial" charset="0"/>
          <a:ea typeface="ＭＳ Ｐゴシック" charset="-128"/>
        </a:defRPr>
      </a:lvl4pPr>
      <a:lvl5pPr algn="l" rtl="0" eaLnBrk="1" fontAlgn="base" hangingPunct="1">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3" name="Textfeld 12"/>
          <p:cNvSpPr txBox="1"/>
          <p:nvPr/>
        </p:nvSpPr>
        <p:spPr>
          <a:xfrm>
            <a:off x="0" y="6598800"/>
            <a:ext cx="7467600" cy="259200"/>
          </a:xfrm>
          <a:prstGeom prst="rect">
            <a:avLst/>
          </a:prstGeom>
          <a:noFill/>
        </p:spPr>
        <p:txBody>
          <a:bodyPr wrap="square" lIns="1476000" tIns="0" rIns="0" bIns="115200" rtlCol="0">
            <a:noAutofit/>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000" noProof="0" dirty="0" smtClean="0">
                <a:solidFill>
                  <a:schemeClr val="tx1"/>
                </a:solidFill>
              </a:rPr>
              <a:t>2013-12-03			C++11 -</a:t>
            </a:r>
            <a:r>
              <a:rPr lang="en-US" sz="1000" baseline="0" noProof="0" dirty="0" smtClean="0">
                <a:solidFill>
                  <a:schemeClr val="tx1"/>
                </a:solidFill>
              </a:rPr>
              <a:t> </a:t>
            </a:r>
            <a:r>
              <a:rPr lang="en-US" sz="1000" noProof="0" dirty="0" smtClean="0">
                <a:solidFill>
                  <a:schemeClr val="tx1"/>
                </a:solidFill>
              </a:rPr>
              <a:t>Move Semantics – Bert Rodiers</a:t>
            </a:r>
          </a:p>
          <a:p>
            <a:pPr>
              <a:lnSpc>
                <a:spcPct val="110000"/>
              </a:lnSpc>
              <a:spcBef>
                <a:spcPts val="0"/>
              </a:spcBef>
            </a:pPr>
            <a:endParaRPr lang="en-US" sz="1000" noProof="0" dirty="0" smtClean="0">
              <a:solidFill>
                <a:schemeClr val="tx1"/>
              </a:solidFill>
            </a:endParaRPr>
          </a:p>
        </p:txBody>
      </p:sp>
      <p:sp>
        <p:nvSpPr>
          <p:cNvPr id="9"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pPr algn="l" rtl="0" fontAlgn="base">
              <a:spcBef>
                <a:spcPct val="50000"/>
              </a:spcBef>
              <a:spcAft>
                <a:spcPct val="0"/>
              </a:spcAft>
            </a:pPr>
            <a:r>
              <a:rPr lang="en-US" sz="1000" b="1" kern="1200" noProof="0" dirty="0" smtClean="0">
                <a:solidFill>
                  <a:schemeClr val="bg2"/>
                </a:solidFill>
                <a:latin typeface="Arial" pitchFamily="34" charset="0"/>
                <a:ea typeface="ＭＳ Ｐゴシック" charset="-128"/>
                <a:cs typeface="+mn-cs"/>
              </a:rPr>
              <a:t>Restricted © LMS International 2013 All rights reserved.</a:t>
            </a:r>
          </a:p>
        </p:txBody>
      </p:sp>
      <p:sp>
        <p:nvSpPr>
          <p:cNvPr id="7" name="Rectangle 12"/>
          <p:cNvSpPr>
            <a:spLocks noChangeArrowheads="1"/>
          </p:cNvSpPr>
          <p:nvPr/>
        </p:nvSpPr>
        <p:spPr bwMode="gray">
          <a:xfrm>
            <a:off x="0" y="1"/>
            <a:ext cx="9144000" cy="1124712"/>
          </a:xfrm>
          <a:prstGeom prst="rect">
            <a:avLst/>
          </a:prstGeom>
          <a:solidFill>
            <a:srgbClr val="14A0C6"/>
          </a:solidFill>
          <a:ln w="9525">
            <a:noFill/>
            <a:miter lim="800000"/>
            <a:headEnd/>
            <a:tailEnd/>
          </a:ln>
          <a:effectLst/>
        </p:spPr>
        <p:txBody>
          <a:bodyPr wrap="none" anchor="ctr"/>
          <a:lstStyle/>
          <a:p>
            <a:endParaRPr lang="en-US" noProof="0"/>
          </a:p>
        </p:txBody>
      </p:sp>
      <p:sp>
        <p:nvSpPr>
          <p:cNvPr id="3078" name="Rectangle 115"/>
          <p:cNvSpPr>
            <a:spLocks noGrp="1" noChangeArrowheads="1"/>
          </p:cNvSpPr>
          <p:nvPr>
            <p:ph type="title"/>
          </p:nvPr>
        </p:nvSpPr>
        <p:spPr bwMode="auto">
          <a:xfrm>
            <a:off x="0" y="1"/>
            <a:ext cx="9144000" cy="1124712"/>
          </a:xfrm>
          <a:prstGeom prst="rect">
            <a:avLst/>
          </a:prstGeom>
          <a:noFill/>
          <a:ln w="9525">
            <a:noFill/>
            <a:miter lim="800000"/>
            <a:headEnd/>
            <a:tailEnd/>
          </a:ln>
        </p:spPr>
        <p:txBody>
          <a:bodyPr vert="horz" wrap="square" lIns="540000" tIns="396000" rIns="2124000" bIns="108000" numCol="1" anchor="b" anchorCtr="0" compatLnSpc="1">
            <a:prstTxWarp prst="textNoShape">
              <a:avLst/>
            </a:prstTxWarp>
          </a:bodyPr>
          <a:lstStyle/>
          <a:p>
            <a:pPr lvl="0"/>
            <a:r>
              <a:rPr lang="en-US" noProof="0" dirty="0" smtClean="0"/>
              <a:t>Click the style sheet to edit the title</a:t>
            </a:r>
          </a:p>
        </p:txBody>
      </p:sp>
      <p:sp>
        <p:nvSpPr>
          <p:cNvPr id="3079" name="Rectangle 116"/>
          <p:cNvSpPr>
            <a:spLocks noGrp="1" noChangeArrowheads="1"/>
          </p:cNvSpPr>
          <p:nvPr>
            <p:ph type="body" idx="1"/>
          </p:nvPr>
        </p:nvSpPr>
        <p:spPr bwMode="auto">
          <a:xfrm>
            <a:off x="539749" y="1412874"/>
            <a:ext cx="8208963"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2" name="Textfeld 11"/>
          <p:cNvSpPr txBox="1"/>
          <p:nvPr/>
        </p:nvSpPr>
        <p:spPr>
          <a:xfrm>
            <a:off x="0" y="6598800"/>
            <a:ext cx="1249351" cy="259200"/>
          </a:xfrm>
          <a:prstGeom prst="rect">
            <a:avLst/>
          </a:prstGeom>
          <a:noFill/>
        </p:spPr>
        <p:txBody>
          <a:bodyPr wrap="square" lIns="540000" tIns="0" rIns="0" bIns="115200" rtlCol="0" anchor="t" anchorCtr="0">
            <a:noAutofit/>
          </a:bodyPr>
          <a:lstStyle/>
          <a:p>
            <a:pPr>
              <a:lnSpc>
                <a:spcPct val="110000"/>
              </a:lnSpc>
              <a:spcBef>
                <a:spcPts val="0"/>
              </a:spcBef>
            </a:pPr>
            <a:r>
              <a:rPr lang="en-US" sz="1000" noProof="0" dirty="0" smtClean="0">
                <a:solidFill>
                  <a:schemeClr val="tx1"/>
                </a:solidFill>
              </a:rPr>
              <a:t>Page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2" name="Rectangle 1"/>
          <p:cNvSpPr/>
          <p:nvPr/>
        </p:nvSpPr>
        <p:spPr bwMode="auto">
          <a:xfrm>
            <a:off x="0" y="1124712"/>
            <a:ext cx="9144000" cy="137343"/>
          </a:xfrm>
          <a:prstGeom prst="rect">
            <a:avLst/>
          </a:prstGeom>
          <a:solidFill>
            <a:srgbClr val="14A0C6">
              <a:alpha val="53000"/>
            </a:srgbClr>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pic>
        <p:nvPicPr>
          <p:cNvPr id="11" name="Picture 10" descr="LMSSiemebns.png"/>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7315200" y="6248400"/>
            <a:ext cx="1524000" cy="595707"/>
          </a:xfrm>
          <a:prstGeom prst="rect">
            <a:avLst/>
          </a:prstGeom>
        </p:spPr>
      </p:pic>
    </p:spTree>
    <p:extLst>
      <p:ext uri="{BB962C8B-B14F-4D97-AF65-F5344CB8AC3E}">
        <p14:creationId xmlns:p14="http://schemas.microsoft.com/office/powerpoint/2010/main" val="41382404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Lst>
  <p:timing>
    <p:tnLst>
      <p:par>
        <p:cTn id="1" dur="indefinite" restart="never" nodeType="tmRoot"/>
      </p:par>
    </p:tnLst>
  </p:timing>
  <p:txStyles>
    <p:titleStyle>
      <a:lvl1pPr algn="l" rtl="0" eaLnBrk="1" fontAlgn="base" hangingPunct="1">
        <a:spcBef>
          <a:spcPct val="0"/>
        </a:spcBef>
        <a:spcAft>
          <a:spcPct val="0"/>
        </a:spcAft>
        <a:defRPr sz="2000" b="1">
          <a:solidFill>
            <a:schemeClr val="bg1"/>
          </a:solidFill>
          <a:latin typeface="Arial" pitchFamily="34" charset="0"/>
          <a:ea typeface="+mj-ea"/>
          <a:cs typeface="Arial" pitchFamily="34" charset="0"/>
        </a:defRPr>
      </a:lvl1pPr>
      <a:lvl2pPr algn="l" rtl="0" eaLnBrk="1" fontAlgn="base" hangingPunct="1">
        <a:spcBef>
          <a:spcPct val="0"/>
        </a:spcBef>
        <a:spcAft>
          <a:spcPct val="0"/>
        </a:spcAft>
        <a:defRPr sz="2000" b="1">
          <a:solidFill>
            <a:schemeClr val="tx1"/>
          </a:solidFill>
          <a:latin typeface="Arial" charset="0"/>
          <a:ea typeface="ＭＳ Ｐゴシック" charset="-128"/>
        </a:defRPr>
      </a:lvl2pPr>
      <a:lvl3pPr algn="l" rtl="0" eaLnBrk="1" fontAlgn="base" hangingPunct="1">
        <a:spcBef>
          <a:spcPct val="0"/>
        </a:spcBef>
        <a:spcAft>
          <a:spcPct val="0"/>
        </a:spcAft>
        <a:defRPr sz="2000" b="1">
          <a:solidFill>
            <a:schemeClr val="tx1"/>
          </a:solidFill>
          <a:latin typeface="Arial" charset="0"/>
          <a:ea typeface="ＭＳ Ｐゴシック" charset="-128"/>
        </a:defRPr>
      </a:lvl3pPr>
      <a:lvl4pPr algn="l" rtl="0" eaLnBrk="1" fontAlgn="base" hangingPunct="1">
        <a:spcBef>
          <a:spcPct val="0"/>
        </a:spcBef>
        <a:spcAft>
          <a:spcPct val="0"/>
        </a:spcAft>
        <a:defRPr sz="2000" b="1">
          <a:solidFill>
            <a:schemeClr val="tx1"/>
          </a:solidFill>
          <a:latin typeface="Arial" charset="0"/>
          <a:ea typeface="ＭＳ Ｐゴシック" charset="-128"/>
        </a:defRPr>
      </a:lvl4pPr>
      <a:lvl5pPr algn="l" rtl="0" eaLnBrk="1" fontAlgn="base" hangingPunct="1">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3" name="Textfeld 12"/>
          <p:cNvSpPr txBox="1"/>
          <p:nvPr/>
        </p:nvSpPr>
        <p:spPr>
          <a:xfrm>
            <a:off x="0" y="6598800"/>
            <a:ext cx="2549518" cy="259200"/>
          </a:xfrm>
          <a:prstGeom prst="rect">
            <a:avLst/>
          </a:prstGeom>
          <a:noFill/>
        </p:spPr>
        <p:txBody>
          <a:bodyPr wrap="square" lIns="1476000" tIns="0" rIns="0" bIns="115200" rtlCol="0">
            <a:noAutofit/>
          </a:bodyPr>
          <a:lstStyle/>
          <a:p>
            <a:pPr>
              <a:lnSpc>
                <a:spcPct val="110000"/>
              </a:lnSpc>
              <a:spcBef>
                <a:spcPts val="0"/>
              </a:spcBef>
            </a:pPr>
            <a:r>
              <a:rPr lang="en-US" sz="1000" noProof="0" dirty="0" smtClean="0">
                <a:solidFill>
                  <a:schemeClr val="tx1"/>
                </a:solidFill>
              </a:rPr>
              <a:t>2014-12-17</a:t>
            </a:r>
          </a:p>
        </p:txBody>
      </p:sp>
      <p:sp>
        <p:nvSpPr>
          <p:cNvPr id="9" name="Text Box 133"/>
          <p:cNvSpPr txBox="1">
            <a:spLocks noChangeArrowheads="1"/>
          </p:cNvSpPr>
          <p:nvPr/>
        </p:nvSpPr>
        <p:spPr bwMode="auto">
          <a:xfrm>
            <a:off x="0" y="6165851"/>
            <a:ext cx="9144000" cy="431800"/>
          </a:xfrm>
          <a:prstGeom prst="rect">
            <a:avLst/>
          </a:prstGeom>
          <a:noFill/>
          <a:ln w="9525">
            <a:noFill/>
            <a:miter lim="800000"/>
            <a:headEnd/>
            <a:tailEnd/>
          </a:ln>
          <a:effectLst/>
        </p:spPr>
        <p:txBody>
          <a:bodyPr lIns="540000" tIns="144000" rIns="2124000" bIns="0" anchor="ctr"/>
          <a:lstStyle/>
          <a:p>
            <a:r>
              <a:rPr lang="en-US" sz="1000" b="1" noProof="0" dirty="0" smtClean="0"/>
              <a:t>Unrestricted © Siemens AG 2014 All rights reserved.</a:t>
            </a:r>
          </a:p>
        </p:txBody>
      </p:sp>
      <p:sp>
        <p:nvSpPr>
          <p:cNvPr id="7" name="Rectangle 12"/>
          <p:cNvSpPr>
            <a:spLocks noChangeArrowheads="1"/>
          </p:cNvSpPr>
          <p:nvPr/>
        </p:nvSpPr>
        <p:spPr bwMode="gray">
          <a:xfrm>
            <a:off x="0" y="0"/>
            <a:ext cx="9144000" cy="1268413"/>
          </a:xfrm>
          <a:prstGeom prst="rect">
            <a:avLst/>
          </a:prstGeom>
          <a:solidFill>
            <a:srgbClr val="ADBECB"/>
          </a:solidFill>
          <a:ln w="9525">
            <a:noFill/>
            <a:miter lim="800000"/>
            <a:headEnd/>
            <a:tailEnd/>
          </a:ln>
          <a:effectLst/>
        </p:spPr>
        <p:txBody>
          <a:bodyPr wrap="none" anchor="ctr"/>
          <a:lstStyle/>
          <a:p>
            <a:endParaRPr lang="en-US" noProof="0"/>
          </a:p>
        </p:txBody>
      </p:sp>
      <p:sp>
        <p:nvSpPr>
          <p:cNvPr id="3078" name="Rectangle 115"/>
          <p:cNvSpPr>
            <a:spLocks noGrp="1" noChangeArrowheads="1"/>
          </p:cNvSpPr>
          <p:nvPr>
            <p:ph type="title"/>
          </p:nvPr>
        </p:nvSpPr>
        <p:spPr bwMode="auto">
          <a:xfrm>
            <a:off x="0" y="0"/>
            <a:ext cx="9144000" cy="1262055"/>
          </a:xfrm>
          <a:prstGeom prst="rect">
            <a:avLst/>
          </a:prstGeom>
          <a:noFill/>
          <a:ln w="9525">
            <a:noFill/>
            <a:miter lim="800000"/>
            <a:headEnd/>
            <a:tailEnd/>
          </a:ln>
        </p:spPr>
        <p:txBody>
          <a:bodyPr vert="horz" wrap="square" lIns="540000" tIns="396000" rIns="2124000" bIns="234000" numCol="1" anchor="b" anchorCtr="0" compatLnSpc="1">
            <a:prstTxWarp prst="textNoShape">
              <a:avLst/>
            </a:prstTxWarp>
          </a:bodyPr>
          <a:lstStyle/>
          <a:p>
            <a:pPr lvl="0"/>
            <a:r>
              <a:rPr lang="en-US" noProof="0" dirty="0" smtClean="0"/>
              <a:t>Click the style sheet to edit the title</a:t>
            </a:r>
          </a:p>
        </p:txBody>
      </p:sp>
      <p:sp>
        <p:nvSpPr>
          <p:cNvPr id="3079" name="Rectangle 116"/>
          <p:cNvSpPr>
            <a:spLocks noGrp="1" noChangeArrowheads="1"/>
          </p:cNvSpPr>
          <p:nvPr>
            <p:ph type="body" idx="1"/>
          </p:nvPr>
        </p:nvSpPr>
        <p:spPr bwMode="auto">
          <a:xfrm>
            <a:off x="539749" y="1412874"/>
            <a:ext cx="8208963"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dirty="0" smtClean="0"/>
              <a:t>Click the style sheet to edit the copy</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2" name="Textfeld 11"/>
          <p:cNvSpPr txBox="1"/>
          <p:nvPr/>
        </p:nvSpPr>
        <p:spPr>
          <a:xfrm>
            <a:off x="0" y="6598800"/>
            <a:ext cx="1249351" cy="259200"/>
          </a:xfrm>
          <a:prstGeom prst="rect">
            <a:avLst/>
          </a:prstGeom>
          <a:noFill/>
        </p:spPr>
        <p:txBody>
          <a:bodyPr wrap="square" lIns="540000" tIns="0" rIns="0" bIns="115200" rtlCol="0" anchor="t" anchorCtr="0">
            <a:noAutofit/>
          </a:bodyPr>
          <a:lstStyle/>
          <a:p>
            <a:pPr>
              <a:lnSpc>
                <a:spcPct val="110000"/>
              </a:lnSpc>
              <a:spcBef>
                <a:spcPts val="0"/>
              </a:spcBef>
            </a:pPr>
            <a:r>
              <a:rPr lang="en-US" sz="1000" noProof="0" dirty="0" smtClean="0">
                <a:solidFill>
                  <a:schemeClr val="tx1"/>
                </a:solidFill>
              </a:rPr>
              <a:t>Page </a:t>
            </a:r>
            <a:fld id="{91E7552C-A157-4A4F-8E99-698C0325FC94}" type="slidenum">
              <a:rPr lang="en-US" sz="1000" noProof="0" smtClean="0">
                <a:solidFill>
                  <a:schemeClr val="tx1"/>
                </a:solidFill>
              </a:rPr>
              <a:pPr>
                <a:lnSpc>
                  <a:spcPct val="110000"/>
                </a:lnSpc>
                <a:spcBef>
                  <a:spcPts val="0"/>
                </a:spcBef>
              </a:pPr>
              <a:t>‹#›</a:t>
            </a:fld>
            <a:endParaRPr lang="en-US" sz="1000" noProof="0" dirty="0" smtClean="0">
              <a:solidFill>
                <a:schemeClr val="tx1"/>
              </a:solidFill>
            </a:endParaRPr>
          </a:p>
        </p:txBody>
      </p:sp>
      <p:sp>
        <p:nvSpPr>
          <p:cNvPr id="14" name="Textfeld 13"/>
          <p:cNvSpPr txBox="1"/>
          <p:nvPr/>
        </p:nvSpPr>
        <p:spPr>
          <a:xfrm>
            <a:off x="2693980" y="6598800"/>
            <a:ext cx="6450019" cy="259200"/>
          </a:xfrm>
          <a:prstGeom prst="rect">
            <a:avLst/>
          </a:prstGeom>
          <a:noFill/>
        </p:spPr>
        <p:txBody>
          <a:bodyPr wrap="square" lIns="0" tIns="0" rIns="370800" bIns="115200" rtlCol="0">
            <a:noAutofit/>
          </a:bodyPr>
          <a:lstStyle/>
          <a:p>
            <a:pPr algn="r">
              <a:lnSpc>
                <a:spcPct val="110000"/>
              </a:lnSpc>
              <a:spcBef>
                <a:spcPts val="0"/>
              </a:spcBef>
            </a:pPr>
            <a:r>
              <a:rPr lang="en-US" sz="1000" noProof="0" dirty="0" smtClean="0">
                <a:solidFill>
                  <a:schemeClr val="tx1"/>
                </a:solidFill>
              </a:rPr>
              <a:t>Siemens PLM Software</a:t>
            </a:r>
          </a:p>
        </p:txBody>
      </p:sp>
      <p:pic>
        <p:nvPicPr>
          <p:cNvPr id="11" name="Grafik 10" descr="SIE_Logo_Layer_Petrol_RGB_A3_76mm.wmf"/>
          <p:cNvPicPr>
            <a:picLocks noChangeAspect="1"/>
          </p:cNvPicPr>
          <p:nvPr/>
        </p:nvPicPr>
        <p:blipFill>
          <a:blip r:embed="rId22" cstate="screen"/>
          <a:stretch>
            <a:fillRect/>
          </a:stretch>
        </p:blipFill>
        <p:spPr>
          <a:xfrm>
            <a:off x="7308713" y="0"/>
            <a:ext cx="1440000" cy="806529"/>
          </a:xfrm>
          <a:prstGeom prst="rect">
            <a:avLst/>
          </a:prstGeom>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iming>
    <p:tnLst>
      <p:par>
        <p:cTn id="1" dur="indefinite" restart="never" nodeType="tmRoot"/>
      </p:par>
    </p:tnLst>
  </p:timing>
  <p:txStyles>
    <p:titleStyle>
      <a:lvl1pPr algn="l" rtl="0" eaLnBrk="1" fontAlgn="base" hangingPunct="1">
        <a:spcBef>
          <a:spcPct val="0"/>
        </a:spcBef>
        <a:spcAft>
          <a:spcPct val="0"/>
        </a:spcAft>
        <a:defRPr sz="2000" b="1">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000" b="1">
          <a:solidFill>
            <a:schemeClr val="tx1"/>
          </a:solidFill>
          <a:latin typeface="Arial" charset="0"/>
          <a:ea typeface="ＭＳ Ｐゴシック" charset="-128"/>
        </a:defRPr>
      </a:lvl2pPr>
      <a:lvl3pPr algn="l" rtl="0" eaLnBrk="1" fontAlgn="base" hangingPunct="1">
        <a:spcBef>
          <a:spcPct val="0"/>
        </a:spcBef>
        <a:spcAft>
          <a:spcPct val="0"/>
        </a:spcAft>
        <a:defRPr sz="2000" b="1">
          <a:solidFill>
            <a:schemeClr val="tx1"/>
          </a:solidFill>
          <a:latin typeface="Arial" charset="0"/>
          <a:ea typeface="ＭＳ Ｐゴシック" charset="-128"/>
        </a:defRPr>
      </a:lvl3pPr>
      <a:lvl4pPr algn="l" rtl="0" eaLnBrk="1" fontAlgn="base" hangingPunct="1">
        <a:spcBef>
          <a:spcPct val="0"/>
        </a:spcBef>
        <a:spcAft>
          <a:spcPct val="0"/>
        </a:spcAft>
        <a:defRPr sz="2000" b="1">
          <a:solidFill>
            <a:schemeClr val="tx1"/>
          </a:solidFill>
          <a:latin typeface="Arial" charset="0"/>
          <a:ea typeface="ＭＳ Ｐゴシック" charset="-128"/>
        </a:defRPr>
      </a:lvl4pPr>
      <a:lvl5pPr algn="l" rtl="0" eaLnBrk="1" fontAlgn="base" hangingPunct="1">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879BAA"/>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25" y="1760447"/>
            <a:ext cx="8893175" cy="2101120"/>
          </a:xfrm>
        </p:spPr>
        <p:txBody>
          <a:bodyPr/>
          <a:lstStyle/>
          <a:p>
            <a:r>
              <a:rPr lang="en-US" dirty="0"/>
              <a:t>Move </a:t>
            </a:r>
            <a:r>
              <a:rPr lang="en-US" dirty="0" smtClean="0"/>
              <a:t>semantics, </a:t>
            </a:r>
            <a:r>
              <a:rPr lang="en-US" dirty="0" err="1"/>
              <a:t>rvalue</a:t>
            </a:r>
            <a:r>
              <a:rPr lang="en-US" dirty="0"/>
              <a:t> </a:t>
            </a:r>
            <a:r>
              <a:rPr lang="en-US" dirty="0" smtClean="0"/>
              <a:t>references &amp;&amp; perfect forwarding, part 1</a:t>
            </a:r>
            <a:endParaRPr lang="en-US" dirty="0"/>
          </a:p>
        </p:txBody>
      </p:sp>
      <p:sp>
        <p:nvSpPr>
          <p:cNvPr id="3" name="Subtitle 2"/>
          <p:cNvSpPr>
            <a:spLocks noGrp="1"/>
          </p:cNvSpPr>
          <p:nvPr>
            <p:ph type="subTitle" idx="1"/>
          </p:nvPr>
        </p:nvSpPr>
        <p:spPr/>
        <p:txBody>
          <a:bodyPr/>
          <a:lstStyle/>
          <a:p>
            <a:r>
              <a:rPr lang="en-US" dirty="0" smtClean="0"/>
              <a:t>Bert Rodiers, </a:t>
            </a:r>
            <a:r>
              <a:rPr lang="en-US" sz="1800" dirty="0" smtClean="0"/>
              <a:t>Software Architect @ Siemens </a:t>
            </a:r>
            <a:r>
              <a:rPr lang="en-US" sz="1800" dirty="0"/>
              <a:t>Industry Software </a:t>
            </a:r>
            <a:r>
              <a:rPr lang="en-US" sz="1800" dirty="0" smtClean="0"/>
              <a:t>NV</a:t>
            </a:r>
            <a:endParaRPr lang="en-US" sz="1800" dirty="0"/>
          </a:p>
        </p:txBody>
      </p:sp>
    </p:spTree>
    <p:extLst>
      <p:ext uri="{BB962C8B-B14F-4D97-AF65-F5344CB8AC3E}">
        <p14:creationId xmlns:p14="http://schemas.microsoft.com/office/powerpoint/2010/main" val="22478937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a:t>
            </a:r>
            <a:r>
              <a:rPr lang="en-US" dirty="0" smtClean="0"/>
              <a:t>2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start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steady_clock</a:t>
            </a:r>
            <a:r>
              <a:rPr lang="en-US" dirty="0" smtClean="0">
                <a:solidFill>
                  <a:srgbClr val="000000"/>
                </a:solidFill>
                <a:highlight>
                  <a:srgbClr val="FFFFFF"/>
                </a:highlight>
                <a:latin typeface="Consolas"/>
              </a:rPr>
              <a:t>::now();</a:t>
            </a:r>
          </a:p>
          <a:p>
            <a:pPr marL="0" indent="0">
              <a:buNone/>
            </a:pPr>
            <a:r>
              <a:rPr lang="en-US" dirty="0" err="1" smtClean="0">
                <a:solidFill>
                  <a:srgbClr val="2B91AF"/>
                </a:solidFill>
                <a:highlight>
                  <a:srgbClr val="FFFFFF"/>
                </a:highlight>
                <a:latin typeface="Consolas"/>
              </a:rPr>
              <a:t>MyStringVector</a:t>
            </a:r>
            <a:r>
              <a:rPr lang="en-US" dirty="0" smtClean="0">
                <a:solidFill>
                  <a:srgbClr val="000000"/>
                </a:solidFill>
                <a:highlight>
                  <a:srgbClr val="FFFFFF"/>
                </a:highlight>
                <a:latin typeface="Consolas"/>
              </a:rPr>
              <a:t> result = </a:t>
            </a:r>
            <a:r>
              <a:rPr lang="en-US" dirty="0" err="1">
                <a:solidFill>
                  <a:srgbClr val="000000"/>
                </a:solidFill>
                <a:highlight>
                  <a:srgbClr val="FFFFFF"/>
                </a:highlight>
                <a:latin typeface="Consolas"/>
              </a:rPr>
              <a:t>g</a:t>
            </a:r>
            <a:r>
              <a:rPr lang="en-US" dirty="0" err="1" smtClean="0">
                <a:solidFill>
                  <a:srgbClr val="000000"/>
                </a:solidFill>
                <a:highlight>
                  <a:srgbClr val="FFFFFF"/>
                </a:highlight>
                <a:latin typeface="Consolas"/>
              </a:rPr>
              <a:t>etData</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true</a:t>
            </a:r>
            <a:r>
              <a:rPr lang="en-US" dirty="0" smtClean="0">
                <a:solidFill>
                  <a:srgbClr val="000000"/>
                </a:solidFill>
                <a:highlight>
                  <a:srgbClr val="FFFFFF"/>
                </a:highlight>
                <a:latin typeface="Consolas"/>
              </a:rPr>
              <a:t>);</a:t>
            </a: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end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steady_clock</a:t>
            </a:r>
            <a:r>
              <a:rPr lang="en-US" dirty="0" smtClean="0">
                <a:solidFill>
                  <a:srgbClr val="000000"/>
                </a:solidFill>
                <a:highlight>
                  <a:srgbClr val="FFFFFF"/>
                </a:highlight>
                <a:latin typeface="Consolas"/>
              </a:rPr>
              <a:t>::now();</a:t>
            </a: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duration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duration_cast</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&lt;</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smtClean="0">
                <a:solidFill>
                  <a:srgbClr val="2B91AF"/>
                </a:solidFill>
                <a:highlight>
                  <a:srgbClr val="FFFFFF"/>
                </a:highlight>
                <a:latin typeface="Consolas"/>
              </a:rPr>
              <a:t>milliseconds</a:t>
            </a:r>
            <a:r>
              <a:rPr lang="en-US" dirty="0" smtClean="0">
                <a:solidFill>
                  <a:srgbClr val="000000"/>
                </a:solidFill>
                <a:highlight>
                  <a:srgbClr val="FFFFFF"/>
                </a:highlight>
                <a:latin typeface="Consolas"/>
              </a:rPr>
              <a:t>&gt; (end - start);</a:t>
            </a:r>
          </a:p>
          <a:p>
            <a:pPr marL="0" indent="0">
              <a:buNone/>
            </a:pP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cout</a:t>
            </a:r>
            <a:r>
              <a:rPr lang="en-US" dirty="0" smtClean="0">
                <a:solidFill>
                  <a:srgbClr val="000000"/>
                </a:solidFill>
                <a:highlight>
                  <a:srgbClr val="FFFFFF"/>
                </a:highlight>
                <a:latin typeface="Consolas"/>
              </a:rPr>
              <a:t> &lt;&lt; </a:t>
            </a:r>
            <a:r>
              <a:rPr lang="en-US" dirty="0" smtClean="0">
                <a:solidFill>
                  <a:srgbClr val="A31515"/>
                </a:solidFill>
                <a:highlight>
                  <a:srgbClr val="FFFFFF"/>
                </a:highlight>
                <a:latin typeface="Consolas"/>
              </a:rPr>
              <a:t>“</a:t>
            </a:r>
            <a:r>
              <a:rPr lang="en-US" dirty="0" err="1" smtClean="0">
                <a:solidFill>
                  <a:srgbClr val="A31515"/>
                </a:solidFill>
                <a:highlight>
                  <a:srgbClr val="FFFFFF"/>
                </a:highlight>
                <a:latin typeface="Consolas"/>
              </a:rPr>
              <a:t>getData</a:t>
            </a:r>
            <a:r>
              <a:rPr lang="en-US" dirty="0" smtClean="0">
                <a:solidFill>
                  <a:srgbClr val="A31515"/>
                </a:solidFill>
                <a:highlight>
                  <a:srgbClr val="FFFFFF"/>
                </a:highlight>
                <a:latin typeface="Consolas"/>
              </a:rPr>
              <a:t>(true): </a:t>
            </a:r>
            <a:r>
              <a:rPr lang="en-US" dirty="0">
                <a:solidFill>
                  <a:srgbClr val="A31515"/>
                </a:solidFill>
                <a:highlight>
                  <a:srgbClr val="FFFFFF"/>
                </a:highlight>
                <a:latin typeface="Consolas"/>
              </a:rPr>
              <a:t>"</a:t>
            </a:r>
            <a:endParaRPr lang="en-US" dirty="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&lt;&lt; </a:t>
            </a:r>
            <a:r>
              <a:rPr lang="en-US" dirty="0" err="1" smtClean="0">
                <a:solidFill>
                  <a:srgbClr val="000000"/>
                </a:solidFill>
                <a:highlight>
                  <a:srgbClr val="FFFFFF"/>
                </a:highlight>
                <a:latin typeface="Consolas"/>
              </a:rPr>
              <a:t>duration.count</a:t>
            </a:r>
            <a:r>
              <a:rPr lang="en-US" dirty="0" smtClean="0">
                <a:solidFill>
                  <a:srgbClr val="000000"/>
                </a:solidFill>
                <a:highlight>
                  <a:srgbClr val="FFFFFF"/>
                </a:highlight>
                <a:latin typeface="Consolas"/>
              </a:rPr>
              <a:t>() &lt;&lt; </a:t>
            </a:r>
            <a:r>
              <a:rPr lang="en-US" dirty="0" smtClean="0">
                <a:solidFill>
                  <a:srgbClr val="A31515"/>
                </a:solidFill>
                <a:highlight>
                  <a:srgbClr val="FFFFFF"/>
                </a:highlight>
                <a:latin typeface="Consolas"/>
              </a:rPr>
              <a:t>" </a:t>
            </a:r>
            <a:r>
              <a:rPr lang="en-US" dirty="0" err="1" smtClean="0">
                <a:solidFill>
                  <a:srgbClr val="A31515"/>
                </a:solidFill>
                <a:highlight>
                  <a:srgbClr val="FFFFFF"/>
                </a:highlight>
                <a:latin typeface="Consolas"/>
              </a:rPr>
              <a:t>ms.</a:t>
            </a:r>
            <a:r>
              <a:rPr lang="en-US" dirty="0" smtClean="0">
                <a:solidFill>
                  <a:srgbClr val="A31515"/>
                </a:solidFill>
                <a:highlight>
                  <a:srgbClr val="FFFFFF"/>
                </a:highlight>
                <a:latin typeface="Consolas"/>
              </a:rPr>
              <a:t>"</a:t>
            </a:r>
            <a:r>
              <a:rPr lang="en-US" dirty="0" smtClean="0">
                <a:solidFill>
                  <a:srgbClr val="000000"/>
                </a:solidFill>
                <a:highlight>
                  <a:srgbClr val="FFFFFF"/>
                </a:highlight>
                <a:latin typeface="Consolas"/>
              </a:rPr>
              <a:t> &lt;&lt;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endl</a:t>
            </a:r>
            <a:r>
              <a:rPr lang="en-US" dirty="0" smtClean="0">
                <a:solidFill>
                  <a:srgbClr val="000000"/>
                </a:solidFill>
                <a:highlight>
                  <a:srgbClr val="FFFFFF"/>
                </a:highlight>
                <a:latin typeface="Consolas"/>
              </a:rPr>
              <a:t>;</a:t>
            </a:r>
          </a:p>
          <a:p>
            <a:pPr marL="0" indent="0">
              <a:buNone/>
            </a:pPr>
            <a:endParaRPr lang="en-US" dirty="0" smtClean="0">
              <a:solidFill>
                <a:srgbClr val="0000FF"/>
              </a:solidFill>
              <a:highlight>
                <a:srgbClr val="FFFFFF"/>
              </a:highlight>
              <a:latin typeface="Consolas"/>
            </a:endParaRP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start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steady_clock</a:t>
            </a:r>
            <a:r>
              <a:rPr lang="en-US" dirty="0" smtClean="0">
                <a:solidFill>
                  <a:srgbClr val="000000"/>
                </a:solidFill>
                <a:highlight>
                  <a:srgbClr val="FFFFFF"/>
                </a:highlight>
                <a:latin typeface="Consolas"/>
              </a:rPr>
              <a:t>::now();</a:t>
            </a:r>
          </a:p>
          <a:p>
            <a:pPr marL="0" indent="0">
              <a:buNone/>
            </a:pPr>
            <a:r>
              <a:rPr lang="en-US" dirty="0" err="1" smtClean="0">
                <a:solidFill>
                  <a:srgbClr val="2B91AF"/>
                </a:solidFill>
                <a:highlight>
                  <a:srgbClr val="FFFFFF"/>
                </a:highlight>
                <a:latin typeface="Consolas"/>
              </a:rPr>
              <a:t>MyStringVector</a:t>
            </a:r>
            <a:r>
              <a:rPr lang="en-US" dirty="0" smtClean="0">
                <a:solidFill>
                  <a:srgbClr val="000000"/>
                </a:solidFill>
                <a:highlight>
                  <a:srgbClr val="FFFFFF"/>
                </a:highlight>
                <a:latin typeface="Consolas"/>
              </a:rPr>
              <a:t> result = </a:t>
            </a:r>
            <a:r>
              <a:rPr lang="en-US" dirty="0" err="1" smtClean="0">
                <a:solidFill>
                  <a:srgbClr val="000000"/>
                </a:solidFill>
                <a:highlight>
                  <a:srgbClr val="FFFFFF"/>
                </a:highlight>
                <a:latin typeface="Consolas"/>
              </a:rPr>
              <a:t>getData</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false</a:t>
            </a:r>
            <a:r>
              <a:rPr lang="en-US" dirty="0" smtClean="0">
                <a:solidFill>
                  <a:srgbClr val="000000"/>
                </a:solidFill>
                <a:highlight>
                  <a:srgbClr val="FFFFFF"/>
                </a:highlight>
                <a:latin typeface="Consolas"/>
              </a:rPr>
              <a:t>);</a:t>
            </a: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end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steady_clock</a:t>
            </a:r>
            <a:r>
              <a:rPr lang="en-US" dirty="0" smtClean="0">
                <a:solidFill>
                  <a:srgbClr val="000000"/>
                </a:solidFill>
                <a:highlight>
                  <a:srgbClr val="FFFFFF"/>
                </a:highlight>
                <a:latin typeface="Consolas"/>
              </a:rPr>
              <a:t>::now();</a:t>
            </a: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duration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duration_cast</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&lt;</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smtClean="0">
                <a:solidFill>
                  <a:srgbClr val="2B91AF"/>
                </a:solidFill>
                <a:highlight>
                  <a:srgbClr val="FFFFFF"/>
                </a:highlight>
                <a:latin typeface="Consolas"/>
              </a:rPr>
              <a:t>milliseconds</a:t>
            </a:r>
            <a:r>
              <a:rPr lang="en-US" dirty="0" smtClean="0">
                <a:solidFill>
                  <a:srgbClr val="000000"/>
                </a:solidFill>
                <a:highlight>
                  <a:srgbClr val="FFFFFF"/>
                </a:highlight>
                <a:latin typeface="Consolas"/>
              </a:rPr>
              <a:t>&gt; (end - start);</a:t>
            </a:r>
          </a:p>
          <a:p>
            <a:pPr marL="0" indent="0">
              <a:buNone/>
            </a:pP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cout</a:t>
            </a:r>
            <a:r>
              <a:rPr lang="en-US" dirty="0" smtClean="0">
                <a:solidFill>
                  <a:srgbClr val="000000"/>
                </a:solidFill>
                <a:highlight>
                  <a:srgbClr val="FFFFFF"/>
                </a:highlight>
                <a:latin typeface="Consolas"/>
              </a:rPr>
              <a:t> &lt;&lt; </a:t>
            </a:r>
            <a:r>
              <a:rPr lang="en-US" dirty="0" smtClean="0">
                <a:solidFill>
                  <a:srgbClr val="A31515"/>
                </a:solidFill>
                <a:highlight>
                  <a:srgbClr val="FFFFFF"/>
                </a:highlight>
                <a:latin typeface="Consolas"/>
              </a:rPr>
              <a:t>"</a:t>
            </a:r>
            <a:r>
              <a:rPr lang="en-US" dirty="0" err="1" smtClean="0">
                <a:solidFill>
                  <a:srgbClr val="A31515"/>
                </a:solidFill>
                <a:highlight>
                  <a:srgbClr val="FFFFFF"/>
                </a:highlight>
                <a:latin typeface="Consolas"/>
              </a:rPr>
              <a:t>getData</a:t>
            </a:r>
            <a:r>
              <a:rPr lang="en-US" dirty="0" smtClean="0">
                <a:solidFill>
                  <a:srgbClr val="A31515"/>
                </a:solidFill>
                <a:highlight>
                  <a:srgbClr val="FFFFFF"/>
                </a:highlight>
                <a:latin typeface="Consolas"/>
              </a:rPr>
              <a:t>(false): </a:t>
            </a:r>
            <a:r>
              <a:rPr lang="en-US" dirty="0">
                <a:solidFill>
                  <a:srgbClr val="A31515"/>
                </a:solidFill>
                <a:highlight>
                  <a:srgbClr val="FFFFFF"/>
                </a:highlight>
                <a:latin typeface="Consolas"/>
              </a:rPr>
              <a:t>"</a:t>
            </a:r>
            <a:endParaRPr lang="en-US" dirty="0">
              <a:solidFill>
                <a:srgbClr val="000000"/>
              </a:solidFill>
              <a:highlight>
                <a:srgbClr val="FFFFFF"/>
              </a:highlight>
              <a:latin typeface="Consolas"/>
            </a:endParaRPr>
          </a:p>
          <a:p>
            <a:pPr marL="0" indent="0">
              <a:buNone/>
            </a:pPr>
            <a:r>
              <a:rPr lang="en-US" dirty="0" smtClean="0">
                <a:solidFill>
                  <a:srgbClr val="000000"/>
                </a:solidFill>
                <a:highlight>
                  <a:srgbClr val="FFFFFF"/>
                </a:highlight>
                <a:latin typeface="Consolas"/>
              </a:rPr>
              <a:t>          &lt;&lt; </a:t>
            </a:r>
            <a:r>
              <a:rPr lang="en-US" dirty="0" err="1" smtClean="0">
                <a:solidFill>
                  <a:srgbClr val="000000"/>
                </a:solidFill>
                <a:highlight>
                  <a:srgbClr val="FFFFFF"/>
                </a:highlight>
                <a:latin typeface="Consolas"/>
              </a:rPr>
              <a:t>duration.count</a:t>
            </a:r>
            <a:r>
              <a:rPr lang="en-US" dirty="0" smtClean="0">
                <a:solidFill>
                  <a:srgbClr val="000000"/>
                </a:solidFill>
                <a:highlight>
                  <a:srgbClr val="FFFFFF"/>
                </a:highlight>
                <a:latin typeface="Consolas"/>
              </a:rPr>
              <a:t>() &lt;&lt; </a:t>
            </a:r>
            <a:r>
              <a:rPr lang="en-US" dirty="0" smtClean="0">
                <a:solidFill>
                  <a:srgbClr val="A31515"/>
                </a:solidFill>
                <a:highlight>
                  <a:srgbClr val="FFFFFF"/>
                </a:highlight>
                <a:latin typeface="Consolas"/>
              </a:rPr>
              <a:t>" </a:t>
            </a:r>
            <a:r>
              <a:rPr lang="en-US" dirty="0" err="1" smtClean="0">
                <a:solidFill>
                  <a:srgbClr val="A31515"/>
                </a:solidFill>
                <a:highlight>
                  <a:srgbClr val="FFFFFF"/>
                </a:highlight>
                <a:latin typeface="Consolas"/>
              </a:rPr>
              <a:t>ms.</a:t>
            </a:r>
            <a:r>
              <a:rPr lang="en-US" dirty="0" smtClean="0">
                <a:solidFill>
                  <a:srgbClr val="A31515"/>
                </a:solidFill>
                <a:highlight>
                  <a:srgbClr val="FFFFFF"/>
                </a:highlight>
                <a:latin typeface="Consolas"/>
              </a:rPr>
              <a:t>"</a:t>
            </a:r>
            <a:r>
              <a:rPr lang="en-US" dirty="0" smtClean="0">
                <a:solidFill>
                  <a:srgbClr val="000000"/>
                </a:solidFill>
                <a:highlight>
                  <a:srgbClr val="FFFFFF"/>
                </a:highlight>
                <a:latin typeface="Consolas"/>
              </a:rPr>
              <a:t> &lt;&lt;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endl</a:t>
            </a:r>
            <a:r>
              <a:rPr lang="en-US" dirty="0" smtClean="0">
                <a:solidFill>
                  <a:srgbClr val="000000"/>
                </a:solidFill>
                <a:highlight>
                  <a:srgbClr val="FFFFFF"/>
                </a:highlight>
                <a:latin typeface="Consolas"/>
              </a:rPr>
              <a:t>;</a:t>
            </a:r>
          </a:p>
        </p:txBody>
      </p:sp>
    </p:spTree>
    <p:extLst>
      <p:ext uri="{BB962C8B-B14F-4D97-AF65-F5344CB8AC3E}">
        <p14:creationId xmlns:p14="http://schemas.microsoft.com/office/powerpoint/2010/main" val="1733044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a:t>
            </a:r>
            <a:r>
              <a:rPr lang="en-US" dirty="0" smtClean="0"/>
              <a:t>2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p:txBody>
          <a:bodyPr>
            <a:noAutofit/>
          </a:bodyPr>
          <a:lstStyle/>
          <a:p>
            <a:pPr marL="285750" indent="-285750">
              <a:buFont typeface="Arial" pitchFamily="34" charset="0"/>
              <a:buChar char="•"/>
            </a:pPr>
            <a:r>
              <a:rPr lang="en-US" dirty="0" smtClean="0"/>
              <a:t>Split </a:t>
            </a:r>
            <a:r>
              <a:rPr lang="en-US" dirty="0" err="1" smtClean="0"/>
              <a:t>getData</a:t>
            </a:r>
            <a:r>
              <a:rPr lang="en-US" dirty="0" smtClean="0"/>
              <a:t>(</a:t>
            </a:r>
            <a:r>
              <a:rPr lang="en-US" dirty="0" err="1" smtClean="0"/>
              <a:t>bool</a:t>
            </a:r>
            <a:r>
              <a:rPr lang="en-US" dirty="0" smtClean="0"/>
              <a:t> flag) into 2 functions</a:t>
            </a:r>
          </a:p>
          <a:p>
            <a:pPr marL="0" indent="0">
              <a:buNone/>
            </a:pPr>
            <a:endParaRPr lang="en-US" dirty="0" smtClean="0">
              <a:solidFill>
                <a:srgbClr val="000000"/>
              </a:solidFill>
              <a:highlight>
                <a:srgbClr val="FFFFFF"/>
              </a:highlight>
              <a:latin typeface="Consolas"/>
            </a:endParaRPr>
          </a:p>
          <a:p>
            <a:pPr marL="0" indent="0">
              <a:buNone/>
            </a:pPr>
            <a:endParaRPr lang="en-US" dirty="0"/>
          </a:p>
        </p:txBody>
      </p:sp>
      <p:sp>
        <p:nvSpPr>
          <p:cNvPr id="4" name="Content Placeholder 3"/>
          <p:cNvSpPr txBox="1">
            <a:spLocks/>
          </p:cNvSpPr>
          <p:nvPr/>
        </p:nvSpPr>
        <p:spPr bwMode="auto">
          <a:xfrm>
            <a:off x="533400" y="1889540"/>
            <a:ext cx="7772398" cy="2530566"/>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g</a:t>
            </a:r>
            <a:r>
              <a:rPr lang="en-US" sz="1600" dirty="0" err="1" smtClean="0">
                <a:solidFill>
                  <a:srgbClr val="000000"/>
                </a:solidFill>
                <a:latin typeface="Consolas"/>
                <a:ea typeface="MS PGothic"/>
                <a:cs typeface="Arial"/>
              </a:rPr>
              <a:t>etDataTrue</a:t>
            </a:r>
            <a:r>
              <a:rPr lang="en-US" sz="1600" dirty="0" smtClean="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unsigned</a:t>
            </a:r>
            <a:r>
              <a:rPr lang="en-US" sz="1600" dirty="0">
                <a:solidFill>
                  <a:srgbClr val="000000"/>
                </a:solidFill>
                <a:latin typeface="Consolas"/>
                <a:ea typeface="MS PGothic"/>
                <a:cs typeface="Arial"/>
              </a:rPr>
              <a:t> </a:t>
            </a:r>
            <a:r>
              <a:rPr lang="en-US" sz="1600" dirty="0" err="1">
                <a:solidFill>
                  <a:srgbClr val="0000FF"/>
                </a:solidFill>
                <a:latin typeface="Consolas"/>
                <a:ea typeface="MS PGothic"/>
                <a:cs typeface="Arial"/>
              </a:rPr>
              <a:t>int</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count </a:t>
            </a:r>
            <a:r>
              <a:rPr lang="en-US" sz="1600" dirty="0">
                <a:solidFill>
                  <a:srgbClr val="000000"/>
                </a:solidFill>
                <a:latin typeface="Consolas"/>
                <a:ea typeface="MS PGothic"/>
                <a:cs typeface="Arial"/>
              </a:rPr>
              <a:t>= 10000000;</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result.vector.reserve</a:t>
            </a:r>
            <a:r>
              <a:rPr lang="en-US" sz="1600" dirty="0" smtClean="0">
                <a:solidFill>
                  <a:srgbClr val="000000"/>
                </a:solidFill>
                <a:latin typeface="Consolas"/>
                <a:ea typeface="MS PGothic"/>
                <a:cs typeface="Arial"/>
              </a:rPr>
              <a:t>(count</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for</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unsigned</a:t>
            </a:r>
            <a:r>
              <a:rPr lang="en-US" sz="1600" dirty="0">
                <a:solidFill>
                  <a:srgbClr val="000000"/>
                </a:solidFill>
                <a:latin typeface="Consolas"/>
                <a:ea typeface="MS PGothic"/>
                <a:cs typeface="Arial"/>
              </a:rPr>
              <a:t> </a:t>
            </a:r>
            <a:r>
              <a:rPr lang="en-US" sz="1600" dirty="0" err="1">
                <a:solidFill>
                  <a:srgbClr val="0000FF"/>
                </a:solidFill>
                <a:latin typeface="Consolas"/>
                <a:ea typeface="MS PGothic"/>
                <a:cs typeface="Arial"/>
              </a:rPr>
              <a:t>int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lv_uI</a:t>
            </a:r>
            <a:r>
              <a:rPr lang="en-US" sz="1600" dirty="0">
                <a:solidFill>
                  <a:srgbClr val="000000"/>
                </a:solidFill>
                <a:latin typeface="Consolas"/>
                <a:ea typeface="MS PGothic"/>
                <a:cs typeface="Arial"/>
              </a:rPr>
              <a:t> = 0; </a:t>
            </a:r>
            <a:r>
              <a:rPr lang="en-US" sz="1600" dirty="0" err="1">
                <a:solidFill>
                  <a:srgbClr val="000000"/>
                </a:solidFill>
                <a:latin typeface="Consolas"/>
                <a:ea typeface="MS PGothic"/>
                <a:cs typeface="Arial"/>
              </a:rPr>
              <a:t>lv_uI</a:t>
            </a:r>
            <a:r>
              <a:rPr lang="en-US" sz="1600" dirty="0">
                <a:solidFill>
                  <a:srgbClr val="000000"/>
                </a:solidFill>
                <a:latin typeface="Consolas"/>
                <a:ea typeface="MS PGothic"/>
                <a:cs typeface="Arial"/>
              </a:rPr>
              <a:t> &lt; c</a:t>
            </a:r>
            <a:r>
              <a:rPr lang="en-US" sz="1600" dirty="0" smtClean="0">
                <a:solidFill>
                  <a:srgbClr val="000000"/>
                </a:solidFill>
                <a:latin typeface="Consolas"/>
                <a:ea typeface="MS PGothic"/>
                <a:cs typeface="Arial"/>
              </a:rPr>
              <a:t>ount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lv_uI</a:t>
            </a:r>
            <a:r>
              <a:rPr lang="en-US" sz="1600" dirty="0" smtClean="0">
                <a:solidFill>
                  <a:srgbClr val="000000"/>
                </a:solidFill>
                <a:latin typeface="Consolas"/>
                <a:ea typeface="MS PGothic"/>
                <a:cs typeface="Arial"/>
              </a:rPr>
              <a:t>) {</a:t>
            </a:r>
            <a:endParaRPr lang="en-US" sz="1600" dirty="0" smtClean="0">
              <a:latin typeface="Calibri"/>
              <a:ea typeface="SimSun"/>
              <a:cs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result.vector.push_back</a:t>
            </a:r>
            <a:r>
              <a:rPr lang="en-US" sz="1600" dirty="0" smtClean="0">
                <a:solidFill>
                  <a:srgbClr val="000000"/>
                </a:solidFill>
                <a:latin typeface="Consolas"/>
                <a:ea typeface="MS PGothic"/>
                <a:cs typeface="Arial"/>
              </a:rPr>
              <a:t>(</a:t>
            </a:r>
            <a:r>
              <a:rPr lang="en-US" sz="1600" dirty="0" err="1" smtClean="0">
                <a:solidFill>
                  <a:srgbClr val="2B91AF"/>
                </a:solidFill>
                <a:latin typeface="Consolas"/>
                <a:ea typeface="MS PGothic"/>
                <a:cs typeface="Arial"/>
              </a:rPr>
              <a:t>MyString</a:t>
            </a:r>
            <a:r>
              <a:rPr lang="en-US" sz="1600" dirty="0" smtClean="0">
                <a:solidFill>
                  <a:srgbClr val="000000"/>
                </a:solidFill>
                <a:latin typeface="Consolas"/>
                <a:ea typeface="MS PGothic"/>
                <a:cs typeface="Arial"/>
              </a:rPr>
              <a:t>(</a:t>
            </a:r>
            <a:r>
              <a:rPr lang="en-US" sz="1600" dirty="0" err="1" smtClean="0">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to_string</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lv_uI</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effectLst/>
              <a:latin typeface="Calibri"/>
              <a:ea typeface="SimSun"/>
              <a:cs typeface="Times New Roman"/>
            </a:endParaRPr>
          </a:p>
        </p:txBody>
      </p:sp>
      <p:sp>
        <p:nvSpPr>
          <p:cNvPr id="5" name="Content Placeholder 3"/>
          <p:cNvSpPr txBox="1">
            <a:spLocks/>
          </p:cNvSpPr>
          <p:nvPr/>
        </p:nvSpPr>
        <p:spPr bwMode="auto">
          <a:xfrm>
            <a:off x="533400" y="4678740"/>
            <a:ext cx="7772398" cy="118866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getDataFalse</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getReverseData</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5000"/>
              </a:lnSpc>
              <a:spcBef>
                <a:spcPts val="0"/>
              </a:spcBef>
              <a:spcAft>
                <a:spcPts val="1000"/>
              </a:spcAft>
            </a:pPr>
            <a:r>
              <a:rPr lang="en-US" sz="1600" dirty="0">
                <a:solidFill>
                  <a:srgbClr val="000000"/>
                </a:solidFill>
                <a:latin typeface="Consolas"/>
                <a:ea typeface="MS PGothic"/>
                <a:cs typeface="Arial"/>
              </a:rPr>
              <a:t>}</a:t>
            </a:r>
            <a:endParaRPr lang="en-US" sz="1600" dirty="0">
              <a:effectLst/>
              <a:latin typeface="Calibri"/>
              <a:ea typeface="SimSun"/>
              <a:cs typeface="Times New Roman"/>
            </a:endParaRPr>
          </a:p>
        </p:txBody>
      </p:sp>
    </p:spTree>
    <p:extLst>
      <p:ext uri="{BB962C8B-B14F-4D97-AF65-F5344CB8AC3E}">
        <p14:creationId xmlns:p14="http://schemas.microsoft.com/office/powerpoint/2010/main" val="1657885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a:t>
            </a:r>
            <a:r>
              <a:rPr lang="en-US" dirty="0" smtClean="0"/>
              <a:t>2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start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steady_clock</a:t>
            </a:r>
            <a:r>
              <a:rPr lang="en-US" dirty="0" smtClean="0">
                <a:solidFill>
                  <a:srgbClr val="000000"/>
                </a:solidFill>
                <a:highlight>
                  <a:srgbClr val="FFFFFF"/>
                </a:highlight>
                <a:latin typeface="Consolas"/>
              </a:rPr>
              <a:t>::now();</a:t>
            </a:r>
          </a:p>
          <a:p>
            <a:pPr marL="0" indent="0">
              <a:buNone/>
            </a:pPr>
            <a:r>
              <a:rPr lang="en-US" dirty="0" err="1" smtClean="0">
                <a:solidFill>
                  <a:srgbClr val="2B91AF"/>
                </a:solidFill>
                <a:highlight>
                  <a:srgbClr val="FFFFFF"/>
                </a:highlight>
                <a:latin typeface="Consolas"/>
              </a:rPr>
              <a:t>MyStringVector</a:t>
            </a:r>
            <a:r>
              <a:rPr lang="en-US" dirty="0" smtClean="0">
                <a:solidFill>
                  <a:srgbClr val="000000"/>
                </a:solidFill>
                <a:highlight>
                  <a:srgbClr val="FFFFFF"/>
                </a:highlight>
                <a:latin typeface="Consolas"/>
              </a:rPr>
              <a:t> result = </a:t>
            </a:r>
            <a:r>
              <a:rPr lang="en-US" dirty="0" err="1" smtClean="0">
                <a:solidFill>
                  <a:srgbClr val="000000"/>
                </a:solidFill>
                <a:highlight>
                  <a:srgbClr val="FFFFFF"/>
                </a:highlight>
                <a:latin typeface="Consolas"/>
              </a:rPr>
              <a:t>getDataTrue</a:t>
            </a:r>
            <a:r>
              <a:rPr lang="en-US" dirty="0" smtClean="0">
                <a:solidFill>
                  <a:srgbClr val="000000"/>
                </a:solidFill>
                <a:highlight>
                  <a:srgbClr val="FFFFFF"/>
                </a:highlight>
                <a:latin typeface="Consolas"/>
              </a:rPr>
              <a:t>();</a:t>
            </a: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end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steady_clock</a:t>
            </a:r>
            <a:r>
              <a:rPr lang="en-US" dirty="0" smtClean="0">
                <a:solidFill>
                  <a:srgbClr val="000000"/>
                </a:solidFill>
                <a:highlight>
                  <a:srgbClr val="FFFFFF"/>
                </a:highlight>
                <a:latin typeface="Consolas"/>
              </a:rPr>
              <a:t>::now();</a:t>
            </a: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duration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duration_cast</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&lt;</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smtClean="0">
                <a:solidFill>
                  <a:srgbClr val="2B91AF"/>
                </a:solidFill>
                <a:highlight>
                  <a:srgbClr val="FFFFFF"/>
                </a:highlight>
                <a:latin typeface="Consolas"/>
              </a:rPr>
              <a:t>milliseconds</a:t>
            </a:r>
            <a:r>
              <a:rPr lang="en-US" dirty="0" smtClean="0">
                <a:solidFill>
                  <a:srgbClr val="000000"/>
                </a:solidFill>
                <a:highlight>
                  <a:srgbClr val="FFFFFF"/>
                </a:highlight>
                <a:latin typeface="Consolas"/>
              </a:rPr>
              <a:t>&gt; (end - start);</a:t>
            </a:r>
          </a:p>
          <a:p>
            <a:pPr marL="0" indent="0">
              <a:buNone/>
            </a:pP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cout</a:t>
            </a:r>
            <a:r>
              <a:rPr lang="en-US" dirty="0" smtClean="0">
                <a:solidFill>
                  <a:srgbClr val="000000"/>
                </a:solidFill>
                <a:highlight>
                  <a:srgbClr val="FFFFFF"/>
                </a:highlight>
                <a:latin typeface="Consolas"/>
              </a:rPr>
              <a:t> &lt;&lt; </a:t>
            </a:r>
            <a:r>
              <a:rPr lang="en-US" dirty="0" smtClean="0">
                <a:solidFill>
                  <a:srgbClr val="A31515"/>
                </a:solidFill>
                <a:highlight>
                  <a:srgbClr val="FFFFFF"/>
                </a:highlight>
                <a:latin typeface="Consolas"/>
              </a:rPr>
              <a:t>"</a:t>
            </a:r>
            <a:r>
              <a:rPr lang="en-US" dirty="0" err="1" smtClean="0">
                <a:solidFill>
                  <a:srgbClr val="A31515"/>
                </a:solidFill>
                <a:highlight>
                  <a:srgbClr val="FFFFFF"/>
                </a:highlight>
                <a:latin typeface="Consolas"/>
              </a:rPr>
              <a:t>getDataTrue</a:t>
            </a:r>
            <a:r>
              <a:rPr lang="en-US" dirty="0" smtClean="0">
                <a:solidFill>
                  <a:srgbClr val="A31515"/>
                </a:solidFill>
                <a:highlight>
                  <a:srgbClr val="FFFFFF"/>
                </a:highlight>
                <a:latin typeface="Consolas"/>
              </a:rPr>
              <a:t>(): "</a:t>
            </a:r>
            <a:r>
              <a:rPr lang="en-US" dirty="0" smtClean="0">
                <a:solidFill>
                  <a:srgbClr val="000000"/>
                </a:solidFill>
                <a:highlight>
                  <a:srgbClr val="FFFFFF"/>
                </a:highlight>
                <a:latin typeface="Consolas"/>
              </a:rPr>
              <a:t> &lt;&lt; </a:t>
            </a:r>
            <a:r>
              <a:rPr lang="en-US" dirty="0" err="1" smtClean="0">
                <a:solidFill>
                  <a:srgbClr val="000000"/>
                </a:solidFill>
                <a:highlight>
                  <a:srgbClr val="FFFFFF"/>
                </a:highlight>
                <a:latin typeface="Consolas"/>
              </a:rPr>
              <a:t>duration.count</a:t>
            </a:r>
            <a:r>
              <a:rPr lang="en-US" dirty="0" smtClean="0">
                <a:solidFill>
                  <a:srgbClr val="000000"/>
                </a:solidFill>
                <a:highlight>
                  <a:srgbClr val="FFFFFF"/>
                </a:highlight>
                <a:latin typeface="Consolas"/>
              </a:rPr>
              <a:t>() &lt;&lt; </a:t>
            </a:r>
            <a:r>
              <a:rPr lang="en-US" dirty="0" smtClean="0">
                <a:solidFill>
                  <a:srgbClr val="A31515"/>
                </a:solidFill>
                <a:highlight>
                  <a:srgbClr val="FFFFFF"/>
                </a:highlight>
                <a:latin typeface="Consolas"/>
              </a:rPr>
              <a:t>" </a:t>
            </a:r>
            <a:r>
              <a:rPr lang="en-US" dirty="0" err="1" smtClean="0">
                <a:solidFill>
                  <a:srgbClr val="A31515"/>
                </a:solidFill>
                <a:highlight>
                  <a:srgbClr val="FFFFFF"/>
                </a:highlight>
                <a:latin typeface="Consolas"/>
              </a:rPr>
              <a:t>ms.</a:t>
            </a:r>
            <a:r>
              <a:rPr lang="en-US" dirty="0" smtClean="0">
                <a:solidFill>
                  <a:srgbClr val="A31515"/>
                </a:solidFill>
                <a:highlight>
                  <a:srgbClr val="FFFFFF"/>
                </a:highlight>
                <a:latin typeface="Consolas"/>
              </a:rPr>
              <a:t>"</a:t>
            </a:r>
            <a:r>
              <a:rPr lang="en-US" dirty="0" smtClean="0">
                <a:solidFill>
                  <a:srgbClr val="000000"/>
                </a:solidFill>
                <a:highlight>
                  <a:srgbClr val="FFFFFF"/>
                </a:highlight>
                <a:latin typeface="Consolas"/>
              </a:rPr>
              <a:t> &lt;&lt;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endl</a:t>
            </a:r>
            <a:r>
              <a:rPr lang="en-US" dirty="0" smtClean="0">
                <a:solidFill>
                  <a:srgbClr val="000000"/>
                </a:solidFill>
                <a:highlight>
                  <a:srgbClr val="FFFFFF"/>
                </a:highlight>
                <a:latin typeface="Consolas"/>
              </a:rPr>
              <a:t>;</a:t>
            </a:r>
          </a:p>
          <a:p>
            <a:pPr marL="0" indent="0">
              <a:buNone/>
            </a:pPr>
            <a:endParaRPr lang="en-US" dirty="0" smtClean="0">
              <a:solidFill>
                <a:srgbClr val="0000FF"/>
              </a:solidFill>
              <a:highlight>
                <a:srgbClr val="FFFFFF"/>
              </a:highlight>
              <a:latin typeface="Consolas"/>
            </a:endParaRP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start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steady_clock</a:t>
            </a:r>
            <a:r>
              <a:rPr lang="en-US" dirty="0" smtClean="0">
                <a:solidFill>
                  <a:srgbClr val="000000"/>
                </a:solidFill>
                <a:highlight>
                  <a:srgbClr val="FFFFFF"/>
                </a:highlight>
                <a:latin typeface="Consolas"/>
              </a:rPr>
              <a:t>::now();</a:t>
            </a:r>
          </a:p>
          <a:p>
            <a:pPr marL="0" indent="0">
              <a:buNone/>
            </a:pPr>
            <a:r>
              <a:rPr lang="en-US" dirty="0" err="1" smtClean="0">
                <a:solidFill>
                  <a:srgbClr val="2B91AF"/>
                </a:solidFill>
                <a:highlight>
                  <a:srgbClr val="FFFFFF"/>
                </a:highlight>
                <a:latin typeface="Consolas"/>
              </a:rPr>
              <a:t>MyStringVector</a:t>
            </a:r>
            <a:r>
              <a:rPr lang="en-US" dirty="0" smtClean="0">
                <a:solidFill>
                  <a:srgbClr val="000000"/>
                </a:solidFill>
                <a:highlight>
                  <a:srgbClr val="FFFFFF"/>
                </a:highlight>
                <a:latin typeface="Consolas"/>
              </a:rPr>
              <a:t> result = </a:t>
            </a:r>
            <a:r>
              <a:rPr lang="en-US" dirty="0" err="1" smtClean="0">
                <a:solidFill>
                  <a:srgbClr val="000000"/>
                </a:solidFill>
                <a:highlight>
                  <a:srgbClr val="FFFFFF"/>
                </a:highlight>
                <a:latin typeface="Consolas"/>
              </a:rPr>
              <a:t>getDataFalse</a:t>
            </a:r>
            <a:r>
              <a:rPr lang="en-US" dirty="0" smtClean="0">
                <a:solidFill>
                  <a:srgbClr val="000000"/>
                </a:solidFill>
                <a:highlight>
                  <a:srgbClr val="FFFFFF"/>
                </a:highlight>
                <a:latin typeface="Consolas"/>
              </a:rPr>
              <a:t>();</a:t>
            </a: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end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2B91AF"/>
                </a:solidFill>
                <a:highlight>
                  <a:srgbClr val="FFFFFF"/>
                </a:highlight>
                <a:latin typeface="Consolas"/>
              </a:rPr>
              <a:t>steady_clock</a:t>
            </a:r>
            <a:r>
              <a:rPr lang="en-US" dirty="0" smtClean="0">
                <a:solidFill>
                  <a:srgbClr val="000000"/>
                </a:solidFill>
                <a:highlight>
                  <a:srgbClr val="FFFFFF"/>
                </a:highlight>
                <a:latin typeface="Consolas"/>
              </a:rPr>
              <a:t>::now();</a:t>
            </a:r>
          </a:p>
          <a:p>
            <a:pPr marL="0" indent="0">
              <a:buNone/>
            </a:pPr>
            <a:r>
              <a:rPr lang="en-US" dirty="0" smtClean="0">
                <a:solidFill>
                  <a:srgbClr val="0000FF"/>
                </a:solidFill>
                <a:highlight>
                  <a:srgbClr val="FFFFFF"/>
                </a:highlight>
                <a:latin typeface="Consolas"/>
              </a:rPr>
              <a:t>auto</a:t>
            </a:r>
            <a:r>
              <a:rPr lang="en-US" dirty="0" smtClean="0">
                <a:solidFill>
                  <a:srgbClr val="000000"/>
                </a:solidFill>
                <a:highlight>
                  <a:srgbClr val="FFFFFF"/>
                </a:highlight>
                <a:latin typeface="Consolas"/>
              </a:rPr>
              <a:t> duration =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duration_cast</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&lt;</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chrono</a:t>
            </a:r>
            <a:r>
              <a:rPr lang="en-US" dirty="0" smtClean="0">
                <a:solidFill>
                  <a:srgbClr val="000000"/>
                </a:solidFill>
                <a:highlight>
                  <a:srgbClr val="FFFFFF"/>
                </a:highlight>
                <a:latin typeface="Consolas"/>
              </a:rPr>
              <a:t>::</a:t>
            </a:r>
            <a:r>
              <a:rPr lang="en-US" dirty="0" smtClean="0">
                <a:solidFill>
                  <a:srgbClr val="2B91AF"/>
                </a:solidFill>
                <a:highlight>
                  <a:srgbClr val="FFFFFF"/>
                </a:highlight>
                <a:latin typeface="Consolas"/>
              </a:rPr>
              <a:t>milliseconds</a:t>
            </a:r>
            <a:r>
              <a:rPr lang="en-US" dirty="0" smtClean="0">
                <a:solidFill>
                  <a:srgbClr val="000000"/>
                </a:solidFill>
                <a:highlight>
                  <a:srgbClr val="FFFFFF"/>
                </a:highlight>
                <a:latin typeface="Consolas"/>
              </a:rPr>
              <a:t>&gt; (end - start);</a:t>
            </a:r>
          </a:p>
          <a:p>
            <a:pPr marL="0" indent="0">
              <a:buNone/>
            </a:pP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cout</a:t>
            </a:r>
            <a:r>
              <a:rPr lang="en-US" dirty="0" smtClean="0">
                <a:solidFill>
                  <a:srgbClr val="000000"/>
                </a:solidFill>
                <a:highlight>
                  <a:srgbClr val="FFFFFF"/>
                </a:highlight>
                <a:latin typeface="Consolas"/>
              </a:rPr>
              <a:t> &lt;&lt; </a:t>
            </a:r>
            <a:r>
              <a:rPr lang="en-US" dirty="0" smtClean="0">
                <a:solidFill>
                  <a:srgbClr val="A31515"/>
                </a:solidFill>
                <a:highlight>
                  <a:srgbClr val="FFFFFF"/>
                </a:highlight>
                <a:latin typeface="Consolas"/>
              </a:rPr>
              <a:t>"</a:t>
            </a:r>
            <a:r>
              <a:rPr lang="en-US" dirty="0" err="1" smtClean="0">
                <a:solidFill>
                  <a:srgbClr val="A31515"/>
                </a:solidFill>
                <a:highlight>
                  <a:srgbClr val="FFFFFF"/>
                </a:highlight>
                <a:latin typeface="Consolas"/>
              </a:rPr>
              <a:t>getDataFalse</a:t>
            </a:r>
            <a:r>
              <a:rPr lang="en-US" dirty="0" smtClean="0">
                <a:solidFill>
                  <a:srgbClr val="A31515"/>
                </a:solidFill>
                <a:highlight>
                  <a:srgbClr val="FFFFFF"/>
                </a:highlight>
                <a:latin typeface="Consolas"/>
              </a:rPr>
              <a:t>(): "</a:t>
            </a:r>
            <a:r>
              <a:rPr lang="en-US" dirty="0" smtClean="0">
                <a:solidFill>
                  <a:srgbClr val="000000"/>
                </a:solidFill>
                <a:highlight>
                  <a:srgbClr val="FFFFFF"/>
                </a:highlight>
                <a:latin typeface="Consolas"/>
              </a:rPr>
              <a:t> </a:t>
            </a:r>
          </a:p>
          <a:p>
            <a:pPr marL="0" indent="0">
              <a:buNone/>
            </a:pPr>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&lt;&lt; </a:t>
            </a:r>
            <a:r>
              <a:rPr lang="en-US" dirty="0" err="1" smtClean="0">
                <a:solidFill>
                  <a:srgbClr val="000000"/>
                </a:solidFill>
                <a:highlight>
                  <a:srgbClr val="FFFFFF"/>
                </a:highlight>
                <a:latin typeface="Consolas"/>
              </a:rPr>
              <a:t>duration.count</a:t>
            </a:r>
            <a:r>
              <a:rPr lang="en-US" dirty="0" smtClean="0">
                <a:solidFill>
                  <a:srgbClr val="000000"/>
                </a:solidFill>
                <a:highlight>
                  <a:srgbClr val="FFFFFF"/>
                </a:highlight>
                <a:latin typeface="Consolas"/>
              </a:rPr>
              <a:t>() &lt;&lt; </a:t>
            </a:r>
            <a:r>
              <a:rPr lang="en-US" dirty="0" smtClean="0">
                <a:solidFill>
                  <a:srgbClr val="A31515"/>
                </a:solidFill>
                <a:highlight>
                  <a:srgbClr val="FFFFFF"/>
                </a:highlight>
                <a:latin typeface="Consolas"/>
              </a:rPr>
              <a:t>" </a:t>
            </a:r>
            <a:r>
              <a:rPr lang="en-US" dirty="0" err="1" smtClean="0">
                <a:solidFill>
                  <a:srgbClr val="A31515"/>
                </a:solidFill>
                <a:highlight>
                  <a:srgbClr val="FFFFFF"/>
                </a:highlight>
                <a:latin typeface="Consolas"/>
              </a:rPr>
              <a:t>ms.</a:t>
            </a:r>
            <a:r>
              <a:rPr lang="en-US" dirty="0" smtClean="0">
                <a:solidFill>
                  <a:srgbClr val="A31515"/>
                </a:solidFill>
                <a:highlight>
                  <a:srgbClr val="FFFFFF"/>
                </a:highlight>
                <a:latin typeface="Consolas"/>
              </a:rPr>
              <a:t>"</a:t>
            </a:r>
            <a:r>
              <a:rPr lang="en-US" dirty="0" smtClean="0">
                <a:solidFill>
                  <a:srgbClr val="000000"/>
                </a:solidFill>
                <a:highlight>
                  <a:srgbClr val="FFFFFF"/>
                </a:highlight>
                <a:latin typeface="Consolas"/>
              </a:rPr>
              <a:t> &lt;&lt; </a:t>
            </a:r>
            <a:r>
              <a:rPr lang="en-US" dirty="0" err="1" smtClean="0">
                <a:solidFill>
                  <a:srgbClr val="000000"/>
                </a:solidFill>
                <a:highlight>
                  <a:srgbClr val="FFFFFF"/>
                </a:highlight>
                <a:latin typeface="Consolas"/>
              </a:rPr>
              <a:t>std</a:t>
            </a:r>
            <a:r>
              <a:rPr lang="en-US" dirty="0" smtClean="0">
                <a:solidFill>
                  <a:srgbClr val="000000"/>
                </a:solidFill>
                <a:highlight>
                  <a:srgbClr val="FFFFFF"/>
                </a:highlight>
                <a:latin typeface="Consolas"/>
              </a:rPr>
              <a:t>::</a:t>
            </a:r>
            <a:r>
              <a:rPr lang="en-US" dirty="0" err="1" smtClean="0">
                <a:solidFill>
                  <a:srgbClr val="000000"/>
                </a:solidFill>
                <a:highlight>
                  <a:srgbClr val="FFFFFF"/>
                </a:highlight>
                <a:latin typeface="Consolas"/>
              </a:rPr>
              <a:t>endl</a:t>
            </a:r>
            <a:r>
              <a:rPr lang="en-US" dirty="0" smtClean="0">
                <a:solidFill>
                  <a:srgbClr val="000000"/>
                </a:solidFill>
                <a:highlight>
                  <a:srgbClr val="FFFFFF"/>
                </a:highlight>
                <a:latin typeface="Consolas"/>
              </a:rPr>
              <a:t>;</a:t>
            </a:r>
          </a:p>
        </p:txBody>
      </p:sp>
    </p:spTree>
    <p:extLst>
      <p:ext uri="{BB962C8B-B14F-4D97-AF65-F5344CB8AC3E}">
        <p14:creationId xmlns:p14="http://schemas.microsoft.com/office/powerpoint/2010/main" val="37315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a:t>
            </a:r>
            <a:r>
              <a:rPr lang="en-US" dirty="0" smtClean="0"/>
              <a:t>2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results:</a:t>
            </a:r>
          </a:p>
          <a:p>
            <a:pPr marL="285750" indent="-285750">
              <a:buFont typeface="Arial" pitchFamily="34" charset="0"/>
              <a:buChar char="•"/>
            </a:pPr>
            <a:r>
              <a:rPr lang="en-US" dirty="0" err="1" smtClean="0"/>
              <a:t>getData</a:t>
            </a:r>
            <a:r>
              <a:rPr lang="en-US" dirty="0" smtClean="0"/>
              <a:t>(true):</a:t>
            </a:r>
          </a:p>
          <a:p>
            <a:pPr marL="285750" indent="-285750">
              <a:buFont typeface="Arial" pitchFamily="34" charset="0"/>
              <a:buChar char="•"/>
            </a:pPr>
            <a:r>
              <a:rPr lang="en-US" dirty="0" err="1" smtClean="0"/>
              <a:t>getData</a:t>
            </a:r>
            <a:r>
              <a:rPr lang="en-US" dirty="0" smtClean="0"/>
              <a:t>(false):</a:t>
            </a:r>
          </a:p>
          <a:p>
            <a:pPr marL="285750" indent="-285750">
              <a:buFont typeface="Arial" pitchFamily="34" charset="0"/>
              <a:buChar char="•"/>
            </a:pPr>
            <a:r>
              <a:rPr lang="en-US" dirty="0" err="1" smtClean="0"/>
              <a:t>getDataTrue</a:t>
            </a:r>
            <a:r>
              <a:rPr lang="en-US" dirty="0" smtClean="0"/>
              <a:t>():</a:t>
            </a:r>
          </a:p>
          <a:p>
            <a:pPr marL="285750" indent="-285750">
              <a:buFont typeface="Arial" pitchFamily="34" charset="0"/>
              <a:buChar char="•"/>
            </a:pPr>
            <a:r>
              <a:rPr lang="en-US" dirty="0" err="1" smtClean="0"/>
              <a:t>getDataFalse</a:t>
            </a:r>
            <a:r>
              <a:rPr lang="en-US" dirty="0" smtClean="0"/>
              <a:t>():</a:t>
            </a:r>
          </a:p>
          <a:p>
            <a:pPr marL="285750" indent="-285750">
              <a:buFont typeface="Arial" pitchFamily="34" charset="0"/>
              <a:buChar char="•"/>
            </a:pPr>
            <a:endParaRPr lang="en-US" dirty="0"/>
          </a:p>
          <a:p>
            <a:pPr marL="285750" indent="-285750">
              <a:buFont typeface="Arial" pitchFamily="34" charset="0"/>
              <a:buChar char="•"/>
            </a:pPr>
            <a:endParaRPr lang="en-US" dirty="0" smtClean="0"/>
          </a:p>
          <a:p>
            <a:r>
              <a:rPr lang="en-US" dirty="0"/>
              <a:t>Move semantics for </a:t>
            </a:r>
            <a:r>
              <a:rPr lang="en-US" dirty="0" err="1"/>
              <a:t>MyStringVector</a:t>
            </a:r>
            <a:r>
              <a:rPr lang="en-US" dirty="0"/>
              <a:t> and </a:t>
            </a:r>
            <a:r>
              <a:rPr lang="en-US" dirty="0" err="1" smtClean="0"/>
              <a:t>MyString</a:t>
            </a:r>
            <a:endParaRPr lang="en-US" dirty="0" smtClean="0"/>
          </a:p>
          <a:p>
            <a:pPr marL="285750" indent="-285750">
              <a:buFont typeface="Arial" pitchFamily="34" charset="0"/>
              <a:buChar char="•"/>
            </a:pPr>
            <a:r>
              <a:rPr lang="en-US" dirty="0" err="1" smtClean="0"/>
              <a:t>getData</a:t>
            </a:r>
            <a:r>
              <a:rPr lang="en-US" dirty="0" smtClean="0"/>
              <a:t>(true</a:t>
            </a:r>
            <a:r>
              <a:rPr lang="en-US" dirty="0"/>
              <a:t>): </a:t>
            </a:r>
            <a:r>
              <a:rPr lang="en-US" dirty="0" smtClean="0"/>
              <a:t>2641 </a:t>
            </a:r>
            <a:r>
              <a:rPr lang="en-US" dirty="0" err="1"/>
              <a:t>ms.</a:t>
            </a:r>
            <a:endParaRPr lang="en-US" dirty="0"/>
          </a:p>
          <a:p>
            <a:pPr marL="285750" indent="-285750">
              <a:buFont typeface="Arial" pitchFamily="34" charset="0"/>
              <a:buChar char="•"/>
            </a:pPr>
            <a:r>
              <a:rPr lang="en-US" dirty="0" err="1" smtClean="0"/>
              <a:t>getData</a:t>
            </a:r>
            <a:r>
              <a:rPr lang="en-US" dirty="0" smtClean="0"/>
              <a:t>(false</a:t>
            </a:r>
            <a:r>
              <a:rPr lang="en-US" dirty="0"/>
              <a:t>): </a:t>
            </a:r>
            <a:r>
              <a:rPr lang="en-US" dirty="0" smtClean="0"/>
              <a:t>2602 </a:t>
            </a:r>
            <a:r>
              <a:rPr lang="en-US" dirty="0" err="1"/>
              <a:t>ms.</a:t>
            </a:r>
            <a:endParaRPr lang="en-US" dirty="0"/>
          </a:p>
          <a:p>
            <a:pPr marL="285750" indent="-285750">
              <a:buFont typeface="Arial" pitchFamily="34" charset="0"/>
              <a:buChar char="•"/>
            </a:pPr>
            <a:r>
              <a:rPr lang="en-US" dirty="0" err="1" smtClean="0"/>
              <a:t>getDataTrue</a:t>
            </a:r>
            <a:r>
              <a:rPr lang="en-US" dirty="0"/>
              <a:t>(): 2595 </a:t>
            </a:r>
            <a:r>
              <a:rPr lang="en-US" dirty="0" err="1"/>
              <a:t>ms.</a:t>
            </a:r>
            <a:endParaRPr lang="en-US" dirty="0"/>
          </a:p>
          <a:p>
            <a:pPr marL="285750" indent="-285750">
              <a:buFont typeface="Arial" pitchFamily="34" charset="0"/>
              <a:buChar char="•"/>
            </a:pPr>
            <a:r>
              <a:rPr lang="en-US" dirty="0" err="1" smtClean="0"/>
              <a:t>getDataFalse</a:t>
            </a:r>
            <a:r>
              <a:rPr lang="en-US" dirty="0"/>
              <a:t>(): 2590 </a:t>
            </a:r>
            <a:r>
              <a:rPr lang="en-US" dirty="0" err="1"/>
              <a:t>ms.</a:t>
            </a: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4" name="Content Placeholder 2"/>
          <p:cNvSpPr txBox="1">
            <a:spLocks/>
          </p:cNvSpPr>
          <p:nvPr/>
        </p:nvSpPr>
        <p:spPr bwMode="auto">
          <a:xfrm>
            <a:off x="2908299" y="1447800"/>
            <a:ext cx="6769101" cy="4752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pPr marL="285750" indent="-285750">
              <a:buFont typeface="Arial" pitchFamily="34" charset="0"/>
              <a:buChar char="•"/>
            </a:pPr>
            <a:endParaRPr lang="en-US" dirty="0" smtClean="0">
              <a:solidFill>
                <a:srgbClr val="FF0000"/>
              </a:solidFill>
            </a:endParaRPr>
          </a:p>
          <a:p>
            <a:r>
              <a:rPr lang="en-US" dirty="0" smtClean="0"/>
              <a:t>3036 </a:t>
            </a:r>
            <a:r>
              <a:rPr lang="en-US" dirty="0" err="1" smtClean="0"/>
              <a:t>ms.</a:t>
            </a:r>
            <a:endParaRPr lang="en-US" dirty="0" smtClean="0"/>
          </a:p>
          <a:p>
            <a:r>
              <a:rPr lang="en-US" dirty="0" smtClean="0"/>
              <a:t>2626 </a:t>
            </a:r>
            <a:r>
              <a:rPr lang="en-US" dirty="0" err="1" smtClean="0"/>
              <a:t>ms.</a:t>
            </a:r>
            <a:endParaRPr lang="en-US" dirty="0" smtClean="0"/>
          </a:p>
          <a:p>
            <a:r>
              <a:rPr lang="en-US" dirty="0" smtClean="0"/>
              <a:t>2624 </a:t>
            </a:r>
            <a:r>
              <a:rPr lang="en-US" dirty="0" err="1" smtClean="0"/>
              <a:t>ms.</a:t>
            </a:r>
            <a:endParaRPr lang="en-US" dirty="0" smtClean="0"/>
          </a:p>
          <a:p>
            <a:r>
              <a:rPr lang="en-US" dirty="0" smtClean="0"/>
              <a:t>2628 </a:t>
            </a:r>
            <a:r>
              <a:rPr lang="en-US" dirty="0" err="1" smtClean="0"/>
              <a:t>ms.</a:t>
            </a:r>
            <a:endParaRPr lang="en-US" dirty="0"/>
          </a:p>
        </p:txBody>
      </p:sp>
      <p:sp>
        <p:nvSpPr>
          <p:cNvPr id="5" name="Rectangle 4"/>
          <p:cNvSpPr/>
          <p:nvPr/>
        </p:nvSpPr>
        <p:spPr bwMode="auto">
          <a:xfrm>
            <a:off x="2819400" y="1752600"/>
            <a:ext cx="1143000" cy="304800"/>
          </a:xfrm>
          <a:prstGeom prst="rect">
            <a:avLst/>
          </a:prstGeom>
          <a:noFill/>
          <a:ln>
            <a:solidFill>
              <a:srgbClr val="C00000"/>
            </a:solidFill>
          </a:ln>
          <a:extLst/>
        </p:spPr>
        <p:style>
          <a:lnRef idx="2">
            <a:schemeClr val="accent3"/>
          </a:lnRef>
          <a:fillRef idx="1">
            <a:schemeClr val="lt1"/>
          </a:fillRef>
          <a:effectRef idx="0">
            <a:schemeClr val="accent3"/>
          </a:effectRef>
          <a:fontRef idx="minor">
            <a:schemeClr val="dk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Tree>
    <p:extLst>
      <p:ext uri="{BB962C8B-B14F-4D97-AF65-F5344CB8AC3E}">
        <p14:creationId xmlns:p14="http://schemas.microsoft.com/office/powerpoint/2010/main" val="372253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a:t>
            </a:r>
            <a:r>
              <a:rPr lang="en-US" dirty="0" err="1" smtClean="0"/>
              <a:t>getData</a:t>
            </a:r>
            <a:r>
              <a:rPr lang="en-US" dirty="0" smtClean="0"/>
              <a:t>(true)?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getData</a:t>
            </a:r>
            <a:r>
              <a:rPr lang="en-US" dirty="0" smtClean="0"/>
              <a:t>(true): </a:t>
            </a:r>
            <a:r>
              <a:rPr lang="en-US" dirty="0" smtClean="0">
                <a:solidFill>
                  <a:srgbClr val="FF0000"/>
                </a:solidFill>
              </a:rPr>
              <a:t>3036</a:t>
            </a:r>
            <a:r>
              <a:rPr lang="en-US" dirty="0" smtClean="0"/>
              <a:t> </a:t>
            </a:r>
            <a:r>
              <a:rPr lang="en-US" dirty="0" err="1" smtClean="0"/>
              <a:t>ms.</a:t>
            </a:r>
            <a:endParaRPr lang="en-US" dirty="0" smtClean="0"/>
          </a:p>
          <a:p>
            <a:r>
              <a:rPr lang="en-US" dirty="0" err="1" smtClean="0"/>
              <a:t>getData</a:t>
            </a:r>
            <a:r>
              <a:rPr lang="en-US" dirty="0" smtClean="0"/>
              <a:t>(false): 2626 </a:t>
            </a:r>
            <a:r>
              <a:rPr lang="en-US" dirty="0" err="1" smtClean="0"/>
              <a:t>ms.</a:t>
            </a:r>
            <a:endParaRPr lang="en-US" dirty="0" smtClean="0"/>
          </a:p>
          <a:p>
            <a:r>
              <a:rPr lang="en-US" dirty="0" err="1" smtClean="0"/>
              <a:t>getDataTrue</a:t>
            </a:r>
            <a:r>
              <a:rPr lang="en-US" dirty="0" smtClean="0"/>
              <a:t>(): 2624 </a:t>
            </a:r>
            <a:r>
              <a:rPr lang="en-US" dirty="0" err="1" smtClean="0"/>
              <a:t>ms.</a:t>
            </a:r>
            <a:endParaRPr lang="en-US" dirty="0" smtClean="0"/>
          </a:p>
          <a:p>
            <a:r>
              <a:rPr lang="en-US" dirty="0" err="1" smtClean="0"/>
              <a:t>getDataFalse</a:t>
            </a:r>
            <a:r>
              <a:rPr lang="en-US" dirty="0" smtClean="0"/>
              <a:t>(): 2628 </a:t>
            </a:r>
            <a:r>
              <a:rPr lang="en-US" dirty="0" err="1" smtClean="0"/>
              <a:t>ms.</a:t>
            </a:r>
            <a:endParaRPr lang="en-US" dirty="0" smtClean="0"/>
          </a:p>
          <a:p>
            <a:endParaRPr lang="en-US" dirty="0" smtClean="0"/>
          </a:p>
          <a:p>
            <a:r>
              <a:rPr lang="en-US" dirty="0" smtClean="0"/>
              <a:t>=&gt; Named Return Value Optimization + Return value optimization</a:t>
            </a:r>
            <a:endParaRPr lang="en-US" dirty="0"/>
          </a:p>
        </p:txBody>
      </p:sp>
    </p:spTree>
    <p:extLst>
      <p:ext uri="{BB962C8B-B14F-4D97-AF65-F5344CB8AC3E}">
        <p14:creationId xmlns:p14="http://schemas.microsoft.com/office/powerpoint/2010/main" val="109866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Named Return Value Optimization + Return value optimization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a:xfrm>
            <a:off x="539749" y="1412874"/>
            <a:ext cx="5556251" cy="4752975"/>
          </a:xfrm>
        </p:spPr>
        <p:txBody>
          <a:bodyPr>
            <a:normAutofit/>
          </a:bodyPr>
          <a:lstStyle/>
          <a:p>
            <a:r>
              <a:rPr lang="en-US" dirty="0" smtClean="0"/>
              <a:t>Return Value Optimization (RVO) </a:t>
            </a:r>
          </a:p>
          <a:p>
            <a:pPr lvl="1"/>
            <a:r>
              <a:rPr lang="en-US" dirty="0" smtClean="0"/>
              <a:t>For temporaries</a:t>
            </a:r>
          </a:p>
          <a:p>
            <a:pPr lvl="1"/>
            <a:r>
              <a:rPr lang="en-US" dirty="0" smtClean="0"/>
              <a:t>Always applied (if no references to temporary)</a:t>
            </a:r>
          </a:p>
          <a:p>
            <a:pPr lvl="1"/>
            <a:endParaRPr lang="en-US" dirty="0" smtClean="0"/>
          </a:p>
          <a:p>
            <a:r>
              <a:rPr lang="en-US" dirty="0" smtClean="0"/>
              <a:t>Named </a:t>
            </a:r>
            <a:r>
              <a:rPr lang="en-US" dirty="0"/>
              <a:t>Return Value Optimization (</a:t>
            </a:r>
            <a:r>
              <a:rPr lang="en-US"/>
              <a:t>NRVO</a:t>
            </a:r>
            <a:r>
              <a:rPr lang="en-US" smtClean="0"/>
              <a:t>)</a:t>
            </a:r>
            <a:endParaRPr lang="en-US" dirty="0" smtClean="0">
              <a:solidFill>
                <a:srgbClr val="FF0000"/>
              </a:solidFill>
            </a:endParaRPr>
          </a:p>
          <a:p>
            <a:pPr lvl="1"/>
            <a:r>
              <a:rPr lang="en-US" dirty="0" smtClean="0"/>
              <a:t>Eliminates copy </a:t>
            </a:r>
            <a:r>
              <a:rPr lang="en-US" dirty="0"/>
              <a:t>constructor </a:t>
            </a:r>
            <a:r>
              <a:rPr lang="en-US" dirty="0" smtClean="0"/>
              <a:t>+ destructor </a:t>
            </a:r>
            <a:r>
              <a:rPr lang="en-US" dirty="0"/>
              <a:t>of a stack-based return </a:t>
            </a:r>
            <a:r>
              <a:rPr lang="en-US" dirty="0" smtClean="0"/>
              <a:t>value</a:t>
            </a:r>
          </a:p>
          <a:p>
            <a:pPr lvl="1"/>
            <a:r>
              <a:rPr lang="en-US" dirty="0" smtClean="0"/>
              <a:t>Optimization often skipped:</a:t>
            </a:r>
          </a:p>
          <a:p>
            <a:pPr lvl="2"/>
            <a:r>
              <a:rPr lang="en-US" dirty="0" smtClean="0"/>
              <a:t>For example Visual Studio:</a:t>
            </a:r>
          </a:p>
          <a:p>
            <a:pPr lvl="3"/>
            <a:r>
              <a:rPr lang="en-US" dirty="0" smtClean="0"/>
              <a:t>Different paths returning different (named) objects</a:t>
            </a:r>
          </a:p>
          <a:p>
            <a:pPr lvl="3"/>
            <a:r>
              <a:rPr lang="en-US" dirty="0" smtClean="0"/>
              <a:t>Multiple return paths with Exception Handling states introduced</a:t>
            </a:r>
          </a:p>
          <a:p>
            <a:pPr lvl="3"/>
            <a:r>
              <a:rPr lang="en-US" dirty="0" smtClean="0"/>
              <a:t>Named object returned referenced in an inline </a:t>
            </a:r>
            <a:r>
              <a:rPr lang="en-US" dirty="0" err="1" smtClean="0"/>
              <a:t>asm</a:t>
            </a:r>
            <a:r>
              <a:rPr lang="en-US" dirty="0" smtClean="0"/>
              <a:t> block</a:t>
            </a:r>
          </a:p>
          <a:p>
            <a:pPr lvl="2"/>
            <a:endParaRPr lang="en-US" dirty="0"/>
          </a:p>
        </p:txBody>
      </p:sp>
      <p:sp>
        <p:nvSpPr>
          <p:cNvPr id="7" name="Content Placeholder 3"/>
          <p:cNvSpPr txBox="1">
            <a:spLocks/>
          </p:cNvSpPr>
          <p:nvPr/>
        </p:nvSpPr>
        <p:spPr bwMode="auto">
          <a:xfrm>
            <a:off x="6096000" y="1295400"/>
            <a:ext cx="3048000" cy="711606"/>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200" dirty="0" err="1">
                <a:solidFill>
                  <a:srgbClr val="2B91AF"/>
                </a:solidFill>
                <a:latin typeface="Consolas"/>
                <a:ea typeface="MS PGothic"/>
                <a:cs typeface="Arial"/>
              </a:rPr>
              <a:t>MyStringVector</a:t>
            </a:r>
            <a:r>
              <a:rPr lang="en-US" sz="1200" dirty="0">
                <a:solidFill>
                  <a:srgbClr val="000000"/>
                </a:solidFill>
                <a:latin typeface="Consolas"/>
                <a:ea typeface="MS PGothic"/>
                <a:cs typeface="Arial"/>
              </a:rPr>
              <a:t> </a:t>
            </a:r>
            <a:r>
              <a:rPr lang="en-US" sz="1200" dirty="0" err="1" smtClean="0">
                <a:solidFill>
                  <a:srgbClr val="000000"/>
                </a:solidFill>
                <a:latin typeface="Consolas"/>
                <a:ea typeface="MS PGothic"/>
                <a:cs typeface="Arial"/>
              </a:rPr>
              <a:t>getDataFalse</a:t>
            </a:r>
            <a:r>
              <a:rPr lang="en-US" sz="12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200" dirty="0">
                <a:solidFill>
                  <a:srgbClr val="0000FF"/>
                </a:solidFill>
                <a:latin typeface="Consolas"/>
                <a:ea typeface="MS PGothic"/>
                <a:cs typeface="Arial"/>
              </a:rPr>
              <a:t>  return</a:t>
            </a:r>
            <a:r>
              <a:rPr lang="en-US" sz="1200" dirty="0">
                <a:solidFill>
                  <a:srgbClr val="000000"/>
                </a:solidFill>
                <a:latin typeface="Consolas"/>
                <a:ea typeface="MS PGothic"/>
                <a:cs typeface="Arial"/>
              </a:rPr>
              <a:t> </a:t>
            </a:r>
            <a:r>
              <a:rPr lang="en-US" sz="1200" dirty="0" err="1" smtClean="0">
                <a:solidFill>
                  <a:srgbClr val="000000"/>
                </a:solidFill>
                <a:latin typeface="Consolas"/>
                <a:ea typeface="MS PGothic"/>
                <a:cs typeface="Arial"/>
              </a:rPr>
              <a:t>getReverseData</a:t>
            </a:r>
            <a:r>
              <a:rPr lang="en-US" sz="1200" dirty="0">
                <a:solidFill>
                  <a:srgbClr val="000000"/>
                </a:solidFill>
                <a:latin typeface="Consolas"/>
                <a:ea typeface="MS PGothic"/>
                <a:cs typeface="Arial"/>
              </a:rPr>
              <a:t>();</a:t>
            </a:r>
            <a:endParaRPr lang="en-US" sz="1200" dirty="0">
              <a:latin typeface="Calibri"/>
              <a:ea typeface="SimSun"/>
              <a:cs typeface="Times New Roman"/>
            </a:endParaRPr>
          </a:p>
          <a:p>
            <a:pPr algn="l">
              <a:lnSpc>
                <a:spcPct val="115000"/>
              </a:lnSpc>
              <a:spcBef>
                <a:spcPts val="0"/>
              </a:spcBef>
              <a:spcAft>
                <a:spcPts val="1000"/>
              </a:spcAft>
            </a:pPr>
            <a:r>
              <a:rPr lang="en-US" sz="1200" dirty="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8" name="Content Placeholder 3"/>
          <p:cNvSpPr txBox="1">
            <a:spLocks/>
          </p:cNvSpPr>
          <p:nvPr/>
        </p:nvSpPr>
        <p:spPr bwMode="auto">
          <a:xfrm>
            <a:off x="6096000" y="2286000"/>
            <a:ext cx="3048000" cy="131177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200" dirty="0" err="1" smtClean="0">
                <a:solidFill>
                  <a:srgbClr val="2B91AF"/>
                </a:solidFill>
                <a:latin typeface="Consolas"/>
                <a:ea typeface="MS PGothic"/>
                <a:cs typeface="Arial"/>
              </a:rPr>
              <a:t>MyStringVector</a:t>
            </a:r>
            <a:r>
              <a:rPr lang="en-US" sz="1200" dirty="0" smtClean="0">
                <a:solidFill>
                  <a:srgbClr val="000000"/>
                </a:solidFill>
                <a:latin typeface="Consolas"/>
                <a:ea typeface="MS PGothic"/>
                <a:cs typeface="Arial"/>
              </a:rPr>
              <a:t> </a:t>
            </a:r>
            <a:r>
              <a:rPr lang="en-US" sz="1200" dirty="0" err="1" smtClean="0">
                <a:solidFill>
                  <a:srgbClr val="000000"/>
                </a:solidFill>
                <a:latin typeface="Consolas"/>
                <a:ea typeface="MS PGothic"/>
                <a:cs typeface="Arial"/>
              </a:rPr>
              <a:t>getReverseData</a:t>
            </a:r>
            <a:r>
              <a:rPr lang="en-US" sz="1200" dirty="0" smtClean="0">
                <a:solidFill>
                  <a:srgbClr val="000000"/>
                </a:solidFill>
                <a:latin typeface="Consolas"/>
                <a:ea typeface="MS PGothic"/>
                <a:cs typeface="Arial"/>
              </a:rPr>
              <a:t>()</a:t>
            </a:r>
          </a:p>
          <a:p>
            <a:pPr algn="l">
              <a:lnSpc>
                <a:spcPct val="110000"/>
              </a:lnSpc>
              <a:spcBef>
                <a:spcPts val="0"/>
              </a:spcBef>
              <a:spcAft>
                <a:spcPts val="0"/>
              </a:spcAft>
            </a:pPr>
            <a:r>
              <a:rPr lang="en-US" sz="1200" dirty="0" smtClean="0">
                <a:solidFill>
                  <a:srgbClr val="000000"/>
                </a:solidFill>
                <a:latin typeface="Consolas"/>
                <a:ea typeface="MS PGothic"/>
                <a:cs typeface="Arial"/>
              </a:rPr>
              <a:t>{</a:t>
            </a:r>
            <a:endParaRPr lang="en-US" sz="1200" dirty="0" smtClean="0">
              <a:latin typeface="Times New Roman"/>
              <a:ea typeface="Times New Roman"/>
            </a:endParaRPr>
          </a:p>
          <a:p>
            <a:pPr algn="l">
              <a:lnSpc>
                <a:spcPct val="110000"/>
              </a:lnSpc>
              <a:spcBef>
                <a:spcPts val="0"/>
              </a:spcBef>
              <a:spcAft>
                <a:spcPts val="0"/>
              </a:spcAft>
            </a:pPr>
            <a:r>
              <a:rPr lang="en-US" sz="1200" dirty="0" smtClean="0">
                <a:solidFill>
                  <a:srgbClr val="2B91AF"/>
                </a:solidFill>
                <a:latin typeface="Consolas"/>
                <a:ea typeface="MS PGothic"/>
                <a:cs typeface="Arial"/>
              </a:rPr>
              <a:t>  </a:t>
            </a:r>
            <a:r>
              <a:rPr lang="en-US" sz="1200" dirty="0" err="1">
                <a:solidFill>
                  <a:srgbClr val="2B91AF"/>
                </a:solidFill>
                <a:latin typeface="Consolas"/>
                <a:ea typeface="MS PGothic"/>
                <a:cs typeface="Arial"/>
              </a:rPr>
              <a:t>MyStringVector</a:t>
            </a:r>
            <a:r>
              <a:rPr lang="en-US" sz="1200" dirty="0">
                <a:solidFill>
                  <a:srgbClr val="000000"/>
                </a:solidFill>
                <a:latin typeface="Consolas"/>
                <a:ea typeface="MS PGothic"/>
                <a:cs typeface="Arial"/>
              </a:rPr>
              <a:t> </a:t>
            </a:r>
            <a:r>
              <a:rPr lang="en-US" sz="1200" dirty="0" smtClean="0">
                <a:solidFill>
                  <a:srgbClr val="000000"/>
                </a:solidFill>
                <a:latin typeface="Consolas"/>
                <a:ea typeface="MS PGothic"/>
                <a:cs typeface="Arial"/>
              </a:rPr>
              <a:t>result;</a:t>
            </a:r>
          </a:p>
          <a:p>
            <a:pPr algn="l">
              <a:lnSpc>
                <a:spcPct val="110000"/>
              </a:lnSpc>
              <a:spcBef>
                <a:spcPts val="0"/>
              </a:spcBef>
              <a:spcAft>
                <a:spcPts val="0"/>
              </a:spcAft>
            </a:pPr>
            <a:r>
              <a:rPr lang="en-US" sz="1200" dirty="0" smtClean="0">
                <a:solidFill>
                  <a:srgbClr val="000000"/>
                </a:solidFill>
                <a:latin typeface="Consolas"/>
                <a:ea typeface="MS PGothic"/>
                <a:cs typeface="Arial"/>
              </a:rPr>
              <a:t>  …</a:t>
            </a:r>
            <a:endParaRPr lang="en-US" sz="1200" dirty="0">
              <a:latin typeface="Times New Roman"/>
              <a:ea typeface="Times New Roman"/>
            </a:endParaRPr>
          </a:p>
          <a:p>
            <a:pPr algn="l">
              <a:lnSpc>
                <a:spcPct val="110000"/>
              </a:lnSpc>
              <a:spcBef>
                <a:spcPts val="0"/>
              </a:spcBef>
              <a:spcAft>
                <a:spcPts val="0"/>
              </a:spcAft>
            </a:pPr>
            <a:r>
              <a:rPr lang="en-US" sz="1200" dirty="0" smtClean="0">
                <a:solidFill>
                  <a:srgbClr val="0000FF"/>
                </a:solidFill>
                <a:latin typeface="Consolas"/>
                <a:ea typeface="MS PGothic"/>
                <a:cs typeface="Arial"/>
              </a:rPr>
              <a:t>  return</a:t>
            </a:r>
            <a:r>
              <a:rPr lang="en-US" sz="1200" dirty="0" smtClean="0">
                <a:solidFill>
                  <a:srgbClr val="000000"/>
                </a:solidFill>
                <a:latin typeface="Consolas"/>
                <a:ea typeface="MS PGothic"/>
                <a:cs typeface="Arial"/>
              </a:rPr>
              <a:t> result;</a:t>
            </a:r>
            <a:endParaRPr lang="en-US" sz="1200" dirty="0">
              <a:latin typeface="Times New Roman"/>
              <a:ea typeface="Times New Roman"/>
            </a:endParaRPr>
          </a:p>
          <a:p>
            <a:pPr algn="l">
              <a:lnSpc>
                <a:spcPct val="110000"/>
              </a:lnSpc>
              <a:spcBef>
                <a:spcPts val="0"/>
              </a:spcBef>
              <a:spcAft>
                <a:spcPts val="0"/>
              </a:spcAft>
            </a:pPr>
            <a:r>
              <a:rPr lang="en-US" sz="1200" dirty="0" smtClean="0">
                <a:solidFill>
                  <a:srgbClr val="000000"/>
                </a:solidFill>
                <a:latin typeface="Consolas"/>
                <a:ea typeface="MS PGothic"/>
                <a:cs typeface="Arial"/>
              </a:rPr>
              <a:t>}</a:t>
            </a:r>
            <a:endParaRPr lang="en-US" sz="1200" dirty="0">
              <a:latin typeface="Times New Roman"/>
              <a:ea typeface="Times New Roman"/>
            </a:endParaRPr>
          </a:p>
        </p:txBody>
      </p:sp>
      <p:sp>
        <p:nvSpPr>
          <p:cNvPr id="9" name="Content Placeholder 3"/>
          <p:cNvSpPr txBox="1">
            <a:spLocks/>
          </p:cNvSpPr>
          <p:nvPr/>
        </p:nvSpPr>
        <p:spPr bwMode="auto">
          <a:xfrm>
            <a:off x="6096000" y="3886200"/>
            <a:ext cx="3048000" cy="232743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200" dirty="0" err="1">
                <a:solidFill>
                  <a:srgbClr val="2B91AF"/>
                </a:solidFill>
                <a:latin typeface="Consolas"/>
                <a:ea typeface="MS PGothic"/>
                <a:cs typeface="Arial"/>
              </a:rPr>
              <a:t>MyStringVector</a:t>
            </a:r>
            <a:r>
              <a:rPr lang="en-US" sz="1200" dirty="0">
                <a:solidFill>
                  <a:srgbClr val="000000"/>
                </a:solidFill>
                <a:latin typeface="Consolas"/>
                <a:ea typeface="MS PGothic"/>
                <a:cs typeface="Arial"/>
              </a:rPr>
              <a:t> </a:t>
            </a:r>
            <a:r>
              <a:rPr lang="en-US" sz="1200" dirty="0" err="1" smtClean="0">
                <a:solidFill>
                  <a:srgbClr val="000000"/>
                </a:solidFill>
                <a:latin typeface="Consolas"/>
                <a:ea typeface="MS PGothic"/>
                <a:cs typeface="Arial"/>
              </a:rPr>
              <a:t>getData</a:t>
            </a:r>
            <a:r>
              <a:rPr lang="en-US" sz="1200" dirty="0" smtClean="0">
                <a:solidFill>
                  <a:srgbClr val="000000"/>
                </a:solidFill>
                <a:latin typeface="Consolas"/>
                <a:ea typeface="MS PGothic"/>
                <a:cs typeface="Arial"/>
              </a:rPr>
              <a:t>(</a:t>
            </a:r>
            <a:r>
              <a:rPr lang="en-US" sz="1200" dirty="0" err="1" smtClean="0">
                <a:solidFill>
                  <a:srgbClr val="0000FF"/>
                </a:solidFill>
                <a:latin typeface="Consolas"/>
                <a:ea typeface="MS PGothic"/>
                <a:cs typeface="Arial"/>
              </a:rPr>
              <a:t>bool</a:t>
            </a:r>
            <a:r>
              <a:rPr lang="en-US" sz="1200" dirty="0" smtClean="0">
                <a:solidFill>
                  <a:srgbClr val="000000"/>
                </a:solidFill>
                <a:latin typeface="Consolas"/>
                <a:ea typeface="MS PGothic"/>
                <a:cs typeface="Arial"/>
              </a:rPr>
              <a:t> </a:t>
            </a:r>
            <a:r>
              <a:rPr lang="en-US" sz="1200" dirty="0" smtClean="0">
                <a:solidFill>
                  <a:srgbClr val="808080"/>
                </a:solidFill>
                <a:latin typeface="Consolas"/>
                <a:ea typeface="MS PGothic"/>
                <a:cs typeface="Arial"/>
              </a:rPr>
              <a:t>flag</a:t>
            </a:r>
            <a:r>
              <a:rPr lang="en-US" sz="1200" dirty="0" smtClean="0">
                <a:solidFill>
                  <a:srgbClr val="000000"/>
                </a:solidFill>
                <a:latin typeface="Consolas"/>
                <a:ea typeface="MS PGothic"/>
                <a:cs typeface="Arial"/>
              </a:rPr>
              <a:t>) {</a:t>
            </a:r>
            <a:endParaRPr lang="en-US" sz="1200" dirty="0">
              <a:latin typeface="Times New Roman"/>
              <a:ea typeface="Times New Roman"/>
            </a:endParaRPr>
          </a:p>
          <a:p>
            <a:pPr algn="l">
              <a:lnSpc>
                <a:spcPct val="110000"/>
              </a:lnSpc>
              <a:spcBef>
                <a:spcPts val="0"/>
              </a:spcBef>
              <a:spcAft>
                <a:spcPts val="0"/>
              </a:spcAft>
            </a:pPr>
            <a:r>
              <a:rPr lang="en-US" sz="1200" dirty="0">
                <a:solidFill>
                  <a:srgbClr val="2B91AF"/>
                </a:solidFill>
                <a:latin typeface="Consolas"/>
                <a:ea typeface="MS PGothic"/>
                <a:cs typeface="Arial"/>
              </a:rPr>
              <a:t>  </a:t>
            </a:r>
            <a:r>
              <a:rPr lang="en-US" sz="1200" dirty="0" err="1">
                <a:solidFill>
                  <a:srgbClr val="2B91AF"/>
                </a:solidFill>
                <a:latin typeface="Consolas"/>
                <a:ea typeface="MS PGothic"/>
                <a:cs typeface="Arial"/>
              </a:rPr>
              <a:t>MyStringVector</a:t>
            </a:r>
            <a:r>
              <a:rPr lang="en-US" sz="1200" dirty="0">
                <a:solidFill>
                  <a:srgbClr val="000000"/>
                </a:solidFill>
                <a:latin typeface="Consolas"/>
                <a:ea typeface="MS PGothic"/>
                <a:cs typeface="Arial"/>
              </a:rPr>
              <a:t> </a:t>
            </a:r>
            <a:r>
              <a:rPr lang="en-US" sz="1200" dirty="0" smtClean="0">
                <a:solidFill>
                  <a:srgbClr val="000000"/>
                </a:solidFill>
                <a:latin typeface="Consolas"/>
                <a:ea typeface="MS PGothic"/>
                <a:cs typeface="Arial"/>
              </a:rPr>
              <a:t>result;</a:t>
            </a:r>
            <a:endParaRPr lang="en-US" sz="1200" dirty="0">
              <a:latin typeface="Times New Roman"/>
              <a:ea typeface="Times New Roman"/>
            </a:endParaRPr>
          </a:p>
          <a:p>
            <a:pPr algn="l">
              <a:lnSpc>
                <a:spcPct val="110000"/>
              </a:lnSpc>
              <a:spcBef>
                <a:spcPts val="0"/>
              </a:spcBef>
              <a:spcAft>
                <a:spcPts val="0"/>
              </a:spcAft>
            </a:pPr>
            <a:r>
              <a:rPr lang="en-US" sz="1200" dirty="0">
                <a:solidFill>
                  <a:srgbClr val="0000FF"/>
                </a:solidFill>
                <a:latin typeface="Consolas"/>
                <a:ea typeface="MS PGothic"/>
                <a:cs typeface="Arial"/>
              </a:rPr>
              <a:t>  if</a:t>
            </a:r>
            <a:r>
              <a:rPr lang="en-US" sz="1200" dirty="0">
                <a:solidFill>
                  <a:srgbClr val="000000"/>
                </a:solidFill>
                <a:latin typeface="Consolas"/>
                <a:ea typeface="MS PGothic"/>
                <a:cs typeface="Arial"/>
              </a:rPr>
              <a:t> </a:t>
            </a:r>
            <a:r>
              <a:rPr lang="en-US" sz="1200" dirty="0" smtClean="0">
                <a:solidFill>
                  <a:srgbClr val="000000"/>
                </a:solidFill>
                <a:latin typeface="Consolas"/>
                <a:ea typeface="MS PGothic"/>
                <a:cs typeface="Arial"/>
              </a:rPr>
              <a:t>(</a:t>
            </a:r>
            <a:r>
              <a:rPr lang="en-US" sz="1200" dirty="0" smtClean="0">
                <a:solidFill>
                  <a:srgbClr val="808080"/>
                </a:solidFill>
                <a:latin typeface="Consolas"/>
                <a:ea typeface="MS PGothic"/>
                <a:cs typeface="Arial"/>
              </a:rPr>
              <a:t>flag</a:t>
            </a:r>
            <a:r>
              <a:rPr lang="en-US" sz="1200" dirty="0" smtClean="0">
                <a:solidFill>
                  <a:srgbClr val="000000"/>
                </a:solidFill>
                <a:latin typeface="Consolas"/>
                <a:ea typeface="MS PGothic"/>
                <a:cs typeface="Arial"/>
              </a:rPr>
              <a:t>) {</a:t>
            </a:r>
            <a:endParaRPr lang="en-US" sz="1200" dirty="0">
              <a:latin typeface="Times New Roman"/>
              <a:ea typeface="Times New Roman"/>
            </a:endParaRPr>
          </a:p>
          <a:p>
            <a:pPr algn="l">
              <a:lnSpc>
                <a:spcPct val="110000"/>
              </a:lnSpc>
              <a:spcBef>
                <a:spcPts val="0"/>
              </a:spcBef>
              <a:spcAft>
                <a:spcPts val="0"/>
              </a:spcAft>
            </a:pPr>
            <a:r>
              <a:rPr lang="en-US" sz="1200" dirty="0" smtClean="0">
                <a:latin typeface="Consolas"/>
                <a:ea typeface="MS PGothic"/>
                <a:cs typeface="Arial"/>
              </a:rPr>
              <a:t>    …</a:t>
            </a:r>
            <a:endParaRPr lang="en-US" sz="1200" dirty="0" smtClean="0">
              <a:latin typeface="Times New Roman"/>
              <a:ea typeface="Times New Roman"/>
            </a:endParaRPr>
          </a:p>
          <a:p>
            <a:pPr algn="l">
              <a:lnSpc>
                <a:spcPct val="110000"/>
              </a:lnSpc>
              <a:spcBef>
                <a:spcPts val="0"/>
              </a:spcBef>
              <a:spcAft>
                <a:spcPts val="0"/>
              </a:spcAft>
            </a:pPr>
            <a:r>
              <a:rPr lang="en-US" sz="1200" dirty="0" smtClean="0">
                <a:solidFill>
                  <a:srgbClr val="0000FF"/>
                </a:solidFill>
                <a:latin typeface="Consolas"/>
                <a:ea typeface="MS PGothic"/>
                <a:cs typeface="Arial"/>
              </a:rPr>
              <a:t>    return</a:t>
            </a:r>
            <a:r>
              <a:rPr lang="en-US" sz="1200" dirty="0" smtClean="0">
                <a:solidFill>
                  <a:srgbClr val="000000"/>
                </a:solidFill>
                <a:latin typeface="Consolas"/>
                <a:ea typeface="MS PGothic"/>
                <a:cs typeface="Arial"/>
              </a:rPr>
              <a:t> result;</a:t>
            </a:r>
            <a:endParaRPr lang="en-US" sz="1200" dirty="0" smtClean="0">
              <a:latin typeface="Times New Roman"/>
              <a:ea typeface="Times New Roman"/>
            </a:endParaRPr>
          </a:p>
          <a:p>
            <a:pPr algn="l">
              <a:lnSpc>
                <a:spcPct val="110000"/>
              </a:lnSpc>
              <a:spcBef>
                <a:spcPts val="0"/>
              </a:spcBef>
              <a:spcAft>
                <a:spcPts val="0"/>
              </a:spcAft>
            </a:pPr>
            <a:r>
              <a:rPr lang="en-US" sz="1200" dirty="0" smtClean="0">
                <a:solidFill>
                  <a:srgbClr val="000000"/>
                </a:solidFill>
                <a:latin typeface="Consolas"/>
                <a:ea typeface="MS PGothic"/>
                <a:cs typeface="Arial"/>
              </a:rPr>
              <a:t>  </a:t>
            </a:r>
            <a:r>
              <a:rPr lang="en-US" sz="1200" dirty="0">
                <a:solidFill>
                  <a:srgbClr val="000000"/>
                </a:solidFill>
                <a:latin typeface="Consolas"/>
                <a:ea typeface="MS PGothic"/>
                <a:cs typeface="Arial"/>
              </a:rPr>
              <a:t>}</a:t>
            </a:r>
            <a:endParaRPr lang="en-US" sz="1200" dirty="0">
              <a:latin typeface="Times New Roman"/>
              <a:ea typeface="Times New Roman"/>
            </a:endParaRPr>
          </a:p>
          <a:p>
            <a:pPr algn="l">
              <a:lnSpc>
                <a:spcPct val="110000"/>
              </a:lnSpc>
              <a:spcBef>
                <a:spcPts val="0"/>
              </a:spcBef>
              <a:spcAft>
                <a:spcPts val="0"/>
              </a:spcAft>
            </a:pPr>
            <a:r>
              <a:rPr lang="en-US" sz="1200" dirty="0">
                <a:solidFill>
                  <a:srgbClr val="0000FF"/>
                </a:solidFill>
                <a:latin typeface="Consolas"/>
                <a:ea typeface="MS PGothic"/>
                <a:cs typeface="Arial"/>
              </a:rPr>
              <a:t>  </a:t>
            </a:r>
            <a:r>
              <a:rPr lang="en-US" sz="1200" dirty="0" smtClean="0">
                <a:solidFill>
                  <a:srgbClr val="0000FF"/>
                </a:solidFill>
                <a:latin typeface="Consolas"/>
                <a:ea typeface="MS PGothic"/>
                <a:cs typeface="Arial"/>
              </a:rPr>
              <a:t>else</a:t>
            </a:r>
            <a:r>
              <a:rPr lang="en-US" sz="1200" dirty="0" smtClean="0">
                <a:latin typeface="Times New Roman"/>
                <a:ea typeface="Times New Roman"/>
              </a:rPr>
              <a:t> </a:t>
            </a:r>
            <a:r>
              <a:rPr lang="en-US" sz="1200" dirty="0" smtClean="0">
                <a:solidFill>
                  <a:srgbClr val="000000"/>
                </a:solidFill>
                <a:latin typeface="Consolas"/>
                <a:ea typeface="MS PGothic"/>
                <a:cs typeface="Arial"/>
              </a:rPr>
              <a:t>{</a:t>
            </a:r>
            <a:endParaRPr lang="en-US" sz="1200" dirty="0">
              <a:latin typeface="Times New Roman"/>
              <a:ea typeface="Times New Roman"/>
            </a:endParaRPr>
          </a:p>
          <a:p>
            <a:pPr algn="l">
              <a:lnSpc>
                <a:spcPct val="110000"/>
              </a:lnSpc>
              <a:spcBef>
                <a:spcPts val="0"/>
              </a:spcBef>
              <a:spcAft>
                <a:spcPts val="0"/>
              </a:spcAft>
            </a:pPr>
            <a:r>
              <a:rPr lang="en-US" sz="1200" dirty="0">
                <a:solidFill>
                  <a:srgbClr val="0000FF"/>
                </a:solidFill>
                <a:latin typeface="Consolas"/>
                <a:ea typeface="MS PGothic"/>
                <a:cs typeface="Arial"/>
              </a:rPr>
              <a:t>    return</a:t>
            </a:r>
            <a:r>
              <a:rPr lang="en-US" sz="1200" dirty="0">
                <a:solidFill>
                  <a:srgbClr val="000000"/>
                </a:solidFill>
                <a:latin typeface="Consolas"/>
                <a:ea typeface="MS PGothic"/>
                <a:cs typeface="Arial"/>
              </a:rPr>
              <a:t> </a:t>
            </a:r>
            <a:r>
              <a:rPr lang="en-US" sz="1200" dirty="0" err="1" smtClean="0">
                <a:solidFill>
                  <a:srgbClr val="000000"/>
                </a:solidFill>
                <a:latin typeface="Consolas"/>
                <a:ea typeface="MS PGothic"/>
                <a:cs typeface="Arial"/>
              </a:rPr>
              <a:t>getReverseData</a:t>
            </a:r>
            <a:r>
              <a:rPr lang="en-US" sz="1200" dirty="0">
                <a:solidFill>
                  <a:srgbClr val="000000"/>
                </a:solidFill>
                <a:latin typeface="Consolas"/>
                <a:ea typeface="MS PGothic"/>
                <a:cs typeface="Arial"/>
              </a:rPr>
              <a:t>();</a:t>
            </a:r>
            <a:endParaRPr lang="en-US" sz="1200" dirty="0">
              <a:latin typeface="Times New Roman"/>
              <a:ea typeface="Times New Roman"/>
            </a:endParaRPr>
          </a:p>
          <a:p>
            <a:pPr algn="l">
              <a:lnSpc>
                <a:spcPct val="110000"/>
              </a:lnSpc>
              <a:spcBef>
                <a:spcPts val="0"/>
              </a:spcBef>
              <a:spcAft>
                <a:spcPts val="0"/>
              </a:spcAft>
            </a:pPr>
            <a:r>
              <a:rPr lang="en-US" sz="1200" dirty="0">
                <a:solidFill>
                  <a:srgbClr val="000000"/>
                </a:solidFill>
                <a:latin typeface="Consolas"/>
                <a:ea typeface="MS PGothic"/>
                <a:cs typeface="Arial"/>
              </a:rPr>
              <a:t>  }</a:t>
            </a:r>
            <a:endParaRPr lang="en-US" sz="1200" dirty="0">
              <a:latin typeface="Times New Roman"/>
              <a:ea typeface="Times New Roman"/>
            </a:endParaRPr>
          </a:p>
          <a:p>
            <a:pPr algn="l">
              <a:lnSpc>
                <a:spcPct val="110000"/>
              </a:lnSpc>
              <a:spcBef>
                <a:spcPts val="0"/>
              </a:spcBef>
              <a:spcAft>
                <a:spcPts val="0"/>
              </a:spcAft>
            </a:pPr>
            <a:r>
              <a:rPr lang="en-US" sz="12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Tree>
    <p:extLst>
      <p:ext uri="{BB962C8B-B14F-4D97-AF65-F5344CB8AC3E}">
        <p14:creationId xmlns:p14="http://schemas.microsoft.com/office/powerpoint/2010/main" val="1736344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Named Return Value Optimization + Return value optimization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a:xfrm>
            <a:off x="539749" y="1412874"/>
            <a:ext cx="8451851" cy="4752975"/>
          </a:xfrm>
        </p:spPr>
        <p:txBody>
          <a:bodyPr>
            <a:normAutofit/>
          </a:bodyPr>
          <a:lstStyle/>
          <a:p>
            <a:pPr marL="285750" indent="-285750">
              <a:buFont typeface="Arial" pitchFamily="34" charset="0"/>
              <a:buChar char="•"/>
            </a:pPr>
            <a:r>
              <a:rPr lang="en-US" dirty="0" smtClean="0"/>
              <a:t>Still active with move semantics: Move not done</a:t>
            </a:r>
          </a:p>
        </p:txBody>
      </p:sp>
      <p:sp>
        <p:nvSpPr>
          <p:cNvPr id="13" name="Content Placeholder 3"/>
          <p:cNvSpPr txBox="1">
            <a:spLocks/>
          </p:cNvSpPr>
          <p:nvPr/>
        </p:nvSpPr>
        <p:spPr bwMode="auto">
          <a:xfrm>
            <a:off x="533400" y="1828800"/>
            <a:ext cx="7772398" cy="373378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2B91AF"/>
                </a:solidFill>
                <a:latin typeface="Consolas"/>
                <a:ea typeface="MS PGothic"/>
                <a:cs typeface="Arial"/>
              </a:rPr>
              <a:t>MyStringVector</a:t>
            </a:r>
            <a:r>
              <a:rPr lang="en-US" sz="1800" dirty="0">
                <a:solidFill>
                  <a:srgbClr val="000000"/>
                </a:solidFill>
                <a:latin typeface="Consolas"/>
                <a:ea typeface="MS PGothic"/>
                <a:cs typeface="Arial"/>
              </a:rPr>
              <a:t> </a:t>
            </a:r>
            <a:r>
              <a:rPr lang="en-US" sz="1800" dirty="0" err="1" smtClean="0">
                <a:solidFill>
                  <a:srgbClr val="000000"/>
                </a:solidFill>
                <a:latin typeface="Consolas"/>
                <a:ea typeface="MS PGothic"/>
                <a:cs typeface="Arial"/>
              </a:rPr>
              <a:t>getDataTrue</a:t>
            </a:r>
            <a:r>
              <a:rPr lang="en-US" sz="1800" dirty="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2B91AF"/>
                </a:solidFill>
                <a:latin typeface="Consolas"/>
                <a:ea typeface="MS PGothic"/>
                <a:cs typeface="Arial"/>
              </a:rPr>
              <a:t>  </a:t>
            </a:r>
            <a:r>
              <a:rPr lang="en-US" sz="1800" dirty="0" err="1">
                <a:solidFill>
                  <a:srgbClr val="2B91AF"/>
                </a:solidFill>
                <a:latin typeface="Consolas"/>
                <a:ea typeface="MS PGothic"/>
                <a:cs typeface="Arial"/>
              </a:rPr>
              <a:t>MyStringVector</a:t>
            </a: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result;</a:t>
            </a:r>
            <a:endParaRPr lang="en-US" sz="1800" dirty="0">
              <a:latin typeface="Calibri"/>
              <a:ea typeface="SimSun"/>
              <a:cs typeface="Times New Roman"/>
            </a:endParaRPr>
          </a:p>
          <a:p>
            <a:pPr marL="402590" algn="l">
              <a:lnSpc>
                <a:spcPct val="110000"/>
              </a:lnSpc>
              <a:spcBef>
                <a:spcPts val="0"/>
              </a:spcBef>
              <a:spcAft>
                <a:spcPts val="0"/>
              </a:spcAft>
            </a:pPr>
            <a:r>
              <a:rPr lang="en-US" sz="1800" dirty="0">
                <a:solidFill>
                  <a:srgbClr val="7F7F7F"/>
                </a:solidFill>
                <a:latin typeface="Consolas"/>
                <a:ea typeface="MS PGothic"/>
                <a:cs typeface="Arial"/>
              </a:rPr>
              <a:t>  </a:t>
            </a:r>
            <a:r>
              <a:rPr lang="en-US" sz="1800" dirty="0" err="1">
                <a:solidFill>
                  <a:srgbClr val="7F7F7F"/>
                </a:solidFill>
                <a:latin typeface="Consolas"/>
                <a:ea typeface="MS PGothic"/>
                <a:cs typeface="Arial"/>
              </a:rPr>
              <a:t>const</a:t>
            </a:r>
            <a:r>
              <a:rPr lang="en-US" sz="1800" dirty="0">
                <a:solidFill>
                  <a:srgbClr val="7F7F7F"/>
                </a:solidFill>
                <a:latin typeface="Consolas"/>
                <a:ea typeface="MS PGothic"/>
                <a:cs typeface="Arial"/>
              </a:rPr>
              <a:t> unsigned </a:t>
            </a:r>
            <a:r>
              <a:rPr lang="en-US" sz="1800" dirty="0" err="1">
                <a:solidFill>
                  <a:srgbClr val="7F7F7F"/>
                </a:solidFill>
                <a:latin typeface="Consolas"/>
                <a:ea typeface="MS PGothic"/>
                <a:cs typeface="Arial"/>
              </a:rPr>
              <a:t>int</a:t>
            </a:r>
            <a:r>
              <a:rPr lang="en-US" sz="1800" dirty="0">
                <a:solidFill>
                  <a:srgbClr val="7F7F7F"/>
                </a:solidFill>
                <a:latin typeface="Consolas"/>
                <a:ea typeface="MS PGothic"/>
                <a:cs typeface="Arial"/>
              </a:rPr>
              <a:t> </a:t>
            </a:r>
            <a:r>
              <a:rPr lang="en-US" sz="1800" dirty="0" smtClean="0">
                <a:solidFill>
                  <a:srgbClr val="7F7F7F"/>
                </a:solidFill>
                <a:latin typeface="Consolas"/>
                <a:ea typeface="MS PGothic"/>
                <a:cs typeface="Arial"/>
              </a:rPr>
              <a:t>count </a:t>
            </a:r>
            <a:r>
              <a:rPr lang="en-US" sz="1800" dirty="0">
                <a:solidFill>
                  <a:srgbClr val="7F7F7F"/>
                </a:solidFill>
                <a:latin typeface="Consolas"/>
                <a:ea typeface="MS PGothic"/>
                <a:cs typeface="Arial"/>
              </a:rPr>
              <a:t>= 10000000;</a:t>
            </a:r>
            <a:endParaRPr lang="en-US" sz="1800" dirty="0">
              <a:latin typeface="Calibri"/>
              <a:ea typeface="SimSun"/>
              <a:cs typeface="Times New Roman"/>
            </a:endParaRPr>
          </a:p>
          <a:p>
            <a:pPr marL="402590" algn="l">
              <a:lnSpc>
                <a:spcPct val="110000"/>
              </a:lnSpc>
              <a:spcBef>
                <a:spcPts val="0"/>
              </a:spcBef>
              <a:spcAft>
                <a:spcPts val="0"/>
              </a:spcAft>
            </a:pPr>
            <a:r>
              <a:rPr lang="en-US" sz="1800" dirty="0">
                <a:solidFill>
                  <a:srgbClr val="7F7F7F"/>
                </a:solidFill>
                <a:latin typeface="Consolas"/>
                <a:ea typeface="MS PGothic"/>
                <a:cs typeface="Arial"/>
              </a:rPr>
              <a:t>  </a:t>
            </a:r>
            <a:r>
              <a:rPr lang="en-US" sz="1800" dirty="0" err="1" smtClean="0">
                <a:solidFill>
                  <a:srgbClr val="7F7F7F"/>
                </a:solidFill>
                <a:latin typeface="Consolas"/>
                <a:ea typeface="MS PGothic"/>
                <a:cs typeface="Arial"/>
              </a:rPr>
              <a:t>result.vector.reserve</a:t>
            </a:r>
            <a:r>
              <a:rPr lang="en-US" sz="1800" dirty="0" smtClean="0">
                <a:solidFill>
                  <a:srgbClr val="7F7F7F"/>
                </a:solidFill>
                <a:latin typeface="Consolas"/>
                <a:ea typeface="MS PGothic"/>
                <a:cs typeface="Arial"/>
              </a:rPr>
              <a:t>(count</a:t>
            </a:r>
            <a:r>
              <a:rPr lang="en-US" sz="1800" dirty="0">
                <a:solidFill>
                  <a:srgbClr val="7F7F7F"/>
                </a:solidFill>
                <a:latin typeface="Consolas"/>
                <a:ea typeface="MS PGothic"/>
                <a:cs typeface="Arial"/>
              </a:rPr>
              <a:t>);</a:t>
            </a:r>
            <a:endParaRPr lang="en-US" sz="1800" dirty="0">
              <a:latin typeface="Calibri"/>
              <a:ea typeface="SimSun"/>
              <a:cs typeface="Times New Roman"/>
            </a:endParaRPr>
          </a:p>
          <a:p>
            <a:pPr marL="402590" algn="l">
              <a:lnSpc>
                <a:spcPct val="110000"/>
              </a:lnSpc>
              <a:spcBef>
                <a:spcPts val="0"/>
              </a:spcBef>
              <a:spcAft>
                <a:spcPts val="0"/>
              </a:spcAft>
            </a:pPr>
            <a:r>
              <a:rPr lang="en-US" sz="1800" dirty="0">
                <a:solidFill>
                  <a:srgbClr val="7F7F7F"/>
                </a:solidFill>
                <a:latin typeface="Consolas"/>
                <a:ea typeface="MS PGothic"/>
                <a:cs typeface="Arial"/>
              </a:rPr>
              <a:t>  for (unsigned </a:t>
            </a:r>
            <a:r>
              <a:rPr lang="en-US" sz="1800" dirty="0" err="1">
                <a:solidFill>
                  <a:srgbClr val="7F7F7F"/>
                </a:solidFill>
                <a:latin typeface="Consolas"/>
                <a:ea typeface="MS PGothic"/>
                <a:cs typeface="Arial"/>
              </a:rPr>
              <a:t>int</a:t>
            </a:r>
            <a:r>
              <a:rPr lang="en-US" sz="1800" dirty="0">
                <a:solidFill>
                  <a:srgbClr val="7F7F7F"/>
                </a:solidFill>
                <a:latin typeface="Consolas"/>
                <a:ea typeface="MS PGothic"/>
                <a:cs typeface="Arial"/>
              </a:rPr>
              <a:t> </a:t>
            </a:r>
            <a:r>
              <a:rPr lang="en-US" sz="1800" dirty="0" err="1">
                <a:solidFill>
                  <a:srgbClr val="7F7F7F"/>
                </a:solidFill>
                <a:latin typeface="Consolas"/>
                <a:ea typeface="MS PGothic"/>
                <a:cs typeface="Arial"/>
              </a:rPr>
              <a:t>i</a:t>
            </a:r>
            <a:r>
              <a:rPr lang="en-US" sz="1800" dirty="0">
                <a:solidFill>
                  <a:srgbClr val="7F7F7F"/>
                </a:solidFill>
                <a:latin typeface="Consolas"/>
                <a:ea typeface="MS PGothic"/>
                <a:cs typeface="Arial"/>
              </a:rPr>
              <a:t> = 0; </a:t>
            </a:r>
            <a:r>
              <a:rPr lang="en-US" sz="1800" dirty="0" err="1">
                <a:solidFill>
                  <a:srgbClr val="7F7F7F"/>
                </a:solidFill>
                <a:latin typeface="Consolas"/>
                <a:ea typeface="MS PGothic"/>
                <a:cs typeface="Arial"/>
              </a:rPr>
              <a:t>i</a:t>
            </a:r>
            <a:r>
              <a:rPr lang="en-US" sz="1800" dirty="0">
                <a:solidFill>
                  <a:srgbClr val="7F7F7F"/>
                </a:solidFill>
                <a:latin typeface="Consolas"/>
                <a:ea typeface="MS PGothic"/>
                <a:cs typeface="Arial"/>
              </a:rPr>
              <a:t> &lt; </a:t>
            </a:r>
            <a:r>
              <a:rPr lang="en-US" sz="1800" dirty="0" smtClean="0">
                <a:solidFill>
                  <a:srgbClr val="7F7F7F"/>
                </a:solidFill>
                <a:latin typeface="Consolas"/>
                <a:ea typeface="MS PGothic"/>
                <a:cs typeface="Arial"/>
              </a:rPr>
              <a:t>count</a:t>
            </a:r>
            <a:r>
              <a:rPr lang="en-US" sz="1800" dirty="0">
                <a:solidFill>
                  <a:srgbClr val="7F7F7F"/>
                </a:solidFill>
                <a:latin typeface="Consolas"/>
                <a:ea typeface="MS PGothic"/>
                <a:cs typeface="Arial"/>
              </a:rPr>
              <a:t>; ++</a:t>
            </a:r>
            <a:r>
              <a:rPr lang="en-US" sz="1800" dirty="0" err="1">
                <a:solidFill>
                  <a:srgbClr val="7F7F7F"/>
                </a:solidFill>
                <a:latin typeface="Consolas"/>
                <a:ea typeface="MS PGothic"/>
                <a:cs typeface="Arial"/>
              </a:rPr>
              <a:t>i</a:t>
            </a:r>
            <a:r>
              <a:rPr lang="en-US" sz="1800" dirty="0">
                <a:solidFill>
                  <a:srgbClr val="7F7F7F"/>
                </a:solidFill>
                <a:latin typeface="Consolas"/>
                <a:ea typeface="MS PGothic"/>
                <a:cs typeface="Arial"/>
              </a:rPr>
              <a:t>)</a:t>
            </a:r>
            <a:endParaRPr lang="en-US" sz="1800" dirty="0">
              <a:latin typeface="Calibri"/>
              <a:ea typeface="SimSun"/>
              <a:cs typeface="Times New Roman"/>
            </a:endParaRPr>
          </a:p>
          <a:p>
            <a:pPr marL="402590" algn="l">
              <a:lnSpc>
                <a:spcPct val="110000"/>
              </a:lnSpc>
              <a:spcBef>
                <a:spcPts val="0"/>
              </a:spcBef>
              <a:spcAft>
                <a:spcPts val="0"/>
              </a:spcAft>
            </a:pPr>
            <a:r>
              <a:rPr lang="en-US" sz="1800" dirty="0">
                <a:solidFill>
                  <a:srgbClr val="7F7F7F"/>
                </a:solidFill>
                <a:latin typeface="Consolas"/>
                <a:ea typeface="MS PGothic"/>
                <a:cs typeface="Arial"/>
              </a:rPr>
              <a:t>  {</a:t>
            </a:r>
            <a:endParaRPr lang="en-US" sz="1800" dirty="0">
              <a:latin typeface="Calibri"/>
              <a:ea typeface="SimSun"/>
              <a:cs typeface="Times New Roman"/>
            </a:endParaRPr>
          </a:p>
          <a:p>
            <a:pPr marL="402590" algn="l">
              <a:lnSpc>
                <a:spcPct val="110000"/>
              </a:lnSpc>
              <a:spcBef>
                <a:spcPts val="0"/>
              </a:spcBef>
              <a:spcAft>
                <a:spcPts val="0"/>
              </a:spcAft>
            </a:pPr>
            <a:r>
              <a:rPr lang="en-US" sz="1800" dirty="0">
                <a:solidFill>
                  <a:srgbClr val="7F7F7F"/>
                </a:solidFill>
                <a:latin typeface="Consolas"/>
                <a:ea typeface="MS PGothic"/>
                <a:cs typeface="Arial"/>
              </a:rPr>
              <a:t>    </a:t>
            </a:r>
            <a:r>
              <a:rPr lang="en-US" sz="1800" dirty="0" err="1" smtClean="0">
                <a:solidFill>
                  <a:srgbClr val="7F7F7F"/>
                </a:solidFill>
                <a:latin typeface="Consolas"/>
                <a:ea typeface="MS PGothic"/>
                <a:cs typeface="Arial"/>
              </a:rPr>
              <a:t>result.vector.push_back</a:t>
            </a:r>
            <a:r>
              <a:rPr lang="en-US" sz="1800" dirty="0">
                <a:solidFill>
                  <a:srgbClr val="7F7F7F"/>
                </a:solidFill>
                <a:latin typeface="Consolas"/>
                <a:ea typeface="MS PGothic"/>
                <a:cs typeface="Arial"/>
              </a:rPr>
              <a:t>(</a:t>
            </a:r>
            <a:endParaRPr lang="en-US" sz="1800" dirty="0">
              <a:latin typeface="Calibri"/>
              <a:ea typeface="SimSun"/>
              <a:cs typeface="Times New Roman"/>
            </a:endParaRPr>
          </a:p>
          <a:p>
            <a:pPr marL="402590" algn="l">
              <a:lnSpc>
                <a:spcPct val="110000"/>
              </a:lnSpc>
              <a:spcBef>
                <a:spcPts val="0"/>
              </a:spcBef>
              <a:spcAft>
                <a:spcPts val="0"/>
              </a:spcAft>
            </a:pPr>
            <a:r>
              <a:rPr lang="en-US" sz="1800" dirty="0">
                <a:solidFill>
                  <a:srgbClr val="7F7F7F"/>
                </a:solidFill>
                <a:latin typeface="Consolas"/>
                <a:ea typeface="MS PGothic"/>
                <a:cs typeface="Arial"/>
              </a:rPr>
              <a:t>                         </a:t>
            </a:r>
            <a:r>
              <a:rPr lang="en-US" sz="1800" dirty="0" err="1">
                <a:solidFill>
                  <a:srgbClr val="7F7F7F"/>
                </a:solidFill>
                <a:latin typeface="Consolas"/>
                <a:ea typeface="MS PGothic"/>
                <a:cs typeface="Arial"/>
              </a:rPr>
              <a:t>MyString</a:t>
            </a:r>
            <a:r>
              <a:rPr lang="en-US" sz="1800" dirty="0">
                <a:solidFill>
                  <a:srgbClr val="7F7F7F"/>
                </a:solidFill>
                <a:latin typeface="Consolas"/>
                <a:ea typeface="MS PGothic"/>
                <a:cs typeface="Arial"/>
              </a:rPr>
              <a:t>(</a:t>
            </a:r>
            <a:r>
              <a:rPr lang="en-US" sz="1800" dirty="0" err="1">
                <a:solidFill>
                  <a:srgbClr val="7F7F7F"/>
                </a:solidFill>
                <a:latin typeface="Consolas"/>
                <a:ea typeface="MS PGothic"/>
                <a:cs typeface="Arial"/>
              </a:rPr>
              <a:t>std</a:t>
            </a:r>
            <a:r>
              <a:rPr lang="en-US" sz="1800" dirty="0">
                <a:solidFill>
                  <a:srgbClr val="7F7F7F"/>
                </a:solidFill>
                <a:latin typeface="Consolas"/>
                <a:ea typeface="MS PGothic"/>
                <a:cs typeface="Arial"/>
              </a:rPr>
              <a:t>::</a:t>
            </a:r>
            <a:r>
              <a:rPr lang="en-US" sz="1800" dirty="0" err="1">
                <a:solidFill>
                  <a:srgbClr val="7F7F7F"/>
                </a:solidFill>
                <a:latin typeface="Consolas"/>
                <a:ea typeface="MS PGothic"/>
                <a:cs typeface="Arial"/>
              </a:rPr>
              <a:t>to_string</a:t>
            </a:r>
            <a:r>
              <a:rPr lang="en-US" sz="1800" dirty="0">
                <a:solidFill>
                  <a:srgbClr val="7F7F7F"/>
                </a:solidFill>
                <a:latin typeface="Consolas"/>
                <a:ea typeface="MS PGothic"/>
                <a:cs typeface="Arial"/>
              </a:rPr>
              <a:t>(</a:t>
            </a:r>
            <a:r>
              <a:rPr lang="en-US" sz="1800" dirty="0" err="1">
                <a:solidFill>
                  <a:srgbClr val="7F7F7F"/>
                </a:solidFill>
                <a:latin typeface="Consolas"/>
                <a:ea typeface="MS PGothic"/>
                <a:cs typeface="Arial"/>
              </a:rPr>
              <a:t>i</a:t>
            </a:r>
            <a:r>
              <a:rPr lang="en-US" sz="1800" dirty="0">
                <a:solidFill>
                  <a:srgbClr val="7F7F7F"/>
                </a:solidFill>
                <a:latin typeface="Consolas"/>
                <a:ea typeface="MS PGothic"/>
                <a:cs typeface="Arial"/>
              </a:rPr>
              <a:t>)));</a:t>
            </a:r>
            <a:endParaRPr lang="en-US" sz="1800" dirty="0">
              <a:latin typeface="Calibri"/>
              <a:ea typeface="SimSun"/>
              <a:cs typeface="Times New Roman"/>
            </a:endParaRPr>
          </a:p>
          <a:p>
            <a:pPr marL="402590" algn="l">
              <a:lnSpc>
                <a:spcPct val="110000"/>
              </a:lnSpc>
              <a:spcBef>
                <a:spcPts val="0"/>
              </a:spcBef>
              <a:spcAft>
                <a:spcPts val="0"/>
              </a:spcAft>
            </a:pPr>
            <a:r>
              <a:rPr lang="en-US" sz="1800" dirty="0">
                <a:solidFill>
                  <a:srgbClr val="7F7F7F"/>
                </a:solidFill>
                <a:latin typeface="Consolas"/>
                <a:ea typeface="MS PGothic"/>
                <a:cs typeface="Arial"/>
              </a:rPr>
              <a:t>  }</a:t>
            </a:r>
            <a:endParaRPr lang="en-US" sz="1800" dirty="0">
              <a:latin typeface="Calibri"/>
              <a:ea typeface="SimSun"/>
              <a:cs typeface="Times New Roman"/>
            </a:endParaRPr>
          </a:p>
          <a:p>
            <a:pPr algn="l">
              <a:lnSpc>
                <a:spcPct val="110000"/>
              </a:lnSpc>
              <a:spcBef>
                <a:spcPts val="0"/>
              </a:spcBef>
              <a:spcAft>
                <a:spcPts val="0"/>
              </a:spcAft>
            </a:pPr>
            <a:r>
              <a:rPr lang="en-US" sz="1800" b="1" dirty="0">
                <a:solidFill>
                  <a:srgbClr val="0000FF"/>
                </a:solidFill>
                <a:latin typeface="Consolas"/>
                <a:ea typeface="MS PGothic"/>
                <a:cs typeface="Arial"/>
              </a:rPr>
              <a:t>  return</a:t>
            </a:r>
            <a:r>
              <a:rPr lang="en-US" sz="1800" b="1" dirty="0">
                <a:solidFill>
                  <a:srgbClr val="000000"/>
                </a:solidFill>
                <a:latin typeface="Consolas"/>
                <a:ea typeface="MS PGothic"/>
                <a:cs typeface="Arial"/>
              </a:rPr>
              <a:t> </a:t>
            </a:r>
            <a:r>
              <a:rPr lang="en-US" sz="1800" b="1" dirty="0" smtClean="0">
                <a:solidFill>
                  <a:srgbClr val="000000"/>
                </a:solidFill>
                <a:latin typeface="Consolas"/>
                <a:ea typeface="MS PGothic"/>
                <a:cs typeface="Arial"/>
              </a:rPr>
              <a:t>result;</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800" dirty="0">
              <a:effectLst/>
              <a:latin typeface="Calibri"/>
              <a:ea typeface="SimSun"/>
              <a:cs typeface="Times New Roman"/>
            </a:endParaRPr>
          </a:p>
        </p:txBody>
      </p:sp>
      <p:sp>
        <p:nvSpPr>
          <p:cNvPr id="11" name="Rounded Rectangle 10"/>
          <p:cNvSpPr/>
          <p:nvPr/>
        </p:nvSpPr>
        <p:spPr bwMode="auto">
          <a:xfrm>
            <a:off x="838200" y="4953000"/>
            <a:ext cx="1828800" cy="208774"/>
          </a:xfrm>
          <a:prstGeom prst="roundRect">
            <a:avLst/>
          </a:prstGeom>
          <a:noFill/>
          <a:ln w="28575">
            <a:solidFill>
              <a:srgbClr val="C0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4" name="Rounded Rectangle 3"/>
          <p:cNvSpPr/>
          <p:nvPr/>
        </p:nvSpPr>
        <p:spPr bwMode="auto">
          <a:xfrm>
            <a:off x="4800600" y="4876800"/>
            <a:ext cx="2438400" cy="914400"/>
          </a:xfrm>
          <a:prstGeom prst="round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r>
              <a:rPr lang="en-US" sz="1800" b="1" dirty="0" smtClean="0">
                <a:solidFill>
                  <a:schemeClr val="tx1"/>
                </a:solidFill>
              </a:rPr>
              <a:t>NRVO: No copy, no move</a:t>
            </a:r>
          </a:p>
        </p:txBody>
      </p:sp>
      <p:cxnSp>
        <p:nvCxnSpPr>
          <p:cNvPr id="6" name="Straight Arrow Connector 5"/>
          <p:cNvCxnSpPr>
            <a:stCxn id="4" idx="1"/>
            <a:endCxn id="11" idx="3"/>
          </p:cNvCxnSpPr>
          <p:nvPr/>
        </p:nvCxnSpPr>
        <p:spPr bwMode="auto">
          <a:xfrm flipH="1" flipV="1">
            <a:off x="2667000" y="5057387"/>
            <a:ext cx="2133600" cy="276613"/>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405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Support – Why? Performance!</a:t>
            </a:r>
            <a:endParaRPr lang="en-US" dirty="0"/>
          </a:p>
        </p:txBody>
      </p:sp>
      <p:sp>
        <p:nvSpPr>
          <p:cNvPr id="3" name="Content Placeholder 2"/>
          <p:cNvSpPr>
            <a:spLocks noGrp="1"/>
          </p:cNvSpPr>
          <p:nvPr>
            <p:ph idx="1"/>
          </p:nvPr>
        </p:nvSpPr>
        <p:spPr>
          <a:xfrm>
            <a:off x="539749" y="1412874"/>
            <a:ext cx="7232651" cy="4752975"/>
          </a:xfrm>
        </p:spPr>
        <p:txBody>
          <a:bodyPr>
            <a:normAutofit/>
          </a:bodyPr>
          <a:lstStyle/>
          <a:p>
            <a:pPr marL="285750" indent="-285750">
              <a:buFont typeface="Arial" pitchFamily="34" charset="0"/>
              <a:buChar char="•"/>
            </a:pPr>
            <a:r>
              <a:rPr lang="en-US" dirty="0" smtClean="0"/>
              <a:t>(Temporary) objects often copied</a:t>
            </a:r>
          </a:p>
          <a:p>
            <a:pPr marL="285750" indent="-285750">
              <a:buFont typeface="Arial" pitchFamily="34" charset="0"/>
              <a:buChar char="•"/>
            </a:pPr>
            <a:r>
              <a:rPr lang="en-US" dirty="0" smtClean="0"/>
              <a:t>Examples</a:t>
            </a:r>
          </a:p>
          <a:p>
            <a:pPr lvl="2"/>
            <a:r>
              <a:rPr lang="en-US" dirty="0" smtClean="0"/>
              <a:t>Returned by value </a:t>
            </a:r>
            <a:r>
              <a:rPr lang="en-US" dirty="0" smtClean="0">
                <a:solidFill>
                  <a:schemeClr val="bg1">
                    <a:lumMod val="65000"/>
                  </a:schemeClr>
                </a:solidFill>
              </a:rPr>
              <a:t>(</a:t>
            </a:r>
            <a:r>
              <a:rPr lang="en-US" dirty="0" smtClean="0">
                <a:solidFill>
                  <a:schemeClr val="bg1">
                    <a:lumMod val="65000"/>
                  </a:schemeClr>
                </a:solidFill>
                <a:sym typeface="Wingdings" panose="05000000000000000000" pitchFamily="2" charset="2"/>
              </a:rPr>
              <a:t> </a:t>
            </a:r>
            <a:r>
              <a:rPr lang="en-US" dirty="0" smtClean="0">
                <a:solidFill>
                  <a:schemeClr val="bg1">
                    <a:lumMod val="65000"/>
                  </a:schemeClr>
                </a:solidFill>
              </a:rPr>
              <a:t>RVO/NRVO)</a:t>
            </a:r>
          </a:p>
          <a:p>
            <a:pPr marL="1588" lvl="1" indent="0">
              <a:buNone/>
            </a:pPr>
            <a:endParaRPr lang="en-US" dirty="0"/>
          </a:p>
          <a:p>
            <a:pPr marL="1588" lvl="1" indent="0">
              <a:buNone/>
            </a:pPr>
            <a:endParaRPr lang="en-US" dirty="0" smtClean="0"/>
          </a:p>
          <a:p>
            <a:pPr lvl="2"/>
            <a:r>
              <a:rPr lang="en-US" dirty="0" smtClean="0"/>
              <a:t>Copied when put in a member</a:t>
            </a:r>
          </a:p>
          <a:p>
            <a:pPr marL="180975" lvl="2" indent="0">
              <a:buNone/>
            </a:pPr>
            <a:endParaRPr lang="en-US" dirty="0" smtClean="0">
              <a:highlight>
                <a:srgbClr val="FFFFFF"/>
              </a:highlight>
            </a:endParaRPr>
          </a:p>
          <a:p>
            <a:pPr marL="180975" lvl="2" indent="0">
              <a:buNone/>
            </a:pPr>
            <a:endParaRPr lang="en-US" dirty="0" smtClean="0">
              <a:solidFill>
                <a:srgbClr val="000000"/>
              </a:solidFill>
              <a:highlight>
                <a:srgbClr val="FFFFFF"/>
              </a:highlight>
              <a:latin typeface="Consolas"/>
            </a:endParaRPr>
          </a:p>
          <a:p>
            <a:pPr lvl="2"/>
            <a:r>
              <a:rPr lang="en-US" dirty="0" smtClean="0"/>
              <a:t>Reallocation of memory</a:t>
            </a:r>
          </a:p>
          <a:p>
            <a:pPr lvl="2"/>
            <a:endParaRPr lang="en-US" dirty="0" smtClean="0"/>
          </a:p>
          <a:p>
            <a:pPr lvl="2"/>
            <a:endParaRPr lang="en-US" dirty="0" smtClean="0"/>
          </a:p>
          <a:p>
            <a:pPr lvl="2"/>
            <a:endParaRPr lang="en-US" dirty="0"/>
          </a:p>
          <a:p>
            <a:pPr lvl="3"/>
            <a:r>
              <a:rPr lang="en-US" dirty="0" smtClean="0"/>
              <a:t>If reallocation =&gt; Copying all values to new location</a:t>
            </a:r>
          </a:p>
          <a:p>
            <a:pPr lvl="3"/>
            <a:r>
              <a:rPr lang="en-US" dirty="0" smtClean="0"/>
              <a:t>Also with other functions: erase, resize, insert, </a:t>
            </a:r>
            <a:r>
              <a:rPr lang="en-US" dirty="0" err="1" smtClean="0"/>
              <a:t>push_front</a:t>
            </a:r>
            <a:r>
              <a:rPr lang="en-US" dirty="0" smtClean="0"/>
              <a:t>, …</a:t>
            </a:r>
          </a:p>
          <a:p>
            <a:pPr lvl="2"/>
            <a:r>
              <a:rPr lang="en-US" dirty="0" smtClean="0"/>
              <a:t>Move: take over internal representation/state: avoid allocations, …</a:t>
            </a:r>
          </a:p>
        </p:txBody>
      </p:sp>
      <p:sp>
        <p:nvSpPr>
          <p:cNvPr id="5" name="Content Placeholder 3"/>
          <p:cNvSpPr txBox="1">
            <a:spLocks/>
          </p:cNvSpPr>
          <p:nvPr/>
        </p:nvSpPr>
        <p:spPr bwMode="auto">
          <a:xfrm>
            <a:off x="838200" y="2286000"/>
            <a:ext cx="7772400" cy="41152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5000"/>
              </a:lnSpc>
              <a:spcBef>
                <a:spcPts val="0"/>
              </a:spcBef>
              <a:spcAft>
                <a:spcPts val="1000"/>
              </a:spcAft>
            </a:pPr>
            <a:r>
              <a:rPr lang="en-US" sz="1800" dirty="0" err="1">
                <a:solidFill>
                  <a:srgbClr val="000000"/>
                </a:solidFill>
                <a:latin typeface="Consolas"/>
                <a:ea typeface="MS PGothic"/>
                <a:cs typeface="Arial"/>
              </a:rPr>
              <a:t>myVec</a:t>
            </a:r>
            <a:r>
              <a:rPr lang="en-US" sz="1800" dirty="0">
                <a:solidFill>
                  <a:srgbClr val="000000"/>
                </a:solidFill>
                <a:latin typeface="Consolas"/>
                <a:ea typeface="MS PGothic"/>
                <a:cs typeface="Arial"/>
              </a:rPr>
              <a:t> = </a:t>
            </a:r>
            <a:r>
              <a:rPr lang="en-US" sz="1800" dirty="0" err="1">
                <a:solidFill>
                  <a:srgbClr val="000000"/>
                </a:solidFill>
                <a:latin typeface="Consolas"/>
                <a:ea typeface="MS PGothic"/>
                <a:cs typeface="Arial"/>
              </a:rPr>
              <a:t>CreateVec</a:t>
            </a:r>
            <a:r>
              <a:rPr lang="en-US" sz="1800" dirty="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6" name="Content Placeholder 3"/>
          <p:cNvSpPr txBox="1">
            <a:spLocks/>
          </p:cNvSpPr>
          <p:nvPr/>
        </p:nvSpPr>
        <p:spPr bwMode="auto">
          <a:xfrm>
            <a:off x="838200" y="3281470"/>
            <a:ext cx="7772400" cy="37613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5000"/>
              </a:lnSpc>
              <a:spcBef>
                <a:spcPts val="0"/>
              </a:spcBef>
              <a:spcAft>
                <a:spcPts val="1000"/>
              </a:spcAft>
            </a:pPr>
            <a:r>
              <a:rPr lang="en-US" sz="1600" dirty="0" err="1">
                <a:solidFill>
                  <a:srgbClr val="000000"/>
                </a:solidFill>
                <a:latin typeface="Consolas"/>
                <a:ea typeface="SimSun"/>
                <a:cs typeface="Times New Roman"/>
              </a:rPr>
              <a:t>MyString</a:t>
            </a:r>
            <a:r>
              <a:rPr lang="en-US" sz="1600" dirty="0">
                <a:solidFill>
                  <a:srgbClr val="000000"/>
                </a:solidFill>
                <a:latin typeface="Consolas"/>
                <a:ea typeface="SimSun"/>
                <a:cs typeface="Times New Roman"/>
              </a:rPr>
              <a:t>(</a:t>
            </a:r>
            <a:r>
              <a:rPr lang="en-US" sz="1600" dirty="0" err="1">
                <a:solidFill>
                  <a:srgbClr val="0000FF"/>
                </a:solidFill>
                <a:latin typeface="Consolas"/>
                <a:ea typeface="SimSun"/>
                <a:cs typeface="Times New Roman"/>
              </a:rPr>
              <a:t>const</a:t>
            </a:r>
            <a:r>
              <a:rPr lang="en-US" sz="1600" dirty="0">
                <a:solidFill>
                  <a:srgbClr val="000000"/>
                </a:solidFill>
                <a:latin typeface="Consolas"/>
                <a:ea typeface="SimSun"/>
                <a:cs typeface="Times New Roman"/>
              </a:rPr>
              <a:t> </a:t>
            </a:r>
            <a:r>
              <a:rPr lang="en-US" sz="1600" dirty="0" err="1">
                <a:solidFill>
                  <a:srgbClr val="000000"/>
                </a:solidFill>
                <a:latin typeface="Consolas"/>
                <a:ea typeface="SimSun"/>
                <a:cs typeface="Times New Roman"/>
              </a:rPr>
              <a:t>std</a:t>
            </a:r>
            <a:r>
              <a:rPr lang="en-US" sz="1600" dirty="0">
                <a:solidFill>
                  <a:srgbClr val="000000"/>
                </a:solidFill>
                <a:latin typeface="Consolas"/>
                <a:ea typeface="SimSun"/>
                <a:cs typeface="Times New Roman"/>
              </a:rPr>
              <a:t>::</a:t>
            </a:r>
            <a:r>
              <a:rPr lang="en-US" sz="1600" dirty="0">
                <a:solidFill>
                  <a:srgbClr val="2B91AF"/>
                </a:solidFill>
                <a:latin typeface="Consolas"/>
                <a:ea typeface="SimSun"/>
                <a:cs typeface="Times New Roman"/>
              </a:rPr>
              <a:t>string</a:t>
            </a:r>
            <a:r>
              <a:rPr lang="en-US" sz="1600" dirty="0">
                <a:solidFill>
                  <a:srgbClr val="000000"/>
                </a:solidFill>
                <a:latin typeface="Consolas"/>
                <a:ea typeface="SimSun"/>
                <a:cs typeface="Times New Roman"/>
              </a:rPr>
              <a:t>&amp; </a:t>
            </a:r>
            <a:r>
              <a:rPr lang="en-US" sz="1600" dirty="0" smtClean="0">
                <a:solidFill>
                  <a:srgbClr val="808080"/>
                </a:solidFill>
                <a:latin typeface="Consolas"/>
                <a:ea typeface="SimSun"/>
                <a:cs typeface="Times New Roman"/>
              </a:rPr>
              <a:t>string</a:t>
            </a:r>
            <a:r>
              <a:rPr lang="en-US" sz="1600" dirty="0">
                <a:solidFill>
                  <a:srgbClr val="000000"/>
                </a:solidFill>
                <a:latin typeface="Consolas"/>
                <a:ea typeface="SimSun"/>
                <a:cs typeface="Times New Roman"/>
              </a:rPr>
              <a:t>) : </a:t>
            </a:r>
            <a:r>
              <a:rPr lang="en-US" sz="1600" dirty="0" smtClean="0">
                <a:solidFill>
                  <a:srgbClr val="000000"/>
                </a:solidFill>
                <a:latin typeface="Consolas"/>
                <a:ea typeface="SimSun"/>
                <a:cs typeface="Times New Roman"/>
              </a:rPr>
              <a:t>string_(string</a:t>
            </a:r>
            <a:r>
              <a:rPr lang="en-US" sz="1600" dirty="0">
                <a:solidFill>
                  <a:srgbClr val="000000"/>
                </a:solidFill>
                <a:latin typeface="Consolas"/>
                <a:ea typeface="SimSun"/>
                <a:cs typeface="Times New Roman"/>
              </a:rPr>
              <a:t>) {}</a:t>
            </a:r>
            <a:endParaRPr lang="en-US" sz="1600" dirty="0">
              <a:effectLst/>
              <a:latin typeface="Calibri"/>
              <a:ea typeface="SimSun"/>
              <a:cs typeface="Times New Roman"/>
            </a:endParaRPr>
          </a:p>
        </p:txBody>
      </p:sp>
      <p:sp>
        <p:nvSpPr>
          <p:cNvPr id="7" name="Content Placeholder 3"/>
          <p:cNvSpPr txBox="1">
            <a:spLocks/>
          </p:cNvSpPr>
          <p:nvPr/>
        </p:nvSpPr>
        <p:spPr bwMode="auto">
          <a:xfrm>
            <a:off x="838200" y="4114800"/>
            <a:ext cx="7772400" cy="942438"/>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5000"/>
              </a:lnSpc>
              <a:spcBef>
                <a:spcPts val="0"/>
              </a:spcBef>
              <a:spcAft>
                <a:spcPts val="0"/>
              </a:spcAft>
            </a:pPr>
            <a:r>
              <a:rPr lang="en-US" sz="1600" dirty="0" err="1" smtClean="0">
                <a:solidFill>
                  <a:srgbClr val="000000"/>
                </a:solidFill>
                <a:latin typeface="Consolas"/>
                <a:ea typeface="SimSun"/>
                <a:cs typeface="Times New Roman"/>
              </a:rPr>
              <a:t>std</a:t>
            </a:r>
            <a:r>
              <a:rPr lang="en-US" sz="1600" dirty="0">
                <a:solidFill>
                  <a:srgbClr val="000000"/>
                </a:solidFill>
                <a:latin typeface="Consolas"/>
                <a:ea typeface="SimSun"/>
                <a:cs typeface="Times New Roman"/>
              </a:rPr>
              <a:t>::</a:t>
            </a:r>
            <a:r>
              <a:rPr lang="en-US" sz="1600" dirty="0">
                <a:solidFill>
                  <a:srgbClr val="2B91AF"/>
                </a:solidFill>
                <a:latin typeface="Consolas"/>
                <a:ea typeface="SimSun"/>
                <a:cs typeface="Times New Roman"/>
              </a:rPr>
              <a:t>vector</a:t>
            </a:r>
            <a:r>
              <a:rPr lang="en-US" sz="1600" dirty="0">
                <a:solidFill>
                  <a:srgbClr val="000000"/>
                </a:solidFill>
                <a:latin typeface="Consolas"/>
                <a:ea typeface="SimSun"/>
                <a:cs typeface="Times New Roman"/>
              </a:rPr>
              <a:t>&lt;</a:t>
            </a:r>
            <a:r>
              <a:rPr lang="en-US" sz="1600" dirty="0" err="1">
                <a:solidFill>
                  <a:srgbClr val="2B91AF"/>
                </a:solidFill>
                <a:latin typeface="Consolas"/>
                <a:ea typeface="SimSun"/>
                <a:cs typeface="Times New Roman"/>
              </a:rPr>
              <a:t>MyString</a:t>
            </a:r>
            <a:r>
              <a:rPr lang="en-US" sz="1600" dirty="0">
                <a:solidFill>
                  <a:srgbClr val="000000"/>
                </a:solidFill>
                <a:latin typeface="Consolas"/>
                <a:ea typeface="SimSun"/>
                <a:cs typeface="Times New Roman"/>
              </a:rPr>
              <a:t>&gt; </a:t>
            </a:r>
            <a:r>
              <a:rPr lang="en-US" sz="1600" dirty="0" err="1" smtClean="0">
                <a:solidFill>
                  <a:srgbClr val="000000"/>
                </a:solidFill>
                <a:latin typeface="Consolas"/>
                <a:ea typeface="SimSun"/>
                <a:cs typeface="Times New Roman"/>
              </a:rPr>
              <a:t>vec</a:t>
            </a:r>
            <a:r>
              <a:rPr lang="en-US" sz="1600" dirty="0" smtClean="0">
                <a:solidFill>
                  <a:srgbClr val="000000"/>
                </a:solidFill>
                <a:latin typeface="Consolas"/>
                <a:ea typeface="SimSun"/>
                <a:cs typeface="Times New Roman"/>
              </a:rPr>
              <a:t>;</a:t>
            </a:r>
          </a:p>
          <a:p>
            <a:pPr algn="l">
              <a:lnSpc>
                <a:spcPct val="115000"/>
              </a:lnSpc>
              <a:spcBef>
                <a:spcPts val="0"/>
              </a:spcBef>
              <a:spcAft>
                <a:spcPts val="0"/>
              </a:spcAft>
            </a:pPr>
            <a:r>
              <a:rPr lang="en-US" sz="1600" dirty="0" smtClean="0">
                <a:solidFill>
                  <a:srgbClr val="000000"/>
                </a:solidFill>
                <a:latin typeface="Consolas"/>
                <a:ea typeface="SimSun"/>
                <a:cs typeface="Times New Roman"/>
              </a:rPr>
              <a:t>…</a:t>
            </a:r>
            <a:endParaRPr lang="en-US" sz="2000" dirty="0">
              <a:latin typeface="Calibri"/>
              <a:ea typeface="SimSun"/>
              <a:cs typeface="Times New Roman"/>
            </a:endParaRPr>
          </a:p>
          <a:p>
            <a:pPr algn="l">
              <a:lnSpc>
                <a:spcPct val="115000"/>
              </a:lnSpc>
              <a:spcBef>
                <a:spcPts val="0"/>
              </a:spcBef>
              <a:spcAft>
                <a:spcPts val="1000"/>
              </a:spcAft>
            </a:pPr>
            <a:r>
              <a:rPr lang="en-US" sz="1600" dirty="0" err="1" smtClean="0">
                <a:solidFill>
                  <a:srgbClr val="000000"/>
                </a:solidFill>
                <a:latin typeface="Consolas"/>
                <a:ea typeface="SimSun"/>
                <a:cs typeface="Times New Roman"/>
              </a:rPr>
              <a:t>vec.push_back</a:t>
            </a:r>
            <a:r>
              <a:rPr lang="en-US" sz="1600" dirty="0">
                <a:solidFill>
                  <a:srgbClr val="000000"/>
                </a:solidFill>
                <a:latin typeface="Consolas"/>
                <a:ea typeface="SimSun"/>
                <a:cs typeface="Times New Roman"/>
              </a:rPr>
              <a:t>(</a:t>
            </a:r>
            <a:r>
              <a:rPr lang="en-US" sz="1600" dirty="0">
                <a:solidFill>
                  <a:srgbClr val="A31515"/>
                </a:solidFill>
                <a:latin typeface="Consolas"/>
                <a:ea typeface="SimSun"/>
                <a:cs typeface="Times New Roman"/>
              </a:rPr>
              <a:t>"5"</a:t>
            </a:r>
            <a:r>
              <a:rPr lang="en-US" sz="1600" dirty="0">
                <a:solidFill>
                  <a:srgbClr val="000000"/>
                </a:solidFill>
                <a:latin typeface="Consolas"/>
                <a:ea typeface="SimSun"/>
                <a:cs typeface="Times New Roman"/>
              </a:rPr>
              <a:t>);</a:t>
            </a:r>
            <a:endParaRPr lang="en-US" sz="2000" dirty="0">
              <a:effectLst/>
              <a:latin typeface="Calibri"/>
              <a:ea typeface="SimSun"/>
              <a:cs typeface="Times New Roman"/>
            </a:endParaRPr>
          </a:p>
        </p:txBody>
      </p:sp>
      <p:sp>
        <p:nvSpPr>
          <p:cNvPr id="8" name="Rounded Rectangle 7"/>
          <p:cNvSpPr/>
          <p:nvPr/>
        </p:nvSpPr>
        <p:spPr bwMode="auto">
          <a:xfrm>
            <a:off x="1600200" y="2362200"/>
            <a:ext cx="304800" cy="287312"/>
          </a:xfrm>
          <a:prstGeom prst="roundRect">
            <a:avLst/>
          </a:prstGeom>
          <a:noFill/>
          <a:ln w="28575">
            <a:solidFill>
              <a:srgbClr val="C0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9" name="Rounded Rectangle 8"/>
          <p:cNvSpPr/>
          <p:nvPr/>
        </p:nvSpPr>
        <p:spPr bwMode="auto">
          <a:xfrm>
            <a:off x="5105400" y="3281470"/>
            <a:ext cx="1752600" cy="376129"/>
          </a:xfrm>
          <a:prstGeom prst="roundRect">
            <a:avLst/>
          </a:prstGeom>
          <a:noFill/>
          <a:ln w="28575">
            <a:solidFill>
              <a:srgbClr val="C0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Tree>
    <p:extLst>
      <p:ext uri="{BB962C8B-B14F-4D97-AF65-F5344CB8AC3E}">
        <p14:creationId xmlns:p14="http://schemas.microsoft.com/office/powerpoint/2010/main" val="344896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moved?</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Class supports it</a:t>
            </a:r>
          </a:p>
          <a:p>
            <a:pPr marL="465138" lvl="1" indent="-285750">
              <a:buFont typeface="Arial" panose="020B0604020202020204" pitchFamily="34" charset="0"/>
              <a:buChar char="•"/>
            </a:pPr>
            <a:r>
              <a:rPr lang="en-US" dirty="0" smtClean="0"/>
              <a:t>Explicit support</a:t>
            </a:r>
          </a:p>
          <a:p>
            <a:pPr marL="465138" lvl="1" indent="-285750">
              <a:buFont typeface="Arial" panose="020B0604020202020204" pitchFamily="34" charset="0"/>
              <a:buChar char="•"/>
            </a:pPr>
            <a:r>
              <a:rPr lang="en-US" dirty="0" smtClean="0"/>
              <a:t>Generated support</a:t>
            </a:r>
          </a:p>
          <a:p>
            <a:pPr marL="285750" indent="-285750">
              <a:buFont typeface="Arial" panose="020B0604020202020204" pitchFamily="34" charset="0"/>
              <a:buChar char="•"/>
            </a:pPr>
            <a:r>
              <a:rPr lang="en-US" dirty="0" smtClean="0"/>
              <a:t>OK to move</a:t>
            </a:r>
          </a:p>
          <a:p>
            <a:pPr marL="465138" lvl="1" indent="-285750">
              <a:buFont typeface="Arial" panose="020B0604020202020204" pitchFamily="34" charset="0"/>
              <a:buChar char="•"/>
            </a:pPr>
            <a:r>
              <a:rPr lang="en-US" dirty="0" smtClean="0"/>
              <a:t>Temporary objects</a:t>
            </a:r>
          </a:p>
          <a:p>
            <a:pPr marL="465138" lvl="1" indent="-285750">
              <a:buFont typeface="Arial" panose="020B0604020202020204" pitchFamily="34" charset="0"/>
              <a:buChar char="•"/>
            </a:pPr>
            <a:r>
              <a:rPr lang="en-US" dirty="0" smtClean="0"/>
              <a:t>Explicit in code (</a:t>
            </a:r>
            <a:r>
              <a:rPr lang="en-US" dirty="0" err="1" smtClean="0"/>
              <a:t>std</a:t>
            </a:r>
            <a:r>
              <a:rPr lang="en-US" dirty="0" smtClean="0"/>
              <a:t>::move)</a:t>
            </a:r>
          </a:p>
        </p:txBody>
      </p:sp>
    </p:spTree>
    <p:extLst>
      <p:ext uri="{BB962C8B-B14F-4D97-AF65-F5344CB8AC3E}">
        <p14:creationId xmlns:p14="http://schemas.microsoft.com/office/powerpoint/2010/main" val="3447375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Explicitly moving in code</a:t>
            </a:r>
            <a:endParaRPr lang="en-US" dirty="0"/>
          </a:p>
        </p:txBody>
      </p:sp>
      <p:sp>
        <p:nvSpPr>
          <p:cNvPr id="3" name="Content Placeholder 2"/>
          <p:cNvSpPr>
            <a:spLocks noGrp="1"/>
          </p:cNvSpPr>
          <p:nvPr>
            <p:ph idx="1"/>
          </p:nvPr>
        </p:nvSpPr>
        <p:spPr>
          <a:xfrm>
            <a:off x="539749" y="1412874"/>
            <a:ext cx="8375651" cy="4752975"/>
          </a:xfrm>
        </p:spPr>
        <p:txBody>
          <a:bodyPr>
            <a:normAutofit/>
          </a:bodyPr>
          <a:lstStyle/>
          <a:p>
            <a:pPr lvl="1"/>
            <a:r>
              <a:rPr lang="en-US" dirty="0" err="1" smtClean="0"/>
              <a:t>std</a:t>
            </a:r>
            <a:r>
              <a:rPr lang="en-US" dirty="0" smtClean="0"/>
              <a:t>::swap (presume T supports moving)</a:t>
            </a:r>
          </a:p>
        </p:txBody>
      </p:sp>
      <p:sp>
        <p:nvSpPr>
          <p:cNvPr id="5" name="Content Placeholder 3"/>
          <p:cNvSpPr txBox="1">
            <a:spLocks/>
          </p:cNvSpPr>
          <p:nvPr/>
        </p:nvSpPr>
        <p:spPr bwMode="auto">
          <a:xfrm>
            <a:off x="533400" y="2057420"/>
            <a:ext cx="7772398" cy="1921168"/>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00FF"/>
                </a:solidFill>
                <a:latin typeface="Consolas"/>
                <a:ea typeface="MS PGothic"/>
                <a:cs typeface="Arial"/>
              </a:rPr>
              <a:t>template</a:t>
            </a:r>
            <a:r>
              <a:rPr lang="en-US" sz="1800" dirty="0">
                <a:solidFill>
                  <a:srgbClr val="000000"/>
                </a:solidFill>
                <a:latin typeface="Consolas"/>
                <a:ea typeface="MS PGothic"/>
                <a:cs typeface="Arial"/>
              </a:rPr>
              <a:t>&lt;</a:t>
            </a:r>
            <a:r>
              <a:rPr lang="en-US" sz="1800" dirty="0">
                <a:solidFill>
                  <a:srgbClr val="0000FF"/>
                </a:solidFill>
                <a:latin typeface="Consolas"/>
                <a:ea typeface="MS PGothic"/>
                <a:cs typeface="Arial"/>
              </a:rPr>
              <a:t>class</a:t>
            </a:r>
            <a:r>
              <a:rPr lang="en-US" sz="1800" dirty="0">
                <a:solidFill>
                  <a:srgbClr val="000000"/>
                </a:solidFill>
                <a:latin typeface="Consolas"/>
                <a:ea typeface="MS PGothic"/>
                <a:cs typeface="Arial"/>
              </a:rPr>
              <a:t> </a:t>
            </a:r>
            <a:r>
              <a:rPr lang="en-US" sz="1800" dirty="0">
                <a:solidFill>
                  <a:srgbClr val="2B91AF"/>
                </a:solidFill>
                <a:latin typeface="Consolas"/>
                <a:ea typeface="MS PGothic"/>
                <a:cs typeface="Arial"/>
              </a:rPr>
              <a:t>T</a:t>
            </a:r>
            <a:r>
              <a:rPr lang="en-US" sz="1800" dirty="0">
                <a:solidFill>
                  <a:srgbClr val="000000"/>
                </a:solidFill>
                <a:latin typeface="Consolas"/>
                <a:ea typeface="MS PGothic"/>
                <a:cs typeface="Arial"/>
              </a:rPr>
              <a:t>&gt;</a:t>
            </a:r>
            <a:endParaRPr lang="en-US" sz="1200" dirty="0">
              <a:latin typeface="Calibri"/>
              <a:ea typeface="SimSun"/>
              <a:cs typeface="Times New Roman"/>
            </a:endParaRPr>
          </a:p>
          <a:p>
            <a:pPr algn="l">
              <a:lnSpc>
                <a:spcPct val="110000"/>
              </a:lnSpc>
              <a:spcBef>
                <a:spcPts val="0"/>
              </a:spcBef>
              <a:spcAft>
                <a:spcPts val="0"/>
              </a:spcAft>
            </a:pPr>
            <a:r>
              <a:rPr lang="en-US" sz="1800" dirty="0">
                <a:solidFill>
                  <a:srgbClr val="0000FF"/>
                </a:solidFill>
                <a:latin typeface="Consolas"/>
                <a:ea typeface="MS PGothic"/>
                <a:cs typeface="Arial"/>
              </a:rPr>
              <a:t>void</a:t>
            </a: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swap(</a:t>
            </a:r>
            <a:r>
              <a:rPr lang="en-US" sz="1800" dirty="0" smtClean="0">
                <a:solidFill>
                  <a:srgbClr val="2B91AF"/>
                </a:solidFill>
                <a:latin typeface="Consolas"/>
                <a:ea typeface="MS PGothic"/>
                <a:cs typeface="Arial"/>
              </a:rPr>
              <a:t>T</a:t>
            </a:r>
            <a:r>
              <a:rPr lang="en-US" sz="1800" dirty="0" smtClean="0">
                <a:solidFill>
                  <a:srgbClr val="000000"/>
                </a:solidFill>
                <a:latin typeface="Consolas"/>
                <a:ea typeface="SimSun"/>
                <a:cs typeface="Times New Roman"/>
              </a:rPr>
              <a:t>&amp;</a:t>
            </a:r>
            <a:r>
              <a:rPr lang="en-US" sz="1800" dirty="0" smtClean="0">
                <a:solidFill>
                  <a:srgbClr val="808080"/>
                </a:solidFill>
                <a:latin typeface="Consolas"/>
                <a:ea typeface="MS PGothic"/>
                <a:cs typeface="Arial"/>
              </a:rPr>
              <a:t> </a:t>
            </a:r>
            <a:r>
              <a:rPr lang="en-US" sz="1800" dirty="0">
                <a:solidFill>
                  <a:srgbClr val="808080"/>
                </a:solidFill>
                <a:latin typeface="Consolas"/>
                <a:ea typeface="MS PGothic"/>
                <a:cs typeface="Arial"/>
              </a:rPr>
              <a:t>left</a:t>
            </a:r>
            <a:r>
              <a:rPr lang="en-US" sz="1800" dirty="0">
                <a:solidFill>
                  <a:srgbClr val="000000"/>
                </a:solidFill>
                <a:latin typeface="Consolas"/>
                <a:ea typeface="MS PGothic"/>
                <a:cs typeface="Arial"/>
              </a:rPr>
              <a:t>, </a:t>
            </a:r>
            <a:r>
              <a:rPr lang="en-US" sz="1800" dirty="0" smtClean="0">
                <a:solidFill>
                  <a:srgbClr val="2B91AF"/>
                </a:solidFill>
                <a:latin typeface="Consolas"/>
                <a:ea typeface="MS PGothic"/>
                <a:cs typeface="Arial"/>
              </a:rPr>
              <a:t>T</a:t>
            </a:r>
            <a:r>
              <a:rPr lang="en-US" sz="1800" dirty="0" smtClean="0">
                <a:solidFill>
                  <a:srgbClr val="000000"/>
                </a:solidFill>
                <a:latin typeface="Consolas"/>
                <a:ea typeface="SimSun"/>
                <a:cs typeface="Times New Roman"/>
              </a:rPr>
              <a:t>&amp;</a:t>
            </a:r>
            <a:r>
              <a:rPr lang="en-US" sz="1800" dirty="0" smtClean="0">
                <a:solidFill>
                  <a:srgbClr val="2B91AF"/>
                </a:solidFill>
                <a:latin typeface="Consolas"/>
                <a:ea typeface="MS PGothic"/>
                <a:cs typeface="Arial"/>
              </a:rPr>
              <a:t> </a:t>
            </a:r>
            <a:r>
              <a:rPr lang="en-US" sz="1800" dirty="0" smtClean="0">
                <a:solidFill>
                  <a:srgbClr val="808080"/>
                </a:solidFill>
                <a:latin typeface="Consolas"/>
                <a:ea typeface="MS PGothic"/>
                <a:cs typeface="Arial"/>
              </a:rPr>
              <a:t>right</a:t>
            </a:r>
            <a:r>
              <a:rPr lang="en-US" sz="18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T temp(left); // Copy left  to temp</a:t>
            </a:r>
            <a:endParaRPr lang="en-US" sz="12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left = right; // Copy right to left</a:t>
            </a:r>
            <a:endParaRPr lang="en-US" sz="12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right = temp; // Copy temp  to right</a:t>
            </a:r>
            <a:endParaRPr lang="en-US" sz="12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 Destroy temp</a:t>
            </a:r>
            <a:endParaRPr lang="en-US" sz="1200" dirty="0">
              <a:effectLst/>
              <a:latin typeface="Calibri"/>
              <a:ea typeface="SimSun"/>
              <a:cs typeface="Times New Roman"/>
            </a:endParaRPr>
          </a:p>
        </p:txBody>
      </p:sp>
      <p:sp>
        <p:nvSpPr>
          <p:cNvPr id="6" name="Content Placeholder 3"/>
          <p:cNvSpPr txBox="1">
            <a:spLocks/>
          </p:cNvSpPr>
          <p:nvPr/>
        </p:nvSpPr>
        <p:spPr bwMode="auto">
          <a:xfrm>
            <a:off x="533400" y="4191000"/>
            <a:ext cx="7772398" cy="1905587"/>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sz="1800" dirty="0">
                <a:solidFill>
                  <a:srgbClr val="0000FF"/>
                </a:solidFill>
                <a:latin typeface="Consolas"/>
                <a:ea typeface="MS PGothic"/>
                <a:cs typeface="Arial"/>
              </a:rPr>
              <a:t>template</a:t>
            </a:r>
            <a:r>
              <a:rPr lang="en-US" sz="1800" dirty="0">
                <a:solidFill>
                  <a:srgbClr val="000000"/>
                </a:solidFill>
                <a:latin typeface="Consolas"/>
                <a:ea typeface="MS PGothic"/>
                <a:cs typeface="Arial"/>
              </a:rPr>
              <a:t>&lt;</a:t>
            </a:r>
            <a:r>
              <a:rPr lang="en-US" sz="1800" dirty="0">
                <a:solidFill>
                  <a:srgbClr val="0000FF"/>
                </a:solidFill>
                <a:latin typeface="Consolas"/>
                <a:ea typeface="MS PGothic"/>
                <a:cs typeface="Arial"/>
              </a:rPr>
              <a:t>class</a:t>
            </a:r>
            <a:r>
              <a:rPr lang="en-US" sz="1800" dirty="0">
                <a:solidFill>
                  <a:srgbClr val="000000"/>
                </a:solidFill>
                <a:latin typeface="Consolas"/>
                <a:ea typeface="MS PGothic"/>
                <a:cs typeface="Arial"/>
              </a:rPr>
              <a:t> </a:t>
            </a:r>
            <a:r>
              <a:rPr lang="en-US" sz="1800" dirty="0">
                <a:solidFill>
                  <a:srgbClr val="2B91AF"/>
                </a:solidFill>
                <a:latin typeface="Consolas"/>
                <a:ea typeface="MS PGothic"/>
                <a:cs typeface="Arial"/>
              </a:rPr>
              <a:t>T</a:t>
            </a:r>
            <a:r>
              <a:rPr lang="en-US" sz="1800" dirty="0">
                <a:solidFill>
                  <a:srgbClr val="000000"/>
                </a:solidFill>
                <a:latin typeface="Consolas"/>
                <a:ea typeface="MS PGothic"/>
                <a:cs typeface="Arial"/>
              </a:rPr>
              <a:t>&gt;</a:t>
            </a:r>
            <a:endParaRPr lang="en-US" sz="1200" dirty="0">
              <a:latin typeface="Calibri"/>
              <a:ea typeface="SimSun"/>
              <a:cs typeface="Times New Roman"/>
            </a:endParaRPr>
          </a:p>
          <a:p>
            <a:pPr marL="36195" algn="l">
              <a:lnSpc>
                <a:spcPct val="110000"/>
              </a:lnSpc>
              <a:spcBef>
                <a:spcPts val="0"/>
              </a:spcBef>
              <a:spcAft>
                <a:spcPts val="0"/>
              </a:spcAft>
            </a:pPr>
            <a:r>
              <a:rPr lang="en-US" sz="1800" dirty="0">
                <a:solidFill>
                  <a:srgbClr val="0000FF"/>
                </a:solidFill>
                <a:latin typeface="Consolas"/>
                <a:ea typeface="MS PGothic"/>
                <a:cs typeface="Arial"/>
              </a:rPr>
              <a:t>void</a:t>
            </a: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swap(</a:t>
            </a:r>
            <a:r>
              <a:rPr lang="en-US" sz="1800" dirty="0">
                <a:solidFill>
                  <a:srgbClr val="2B91AF"/>
                </a:solidFill>
                <a:latin typeface="Consolas"/>
                <a:ea typeface="MS PGothic"/>
                <a:cs typeface="Arial"/>
              </a:rPr>
              <a:t>T</a:t>
            </a:r>
            <a:r>
              <a:rPr lang="en-US" sz="1800" dirty="0">
                <a:solidFill>
                  <a:srgbClr val="000000"/>
                </a:solidFill>
                <a:latin typeface="Consolas"/>
                <a:ea typeface="SimSun"/>
                <a:cs typeface="Times New Roman"/>
              </a:rPr>
              <a:t>&amp;</a:t>
            </a:r>
            <a:r>
              <a:rPr lang="en-US" sz="1800" dirty="0">
                <a:solidFill>
                  <a:srgbClr val="808080"/>
                </a:solidFill>
                <a:latin typeface="Consolas"/>
                <a:ea typeface="MS PGothic"/>
                <a:cs typeface="Arial"/>
              </a:rPr>
              <a:t> left</a:t>
            </a:r>
            <a:r>
              <a:rPr lang="en-US" sz="1800" dirty="0">
                <a:solidFill>
                  <a:srgbClr val="000000"/>
                </a:solidFill>
                <a:latin typeface="Consolas"/>
                <a:ea typeface="MS PGothic"/>
                <a:cs typeface="Arial"/>
              </a:rPr>
              <a:t>, </a:t>
            </a:r>
            <a:r>
              <a:rPr lang="en-US" sz="1800" dirty="0">
                <a:solidFill>
                  <a:srgbClr val="2B91AF"/>
                </a:solidFill>
                <a:latin typeface="Consolas"/>
                <a:ea typeface="MS PGothic"/>
                <a:cs typeface="Arial"/>
              </a:rPr>
              <a:t>T</a:t>
            </a:r>
            <a:r>
              <a:rPr lang="en-US" sz="1800" dirty="0">
                <a:solidFill>
                  <a:srgbClr val="000000"/>
                </a:solidFill>
                <a:latin typeface="Consolas"/>
                <a:ea typeface="SimSun"/>
                <a:cs typeface="Times New Roman"/>
              </a:rPr>
              <a:t>&amp;</a:t>
            </a:r>
            <a:r>
              <a:rPr lang="en-US" sz="1800" dirty="0">
                <a:solidFill>
                  <a:srgbClr val="2B91AF"/>
                </a:solidFill>
                <a:latin typeface="Consolas"/>
                <a:ea typeface="MS PGothic"/>
                <a:cs typeface="Arial"/>
              </a:rPr>
              <a:t> </a:t>
            </a:r>
            <a:r>
              <a:rPr lang="en-US" sz="1800" dirty="0">
                <a:solidFill>
                  <a:srgbClr val="808080"/>
                </a:solidFill>
                <a:latin typeface="Consolas"/>
                <a:ea typeface="MS PGothic"/>
                <a:cs typeface="Arial"/>
              </a:rPr>
              <a:t>right</a:t>
            </a:r>
            <a:r>
              <a:rPr lang="en-US" sz="1800" dirty="0" smtClean="0">
                <a:solidFill>
                  <a:srgbClr val="000000"/>
                </a:solidFill>
                <a:latin typeface="Consolas"/>
                <a:ea typeface="MS PGothic"/>
                <a:cs typeface="Arial"/>
              </a:rPr>
              <a:t>) {</a:t>
            </a:r>
            <a:endParaRPr lang="en-US" sz="1200" dirty="0">
              <a:latin typeface="Calibri"/>
              <a:ea typeface="SimSun"/>
              <a:cs typeface="Times New Roman"/>
            </a:endParaRPr>
          </a:p>
          <a:p>
            <a:pPr marL="36195" algn="l">
              <a:lnSpc>
                <a:spcPct val="110000"/>
              </a:lnSpc>
              <a:spcBef>
                <a:spcPts val="0"/>
              </a:spcBef>
              <a:spcAft>
                <a:spcPts val="0"/>
              </a:spcAft>
            </a:pPr>
            <a:r>
              <a:rPr lang="en-US" sz="1800" dirty="0">
                <a:solidFill>
                  <a:srgbClr val="000000"/>
                </a:solidFill>
                <a:latin typeface="Consolas"/>
                <a:ea typeface="MS PGothic"/>
                <a:cs typeface="Arial"/>
              </a:rPr>
              <a:t>  T temp(</a:t>
            </a:r>
            <a:r>
              <a:rPr lang="en-US" sz="1800" dirty="0" err="1">
                <a:solidFill>
                  <a:srgbClr val="C00000"/>
                </a:solidFill>
                <a:latin typeface="Consolas"/>
                <a:ea typeface="MS PGothic"/>
                <a:cs typeface="Arial"/>
              </a:rPr>
              <a:t>std</a:t>
            </a:r>
            <a:r>
              <a:rPr lang="en-US" sz="1800" dirty="0">
                <a:solidFill>
                  <a:srgbClr val="C00000"/>
                </a:solidFill>
                <a:latin typeface="Consolas"/>
                <a:ea typeface="MS PGothic"/>
                <a:cs typeface="Arial"/>
              </a:rPr>
              <a:t>::move(</a:t>
            </a:r>
            <a:r>
              <a:rPr lang="en-US" sz="1800" dirty="0">
                <a:solidFill>
                  <a:srgbClr val="000000"/>
                </a:solidFill>
                <a:latin typeface="Consolas"/>
                <a:ea typeface="MS PGothic"/>
                <a:cs typeface="Arial"/>
              </a:rPr>
              <a:t>left</a:t>
            </a:r>
            <a:r>
              <a:rPr lang="en-US" sz="1800" dirty="0">
                <a:solidFill>
                  <a:srgbClr val="C00000"/>
                </a:solidFill>
                <a:latin typeface="Consolas"/>
                <a:ea typeface="MS PGothic"/>
                <a:cs typeface="Arial"/>
              </a:rPr>
              <a:t>)</a:t>
            </a:r>
            <a:r>
              <a:rPr lang="en-US" sz="1800" dirty="0">
                <a:solidFill>
                  <a:srgbClr val="000000"/>
                </a:solidFill>
                <a:latin typeface="Consolas"/>
                <a:ea typeface="MS PGothic"/>
                <a:cs typeface="Arial"/>
              </a:rPr>
              <a:t>); // Move left  to temp</a:t>
            </a:r>
            <a:endParaRPr lang="en-US" sz="1200" dirty="0">
              <a:latin typeface="Calibri"/>
              <a:ea typeface="SimSun"/>
              <a:cs typeface="Times New Roman"/>
            </a:endParaRPr>
          </a:p>
          <a:p>
            <a:pPr marL="36195" algn="l">
              <a:lnSpc>
                <a:spcPct val="110000"/>
              </a:lnSpc>
              <a:spcBef>
                <a:spcPts val="0"/>
              </a:spcBef>
              <a:spcAft>
                <a:spcPts val="0"/>
              </a:spcAft>
            </a:pPr>
            <a:r>
              <a:rPr lang="en-US" sz="1800" dirty="0">
                <a:solidFill>
                  <a:srgbClr val="000000"/>
                </a:solidFill>
                <a:latin typeface="Consolas"/>
                <a:ea typeface="MS PGothic"/>
                <a:cs typeface="Arial"/>
              </a:rPr>
              <a:t>  left = </a:t>
            </a:r>
            <a:r>
              <a:rPr lang="en-US" sz="1800" dirty="0" err="1">
                <a:solidFill>
                  <a:srgbClr val="C00000"/>
                </a:solidFill>
                <a:latin typeface="Consolas"/>
                <a:ea typeface="MS PGothic"/>
                <a:cs typeface="Arial"/>
              </a:rPr>
              <a:t>std</a:t>
            </a:r>
            <a:r>
              <a:rPr lang="en-US" sz="1800" dirty="0">
                <a:solidFill>
                  <a:srgbClr val="C00000"/>
                </a:solidFill>
                <a:latin typeface="Consolas"/>
                <a:ea typeface="MS PGothic"/>
                <a:cs typeface="Arial"/>
              </a:rPr>
              <a:t>::move(</a:t>
            </a:r>
            <a:r>
              <a:rPr lang="en-US" sz="1800" dirty="0">
                <a:solidFill>
                  <a:srgbClr val="000000"/>
                </a:solidFill>
                <a:latin typeface="Consolas"/>
                <a:ea typeface="MS PGothic"/>
                <a:cs typeface="Arial"/>
              </a:rPr>
              <a:t>right</a:t>
            </a:r>
            <a:r>
              <a:rPr lang="en-US" sz="1800" dirty="0">
                <a:solidFill>
                  <a:srgbClr val="C00000"/>
                </a:solidFill>
                <a:latin typeface="Consolas"/>
                <a:ea typeface="MS PGothic"/>
                <a:cs typeface="Arial"/>
              </a:rPr>
              <a:t>)</a:t>
            </a:r>
            <a:r>
              <a:rPr lang="en-US" sz="1800" dirty="0">
                <a:solidFill>
                  <a:srgbClr val="000000"/>
                </a:solidFill>
                <a:latin typeface="Consolas"/>
                <a:ea typeface="MS PGothic"/>
                <a:cs typeface="Arial"/>
              </a:rPr>
              <a:t>; // Move right to left</a:t>
            </a:r>
            <a:endParaRPr lang="en-US" sz="1200" dirty="0">
              <a:latin typeface="Calibri"/>
              <a:ea typeface="SimSun"/>
              <a:cs typeface="Times New Roman"/>
            </a:endParaRPr>
          </a:p>
          <a:p>
            <a:pPr marL="36195" algn="l">
              <a:lnSpc>
                <a:spcPct val="110000"/>
              </a:lnSpc>
              <a:spcBef>
                <a:spcPts val="0"/>
              </a:spcBef>
              <a:spcAft>
                <a:spcPts val="0"/>
              </a:spcAft>
            </a:pPr>
            <a:r>
              <a:rPr lang="en-US" sz="1800" dirty="0">
                <a:solidFill>
                  <a:srgbClr val="000000"/>
                </a:solidFill>
                <a:latin typeface="Consolas"/>
                <a:ea typeface="MS PGothic"/>
                <a:cs typeface="Arial"/>
              </a:rPr>
              <a:t>  right = </a:t>
            </a:r>
            <a:r>
              <a:rPr lang="en-US" sz="1800" dirty="0" err="1">
                <a:solidFill>
                  <a:srgbClr val="C00000"/>
                </a:solidFill>
                <a:latin typeface="Consolas"/>
                <a:ea typeface="MS PGothic"/>
                <a:cs typeface="Arial"/>
              </a:rPr>
              <a:t>std</a:t>
            </a:r>
            <a:r>
              <a:rPr lang="en-US" sz="1800" dirty="0">
                <a:solidFill>
                  <a:srgbClr val="C00000"/>
                </a:solidFill>
                <a:latin typeface="Consolas"/>
                <a:ea typeface="MS PGothic"/>
                <a:cs typeface="Arial"/>
              </a:rPr>
              <a:t>::move(</a:t>
            </a:r>
            <a:r>
              <a:rPr lang="en-US" sz="1800" dirty="0">
                <a:solidFill>
                  <a:srgbClr val="000000"/>
                </a:solidFill>
                <a:latin typeface="Consolas"/>
                <a:ea typeface="MS PGothic"/>
                <a:cs typeface="Arial"/>
              </a:rPr>
              <a:t>temp</a:t>
            </a:r>
            <a:r>
              <a:rPr lang="en-US" sz="1800" dirty="0">
                <a:solidFill>
                  <a:srgbClr val="C00000"/>
                </a:solidFill>
                <a:latin typeface="Consolas"/>
                <a:ea typeface="MS PGothic"/>
                <a:cs typeface="Arial"/>
              </a:rPr>
              <a:t>)</a:t>
            </a:r>
            <a:r>
              <a:rPr lang="en-US" sz="1800" dirty="0">
                <a:solidFill>
                  <a:srgbClr val="000000"/>
                </a:solidFill>
                <a:latin typeface="Consolas"/>
                <a:ea typeface="MS PGothic"/>
                <a:cs typeface="Arial"/>
              </a:rPr>
              <a:t>; // Move temp  to right</a:t>
            </a:r>
            <a:endParaRPr lang="en-US" sz="1200" dirty="0">
              <a:latin typeface="Calibri"/>
              <a:ea typeface="SimSun"/>
              <a:cs typeface="Times New Roman"/>
            </a:endParaRPr>
          </a:p>
          <a:p>
            <a:pPr marL="36195" algn="l">
              <a:lnSpc>
                <a:spcPct val="110000"/>
              </a:lnSpc>
              <a:spcBef>
                <a:spcPts val="0"/>
              </a:spcBef>
              <a:spcAft>
                <a:spcPts val="0"/>
              </a:spcAft>
            </a:pPr>
            <a:r>
              <a:rPr lang="en-US" sz="1800" dirty="0">
                <a:solidFill>
                  <a:srgbClr val="000000"/>
                </a:solidFill>
                <a:latin typeface="Consolas"/>
                <a:ea typeface="MS PGothic"/>
                <a:cs typeface="Arial"/>
              </a:rPr>
              <a:t>} // Destroy temp (probably has </a:t>
            </a:r>
            <a:r>
              <a:rPr lang="en-US" sz="1800" dirty="0" smtClean="0">
                <a:solidFill>
                  <a:srgbClr val="000000"/>
                </a:solidFill>
                <a:latin typeface="Consolas"/>
                <a:ea typeface="MS PGothic"/>
                <a:cs typeface="Arial"/>
              </a:rPr>
              <a:t>no “real” </a:t>
            </a:r>
            <a:r>
              <a:rPr lang="en-US" sz="1800" dirty="0">
                <a:solidFill>
                  <a:srgbClr val="000000"/>
                </a:solidFill>
                <a:latin typeface="Consolas"/>
                <a:ea typeface="MS PGothic"/>
                <a:cs typeface="Arial"/>
              </a:rPr>
              <a:t>state anymore)</a:t>
            </a:r>
            <a:endParaRPr lang="en-US" sz="1200" dirty="0">
              <a:effectLst/>
              <a:latin typeface="Calibri"/>
              <a:ea typeface="SimSun"/>
              <a:cs typeface="Times New Roman"/>
            </a:endParaRPr>
          </a:p>
        </p:txBody>
      </p:sp>
      <p:sp>
        <p:nvSpPr>
          <p:cNvPr id="7" name="Rounded Rectangle 6"/>
          <p:cNvSpPr/>
          <p:nvPr/>
        </p:nvSpPr>
        <p:spPr bwMode="auto">
          <a:xfrm>
            <a:off x="5638800" y="3521388"/>
            <a:ext cx="3352800" cy="914400"/>
          </a:xfrm>
          <a:prstGeom prst="round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r>
              <a:rPr lang="en-US" sz="1800" b="1" dirty="0" err="1" smtClean="0">
                <a:solidFill>
                  <a:schemeClr val="tx1"/>
                </a:solidFill>
              </a:rPr>
              <a:t>std</a:t>
            </a:r>
            <a:r>
              <a:rPr lang="en-US" sz="1800" b="1" dirty="0" smtClean="0">
                <a:solidFill>
                  <a:schemeClr val="tx1"/>
                </a:solidFill>
              </a:rPr>
              <a:t>::move facilitates moves</a:t>
            </a:r>
          </a:p>
          <a:p>
            <a:pPr algn="ctr">
              <a:lnSpc>
                <a:spcPct val="110000"/>
              </a:lnSpc>
              <a:spcBef>
                <a:spcPct val="0"/>
              </a:spcBef>
              <a:buFont typeface="Wingdings" charset="0"/>
              <a:buNone/>
            </a:pPr>
            <a:r>
              <a:rPr lang="en-US" sz="1200" b="1" dirty="0" smtClean="0">
                <a:solidFill>
                  <a:schemeClr val="tx1"/>
                </a:solidFill>
              </a:rPr>
              <a:t>Still 31 slides to go for a detailed explanation</a:t>
            </a:r>
          </a:p>
        </p:txBody>
      </p:sp>
      <p:cxnSp>
        <p:nvCxnSpPr>
          <p:cNvPr id="8" name="Straight Arrow Connector 7"/>
          <p:cNvCxnSpPr>
            <a:stCxn id="7" idx="1"/>
          </p:cNvCxnSpPr>
          <p:nvPr/>
        </p:nvCxnSpPr>
        <p:spPr bwMode="auto">
          <a:xfrm flipH="1">
            <a:off x="2590800" y="3978588"/>
            <a:ext cx="3048000" cy="898212"/>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395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solidFill>
                <a:srgbClr val="FF0000"/>
              </a:solidFill>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Who </a:t>
            </a:r>
            <a:r>
              <a:rPr lang="en-US" dirty="0" smtClean="0"/>
              <a:t>has </a:t>
            </a:r>
            <a:r>
              <a:rPr lang="en-US" dirty="0"/>
              <a:t>some knowledge about move </a:t>
            </a:r>
            <a:r>
              <a:rPr lang="en-US" dirty="0" smtClean="0"/>
              <a:t>semantics?</a:t>
            </a:r>
            <a:endParaRPr lang="en-US" dirty="0"/>
          </a:p>
          <a:p>
            <a:pPr marL="285750" indent="-285750">
              <a:buFont typeface="Arial" panose="020B0604020202020204" pitchFamily="34" charset="0"/>
              <a:buChar char="•"/>
            </a:pPr>
            <a:r>
              <a:rPr lang="en-US" dirty="0" smtClean="0"/>
              <a:t>Knows why we have move semantics?</a:t>
            </a:r>
          </a:p>
          <a:p>
            <a:pPr marL="285750" indent="-285750">
              <a:buFont typeface="Arial" panose="020B0604020202020204" pitchFamily="34" charset="0"/>
              <a:buChar char="•"/>
            </a:pPr>
            <a:r>
              <a:rPr lang="en-US" dirty="0" smtClean="0"/>
              <a:t>Is comfortable </a:t>
            </a:r>
            <a:r>
              <a:rPr lang="en-US" dirty="0"/>
              <a:t>with </a:t>
            </a:r>
            <a:r>
              <a:rPr lang="en-US" dirty="0" smtClean="0"/>
              <a:t>move semantics?</a:t>
            </a:r>
          </a:p>
          <a:p>
            <a:pPr marL="285750" indent="-285750">
              <a:buFont typeface="Arial" panose="020B0604020202020204" pitchFamily="34" charset="0"/>
              <a:buChar char="•"/>
            </a:pPr>
            <a:r>
              <a:rPr lang="en-US" dirty="0" smtClean="0"/>
              <a:t>Knows how to add move support to an existing class?</a:t>
            </a:r>
          </a:p>
          <a:p>
            <a:pPr marL="285750" indent="-285750">
              <a:buFont typeface="Arial" panose="020B0604020202020204" pitchFamily="34" charset="0"/>
              <a:buChar char="•"/>
            </a:pPr>
            <a:r>
              <a:rPr lang="en-US" dirty="0" smtClean="0"/>
              <a:t>Has added move support to an existing class?</a:t>
            </a:r>
          </a:p>
          <a:p>
            <a:pPr marL="285750" indent="-285750">
              <a:buFont typeface="Arial" panose="020B0604020202020204" pitchFamily="34" charset="0"/>
              <a:buChar char="•"/>
            </a:pPr>
            <a:r>
              <a:rPr lang="en-US" dirty="0" smtClean="0"/>
              <a:t>Knows what </a:t>
            </a:r>
            <a:r>
              <a:rPr lang="en-US" dirty="0" err="1" smtClean="0"/>
              <a:t>std</a:t>
            </a:r>
            <a:r>
              <a:rPr lang="en-US" dirty="0" smtClean="0"/>
              <a:t>::move does?</a:t>
            </a:r>
          </a:p>
          <a:p>
            <a:pPr marL="285750" indent="-285750">
              <a:buFont typeface="Arial" panose="020B0604020202020204" pitchFamily="34" charset="0"/>
              <a:buChar char="•"/>
            </a:pPr>
            <a:r>
              <a:rPr lang="en-US" dirty="0" smtClean="0"/>
              <a:t>Knows about </a:t>
            </a:r>
            <a:r>
              <a:rPr lang="en-US" dirty="0" err="1" smtClean="0"/>
              <a:t>rvalue</a:t>
            </a:r>
            <a:r>
              <a:rPr lang="en-US" dirty="0" smtClean="0"/>
              <a:t> references?</a:t>
            </a:r>
          </a:p>
          <a:p>
            <a:pPr marL="285750" indent="-285750">
              <a:buFont typeface="Arial" panose="020B0604020202020204" pitchFamily="34" charset="0"/>
              <a:buChar char="•"/>
            </a:pPr>
            <a:r>
              <a:rPr lang="en-US" dirty="0"/>
              <a:t>Knows </a:t>
            </a:r>
            <a:r>
              <a:rPr lang="en-US" dirty="0" smtClean="0"/>
              <a:t>about ref-qualifiers?</a:t>
            </a:r>
          </a:p>
          <a:p>
            <a:pPr marL="465138" lvl="1" indent="-285750">
              <a:buFont typeface="Arial" panose="020B0604020202020204" pitchFamily="34" charset="0"/>
              <a:buChar char="•"/>
            </a:pPr>
            <a:r>
              <a:rPr lang="en-US" dirty="0">
                <a:solidFill>
                  <a:srgbClr val="000000"/>
                </a:solidFill>
                <a:latin typeface="Consolas"/>
                <a:ea typeface="MS PGothic"/>
                <a:cs typeface="Arial"/>
              </a:rPr>
              <a:t> </a:t>
            </a:r>
            <a:r>
              <a:rPr lang="nn-NO" dirty="0" smtClean="0">
                <a:solidFill>
                  <a:srgbClr val="0000FF"/>
                </a:solidFill>
                <a:latin typeface="Consolas"/>
                <a:ea typeface="MS PGothic"/>
                <a:cs typeface="Arial"/>
              </a:rPr>
              <a:t>void </a:t>
            </a:r>
            <a:r>
              <a:rPr lang="en-US" dirty="0" err="1" smtClean="0">
                <a:solidFill>
                  <a:srgbClr val="000000"/>
                </a:solidFill>
                <a:latin typeface="Consolas"/>
                <a:ea typeface="MS PGothic"/>
                <a:cs typeface="Arial"/>
              </a:rPr>
              <a:t>memberFunction</a:t>
            </a:r>
            <a:r>
              <a:rPr lang="en-US" dirty="0" smtClean="0">
                <a:solidFill>
                  <a:srgbClr val="000000"/>
                </a:solidFill>
                <a:latin typeface="Consolas"/>
                <a:ea typeface="MS PGothic"/>
                <a:cs typeface="Arial"/>
              </a:rPr>
              <a:t>() &amp;&amp; ;</a:t>
            </a:r>
          </a:p>
          <a:p>
            <a:pPr marL="465138" lvl="1" indent="-285750">
              <a:buFont typeface="Arial" panose="020B0604020202020204" pitchFamily="34" charset="0"/>
              <a:buChar char="•"/>
            </a:pPr>
            <a:r>
              <a:rPr lang="en-US" dirty="0">
                <a:solidFill>
                  <a:srgbClr val="000000"/>
                </a:solidFill>
                <a:latin typeface="Consolas"/>
                <a:ea typeface="MS PGothic"/>
                <a:cs typeface="Arial"/>
              </a:rPr>
              <a:t> </a:t>
            </a:r>
            <a:r>
              <a:rPr lang="nn-NO" dirty="0">
                <a:solidFill>
                  <a:srgbClr val="0000FF"/>
                </a:solidFill>
                <a:latin typeface="Consolas"/>
                <a:ea typeface="MS PGothic"/>
                <a:cs typeface="Arial"/>
              </a:rPr>
              <a:t>void </a:t>
            </a:r>
            <a:r>
              <a:rPr lang="en-US" dirty="0" err="1" smtClean="0">
                <a:solidFill>
                  <a:srgbClr val="000000"/>
                </a:solidFill>
                <a:latin typeface="Consolas"/>
                <a:ea typeface="MS PGothic"/>
                <a:cs typeface="Arial"/>
              </a:rPr>
              <a:t>memberFunction</a:t>
            </a:r>
            <a:r>
              <a:rPr lang="en-US" dirty="0">
                <a:solidFill>
                  <a:srgbClr val="000000"/>
                </a:solidFill>
                <a:latin typeface="Consolas"/>
                <a:ea typeface="MS PGothic"/>
                <a:cs typeface="Arial"/>
              </a:rPr>
              <a:t>() </a:t>
            </a:r>
            <a:r>
              <a:rPr lang="en-US" dirty="0" smtClean="0">
                <a:solidFill>
                  <a:srgbClr val="000000"/>
                </a:solidFill>
                <a:latin typeface="Consolas"/>
                <a:ea typeface="MS PGothic"/>
                <a:cs typeface="Arial"/>
              </a:rPr>
              <a:t>&amp;  ;</a:t>
            </a:r>
            <a:endParaRPr lang="en-US" dirty="0" smtClean="0"/>
          </a:p>
          <a:p>
            <a:pPr marL="285750" indent="-285750">
              <a:buFont typeface="Arial" panose="020B0604020202020204" pitchFamily="34" charset="0"/>
              <a:buChar char="•"/>
            </a:pPr>
            <a:r>
              <a:rPr lang="en-US" dirty="0" smtClean="0"/>
              <a:t>Knows what perfect forwarding is?</a:t>
            </a:r>
          </a:p>
          <a:p>
            <a:pPr marL="285750" indent="-285750">
              <a:buFont typeface="Arial" panose="020B0604020202020204" pitchFamily="34" charset="0"/>
              <a:buChar char="•"/>
            </a:pPr>
            <a:r>
              <a:rPr lang="en-US" dirty="0" smtClean="0"/>
              <a:t>Knows about universal references?</a:t>
            </a:r>
          </a:p>
          <a:p>
            <a:pPr marL="285750" indent="-285750">
              <a:buFont typeface="Arial" panose="020B0604020202020204" pitchFamily="34" charset="0"/>
              <a:buChar char="•"/>
            </a:pPr>
            <a:r>
              <a:rPr lang="en-US" dirty="0"/>
              <a:t>Knows about </a:t>
            </a:r>
            <a:r>
              <a:rPr lang="en-US" dirty="0" smtClean="0"/>
              <a:t>forwarding references?</a:t>
            </a:r>
            <a:endParaRPr lang="en-US" dirty="0"/>
          </a:p>
          <a:p>
            <a:pPr marL="285750" indent="-285750">
              <a:buFont typeface="Arial" panose="020B0604020202020204" pitchFamily="34" charset="0"/>
              <a:buChar char="•"/>
            </a:pPr>
            <a:r>
              <a:rPr lang="en-US" dirty="0" smtClean="0"/>
              <a:t>Reference collapsing rules?</a:t>
            </a:r>
          </a:p>
          <a:p>
            <a:pPr marL="285750" indent="-285750">
              <a:buFont typeface="Arial" panose="020B0604020202020204" pitchFamily="34" charset="0"/>
              <a:buChar char="•"/>
            </a:pPr>
            <a:r>
              <a:rPr lang="en-US" dirty="0"/>
              <a:t>Knows what </a:t>
            </a:r>
            <a:r>
              <a:rPr lang="en-US" dirty="0" err="1"/>
              <a:t>std</a:t>
            </a:r>
            <a:r>
              <a:rPr lang="en-US" dirty="0" smtClean="0"/>
              <a:t>::forward does?</a:t>
            </a:r>
            <a:endParaRPr lang="en-US" dirty="0"/>
          </a:p>
          <a:p>
            <a:pPr marL="465138" lvl="1" indent="-285750">
              <a:buFont typeface="Arial" panose="020B0604020202020204" pitchFamily="34" charset="0"/>
              <a:buChar char="•"/>
            </a:pPr>
            <a:endParaRPr lang="en-US" dirty="0"/>
          </a:p>
        </p:txBody>
      </p:sp>
      <p:sp>
        <p:nvSpPr>
          <p:cNvPr id="4" name="Rounded Rectangle 3"/>
          <p:cNvSpPr/>
          <p:nvPr/>
        </p:nvSpPr>
        <p:spPr bwMode="auto">
          <a:xfrm>
            <a:off x="3810000" y="3810000"/>
            <a:ext cx="381000" cy="609600"/>
          </a:xfrm>
          <a:prstGeom prst="roundRect">
            <a:avLst/>
          </a:prstGeom>
          <a:noFill/>
          <a:ln w="28575">
            <a:solidFill>
              <a:srgbClr val="C0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Tree>
    <p:extLst>
      <p:ext uri="{BB962C8B-B14F-4D97-AF65-F5344CB8AC3E}">
        <p14:creationId xmlns:p14="http://schemas.microsoft.com/office/powerpoint/2010/main" val="323601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a:t>
            </a:r>
            <a:r>
              <a:rPr lang="en-US" dirty="0"/>
              <a:t>::swap example for </a:t>
            </a:r>
            <a:r>
              <a:rPr lang="en-US" dirty="0" err="1" smtClean="0"/>
              <a:t>std</a:t>
            </a:r>
            <a:r>
              <a:rPr lang="en-US" dirty="0" smtClean="0"/>
              <a:t>::vector</a:t>
            </a:r>
            <a:endParaRPr lang="en-US" dirty="0"/>
          </a:p>
        </p:txBody>
      </p:sp>
      <p:sp>
        <p:nvSpPr>
          <p:cNvPr id="3" name="Content Placeholder 2"/>
          <p:cNvSpPr>
            <a:spLocks noGrp="1"/>
          </p:cNvSpPr>
          <p:nvPr>
            <p:ph idx="1"/>
          </p:nvPr>
        </p:nvSpPr>
        <p:spPr/>
        <p:txBody>
          <a:bodyPr/>
          <a:lstStyle/>
          <a:p>
            <a:r>
              <a:rPr lang="en-US" dirty="0" smtClean="0"/>
              <a:t>Initial situation</a:t>
            </a:r>
            <a:endParaRPr lang="en-US" dirty="0"/>
          </a:p>
        </p:txBody>
      </p:sp>
      <p:sp>
        <p:nvSpPr>
          <p:cNvPr id="4" name="Rectangle 3"/>
          <p:cNvSpPr/>
          <p:nvPr/>
        </p:nvSpPr>
        <p:spPr>
          <a:xfrm>
            <a:off x="3886200" y="2362200"/>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572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5334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6096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6858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7620000" y="2373086"/>
            <a:ext cx="0" cy="762000"/>
          </a:xfrm>
          <a:prstGeom prst="line">
            <a:avLst/>
          </a:prstGeom>
        </p:spPr>
        <p:style>
          <a:lnRef idx="3">
            <a:schemeClr val="dk1"/>
          </a:lnRef>
          <a:fillRef idx="0">
            <a:schemeClr val="dk1"/>
          </a:fillRef>
          <a:effectRef idx="2">
            <a:schemeClr val="dk1"/>
          </a:effectRef>
          <a:fontRef idx="minor">
            <a:schemeClr val="tx1"/>
          </a:fontRef>
        </p:style>
      </p:cxnSp>
      <p:sp>
        <p:nvSpPr>
          <p:cNvPr id="13" name="Rectangle 12"/>
          <p:cNvSpPr/>
          <p:nvPr/>
        </p:nvSpPr>
        <p:spPr>
          <a:xfrm>
            <a:off x="1111777" y="2514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6</a:t>
            </a:r>
            <a:endParaRPr lang="en-US" dirty="0"/>
          </a:p>
        </p:txBody>
      </p:sp>
      <p:cxnSp>
        <p:nvCxnSpPr>
          <p:cNvPr id="15" name="Straight Arrow Connector 14"/>
          <p:cNvCxnSpPr>
            <a:endCxn id="4" idx="1"/>
          </p:cNvCxnSpPr>
          <p:nvPr/>
        </p:nvCxnSpPr>
        <p:spPr>
          <a:xfrm>
            <a:off x="2057400" y="2743200"/>
            <a:ext cx="1828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384794" y="2743200"/>
            <a:ext cx="605807" cy="369332"/>
          </a:xfrm>
          <a:prstGeom prst="rect">
            <a:avLst/>
          </a:prstGeom>
          <a:noFill/>
        </p:spPr>
        <p:txBody>
          <a:bodyPr wrap="none" rtlCol="0">
            <a:spAutoFit/>
          </a:bodyPr>
          <a:lstStyle/>
          <a:p>
            <a:r>
              <a:rPr lang="en-US" dirty="0" smtClean="0"/>
              <a:t>Left:</a:t>
            </a:r>
            <a:endParaRPr lang="en-US" dirty="0"/>
          </a:p>
        </p:txBody>
      </p:sp>
      <p:grpSp>
        <p:nvGrpSpPr>
          <p:cNvPr id="7" name="Group 6"/>
          <p:cNvGrpSpPr/>
          <p:nvPr/>
        </p:nvGrpSpPr>
        <p:grpSpPr>
          <a:xfrm>
            <a:off x="3882407" y="3505200"/>
            <a:ext cx="3737593" cy="762000"/>
            <a:chOff x="3882407" y="3505200"/>
            <a:chExt cx="3737593" cy="762000"/>
          </a:xfrm>
        </p:grpSpPr>
        <p:sp>
          <p:nvSpPr>
            <p:cNvPr id="17" name="Rectangle 16"/>
            <p:cNvSpPr/>
            <p:nvPr/>
          </p:nvSpPr>
          <p:spPr>
            <a:xfrm>
              <a:off x="3882407" y="3505200"/>
              <a:ext cx="3737593"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568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5330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6092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854207" y="3505200"/>
              <a:ext cx="0" cy="762000"/>
            </a:xfrm>
            <a:prstGeom prst="line">
              <a:avLst/>
            </a:prstGeom>
          </p:spPr>
          <p:style>
            <a:lnRef idx="3">
              <a:schemeClr val="dk1"/>
            </a:lnRef>
            <a:fillRef idx="0">
              <a:schemeClr val="dk1"/>
            </a:fillRef>
            <a:effectRef idx="2">
              <a:schemeClr val="dk1"/>
            </a:effectRef>
            <a:fontRef idx="minor">
              <a:schemeClr val="tx1"/>
            </a:fontRef>
          </p:style>
        </p:cxnSp>
      </p:grpSp>
      <p:sp>
        <p:nvSpPr>
          <p:cNvPr id="23" name="Rectangle 22"/>
          <p:cNvSpPr/>
          <p:nvPr/>
        </p:nvSpPr>
        <p:spPr>
          <a:xfrm>
            <a:off x="1111778" y="3657600"/>
            <a:ext cx="1170430"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buffer</a:t>
            </a:r>
            <a:r>
              <a:rPr lang="en-US" dirty="0" smtClean="0"/>
              <a:t>_</a:t>
            </a:r>
          </a:p>
          <a:p>
            <a:r>
              <a:rPr lang="en-US" dirty="0"/>
              <a:t>size_ = 5</a:t>
            </a:r>
          </a:p>
        </p:txBody>
      </p:sp>
      <p:cxnSp>
        <p:nvCxnSpPr>
          <p:cNvPr id="24" name="Straight Arrow Connector 23"/>
          <p:cNvCxnSpPr>
            <a:endCxn id="17" idx="1"/>
          </p:cNvCxnSpPr>
          <p:nvPr/>
        </p:nvCxnSpPr>
        <p:spPr>
          <a:xfrm>
            <a:off x="2053607" y="3886200"/>
            <a:ext cx="1828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381001" y="3886200"/>
            <a:ext cx="730777" cy="369332"/>
          </a:xfrm>
          <a:prstGeom prst="rect">
            <a:avLst/>
          </a:prstGeom>
          <a:noFill/>
        </p:spPr>
        <p:txBody>
          <a:bodyPr wrap="none" rtlCol="0">
            <a:spAutoFit/>
          </a:bodyPr>
          <a:lstStyle/>
          <a:p>
            <a:r>
              <a:rPr lang="en-US" dirty="0" smtClean="0"/>
              <a:t>Right:</a:t>
            </a:r>
            <a:endParaRPr lang="en-US" dirty="0"/>
          </a:p>
        </p:txBody>
      </p:sp>
      <p:sp>
        <p:nvSpPr>
          <p:cNvPr id="26" name="Content Placeholder 3"/>
          <p:cNvSpPr txBox="1">
            <a:spLocks/>
          </p:cNvSpPr>
          <p:nvPr/>
        </p:nvSpPr>
        <p:spPr bwMode="auto">
          <a:xfrm>
            <a:off x="3581401" y="4724400"/>
            <a:ext cx="5257800" cy="181960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dirty="0">
                <a:solidFill>
                  <a:srgbClr val="0000FF"/>
                </a:solidFill>
                <a:latin typeface="Consolas"/>
                <a:ea typeface="MS PGothic"/>
                <a:cs typeface="Arial"/>
              </a:rPr>
              <a:t>template</a:t>
            </a:r>
            <a:r>
              <a:rPr lang="en-US" dirty="0">
                <a:solidFill>
                  <a:srgbClr val="000000"/>
                </a:solidFill>
                <a:latin typeface="Consolas"/>
                <a:ea typeface="MS PGothic"/>
                <a:cs typeface="Arial"/>
              </a:rPr>
              <a:t>&lt;</a:t>
            </a:r>
            <a:r>
              <a:rPr lang="en-US" dirty="0">
                <a:solidFill>
                  <a:srgbClr val="0000FF"/>
                </a:solidFill>
                <a:latin typeface="Consolas"/>
                <a:ea typeface="MS PGothic"/>
                <a:cs typeface="Arial"/>
              </a:rPr>
              <a:t>class</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MS PGothic"/>
                <a:cs typeface="Arial"/>
              </a:rPr>
              <a:t>&gt;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FF"/>
                </a:solidFill>
                <a:latin typeface="Consolas"/>
                <a:ea typeface="MS PGothic"/>
                <a:cs typeface="Arial"/>
              </a:rPr>
              <a:t>void</a:t>
            </a:r>
            <a:r>
              <a:rPr lang="en-US" dirty="0">
                <a:solidFill>
                  <a:srgbClr val="000000"/>
                </a:solidFill>
                <a:latin typeface="Consolas"/>
                <a:ea typeface="MS PGothic"/>
                <a:cs typeface="Arial"/>
              </a:rPr>
              <a:t> </a:t>
            </a:r>
            <a:r>
              <a:rPr lang="en-US" dirty="0" smtClean="0">
                <a:solidFill>
                  <a:srgbClr val="000000"/>
                </a:solidFill>
                <a:latin typeface="Consolas"/>
                <a:ea typeface="MS PGothic"/>
                <a:cs typeface="Arial"/>
              </a:rPr>
              <a:t>swap(</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808080"/>
                </a:solidFill>
                <a:latin typeface="Consolas"/>
                <a:ea typeface="MS PGothic"/>
                <a:cs typeface="Arial"/>
              </a:rPr>
              <a:t> left</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2B91AF"/>
                </a:solidFill>
                <a:latin typeface="Consolas"/>
                <a:ea typeface="MS PGothic"/>
                <a:cs typeface="Arial"/>
              </a:rPr>
              <a:t> </a:t>
            </a:r>
            <a:r>
              <a:rPr lang="en-US" dirty="0">
                <a:solidFill>
                  <a:srgbClr val="808080"/>
                </a:solidFill>
                <a:latin typeface="Consolas"/>
                <a:ea typeface="MS PGothic"/>
                <a:cs typeface="Arial"/>
              </a:rPr>
              <a:t>right</a:t>
            </a:r>
            <a:r>
              <a:rPr lang="en-US" dirty="0" smtClean="0">
                <a:solidFill>
                  <a:srgbClr val="000000"/>
                </a:solidFill>
                <a:latin typeface="Consolas"/>
                <a:ea typeface="MS PGothic"/>
                <a:cs typeface="Arial"/>
              </a:rPr>
              <a:t>) {</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T temp(</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left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left  to temp</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left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right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right to left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right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temp</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temp  to right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 Destroy temp (probably has no “real” state anymore)</a:t>
            </a:r>
            <a:endParaRPr lang="en-US" dirty="0">
              <a:effectLst/>
              <a:latin typeface="Calibri"/>
              <a:ea typeface="SimSun"/>
              <a:cs typeface="Times New Roman"/>
            </a:endParaRPr>
          </a:p>
        </p:txBody>
      </p:sp>
    </p:spTree>
    <p:extLst>
      <p:ext uri="{BB962C8B-B14F-4D97-AF65-F5344CB8AC3E}">
        <p14:creationId xmlns:p14="http://schemas.microsoft.com/office/powerpoint/2010/main" val="821575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111778" y="3657600"/>
            <a:ext cx="1170430"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buffer</a:t>
            </a:r>
            <a:r>
              <a:rPr lang="en-US" dirty="0" smtClean="0"/>
              <a:t>_</a:t>
            </a:r>
          </a:p>
          <a:p>
            <a:r>
              <a:rPr lang="en-US" dirty="0"/>
              <a:t>size_ = 5</a:t>
            </a:r>
          </a:p>
        </p:txBody>
      </p:sp>
      <p:sp>
        <p:nvSpPr>
          <p:cNvPr id="2" name="Title 1"/>
          <p:cNvSpPr>
            <a:spLocks noGrp="1"/>
          </p:cNvSpPr>
          <p:nvPr>
            <p:ph type="title"/>
          </p:nvPr>
        </p:nvSpPr>
        <p:spPr/>
        <p:txBody>
          <a:bodyPr/>
          <a:lstStyle/>
          <a:p>
            <a:r>
              <a:rPr lang="en-US" dirty="0" err="1"/>
              <a:t>std</a:t>
            </a:r>
            <a:r>
              <a:rPr lang="en-US" dirty="0"/>
              <a:t>::swap example for </a:t>
            </a:r>
            <a:r>
              <a:rPr lang="en-US" dirty="0" err="1"/>
              <a:t>std</a:t>
            </a:r>
            <a:r>
              <a:rPr lang="en-US" dirty="0"/>
              <a:t>::vector</a:t>
            </a:r>
          </a:p>
        </p:txBody>
      </p:sp>
      <p:sp>
        <p:nvSpPr>
          <p:cNvPr id="11" name="Content Placeholder 10"/>
          <p:cNvSpPr>
            <a:spLocks noGrp="1"/>
          </p:cNvSpPr>
          <p:nvPr>
            <p:ph idx="1"/>
          </p:nvPr>
        </p:nvSpPr>
        <p:spPr/>
        <p:txBody>
          <a:bodyPr/>
          <a:lstStyle/>
          <a:p>
            <a:endParaRPr lang="en-US" dirty="0"/>
          </a:p>
        </p:txBody>
      </p:sp>
      <p:sp>
        <p:nvSpPr>
          <p:cNvPr id="4" name="Rectangle 3"/>
          <p:cNvSpPr/>
          <p:nvPr/>
        </p:nvSpPr>
        <p:spPr>
          <a:xfrm>
            <a:off x="3886200" y="2362200"/>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4572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334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6096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6858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7620000" y="2373086"/>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2053607" y="3886200"/>
            <a:ext cx="1828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304800" y="4865914"/>
            <a:ext cx="760465" cy="369332"/>
          </a:xfrm>
          <a:prstGeom prst="rect">
            <a:avLst/>
          </a:prstGeom>
          <a:noFill/>
        </p:spPr>
        <p:txBody>
          <a:bodyPr wrap="none" rtlCol="0">
            <a:spAutoFit/>
          </a:bodyPr>
          <a:lstStyle/>
          <a:p>
            <a:r>
              <a:rPr lang="en-US" dirty="0" smtClean="0"/>
              <a:t>Temp:</a:t>
            </a:r>
            <a:endParaRPr lang="en-US" dirty="0"/>
          </a:p>
        </p:txBody>
      </p:sp>
      <p:sp>
        <p:nvSpPr>
          <p:cNvPr id="27" name="Content Placeholder 3"/>
          <p:cNvSpPr txBox="1">
            <a:spLocks/>
          </p:cNvSpPr>
          <p:nvPr/>
        </p:nvSpPr>
        <p:spPr bwMode="auto">
          <a:xfrm>
            <a:off x="533400" y="1380697"/>
            <a:ext cx="7086600" cy="431529"/>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sz="2000" dirty="0" smtClean="0">
                <a:solidFill>
                  <a:srgbClr val="000000"/>
                </a:solidFill>
                <a:latin typeface="Consolas"/>
                <a:ea typeface="MS PGothic"/>
                <a:cs typeface="Arial"/>
              </a:rPr>
              <a:t>T </a:t>
            </a:r>
            <a:r>
              <a:rPr lang="en-US" sz="2000" dirty="0">
                <a:solidFill>
                  <a:srgbClr val="000000"/>
                </a:solidFill>
                <a:latin typeface="Consolas"/>
                <a:ea typeface="MS PGothic"/>
                <a:cs typeface="Arial"/>
              </a:rPr>
              <a:t>temp(</a:t>
            </a:r>
            <a:r>
              <a:rPr lang="en-US" sz="2000" dirty="0" err="1">
                <a:solidFill>
                  <a:srgbClr val="C00000"/>
                </a:solidFill>
                <a:latin typeface="Consolas"/>
                <a:ea typeface="MS PGothic"/>
                <a:cs typeface="Arial"/>
              </a:rPr>
              <a:t>std</a:t>
            </a:r>
            <a:r>
              <a:rPr lang="en-US" sz="2000" dirty="0">
                <a:solidFill>
                  <a:srgbClr val="C00000"/>
                </a:solidFill>
                <a:latin typeface="Consolas"/>
                <a:ea typeface="MS PGothic"/>
                <a:cs typeface="Arial"/>
              </a:rPr>
              <a:t>::move(</a:t>
            </a:r>
            <a:r>
              <a:rPr lang="en-US" sz="2000" dirty="0">
                <a:solidFill>
                  <a:srgbClr val="000000"/>
                </a:solidFill>
                <a:latin typeface="Consolas"/>
                <a:ea typeface="MS PGothic"/>
                <a:cs typeface="Arial"/>
              </a:rPr>
              <a:t>left</a:t>
            </a:r>
            <a:r>
              <a:rPr lang="en-US" sz="2000" dirty="0">
                <a:solidFill>
                  <a:srgbClr val="C00000"/>
                </a:solidFill>
                <a:latin typeface="Consolas"/>
                <a:ea typeface="MS PGothic"/>
                <a:cs typeface="Arial"/>
              </a:rPr>
              <a:t>)</a:t>
            </a:r>
            <a:r>
              <a:rPr lang="en-US" sz="2000" dirty="0">
                <a:solidFill>
                  <a:srgbClr val="000000"/>
                </a:solidFill>
                <a:latin typeface="Consolas"/>
                <a:ea typeface="MS PGothic"/>
                <a:cs typeface="Arial"/>
              </a:rPr>
              <a:t>); // Move left  to </a:t>
            </a:r>
            <a:r>
              <a:rPr lang="en-US" sz="2000" dirty="0" smtClean="0">
                <a:solidFill>
                  <a:srgbClr val="000000"/>
                </a:solidFill>
                <a:latin typeface="Consolas"/>
                <a:ea typeface="MS PGothic"/>
                <a:cs typeface="Arial"/>
              </a:rPr>
              <a:t>temp</a:t>
            </a:r>
            <a:endParaRPr lang="en-US" sz="2000" dirty="0">
              <a:latin typeface="Calibri"/>
              <a:ea typeface="SimSun"/>
              <a:cs typeface="Times New Roman"/>
            </a:endParaRPr>
          </a:p>
        </p:txBody>
      </p:sp>
      <p:sp>
        <p:nvSpPr>
          <p:cNvPr id="26" name="Content Placeholder 3"/>
          <p:cNvSpPr txBox="1">
            <a:spLocks/>
          </p:cNvSpPr>
          <p:nvPr/>
        </p:nvSpPr>
        <p:spPr bwMode="auto">
          <a:xfrm>
            <a:off x="3581401" y="4724400"/>
            <a:ext cx="5257800" cy="181960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dirty="0">
                <a:solidFill>
                  <a:srgbClr val="0000FF"/>
                </a:solidFill>
                <a:latin typeface="Consolas"/>
                <a:ea typeface="MS PGothic"/>
                <a:cs typeface="Arial"/>
              </a:rPr>
              <a:t>template</a:t>
            </a:r>
            <a:r>
              <a:rPr lang="en-US" dirty="0">
                <a:solidFill>
                  <a:srgbClr val="000000"/>
                </a:solidFill>
                <a:latin typeface="Consolas"/>
                <a:ea typeface="MS PGothic"/>
                <a:cs typeface="Arial"/>
              </a:rPr>
              <a:t>&lt;</a:t>
            </a:r>
            <a:r>
              <a:rPr lang="en-US" dirty="0">
                <a:solidFill>
                  <a:srgbClr val="0000FF"/>
                </a:solidFill>
                <a:latin typeface="Consolas"/>
                <a:ea typeface="MS PGothic"/>
                <a:cs typeface="Arial"/>
              </a:rPr>
              <a:t>class</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MS PGothic"/>
                <a:cs typeface="Arial"/>
              </a:rPr>
              <a:t>&gt;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FF"/>
                </a:solidFill>
                <a:latin typeface="Consolas"/>
                <a:ea typeface="MS PGothic"/>
                <a:cs typeface="Arial"/>
              </a:rPr>
              <a:t>void</a:t>
            </a:r>
            <a:r>
              <a:rPr lang="en-US" dirty="0">
                <a:solidFill>
                  <a:srgbClr val="000000"/>
                </a:solidFill>
                <a:latin typeface="Consolas"/>
                <a:ea typeface="MS PGothic"/>
                <a:cs typeface="Arial"/>
              </a:rPr>
              <a:t> </a:t>
            </a:r>
            <a:r>
              <a:rPr lang="en-US" dirty="0" smtClean="0">
                <a:solidFill>
                  <a:srgbClr val="000000"/>
                </a:solidFill>
                <a:latin typeface="Consolas"/>
                <a:ea typeface="MS PGothic"/>
                <a:cs typeface="Arial"/>
              </a:rPr>
              <a:t>swap(</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808080"/>
                </a:solidFill>
                <a:latin typeface="Consolas"/>
                <a:ea typeface="MS PGothic"/>
                <a:cs typeface="Arial"/>
              </a:rPr>
              <a:t> left</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2B91AF"/>
                </a:solidFill>
                <a:latin typeface="Consolas"/>
                <a:ea typeface="MS PGothic"/>
                <a:cs typeface="Arial"/>
              </a:rPr>
              <a:t> </a:t>
            </a:r>
            <a:r>
              <a:rPr lang="en-US" dirty="0">
                <a:solidFill>
                  <a:srgbClr val="808080"/>
                </a:solidFill>
                <a:latin typeface="Consolas"/>
                <a:ea typeface="MS PGothic"/>
                <a:cs typeface="Arial"/>
              </a:rPr>
              <a:t>right</a:t>
            </a:r>
            <a:r>
              <a:rPr lang="en-US" dirty="0" smtClean="0">
                <a:solidFill>
                  <a:srgbClr val="000000"/>
                </a:solidFill>
                <a:latin typeface="Consolas"/>
                <a:ea typeface="MS PGothic"/>
                <a:cs typeface="Arial"/>
              </a:rPr>
              <a:t>) {</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T temp(</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left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left  to temp</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left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right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right to left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right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temp</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temp  to right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 Destroy temp (probably has no “real” state anymore)</a:t>
            </a:r>
            <a:endParaRPr lang="en-US" dirty="0">
              <a:effectLst/>
              <a:latin typeface="Calibri"/>
              <a:ea typeface="SimSun"/>
              <a:cs typeface="Times New Roman"/>
            </a:endParaRPr>
          </a:p>
        </p:txBody>
      </p:sp>
      <p:sp>
        <p:nvSpPr>
          <p:cNvPr id="35" name="Rectangle 34"/>
          <p:cNvSpPr/>
          <p:nvPr/>
        </p:nvSpPr>
        <p:spPr>
          <a:xfrm>
            <a:off x="1111777" y="2514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0</a:t>
            </a:r>
            <a:endParaRPr lang="en-US" dirty="0"/>
          </a:p>
        </p:txBody>
      </p:sp>
      <p:sp>
        <p:nvSpPr>
          <p:cNvPr id="36" name="TextBox 35"/>
          <p:cNvSpPr txBox="1"/>
          <p:nvPr/>
        </p:nvSpPr>
        <p:spPr>
          <a:xfrm>
            <a:off x="384794" y="2743200"/>
            <a:ext cx="605807" cy="369332"/>
          </a:xfrm>
          <a:prstGeom prst="rect">
            <a:avLst/>
          </a:prstGeom>
          <a:noFill/>
        </p:spPr>
        <p:txBody>
          <a:bodyPr wrap="none" rtlCol="0">
            <a:spAutoFit/>
          </a:bodyPr>
          <a:lstStyle/>
          <a:p>
            <a:r>
              <a:rPr lang="en-US" dirty="0" smtClean="0"/>
              <a:t>Left:</a:t>
            </a:r>
            <a:endParaRPr lang="en-US" dirty="0"/>
          </a:p>
        </p:txBody>
      </p:sp>
      <p:sp>
        <p:nvSpPr>
          <p:cNvPr id="38" name="TextBox 37"/>
          <p:cNvSpPr txBox="1"/>
          <p:nvPr/>
        </p:nvSpPr>
        <p:spPr>
          <a:xfrm>
            <a:off x="381001" y="3886200"/>
            <a:ext cx="730777" cy="369332"/>
          </a:xfrm>
          <a:prstGeom prst="rect">
            <a:avLst/>
          </a:prstGeom>
          <a:noFill/>
        </p:spPr>
        <p:txBody>
          <a:bodyPr wrap="none" rtlCol="0">
            <a:spAutoFit/>
          </a:bodyPr>
          <a:lstStyle/>
          <a:p>
            <a:r>
              <a:rPr lang="en-US" dirty="0" smtClean="0"/>
              <a:t>Right:</a:t>
            </a:r>
            <a:endParaRPr lang="en-US" dirty="0"/>
          </a:p>
        </p:txBody>
      </p:sp>
      <p:sp>
        <p:nvSpPr>
          <p:cNvPr id="43" name="Rectangle 42"/>
          <p:cNvSpPr/>
          <p:nvPr/>
        </p:nvSpPr>
        <p:spPr>
          <a:xfrm>
            <a:off x="1111777" y="4800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6</a:t>
            </a:r>
            <a:endParaRPr lang="en-US" dirty="0"/>
          </a:p>
        </p:txBody>
      </p:sp>
      <p:cxnSp>
        <p:nvCxnSpPr>
          <p:cNvPr id="29" name="Straight Arrow Connector 28"/>
          <p:cNvCxnSpPr>
            <a:endCxn id="4" idx="1"/>
          </p:cNvCxnSpPr>
          <p:nvPr/>
        </p:nvCxnSpPr>
        <p:spPr>
          <a:xfrm flipV="1">
            <a:off x="2053607" y="2743200"/>
            <a:ext cx="1832593" cy="227511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45" name="Group 44"/>
          <p:cNvGrpSpPr/>
          <p:nvPr/>
        </p:nvGrpSpPr>
        <p:grpSpPr>
          <a:xfrm>
            <a:off x="3882407" y="3505200"/>
            <a:ext cx="3737593" cy="762000"/>
            <a:chOff x="3882407" y="3505200"/>
            <a:chExt cx="3737593" cy="762000"/>
          </a:xfrm>
        </p:grpSpPr>
        <p:sp>
          <p:nvSpPr>
            <p:cNvPr id="46" name="Rectangle 45"/>
            <p:cNvSpPr/>
            <p:nvPr/>
          </p:nvSpPr>
          <p:spPr>
            <a:xfrm>
              <a:off x="3882407" y="3505200"/>
              <a:ext cx="3737593"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4568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a:off x="5330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6092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6854207" y="3505200"/>
              <a:ext cx="0" cy="76200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00112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::swap example for </a:t>
            </a:r>
            <a:r>
              <a:rPr lang="en-US" dirty="0" err="1"/>
              <a:t>std</a:t>
            </a:r>
            <a:r>
              <a:rPr lang="en-US" dirty="0"/>
              <a:t>::vector</a:t>
            </a:r>
          </a:p>
        </p:txBody>
      </p:sp>
      <p:sp>
        <p:nvSpPr>
          <p:cNvPr id="11" name="Content Placeholder 10"/>
          <p:cNvSpPr>
            <a:spLocks noGrp="1"/>
          </p:cNvSpPr>
          <p:nvPr>
            <p:ph idx="1"/>
          </p:nvPr>
        </p:nvSpPr>
        <p:spPr/>
        <p:txBody>
          <a:bodyPr/>
          <a:lstStyle/>
          <a:p>
            <a:endParaRPr lang="en-US" dirty="0"/>
          </a:p>
        </p:txBody>
      </p:sp>
      <p:sp>
        <p:nvSpPr>
          <p:cNvPr id="4" name="Rectangle 3"/>
          <p:cNvSpPr/>
          <p:nvPr/>
        </p:nvSpPr>
        <p:spPr>
          <a:xfrm>
            <a:off x="3886200" y="2362200"/>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4572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334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6096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6858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7620000" y="2373086"/>
            <a:ext cx="0" cy="762000"/>
          </a:xfrm>
          <a:prstGeom prst="line">
            <a:avLst/>
          </a:prstGeom>
        </p:spPr>
        <p:style>
          <a:lnRef idx="3">
            <a:schemeClr val="dk1"/>
          </a:lnRef>
          <a:fillRef idx="0">
            <a:schemeClr val="dk1"/>
          </a:fillRef>
          <a:effectRef idx="2">
            <a:schemeClr val="dk1"/>
          </a:effectRef>
          <a:fontRef idx="minor">
            <a:schemeClr val="tx1"/>
          </a:fontRef>
        </p:style>
      </p:cxnSp>
      <p:sp>
        <p:nvSpPr>
          <p:cNvPr id="26" name="Content Placeholder 3"/>
          <p:cNvSpPr txBox="1">
            <a:spLocks/>
          </p:cNvSpPr>
          <p:nvPr/>
        </p:nvSpPr>
        <p:spPr bwMode="auto">
          <a:xfrm>
            <a:off x="533400" y="1380697"/>
            <a:ext cx="7086600" cy="431529"/>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sz="2000" dirty="0" smtClean="0">
                <a:solidFill>
                  <a:srgbClr val="000000"/>
                </a:solidFill>
                <a:latin typeface="Consolas"/>
                <a:ea typeface="MS PGothic"/>
                <a:cs typeface="Arial"/>
              </a:rPr>
              <a:t>left </a:t>
            </a:r>
            <a:r>
              <a:rPr lang="en-US" sz="2000" dirty="0">
                <a:solidFill>
                  <a:srgbClr val="000000"/>
                </a:solidFill>
                <a:latin typeface="Consolas"/>
                <a:ea typeface="MS PGothic"/>
                <a:cs typeface="Arial"/>
              </a:rPr>
              <a:t>= </a:t>
            </a:r>
            <a:r>
              <a:rPr lang="en-US" sz="2000" dirty="0" err="1">
                <a:solidFill>
                  <a:srgbClr val="C00000"/>
                </a:solidFill>
                <a:latin typeface="Consolas"/>
                <a:ea typeface="MS PGothic"/>
                <a:cs typeface="Arial"/>
              </a:rPr>
              <a:t>std</a:t>
            </a:r>
            <a:r>
              <a:rPr lang="en-US" sz="2000" dirty="0">
                <a:solidFill>
                  <a:srgbClr val="C00000"/>
                </a:solidFill>
                <a:latin typeface="Consolas"/>
                <a:ea typeface="MS PGothic"/>
                <a:cs typeface="Arial"/>
              </a:rPr>
              <a:t>::move(</a:t>
            </a:r>
            <a:r>
              <a:rPr lang="en-US" sz="2000" dirty="0">
                <a:solidFill>
                  <a:srgbClr val="000000"/>
                </a:solidFill>
                <a:latin typeface="Consolas"/>
                <a:ea typeface="MS PGothic"/>
                <a:cs typeface="Arial"/>
              </a:rPr>
              <a:t>right</a:t>
            </a:r>
            <a:r>
              <a:rPr lang="en-US" sz="2000" dirty="0">
                <a:solidFill>
                  <a:srgbClr val="C00000"/>
                </a:solidFill>
                <a:latin typeface="Consolas"/>
                <a:ea typeface="MS PGothic"/>
                <a:cs typeface="Arial"/>
              </a:rPr>
              <a:t>)</a:t>
            </a:r>
            <a:r>
              <a:rPr lang="en-US" sz="2000" dirty="0">
                <a:solidFill>
                  <a:srgbClr val="000000"/>
                </a:solidFill>
                <a:latin typeface="Consolas"/>
                <a:ea typeface="MS PGothic"/>
                <a:cs typeface="Arial"/>
              </a:rPr>
              <a:t>; // Move right to </a:t>
            </a:r>
            <a:r>
              <a:rPr lang="en-US" sz="2000" dirty="0" smtClean="0">
                <a:solidFill>
                  <a:srgbClr val="000000"/>
                </a:solidFill>
                <a:latin typeface="Consolas"/>
                <a:ea typeface="MS PGothic"/>
                <a:cs typeface="Arial"/>
              </a:rPr>
              <a:t>left</a:t>
            </a:r>
            <a:endParaRPr lang="en-US" sz="2000" dirty="0">
              <a:latin typeface="Calibri"/>
              <a:ea typeface="SimSun"/>
              <a:cs typeface="Times New Roman"/>
            </a:endParaRPr>
          </a:p>
        </p:txBody>
      </p:sp>
      <p:sp>
        <p:nvSpPr>
          <p:cNvPr id="27" name="Content Placeholder 3"/>
          <p:cNvSpPr txBox="1">
            <a:spLocks/>
          </p:cNvSpPr>
          <p:nvPr/>
        </p:nvSpPr>
        <p:spPr bwMode="auto">
          <a:xfrm>
            <a:off x="3581401" y="4724400"/>
            <a:ext cx="5257800" cy="181960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dirty="0">
                <a:solidFill>
                  <a:srgbClr val="0000FF"/>
                </a:solidFill>
                <a:latin typeface="Consolas"/>
                <a:ea typeface="MS PGothic"/>
                <a:cs typeface="Arial"/>
              </a:rPr>
              <a:t>template</a:t>
            </a:r>
            <a:r>
              <a:rPr lang="en-US" dirty="0">
                <a:solidFill>
                  <a:srgbClr val="000000"/>
                </a:solidFill>
                <a:latin typeface="Consolas"/>
                <a:ea typeface="MS PGothic"/>
                <a:cs typeface="Arial"/>
              </a:rPr>
              <a:t>&lt;</a:t>
            </a:r>
            <a:r>
              <a:rPr lang="en-US" dirty="0">
                <a:solidFill>
                  <a:srgbClr val="0000FF"/>
                </a:solidFill>
                <a:latin typeface="Consolas"/>
                <a:ea typeface="MS PGothic"/>
                <a:cs typeface="Arial"/>
              </a:rPr>
              <a:t>class</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MS PGothic"/>
                <a:cs typeface="Arial"/>
              </a:rPr>
              <a:t>&gt;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FF"/>
                </a:solidFill>
                <a:latin typeface="Consolas"/>
                <a:ea typeface="MS PGothic"/>
                <a:cs typeface="Arial"/>
              </a:rPr>
              <a:t>void</a:t>
            </a:r>
            <a:r>
              <a:rPr lang="en-US" dirty="0">
                <a:solidFill>
                  <a:srgbClr val="000000"/>
                </a:solidFill>
                <a:latin typeface="Consolas"/>
                <a:ea typeface="MS PGothic"/>
                <a:cs typeface="Arial"/>
              </a:rPr>
              <a:t> </a:t>
            </a:r>
            <a:r>
              <a:rPr lang="en-US" dirty="0" smtClean="0">
                <a:solidFill>
                  <a:srgbClr val="000000"/>
                </a:solidFill>
                <a:latin typeface="Consolas"/>
                <a:ea typeface="MS PGothic"/>
                <a:cs typeface="Arial"/>
              </a:rPr>
              <a:t>swap(</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808080"/>
                </a:solidFill>
                <a:latin typeface="Consolas"/>
                <a:ea typeface="MS PGothic"/>
                <a:cs typeface="Arial"/>
              </a:rPr>
              <a:t> left</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2B91AF"/>
                </a:solidFill>
                <a:latin typeface="Consolas"/>
                <a:ea typeface="MS PGothic"/>
                <a:cs typeface="Arial"/>
              </a:rPr>
              <a:t> </a:t>
            </a:r>
            <a:r>
              <a:rPr lang="en-US" dirty="0">
                <a:solidFill>
                  <a:srgbClr val="808080"/>
                </a:solidFill>
                <a:latin typeface="Consolas"/>
                <a:ea typeface="MS PGothic"/>
                <a:cs typeface="Arial"/>
              </a:rPr>
              <a:t>right</a:t>
            </a:r>
            <a:r>
              <a:rPr lang="en-US" dirty="0" smtClean="0">
                <a:solidFill>
                  <a:srgbClr val="000000"/>
                </a:solidFill>
                <a:latin typeface="Consolas"/>
                <a:ea typeface="MS PGothic"/>
                <a:cs typeface="Arial"/>
              </a:rPr>
              <a:t>) {</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T temp(</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left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left  to temp</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left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right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right to left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right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temp</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temp  to right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 Destroy temp (probably has no “real” state anymore)</a:t>
            </a:r>
            <a:endParaRPr lang="en-US" dirty="0">
              <a:effectLst/>
              <a:latin typeface="Calibri"/>
              <a:ea typeface="SimSun"/>
              <a:cs typeface="Times New Roman"/>
            </a:endParaRPr>
          </a:p>
        </p:txBody>
      </p:sp>
      <p:sp>
        <p:nvSpPr>
          <p:cNvPr id="31" name="Rectangle 30"/>
          <p:cNvSpPr/>
          <p:nvPr/>
        </p:nvSpPr>
        <p:spPr>
          <a:xfrm>
            <a:off x="1111778" y="3657600"/>
            <a:ext cx="1170430"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buffer</a:t>
            </a:r>
            <a:r>
              <a:rPr lang="en-US" dirty="0" smtClean="0"/>
              <a:t>_</a:t>
            </a:r>
          </a:p>
          <a:p>
            <a:r>
              <a:rPr lang="en-US" dirty="0"/>
              <a:t>size_ = </a:t>
            </a:r>
            <a:r>
              <a:rPr lang="en-US" dirty="0" smtClean="0"/>
              <a:t>0</a:t>
            </a:r>
            <a:endParaRPr lang="en-US" dirty="0"/>
          </a:p>
        </p:txBody>
      </p:sp>
      <p:sp>
        <p:nvSpPr>
          <p:cNvPr id="32" name="TextBox 31"/>
          <p:cNvSpPr txBox="1"/>
          <p:nvPr/>
        </p:nvSpPr>
        <p:spPr>
          <a:xfrm>
            <a:off x="304800" y="4865914"/>
            <a:ext cx="760465" cy="369332"/>
          </a:xfrm>
          <a:prstGeom prst="rect">
            <a:avLst/>
          </a:prstGeom>
          <a:noFill/>
        </p:spPr>
        <p:txBody>
          <a:bodyPr wrap="none" rtlCol="0">
            <a:spAutoFit/>
          </a:bodyPr>
          <a:lstStyle/>
          <a:p>
            <a:r>
              <a:rPr lang="en-US" dirty="0" smtClean="0"/>
              <a:t>Temp:</a:t>
            </a:r>
            <a:endParaRPr lang="en-US" dirty="0"/>
          </a:p>
        </p:txBody>
      </p:sp>
      <p:sp>
        <p:nvSpPr>
          <p:cNvPr id="33" name="Rectangle 32"/>
          <p:cNvSpPr/>
          <p:nvPr/>
        </p:nvSpPr>
        <p:spPr>
          <a:xfrm>
            <a:off x="1111777" y="2514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5</a:t>
            </a:r>
            <a:endParaRPr lang="en-US" dirty="0"/>
          </a:p>
        </p:txBody>
      </p:sp>
      <p:sp>
        <p:nvSpPr>
          <p:cNvPr id="34" name="TextBox 33"/>
          <p:cNvSpPr txBox="1"/>
          <p:nvPr/>
        </p:nvSpPr>
        <p:spPr>
          <a:xfrm>
            <a:off x="384794" y="2743200"/>
            <a:ext cx="605807" cy="369332"/>
          </a:xfrm>
          <a:prstGeom prst="rect">
            <a:avLst/>
          </a:prstGeom>
          <a:noFill/>
        </p:spPr>
        <p:txBody>
          <a:bodyPr wrap="none" rtlCol="0">
            <a:spAutoFit/>
          </a:bodyPr>
          <a:lstStyle/>
          <a:p>
            <a:r>
              <a:rPr lang="en-US" dirty="0" smtClean="0"/>
              <a:t>Left:</a:t>
            </a:r>
            <a:endParaRPr lang="en-US" dirty="0"/>
          </a:p>
        </p:txBody>
      </p:sp>
      <p:sp>
        <p:nvSpPr>
          <p:cNvPr id="35" name="TextBox 34"/>
          <p:cNvSpPr txBox="1"/>
          <p:nvPr/>
        </p:nvSpPr>
        <p:spPr>
          <a:xfrm>
            <a:off x="381001" y="3886200"/>
            <a:ext cx="730777" cy="369332"/>
          </a:xfrm>
          <a:prstGeom prst="rect">
            <a:avLst/>
          </a:prstGeom>
          <a:noFill/>
        </p:spPr>
        <p:txBody>
          <a:bodyPr wrap="none" rtlCol="0">
            <a:spAutoFit/>
          </a:bodyPr>
          <a:lstStyle/>
          <a:p>
            <a:r>
              <a:rPr lang="en-US" dirty="0" smtClean="0"/>
              <a:t>Right:</a:t>
            </a:r>
            <a:endParaRPr lang="en-US" dirty="0"/>
          </a:p>
        </p:txBody>
      </p:sp>
      <p:sp>
        <p:nvSpPr>
          <p:cNvPr id="36" name="Rectangle 35"/>
          <p:cNvSpPr/>
          <p:nvPr/>
        </p:nvSpPr>
        <p:spPr>
          <a:xfrm>
            <a:off x="1111777" y="4800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6</a:t>
            </a:r>
            <a:endParaRPr lang="en-US" dirty="0"/>
          </a:p>
        </p:txBody>
      </p:sp>
      <p:cxnSp>
        <p:nvCxnSpPr>
          <p:cNvPr id="20" name="Straight Arrow Connector 19"/>
          <p:cNvCxnSpPr/>
          <p:nvPr/>
        </p:nvCxnSpPr>
        <p:spPr>
          <a:xfrm>
            <a:off x="2053607" y="2775466"/>
            <a:ext cx="1828800" cy="111073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endCxn id="4" idx="1"/>
          </p:cNvCxnSpPr>
          <p:nvPr/>
        </p:nvCxnSpPr>
        <p:spPr>
          <a:xfrm flipV="1">
            <a:off x="2053607" y="2743200"/>
            <a:ext cx="1832593" cy="227511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3882407" y="3505200"/>
            <a:ext cx="3737593" cy="762000"/>
            <a:chOff x="3882407" y="3505200"/>
            <a:chExt cx="3737593" cy="762000"/>
          </a:xfrm>
        </p:grpSpPr>
        <p:sp>
          <p:nvSpPr>
            <p:cNvPr id="38" name="Rectangle 37"/>
            <p:cNvSpPr/>
            <p:nvPr/>
          </p:nvSpPr>
          <p:spPr>
            <a:xfrm>
              <a:off x="3882407" y="3505200"/>
              <a:ext cx="3737593"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4568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30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092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6854207" y="3505200"/>
              <a:ext cx="0" cy="76200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26688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::swap example for </a:t>
            </a:r>
            <a:r>
              <a:rPr lang="en-US" dirty="0" err="1"/>
              <a:t>std</a:t>
            </a:r>
            <a:r>
              <a:rPr lang="en-US" dirty="0"/>
              <a:t>::vector</a:t>
            </a:r>
          </a:p>
        </p:txBody>
      </p:sp>
      <p:sp>
        <p:nvSpPr>
          <p:cNvPr id="11" name="Content Placeholder 10"/>
          <p:cNvSpPr>
            <a:spLocks noGrp="1"/>
          </p:cNvSpPr>
          <p:nvPr>
            <p:ph idx="1"/>
          </p:nvPr>
        </p:nvSpPr>
        <p:spPr/>
        <p:txBody>
          <a:bodyPr/>
          <a:lstStyle/>
          <a:p>
            <a:endParaRPr lang="en-US" dirty="0"/>
          </a:p>
        </p:txBody>
      </p:sp>
      <p:sp>
        <p:nvSpPr>
          <p:cNvPr id="4" name="Rectangle 3"/>
          <p:cNvSpPr/>
          <p:nvPr/>
        </p:nvSpPr>
        <p:spPr>
          <a:xfrm>
            <a:off x="3886200" y="2362200"/>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4572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334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6096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6858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7620000" y="2373086"/>
            <a:ext cx="0" cy="762000"/>
          </a:xfrm>
          <a:prstGeom prst="line">
            <a:avLst/>
          </a:prstGeom>
        </p:spPr>
        <p:style>
          <a:lnRef idx="3">
            <a:schemeClr val="dk1"/>
          </a:lnRef>
          <a:fillRef idx="0">
            <a:schemeClr val="dk1"/>
          </a:fillRef>
          <a:effectRef idx="2">
            <a:schemeClr val="dk1"/>
          </a:effectRef>
          <a:fontRef idx="minor">
            <a:schemeClr val="tx1"/>
          </a:fontRef>
        </p:style>
      </p:cxnSp>
      <p:sp>
        <p:nvSpPr>
          <p:cNvPr id="25" name="Content Placeholder 3"/>
          <p:cNvSpPr txBox="1">
            <a:spLocks/>
          </p:cNvSpPr>
          <p:nvPr/>
        </p:nvSpPr>
        <p:spPr bwMode="auto">
          <a:xfrm>
            <a:off x="533401" y="1380697"/>
            <a:ext cx="7082806" cy="431529"/>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sz="2000" dirty="0" smtClean="0">
                <a:solidFill>
                  <a:srgbClr val="000000"/>
                </a:solidFill>
                <a:latin typeface="Consolas"/>
                <a:ea typeface="MS PGothic"/>
                <a:cs typeface="Arial"/>
              </a:rPr>
              <a:t>right </a:t>
            </a:r>
            <a:r>
              <a:rPr lang="en-US" sz="2000" dirty="0">
                <a:solidFill>
                  <a:srgbClr val="000000"/>
                </a:solidFill>
                <a:latin typeface="Consolas"/>
                <a:ea typeface="MS PGothic"/>
                <a:cs typeface="Arial"/>
              </a:rPr>
              <a:t>= </a:t>
            </a:r>
            <a:r>
              <a:rPr lang="en-US" sz="2000" dirty="0" err="1">
                <a:solidFill>
                  <a:srgbClr val="C00000"/>
                </a:solidFill>
                <a:latin typeface="Consolas"/>
                <a:ea typeface="MS PGothic"/>
                <a:cs typeface="Arial"/>
              </a:rPr>
              <a:t>std</a:t>
            </a:r>
            <a:r>
              <a:rPr lang="en-US" sz="2000" dirty="0">
                <a:solidFill>
                  <a:srgbClr val="C00000"/>
                </a:solidFill>
                <a:latin typeface="Consolas"/>
                <a:ea typeface="MS PGothic"/>
                <a:cs typeface="Arial"/>
              </a:rPr>
              <a:t>::move(</a:t>
            </a:r>
            <a:r>
              <a:rPr lang="en-US" sz="2000" dirty="0">
                <a:solidFill>
                  <a:srgbClr val="000000"/>
                </a:solidFill>
                <a:latin typeface="Consolas"/>
                <a:ea typeface="MS PGothic"/>
                <a:cs typeface="Arial"/>
              </a:rPr>
              <a:t>temp</a:t>
            </a:r>
            <a:r>
              <a:rPr lang="en-US" sz="2000" dirty="0">
                <a:solidFill>
                  <a:srgbClr val="C00000"/>
                </a:solidFill>
                <a:latin typeface="Consolas"/>
                <a:ea typeface="MS PGothic"/>
                <a:cs typeface="Arial"/>
              </a:rPr>
              <a:t>)</a:t>
            </a:r>
            <a:r>
              <a:rPr lang="en-US" sz="2000" dirty="0">
                <a:solidFill>
                  <a:srgbClr val="000000"/>
                </a:solidFill>
                <a:latin typeface="Consolas"/>
                <a:ea typeface="MS PGothic"/>
                <a:cs typeface="Arial"/>
              </a:rPr>
              <a:t>; // Move temp  to </a:t>
            </a:r>
            <a:r>
              <a:rPr lang="en-US" sz="2000" dirty="0" smtClean="0">
                <a:solidFill>
                  <a:srgbClr val="000000"/>
                </a:solidFill>
                <a:latin typeface="Consolas"/>
                <a:ea typeface="MS PGothic"/>
                <a:cs typeface="Arial"/>
              </a:rPr>
              <a:t>right</a:t>
            </a:r>
            <a:endParaRPr lang="en-US" sz="2000" dirty="0">
              <a:latin typeface="Calibri"/>
              <a:ea typeface="SimSun"/>
              <a:cs typeface="Times New Roman"/>
            </a:endParaRPr>
          </a:p>
        </p:txBody>
      </p:sp>
      <p:sp>
        <p:nvSpPr>
          <p:cNvPr id="26" name="Content Placeholder 3"/>
          <p:cNvSpPr txBox="1">
            <a:spLocks/>
          </p:cNvSpPr>
          <p:nvPr/>
        </p:nvSpPr>
        <p:spPr bwMode="auto">
          <a:xfrm>
            <a:off x="3581401" y="4724400"/>
            <a:ext cx="5257800" cy="181960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dirty="0">
                <a:solidFill>
                  <a:srgbClr val="0000FF"/>
                </a:solidFill>
                <a:latin typeface="Consolas"/>
                <a:ea typeface="MS PGothic"/>
                <a:cs typeface="Arial"/>
              </a:rPr>
              <a:t>template</a:t>
            </a:r>
            <a:r>
              <a:rPr lang="en-US" dirty="0">
                <a:solidFill>
                  <a:srgbClr val="000000"/>
                </a:solidFill>
                <a:latin typeface="Consolas"/>
                <a:ea typeface="MS PGothic"/>
                <a:cs typeface="Arial"/>
              </a:rPr>
              <a:t>&lt;</a:t>
            </a:r>
            <a:r>
              <a:rPr lang="en-US" dirty="0">
                <a:solidFill>
                  <a:srgbClr val="0000FF"/>
                </a:solidFill>
                <a:latin typeface="Consolas"/>
                <a:ea typeface="MS PGothic"/>
                <a:cs typeface="Arial"/>
              </a:rPr>
              <a:t>class</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MS PGothic"/>
                <a:cs typeface="Arial"/>
              </a:rPr>
              <a:t>&gt;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FF"/>
                </a:solidFill>
                <a:latin typeface="Consolas"/>
                <a:ea typeface="MS PGothic"/>
                <a:cs typeface="Arial"/>
              </a:rPr>
              <a:t>void</a:t>
            </a:r>
            <a:r>
              <a:rPr lang="en-US" dirty="0">
                <a:solidFill>
                  <a:srgbClr val="000000"/>
                </a:solidFill>
                <a:latin typeface="Consolas"/>
                <a:ea typeface="MS PGothic"/>
                <a:cs typeface="Arial"/>
              </a:rPr>
              <a:t> </a:t>
            </a:r>
            <a:r>
              <a:rPr lang="en-US" dirty="0" smtClean="0">
                <a:solidFill>
                  <a:srgbClr val="000000"/>
                </a:solidFill>
                <a:latin typeface="Consolas"/>
                <a:ea typeface="MS PGothic"/>
                <a:cs typeface="Arial"/>
              </a:rPr>
              <a:t>swap(</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808080"/>
                </a:solidFill>
                <a:latin typeface="Consolas"/>
                <a:ea typeface="MS PGothic"/>
                <a:cs typeface="Arial"/>
              </a:rPr>
              <a:t> left</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2B91AF"/>
                </a:solidFill>
                <a:latin typeface="Consolas"/>
                <a:ea typeface="MS PGothic"/>
                <a:cs typeface="Arial"/>
              </a:rPr>
              <a:t> </a:t>
            </a:r>
            <a:r>
              <a:rPr lang="en-US" dirty="0">
                <a:solidFill>
                  <a:srgbClr val="808080"/>
                </a:solidFill>
                <a:latin typeface="Consolas"/>
                <a:ea typeface="MS PGothic"/>
                <a:cs typeface="Arial"/>
              </a:rPr>
              <a:t>right</a:t>
            </a:r>
            <a:r>
              <a:rPr lang="en-US" dirty="0" smtClean="0">
                <a:solidFill>
                  <a:srgbClr val="000000"/>
                </a:solidFill>
                <a:latin typeface="Consolas"/>
                <a:ea typeface="MS PGothic"/>
                <a:cs typeface="Arial"/>
              </a:rPr>
              <a:t>) {</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T temp(</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left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left  to temp</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left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right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right to left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right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temp</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temp  to right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 Destroy temp (probably has no “real” state anymore)</a:t>
            </a:r>
            <a:endParaRPr lang="en-US" dirty="0">
              <a:effectLst/>
              <a:latin typeface="Calibri"/>
              <a:ea typeface="SimSun"/>
              <a:cs typeface="Times New Roman"/>
            </a:endParaRPr>
          </a:p>
        </p:txBody>
      </p:sp>
      <p:sp>
        <p:nvSpPr>
          <p:cNvPr id="27" name="Rectangle 26"/>
          <p:cNvSpPr/>
          <p:nvPr/>
        </p:nvSpPr>
        <p:spPr>
          <a:xfrm>
            <a:off x="1111778" y="3657600"/>
            <a:ext cx="1170430"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buffer</a:t>
            </a:r>
            <a:r>
              <a:rPr lang="en-US" dirty="0" smtClean="0"/>
              <a:t>_</a:t>
            </a:r>
          </a:p>
          <a:p>
            <a:r>
              <a:rPr lang="en-US" dirty="0"/>
              <a:t>size_ = </a:t>
            </a:r>
            <a:r>
              <a:rPr lang="en-US" dirty="0" smtClean="0"/>
              <a:t>6</a:t>
            </a:r>
            <a:endParaRPr lang="en-US" dirty="0"/>
          </a:p>
        </p:txBody>
      </p:sp>
      <p:sp>
        <p:nvSpPr>
          <p:cNvPr id="31" name="TextBox 30"/>
          <p:cNvSpPr txBox="1"/>
          <p:nvPr/>
        </p:nvSpPr>
        <p:spPr>
          <a:xfrm>
            <a:off x="304800" y="4865914"/>
            <a:ext cx="760465" cy="369332"/>
          </a:xfrm>
          <a:prstGeom prst="rect">
            <a:avLst/>
          </a:prstGeom>
          <a:noFill/>
        </p:spPr>
        <p:txBody>
          <a:bodyPr wrap="none" rtlCol="0">
            <a:spAutoFit/>
          </a:bodyPr>
          <a:lstStyle/>
          <a:p>
            <a:r>
              <a:rPr lang="en-US" dirty="0" smtClean="0"/>
              <a:t>Temp:</a:t>
            </a:r>
            <a:endParaRPr lang="en-US" dirty="0"/>
          </a:p>
        </p:txBody>
      </p:sp>
      <p:sp>
        <p:nvSpPr>
          <p:cNvPr id="32" name="Rectangle 31"/>
          <p:cNvSpPr/>
          <p:nvPr/>
        </p:nvSpPr>
        <p:spPr>
          <a:xfrm>
            <a:off x="1111777" y="2514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5</a:t>
            </a:r>
            <a:endParaRPr lang="en-US" dirty="0"/>
          </a:p>
        </p:txBody>
      </p:sp>
      <p:sp>
        <p:nvSpPr>
          <p:cNvPr id="33" name="TextBox 32"/>
          <p:cNvSpPr txBox="1"/>
          <p:nvPr/>
        </p:nvSpPr>
        <p:spPr>
          <a:xfrm>
            <a:off x="384794" y="2743200"/>
            <a:ext cx="605807" cy="369332"/>
          </a:xfrm>
          <a:prstGeom prst="rect">
            <a:avLst/>
          </a:prstGeom>
          <a:noFill/>
        </p:spPr>
        <p:txBody>
          <a:bodyPr wrap="none" rtlCol="0">
            <a:spAutoFit/>
          </a:bodyPr>
          <a:lstStyle/>
          <a:p>
            <a:r>
              <a:rPr lang="en-US" dirty="0" smtClean="0"/>
              <a:t>Left:</a:t>
            </a:r>
            <a:endParaRPr lang="en-US" dirty="0"/>
          </a:p>
        </p:txBody>
      </p:sp>
      <p:sp>
        <p:nvSpPr>
          <p:cNvPr id="34" name="TextBox 33"/>
          <p:cNvSpPr txBox="1"/>
          <p:nvPr/>
        </p:nvSpPr>
        <p:spPr>
          <a:xfrm>
            <a:off x="381001" y="3886200"/>
            <a:ext cx="730777" cy="369332"/>
          </a:xfrm>
          <a:prstGeom prst="rect">
            <a:avLst/>
          </a:prstGeom>
          <a:noFill/>
        </p:spPr>
        <p:txBody>
          <a:bodyPr wrap="none" rtlCol="0">
            <a:spAutoFit/>
          </a:bodyPr>
          <a:lstStyle/>
          <a:p>
            <a:r>
              <a:rPr lang="en-US" dirty="0" smtClean="0"/>
              <a:t>Right:</a:t>
            </a:r>
            <a:endParaRPr lang="en-US" dirty="0"/>
          </a:p>
        </p:txBody>
      </p:sp>
      <p:sp>
        <p:nvSpPr>
          <p:cNvPr id="35" name="Rectangle 34"/>
          <p:cNvSpPr/>
          <p:nvPr/>
        </p:nvSpPr>
        <p:spPr>
          <a:xfrm>
            <a:off x="1111777" y="4800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0</a:t>
            </a:r>
            <a:endParaRPr lang="en-US" dirty="0"/>
          </a:p>
        </p:txBody>
      </p:sp>
      <p:cxnSp>
        <p:nvCxnSpPr>
          <p:cNvPr id="20" name="Straight Arrow Connector 19"/>
          <p:cNvCxnSpPr/>
          <p:nvPr/>
        </p:nvCxnSpPr>
        <p:spPr>
          <a:xfrm>
            <a:off x="2053607" y="2775466"/>
            <a:ext cx="1828800" cy="111073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endCxn id="4" idx="1"/>
          </p:cNvCxnSpPr>
          <p:nvPr/>
        </p:nvCxnSpPr>
        <p:spPr>
          <a:xfrm flipV="1">
            <a:off x="2053607" y="2743200"/>
            <a:ext cx="1832593" cy="115388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36" name="Group 35"/>
          <p:cNvGrpSpPr/>
          <p:nvPr/>
        </p:nvGrpSpPr>
        <p:grpSpPr>
          <a:xfrm>
            <a:off x="3882407" y="3505200"/>
            <a:ext cx="3737593" cy="762000"/>
            <a:chOff x="3882407" y="3505200"/>
            <a:chExt cx="3737593" cy="762000"/>
          </a:xfrm>
        </p:grpSpPr>
        <p:sp>
          <p:nvSpPr>
            <p:cNvPr id="37" name="Rectangle 36"/>
            <p:cNvSpPr/>
            <p:nvPr/>
          </p:nvSpPr>
          <p:spPr>
            <a:xfrm>
              <a:off x="3882407" y="3505200"/>
              <a:ext cx="3737593"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4568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a:off x="5330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6092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854207" y="3505200"/>
              <a:ext cx="0" cy="76200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73005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::swap example for </a:t>
            </a:r>
            <a:r>
              <a:rPr lang="en-US" dirty="0" err="1"/>
              <a:t>std</a:t>
            </a:r>
            <a:r>
              <a:rPr lang="en-US" dirty="0"/>
              <a:t>::vector</a:t>
            </a:r>
          </a:p>
        </p:txBody>
      </p:sp>
      <p:sp>
        <p:nvSpPr>
          <p:cNvPr id="4" name="Rectangle 3"/>
          <p:cNvSpPr/>
          <p:nvPr/>
        </p:nvSpPr>
        <p:spPr>
          <a:xfrm>
            <a:off x="3886200" y="2362200"/>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4572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5334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6096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6858000" y="2362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7620000" y="2373086"/>
            <a:ext cx="0" cy="762000"/>
          </a:xfrm>
          <a:prstGeom prst="line">
            <a:avLst/>
          </a:prstGeom>
        </p:spPr>
        <p:style>
          <a:lnRef idx="3">
            <a:schemeClr val="dk1"/>
          </a:lnRef>
          <a:fillRef idx="0">
            <a:schemeClr val="dk1"/>
          </a:fillRef>
          <a:effectRef idx="2">
            <a:schemeClr val="dk1"/>
          </a:effectRef>
          <a:fontRef idx="minor">
            <a:schemeClr val="tx1"/>
          </a:fontRef>
        </p:style>
      </p:cxnSp>
      <p:sp>
        <p:nvSpPr>
          <p:cNvPr id="26" name="Content Placeholder 3"/>
          <p:cNvSpPr txBox="1">
            <a:spLocks/>
          </p:cNvSpPr>
          <p:nvPr/>
        </p:nvSpPr>
        <p:spPr bwMode="auto">
          <a:xfrm>
            <a:off x="533399" y="1380697"/>
            <a:ext cx="8229601" cy="77008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sz="2000" dirty="0">
                <a:solidFill>
                  <a:srgbClr val="000000"/>
                </a:solidFill>
                <a:latin typeface="Consolas"/>
                <a:ea typeface="MS PGothic"/>
                <a:cs typeface="Arial"/>
              </a:rPr>
              <a:t>} // Destroy temp (probably has </a:t>
            </a:r>
            <a:r>
              <a:rPr lang="en-US" sz="2000" dirty="0" smtClean="0">
                <a:solidFill>
                  <a:srgbClr val="000000"/>
                </a:solidFill>
                <a:latin typeface="Consolas"/>
                <a:ea typeface="MS PGothic"/>
                <a:cs typeface="Arial"/>
              </a:rPr>
              <a:t>no “real” </a:t>
            </a:r>
            <a:r>
              <a:rPr lang="en-US" sz="2000" dirty="0">
                <a:solidFill>
                  <a:srgbClr val="000000"/>
                </a:solidFill>
                <a:latin typeface="Consolas"/>
                <a:ea typeface="MS PGothic"/>
                <a:cs typeface="Arial"/>
              </a:rPr>
              <a:t>state anymore</a:t>
            </a:r>
            <a:r>
              <a:rPr lang="en-US" sz="2000" dirty="0" smtClean="0">
                <a:solidFill>
                  <a:srgbClr val="000000"/>
                </a:solidFill>
                <a:latin typeface="Consolas"/>
                <a:ea typeface="MS PGothic"/>
                <a:cs typeface="Arial"/>
              </a:rPr>
              <a:t>)</a:t>
            </a:r>
          </a:p>
          <a:p>
            <a:pPr marL="36195" algn="l">
              <a:lnSpc>
                <a:spcPct val="110000"/>
              </a:lnSpc>
              <a:spcBef>
                <a:spcPts val="0"/>
              </a:spcBef>
              <a:spcAft>
                <a:spcPts val="0"/>
              </a:spcAft>
            </a:pPr>
            <a:r>
              <a:rPr lang="en-US" sz="2000" dirty="0" smtClean="0">
                <a:solidFill>
                  <a:srgbClr val="000000"/>
                </a:solidFill>
                <a:latin typeface="Consolas"/>
                <a:ea typeface="MS PGothic"/>
                <a:cs typeface="Arial"/>
              </a:rPr>
              <a:t>Move itself not destructive</a:t>
            </a:r>
            <a:endParaRPr lang="en-US" sz="2000" dirty="0">
              <a:latin typeface="Calibri"/>
              <a:ea typeface="SimSun"/>
              <a:cs typeface="Times New Roman"/>
            </a:endParaRPr>
          </a:p>
        </p:txBody>
      </p:sp>
      <p:sp>
        <p:nvSpPr>
          <p:cNvPr id="27" name="Content Placeholder 3"/>
          <p:cNvSpPr txBox="1">
            <a:spLocks/>
          </p:cNvSpPr>
          <p:nvPr/>
        </p:nvSpPr>
        <p:spPr bwMode="auto">
          <a:xfrm>
            <a:off x="3581401" y="4724400"/>
            <a:ext cx="5257800" cy="181960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36195" algn="l">
              <a:lnSpc>
                <a:spcPct val="110000"/>
              </a:lnSpc>
              <a:spcBef>
                <a:spcPts val="0"/>
              </a:spcBef>
              <a:spcAft>
                <a:spcPts val="0"/>
              </a:spcAft>
            </a:pPr>
            <a:r>
              <a:rPr lang="en-US" dirty="0">
                <a:solidFill>
                  <a:srgbClr val="0000FF"/>
                </a:solidFill>
                <a:latin typeface="Consolas"/>
                <a:ea typeface="MS PGothic"/>
                <a:cs typeface="Arial"/>
              </a:rPr>
              <a:t>template</a:t>
            </a:r>
            <a:r>
              <a:rPr lang="en-US" dirty="0">
                <a:solidFill>
                  <a:srgbClr val="000000"/>
                </a:solidFill>
                <a:latin typeface="Consolas"/>
                <a:ea typeface="MS PGothic"/>
                <a:cs typeface="Arial"/>
              </a:rPr>
              <a:t>&lt;</a:t>
            </a:r>
            <a:r>
              <a:rPr lang="en-US" dirty="0">
                <a:solidFill>
                  <a:srgbClr val="0000FF"/>
                </a:solidFill>
                <a:latin typeface="Consolas"/>
                <a:ea typeface="MS PGothic"/>
                <a:cs typeface="Arial"/>
              </a:rPr>
              <a:t>class</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MS PGothic"/>
                <a:cs typeface="Arial"/>
              </a:rPr>
              <a:t>&gt;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FF"/>
                </a:solidFill>
                <a:latin typeface="Consolas"/>
                <a:ea typeface="MS PGothic"/>
                <a:cs typeface="Arial"/>
              </a:rPr>
              <a:t>void</a:t>
            </a:r>
            <a:r>
              <a:rPr lang="en-US" dirty="0">
                <a:solidFill>
                  <a:srgbClr val="000000"/>
                </a:solidFill>
                <a:latin typeface="Consolas"/>
                <a:ea typeface="MS PGothic"/>
                <a:cs typeface="Arial"/>
              </a:rPr>
              <a:t> </a:t>
            </a:r>
            <a:r>
              <a:rPr lang="en-US" dirty="0" smtClean="0">
                <a:solidFill>
                  <a:srgbClr val="000000"/>
                </a:solidFill>
                <a:latin typeface="Consolas"/>
                <a:ea typeface="MS PGothic"/>
                <a:cs typeface="Arial"/>
              </a:rPr>
              <a:t>swap(</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808080"/>
                </a:solidFill>
                <a:latin typeface="Consolas"/>
                <a:ea typeface="MS PGothic"/>
                <a:cs typeface="Arial"/>
              </a:rPr>
              <a:t> left</a:t>
            </a:r>
            <a:r>
              <a:rPr lang="en-US" dirty="0">
                <a:solidFill>
                  <a:srgbClr val="000000"/>
                </a:solidFill>
                <a:latin typeface="Consolas"/>
                <a:ea typeface="MS PGothic"/>
                <a:cs typeface="Arial"/>
              </a:rPr>
              <a:t>, </a:t>
            </a:r>
            <a:r>
              <a:rPr lang="en-US" dirty="0">
                <a:solidFill>
                  <a:srgbClr val="2B91AF"/>
                </a:solidFill>
                <a:latin typeface="Consolas"/>
                <a:ea typeface="MS PGothic"/>
                <a:cs typeface="Arial"/>
              </a:rPr>
              <a:t>T</a:t>
            </a:r>
            <a:r>
              <a:rPr lang="en-US" dirty="0">
                <a:solidFill>
                  <a:srgbClr val="000000"/>
                </a:solidFill>
                <a:latin typeface="Consolas"/>
                <a:ea typeface="SimSun"/>
                <a:cs typeface="Times New Roman"/>
              </a:rPr>
              <a:t>&amp;</a:t>
            </a:r>
            <a:r>
              <a:rPr lang="en-US" dirty="0">
                <a:solidFill>
                  <a:srgbClr val="2B91AF"/>
                </a:solidFill>
                <a:latin typeface="Consolas"/>
                <a:ea typeface="MS PGothic"/>
                <a:cs typeface="Arial"/>
              </a:rPr>
              <a:t> </a:t>
            </a:r>
            <a:r>
              <a:rPr lang="en-US" dirty="0">
                <a:solidFill>
                  <a:srgbClr val="808080"/>
                </a:solidFill>
                <a:latin typeface="Consolas"/>
                <a:ea typeface="MS PGothic"/>
                <a:cs typeface="Arial"/>
              </a:rPr>
              <a:t>right</a:t>
            </a:r>
            <a:r>
              <a:rPr lang="en-US" dirty="0" smtClean="0">
                <a:solidFill>
                  <a:srgbClr val="000000"/>
                </a:solidFill>
                <a:latin typeface="Consolas"/>
                <a:ea typeface="MS PGothic"/>
                <a:cs typeface="Arial"/>
              </a:rPr>
              <a:t>) {</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T temp(</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left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left  to temp</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left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right</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right to left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right = </a:t>
            </a:r>
            <a:r>
              <a:rPr lang="en-US" dirty="0" err="1">
                <a:solidFill>
                  <a:srgbClr val="C00000"/>
                </a:solidFill>
                <a:latin typeface="Consolas"/>
                <a:ea typeface="MS PGothic"/>
                <a:cs typeface="Arial"/>
              </a:rPr>
              <a:t>std</a:t>
            </a:r>
            <a:r>
              <a:rPr lang="en-US" dirty="0">
                <a:solidFill>
                  <a:srgbClr val="C00000"/>
                </a:solidFill>
                <a:latin typeface="Consolas"/>
                <a:ea typeface="MS PGothic"/>
                <a:cs typeface="Arial"/>
              </a:rPr>
              <a:t>::move(</a:t>
            </a:r>
            <a:r>
              <a:rPr lang="en-US" dirty="0">
                <a:solidFill>
                  <a:srgbClr val="000000"/>
                </a:solidFill>
                <a:latin typeface="Consolas"/>
                <a:ea typeface="MS PGothic"/>
                <a:cs typeface="Arial"/>
              </a:rPr>
              <a:t>temp</a:t>
            </a:r>
            <a:r>
              <a:rPr lang="en-US" dirty="0">
                <a:solidFill>
                  <a:srgbClr val="C00000"/>
                </a:solidFill>
                <a:latin typeface="Consolas"/>
                <a:ea typeface="MS PGothic"/>
                <a:cs typeface="Arial"/>
              </a:rPr>
              <a:t>)</a:t>
            </a:r>
            <a:r>
              <a:rPr lang="en-US" dirty="0">
                <a:solidFill>
                  <a:srgbClr val="000000"/>
                </a:solidFill>
                <a:latin typeface="Consolas"/>
                <a:ea typeface="MS PGothic"/>
                <a:cs typeface="Arial"/>
              </a:rPr>
              <a:t>; // Move temp  to right</a:t>
            </a:r>
            <a:endParaRPr lang="en-US" dirty="0">
              <a:latin typeface="Calibri"/>
              <a:ea typeface="SimSun"/>
              <a:cs typeface="Times New Roman"/>
            </a:endParaRPr>
          </a:p>
          <a:p>
            <a:pPr marL="36195" algn="l">
              <a:lnSpc>
                <a:spcPct val="110000"/>
              </a:lnSpc>
              <a:spcBef>
                <a:spcPts val="0"/>
              </a:spcBef>
              <a:spcAft>
                <a:spcPts val="0"/>
              </a:spcAft>
            </a:pPr>
            <a:r>
              <a:rPr lang="en-US" dirty="0">
                <a:solidFill>
                  <a:srgbClr val="000000"/>
                </a:solidFill>
                <a:latin typeface="Consolas"/>
                <a:ea typeface="MS PGothic"/>
                <a:cs typeface="Arial"/>
              </a:rPr>
              <a:t>} // Destroy temp (probably has no “real” state anymore)</a:t>
            </a:r>
            <a:endParaRPr lang="en-US" dirty="0">
              <a:effectLst/>
              <a:latin typeface="Calibri"/>
              <a:ea typeface="SimSun"/>
              <a:cs typeface="Times New Roman"/>
            </a:endParaRPr>
          </a:p>
        </p:txBody>
      </p:sp>
      <p:sp>
        <p:nvSpPr>
          <p:cNvPr id="3" name="TextBox 2"/>
          <p:cNvSpPr txBox="1"/>
          <p:nvPr/>
        </p:nvSpPr>
        <p:spPr>
          <a:xfrm>
            <a:off x="685032" y="2133600"/>
            <a:ext cx="65" cy="203133"/>
          </a:xfrm>
          <a:prstGeom prst="rect">
            <a:avLst/>
          </a:prstGeom>
          <a:noFill/>
        </p:spPr>
        <p:txBody>
          <a:bodyPr wrap="none" lIns="0" tIns="0" rIns="0" bIns="0" rtlCol="0">
            <a:spAutoFit/>
          </a:bodyPr>
          <a:lstStyle/>
          <a:p>
            <a:pPr>
              <a:lnSpc>
                <a:spcPct val="110000"/>
              </a:lnSpc>
              <a:spcBef>
                <a:spcPts val="0"/>
              </a:spcBef>
            </a:pPr>
            <a:endParaRPr lang="en-US" sz="1200" dirty="0" err="1" smtClean="0">
              <a:solidFill>
                <a:schemeClr val="tx1"/>
              </a:solidFill>
            </a:endParaRPr>
          </a:p>
        </p:txBody>
      </p:sp>
      <p:grpSp>
        <p:nvGrpSpPr>
          <p:cNvPr id="37" name="Group 36"/>
          <p:cNvGrpSpPr/>
          <p:nvPr/>
        </p:nvGrpSpPr>
        <p:grpSpPr>
          <a:xfrm>
            <a:off x="3882407" y="3505200"/>
            <a:ext cx="3737593" cy="762000"/>
            <a:chOff x="3882407" y="3505200"/>
            <a:chExt cx="3737593" cy="762000"/>
          </a:xfrm>
        </p:grpSpPr>
        <p:sp>
          <p:nvSpPr>
            <p:cNvPr id="38" name="Rectangle 37"/>
            <p:cNvSpPr/>
            <p:nvPr/>
          </p:nvSpPr>
          <p:spPr>
            <a:xfrm>
              <a:off x="3882407" y="3505200"/>
              <a:ext cx="3737593"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4568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30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092207" y="35052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6854207" y="3505200"/>
              <a:ext cx="0" cy="762000"/>
            </a:xfrm>
            <a:prstGeom prst="line">
              <a:avLst/>
            </a:prstGeom>
          </p:spPr>
          <p:style>
            <a:lnRef idx="3">
              <a:schemeClr val="dk1"/>
            </a:lnRef>
            <a:fillRef idx="0">
              <a:schemeClr val="dk1"/>
            </a:fillRef>
            <a:effectRef idx="2">
              <a:schemeClr val="dk1"/>
            </a:effectRef>
            <a:fontRef idx="minor">
              <a:schemeClr val="tx1"/>
            </a:fontRef>
          </p:style>
        </p:cxnSp>
      </p:grpSp>
      <p:sp>
        <p:nvSpPr>
          <p:cNvPr id="43" name="Rectangle 42"/>
          <p:cNvSpPr/>
          <p:nvPr/>
        </p:nvSpPr>
        <p:spPr>
          <a:xfrm>
            <a:off x="1111778" y="3657600"/>
            <a:ext cx="1170430"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buffer</a:t>
            </a:r>
            <a:r>
              <a:rPr lang="en-US" dirty="0" smtClean="0"/>
              <a:t>_</a:t>
            </a:r>
          </a:p>
          <a:p>
            <a:r>
              <a:rPr lang="en-US" dirty="0"/>
              <a:t>size_ = </a:t>
            </a:r>
            <a:r>
              <a:rPr lang="en-US" dirty="0" smtClean="0"/>
              <a:t>6</a:t>
            </a:r>
            <a:endParaRPr lang="en-US" dirty="0"/>
          </a:p>
        </p:txBody>
      </p:sp>
      <p:sp>
        <p:nvSpPr>
          <p:cNvPr id="44" name="TextBox 43"/>
          <p:cNvSpPr txBox="1"/>
          <p:nvPr/>
        </p:nvSpPr>
        <p:spPr>
          <a:xfrm>
            <a:off x="304800" y="4865914"/>
            <a:ext cx="760465" cy="369332"/>
          </a:xfrm>
          <a:prstGeom prst="rect">
            <a:avLst/>
          </a:prstGeom>
          <a:noFill/>
        </p:spPr>
        <p:txBody>
          <a:bodyPr wrap="none" rtlCol="0">
            <a:spAutoFit/>
          </a:bodyPr>
          <a:lstStyle/>
          <a:p>
            <a:r>
              <a:rPr lang="en-US" dirty="0" smtClean="0"/>
              <a:t>Temp:</a:t>
            </a:r>
            <a:endParaRPr lang="en-US" dirty="0"/>
          </a:p>
        </p:txBody>
      </p:sp>
      <p:sp>
        <p:nvSpPr>
          <p:cNvPr id="45" name="Rectangle 44"/>
          <p:cNvSpPr/>
          <p:nvPr/>
        </p:nvSpPr>
        <p:spPr>
          <a:xfrm>
            <a:off x="1111777" y="2514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5</a:t>
            </a:r>
            <a:endParaRPr lang="en-US" dirty="0"/>
          </a:p>
        </p:txBody>
      </p:sp>
      <p:sp>
        <p:nvSpPr>
          <p:cNvPr id="46" name="TextBox 45"/>
          <p:cNvSpPr txBox="1"/>
          <p:nvPr/>
        </p:nvSpPr>
        <p:spPr>
          <a:xfrm>
            <a:off x="384794" y="2743200"/>
            <a:ext cx="605807" cy="369332"/>
          </a:xfrm>
          <a:prstGeom prst="rect">
            <a:avLst/>
          </a:prstGeom>
          <a:noFill/>
        </p:spPr>
        <p:txBody>
          <a:bodyPr wrap="none" rtlCol="0">
            <a:spAutoFit/>
          </a:bodyPr>
          <a:lstStyle/>
          <a:p>
            <a:r>
              <a:rPr lang="en-US" dirty="0" smtClean="0"/>
              <a:t>Left:</a:t>
            </a:r>
            <a:endParaRPr lang="en-US" dirty="0"/>
          </a:p>
        </p:txBody>
      </p:sp>
      <p:sp>
        <p:nvSpPr>
          <p:cNvPr id="47" name="TextBox 46"/>
          <p:cNvSpPr txBox="1"/>
          <p:nvPr/>
        </p:nvSpPr>
        <p:spPr>
          <a:xfrm>
            <a:off x="381001" y="3886200"/>
            <a:ext cx="730777" cy="369332"/>
          </a:xfrm>
          <a:prstGeom prst="rect">
            <a:avLst/>
          </a:prstGeom>
          <a:noFill/>
        </p:spPr>
        <p:txBody>
          <a:bodyPr wrap="none" rtlCol="0">
            <a:spAutoFit/>
          </a:bodyPr>
          <a:lstStyle/>
          <a:p>
            <a:r>
              <a:rPr lang="en-US" dirty="0" smtClean="0"/>
              <a:t>Right:</a:t>
            </a:r>
            <a:endParaRPr lang="en-US" dirty="0"/>
          </a:p>
        </p:txBody>
      </p:sp>
      <p:sp>
        <p:nvSpPr>
          <p:cNvPr id="48" name="Rectangle 47"/>
          <p:cNvSpPr/>
          <p:nvPr/>
        </p:nvSpPr>
        <p:spPr>
          <a:xfrm>
            <a:off x="1111777" y="4800600"/>
            <a:ext cx="1174223"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smtClean="0"/>
              <a:t>buffer_</a:t>
            </a:r>
          </a:p>
          <a:p>
            <a:r>
              <a:rPr lang="en-US" dirty="0" smtClean="0"/>
              <a:t>size_ = 0</a:t>
            </a:r>
            <a:endParaRPr lang="en-US" dirty="0"/>
          </a:p>
        </p:txBody>
      </p:sp>
      <p:cxnSp>
        <p:nvCxnSpPr>
          <p:cNvPr id="20" name="Straight Arrow Connector 19"/>
          <p:cNvCxnSpPr/>
          <p:nvPr/>
        </p:nvCxnSpPr>
        <p:spPr>
          <a:xfrm>
            <a:off x="2053607" y="2775466"/>
            <a:ext cx="1828800" cy="111073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endCxn id="4" idx="1"/>
          </p:cNvCxnSpPr>
          <p:nvPr/>
        </p:nvCxnSpPr>
        <p:spPr>
          <a:xfrm flipV="1">
            <a:off x="2053607" y="2743200"/>
            <a:ext cx="1832593" cy="115388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98974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What moved? Enabling move semantics?</a:t>
            </a:r>
            <a:endParaRPr lang="en-US" dirty="0"/>
          </a:p>
        </p:txBody>
      </p:sp>
      <p:sp>
        <p:nvSpPr>
          <p:cNvPr id="3" name="Content Placeholder 2"/>
          <p:cNvSpPr>
            <a:spLocks noGrp="1"/>
          </p:cNvSpPr>
          <p:nvPr>
            <p:ph idx="1"/>
          </p:nvPr>
        </p:nvSpPr>
        <p:spPr/>
        <p:txBody>
          <a:bodyPr/>
          <a:lstStyle/>
          <a:p>
            <a:r>
              <a:rPr lang="en-US" dirty="0" smtClean="0"/>
              <a:t>Moving most important when</a:t>
            </a:r>
          </a:p>
          <a:p>
            <a:pPr lvl="1"/>
            <a:r>
              <a:rPr lang="en-US" dirty="0" smtClean="0"/>
              <a:t>Copying expensive</a:t>
            </a:r>
          </a:p>
          <a:p>
            <a:pPr lvl="1"/>
            <a:r>
              <a:rPr lang="en-US" dirty="0"/>
              <a:t>Object has data on heap</a:t>
            </a:r>
          </a:p>
          <a:p>
            <a:pPr lvl="1"/>
            <a:r>
              <a:rPr lang="en-US" dirty="0" smtClean="0"/>
              <a:t>Copying impossible: </a:t>
            </a:r>
            <a:r>
              <a:rPr lang="en-US" dirty="0" err="1" smtClean="0"/>
              <a:t>std</a:t>
            </a:r>
            <a:r>
              <a:rPr lang="en-US" dirty="0" smtClean="0"/>
              <a:t>::</a:t>
            </a:r>
            <a:r>
              <a:rPr lang="en-US" dirty="0" err="1" smtClean="0"/>
              <a:t>ofstream</a:t>
            </a:r>
            <a:r>
              <a:rPr lang="en-US" dirty="0" smtClean="0"/>
              <a:t>, </a:t>
            </a:r>
            <a:r>
              <a:rPr lang="en-US" dirty="0" err="1" smtClean="0"/>
              <a:t>std</a:t>
            </a:r>
            <a:r>
              <a:rPr lang="en-US" dirty="0" smtClean="0"/>
              <a:t>::</a:t>
            </a:r>
            <a:r>
              <a:rPr lang="en-US" dirty="0" err="1" smtClean="0"/>
              <a:t>unique_ptr</a:t>
            </a:r>
            <a:endParaRPr lang="en-US" dirty="0" smtClean="0"/>
          </a:p>
          <a:p>
            <a:pPr lvl="1"/>
            <a:endParaRPr lang="en-US" dirty="0"/>
          </a:p>
          <a:p>
            <a:r>
              <a:rPr lang="en-US" dirty="0" smtClean="0"/>
              <a:t>What moved</a:t>
            </a:r>
            <a:r>
              <a:rPr lang="en-US" dirty="0"/>
              <a:t>?</a:t>
            </a:r>
          </a:p>
          <a:p>
            <a:pPr lvl="1"/>
            <a:r>
              <a:rPr lang="en-US" dirty="0"/>
              <a:t>Temporary </a:t>
            </a:r>
            <a:r>
              <a:rPr lang="en-US" dirty="0" smtClean="0"/>
              <a:t>variables</a:t>
            </a:r>
          </a:p>
          <a:p>
            <a:pPr lvl="1"/>
            <a:r>
              <a:rPr lang="en-US" dirty="0" smtClean="0"/>
              <a:t>Other </a:t>
            </a:r>
            <a:r>
              <a:rPr lang="en-US" dirty="0"/>
              <a:t>objects: using </a:t>
            </a:r>
            <a:r>
              <a:rPr lang="en-US" dirty="0" err="1"/>
              <a:t>std</a:t>
            </a:r>
            <a:r>
              <a:rPr lang="en-US" dirty="0"/>
              <a:t>::</a:t>
            </a:r>
            <a:r>
              <a:rPr lang="en-US" dirty="0" smtClean="0"/>
              <a:t>move</a:t>
            </a:r>
          </a:p>
          <a:p>
            <a:pPr lvl="1"/>
            <a:r>
              <a:rPr lang="en-US" dirty="0"/>
              <a:t>If class </a:t>
            </a:r>
            <a:r>
              <a:rPr lang="en-US" dirty="0" smtClean="0"/>
              <a:t>has move support</a:t>
            </a:r>
            <a:endParaRPr lang="en-US" dirty="0"/>
          </a:p>
          <a:p>
            <a:pPr lvl="1"/>
            <a:endParaRPr lang="en-US" dirty="0"/>
          </a:p>
          <a:p>
            <a:pPr lvl="1"/>
            <a:r>
              <a:rPr lang="en-US" dirty="0" smtClean="0"/>
              <a:t>Enabling </a:t>
            </a:r>
            <a:r>
              <a:rPr lang="en-US" dirty="0"/>
              <a:t>move </a:t>
            </a:r>
            <a:r>
              <a:rPr lang="en-US" dirty="0" smtClean="0"/>
              <a:t>semantics</a:t>
            </a:r>
          </a:p>
          <a:p>
            <a:pPr lvl="2"/>
            <a:r>
              <a:rPr lang="en-US" dirty="0" smtClean="0"/>
              <a:t>Based on </a:t>
            </a:r>
            <a:r>
              <a:rPr lang="en-US" dirty="0" err="1" smtClean="0"/>
              <a:t>rvalues</a:t>
            </a:r>
            <a:r>
              <a:rPr lang="en-US" dirty="0" smtClean="0"/>
              <a:t> and </a:t>
            </a:r>
            <a:r>
              <a:rPr lang="en-US" dirty="0" err="1" smtClean="0"/>
              <a:t>rvalue</a:t>
            </a:r>
            <a:r>
              <a:rPr lang="en-US" dirty="0" smtClean="0"/>
              <a:t> references</a:t>
            </a:r>
          </a:p>
          <a:p>
            <a:pPr lvl="2"/>
            <a:r>
              <a:rPr lang="en-US" dirty="0" smtClean="0"/>
              <a:t>Move constructor &amp; move assignment operator</a:t>
            </a:r>
            <a:endParaRPr lang="en-US" dirty="0"/>
          </a:p>
          <a:p>
            <a:pPr lvl="1"/>
            <a:endParaRPr lang="en-US" dirty="0" smtClean="0"/>
          </a:p>
        </p:txBody>
      </p:sp>
    </p:spTree>
    <p:extLst>
      <p:ext uri="{BB962C8B-B14F-4D97-AF65-F5344CB8AC3E}">
        <p14:creationId xmlns:p14="http://schemas.microsoft.com/office/powerpoint/2010/main" val="159782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Lvalues</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rvalues</a:t>
            </a:r>
            <a:r>
              <a:rPr lang="en-US" dirty="0" smtClean="0">
                <a:sym typeface="Wingdings" panose="05000000000000000000" pitchFamily="2" charset="2"/>
              </a:rPr>
              <a:t/>
            </a:r>
            <a:br>
              <a:rPr lang="en-US" dirty="0" smtClean="0">
                <a:sym typeface="Wingdings" panose="05000000000000000000" pitchFamily="2" charset="2"/>
              </a:rPr>
            </a:br>
            <a:r>
              <a:rPr lang="en-US" dirty="0" err="1"/>
              <a:t>Lvalues</a:t>
            </a:r>
            <a:r>
              <a:rPr lang="en-US" dirty="0"/>
              <a:t> </a:t>
            </a:r>
            <a:r>
              <a:rPr lang="en-US" dirty="0" smtClean="0"/>
              <a:t>references </a:t>
            </a:r>
            <a:r>
              <a:rPr lang="en-US" dirty="0" smtClean="0">
                <a:sym typeface="Wingdings" panose="05000000000000000000" pitchFamily="2" charset="2"/>
              </a:rPr>
              <a:t> </a:t>
            </a:r>
            <a:r>
              <a:rPr lang="en-US" dirty="0" err="1" smtClean="0">
                <a:sym typeface="Wingdings" panose="05000000000000000000" pitchFamily="2" charset="2"/>
              </a:rPr>
              <a:t>rvalues</a:t>
            </a:r>
            <a:r>
              <a:rPr lang="en-US" dirty="0"/>
              <a:t> </a:t>
            </a:r>
            <a:r>
              <a:rPr lang="en-US" dirty="0" smtClean="0"/>
              <a:t>references</a:t>
            </a:r>
            <a:endParaRPr lang="en-US" dirty="0"/>
          </a:p>
        </p:txBody>
      </p:sp>
      <p:sp>
        <p:nvSpPr>
          <p:cNvPr id="3" name="Content Placeholder 2"/>
          <p:cNvSpPr>
            <a:spLocks noGrp="1"/>
          </p:cNvSpPr>
          <p:nvPr>
            <p:ph idx="1"/>
          </p:nvPr>
        </p:nvSpPr>
        <p:spPr>
          <a:xfrm>
            <a:off x="539749" y="1412874"/>
            <a:ext cx="8375651" cy="4987926"/>
          </a:xfrm>
        </p:spPr>
        <p:txBody>
          <a:bodyPr>
            <a:normAutofit/>
          </a:bodyPr>
          <a:lstStyle/>
          <a:p>
            <a:pPr marL="285750" indent="-285750">
              <a:buFont typeface="Arial" pitchFamily="34" charset="0"/>
              <a:buChar char="•"/>
            </a:pPr>
            <a:r>
              <a:rPr lang="en-US" dirty="0" smtClean="0"/>
              <a:t>Definition rather complicated </a:t>
            </a:r>
            <a:r>
              <a:rPr lang="en-US" sz="1400" dirty="0"/>
              <a:t>(with </a:t>
            </a:r>
            <a:r>
              <a:rPr lang="en-US" sz="1400" dirty="0" err="1"/>
              <a:t>lvalues</a:t>
            </a:r>
            <a:r>
              <a:rPr lang="en-US" sz="1400" dirty="0"/>
              <a:t>, </a:t>
            </a:r>
            <a:r>
              <a:rPr lang="en-US" sz="1400" dirty="0" err="1"/>
              <a:t>glvalues</a:t>
            </a:r>
            <a:r>
              <a:rPr lang="en-US" sz="1400" dirty="0"/>
              <a:t>, </a:t>
            </a:r>
            <a:r>
              <a:rPr lang="en-US" sz="1400" dirty="0" err="1"/>
              <a:t>rvalues</a:t>
            </a:r>
            <a:r>
              <a:rPr lang="en-US" sz="1400" dirty="0"/>
              <a:t>, </a:t>
            </a:r>
            <a:r>
              <a:rPr lang="en-US" sz="1400" dirty="0" err="1"/>
              <a:t>prvalues</a:t>
            </a:r>
            <a:r>
              <a:rPr lang="en-US" sz="1400" dirty="0"/>
              <a:t> and </a:t>
            </a:r>
            <a:r>
              <a:rPr lang="en-US" sz="1400" dirty="0" err="1"/>
              <a:t>xvalues</a:t>
            </a:r>
            <a:r>
              <a:rPr lang="en-US" sz="1400" dirty="0"/>
              <a:t>)</a:t>
            </a:r>
            <a:endParaRPr lang="en-US" sz="2000" dirty="0" smtClean="0"/>
          </a:p>
          <a:p>
            <a:pPr marL="285750" indent="-285750">
              <a:buFont typeface="Arial" pitchFamily="34" charset="0"/>
              <a:buChar char="•"/>
            </a:pPr>
            <a:r>
              <a:rPr lang="en-US" dirty="0" smtClean="0"/>
              <a:t>Workable in practice:</a:t>
            </a:r>
          </a:p>
          <a:p>
            <a:pPr marL="465138" lvl="1" indent="-285750">
              <a:buFont typeface="Arial" pitchFamily="34" charset="0"/>
              <a:buChar char="•"/>
            </a:pPr>
            <a:r>
              <a:rPr lang="en-US" dirty="0" smtClean="0"/>
              <a:t>Variable has name =&gt; </a:t>
            </a:r>
            <a:r>
              <a:rPr lang="en-US" dirty="0" err="1" smtClean="0"/>
              <a:t>lvalue</a:t>
            </a:r>
            <a:endParaRPr lang="en-US" dirty="0" smtClean="0"/>
          </a:p>
          <a:p>
            <a:pPr marL="465138" lvl="1" indent="-285750">
              <a:buFont typeface="Arial" pitchFamily="34" charset="0"/>
              <a:buChar char="•"/>
            </a:pPr>
            <a:r>
              <a:rPr lang="en-US" dirty="0" err="1" smtClean="0"/>
              <a:t>Rvalues</a:t>
            </a:r>
            <a:r>
              <a:rPr lang="en-US" dirty="0" smtClean="0"/>
              <a:t>: temporary variables without a name</a:t>
            </a:r>
          </a:p>
          <a:p>
            <a:pPr marL="285750" indent="-285750">
              <a:buFont typeface="Arial" pitchFamily="34" charset="0"/>
              <a:buChar char="•"/>
            </a:pPr>
            <a:r>
              <a:rPr lang="en-US" dirty="0" err="1" smtClean="0"/>
              <a:t>Lvalue</a:t>
            </a:r>
            <a:r>
              <a:rPr lang="en-US" dirty="0" smtClean="0"/>
              <a:t> references: </a:t>
            </a:r>
            <a:r>
              <a:rPr lang="en-US" dirty="0" err="1" smtClean="0"/>
              <a:t>int</a:t>
            </a:r>
            <a:r>
              <a:rPr lang="en-US" dirty="0" smtClean="0"/>
              <a:t>&amp;, </a:t>
            </a:r>
            <a:r>
              <a:rPr lang="en-US" dirty="0" err="1" smtClean="0"/>
              <a:t>const</a:t>
            </a:r>
            <a:r>
              <a:rPr lang="en-US" dirty="0" smtClean="0"/>
              <a:t> </a:t>
            </a:r>
            <a:r>
              <a:rPr lang="en-US" dirty="0" err="1" smtClean="0"/>
              <a:t>int</a:t>
            </a:r>
            <a:r>
              <a:rPr lang="en-US" dirty="0" smtClean="0"/>
              <a:t>&amp;</a:t>
            </a:r>
          </a:p>
          <a:p>
            <a:pPr lvl="2"/>
            <a:endParaRPr lang="en-US" dirty="0" smtClean="0">
              <a:solidFill>
                <a:srgbClr val="000000"/>
              </a:solidFill>
              <a:highlight>
                <a:srgbClr val="FFFFFF"/>
              </a:highlight>
              <a:latin typeface="Consolas"/>
            </a:endParaRPr>
          </a:p>
          <a:p>
            <a:pPr lvl="1"/>
            <a:endParaRPr lang="en-US" dirty="0">
              <a:solidFill>
                <a:srgbClr val="000000"/>
              </a:solidFill>
              <a:highlight>
                <a:srgbClr val="FFFFFF"/>
              </a:highlight>
              <a:latin typeface="Consolas"/>
            </a:endParaRPr>
          </a:p>
          <a:p>
            <a:pPr lvl="1"/>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dirty="0" err="1" smtClean="0"/>
              <a:t>Rvalue</a:t>
            </a:r>
            <a:r>
              <a:rPr lang="en-US" dirty="0" smtClean="0"/>
              <a:t> references: </a:t>
            </a:r>
            <a:r>
              <a:rPr lang="en-US" dirty="0" err="1" smtClean="0"/>
              <a:t>int</a:t>
            </a:r>
            <a:r>
              <a:rPr lang="en-US" dirty="0" smtClean="0"/>
              <a:t>&amp;&amp;, </a:t>
            </a:r>
            <a:r>
              <a:rPr lang="en-US" dirty="0" err="1" smtClean="0"/>
              <a:t>const</a:t>
            </a:r>
            <a:r>
              <a:rPr lang="en-US" dirty="0" smtClean="0"/>
              <a:t> </a:t>
            </a:r>
            <a:r>
              <a:rPr lang="en-US" dirty="0" err="1" smtClean="0"/>
              <a:t>int</a:t>
            </a:r>
            <a:r>
              <a:rPr lang="en-US" dirty="0" smtClean="0"/>
              <a:t>&amp;&amp;</a:t>
            </a:r>
          </a:p>
          <a:p>
            <a:pPr marL="342900" indent="-342900">
              <a:buFont typeface="Arial" pitchFamily="34" charset="0"/>
              <a:buChar char="•"/>
            </a:pPr>
            <a:endParaRPr lang="en-US" dirty="0"/>
          </a:p>
          <a:p>
            <a:pPr marL="342900" indent="-342900">
              <a:buFont typeface="Arial" pitchFamily="34" charset="0"/>
              <a:buChar char="•"/>
            </a:pPr>
            <a:endParaRPr lang="en-US" dirty="0" smtClean="0"/>
          </a:p>
          <a:p>
            <a:pPr marL="342900" indent="-342900">
              <a:buFont typeface="Arial" pitchFamily="34" charset="0"/>
              <a:buChar char="•"/>
            </a:pPr>
            <a:endParaRPr lang="en-US" dirty="0"/>
          </a:p>
          <a:p>
            <a:pPr marL="342900" indent="-342900">
              <a:buFont typeface="Arial" pitchFamily="34" charset="0"/>
              <a:buChar char="•"/>
            </a:pPr>
            <a:endParaRPr lang="en-US" dirty="0" smtClean="0"/>
          </a:p>
          <a:p>
            <a:pPr marL="342900" indent="-342900">
              <a:buFont typeface="Arial" pitchFamily="34" charset="0"/>
              <a:buChar char="•"/>
            </a:pPr>
            <a:endParaRPr lang="en-US" dirty="0"/>
          </a:p>
          <a:p>
            <a:pPr marL="522288" lvl="1" indent="-342900">
              <a:buFont typeface="Arial" pitchFamily="34" charset="0"/>
              <a:buChar char="•"/>
            </a:pPr>
            <a:r>
              <a:rPr lang="en-US" dirty="0" err="1" smtClean="0"/>
              <a:t>Lvalues</a:t>
            </a:r>
            <a:r>
              <a:rPr lang="en-US" dirty="0" smtClean="0"/>
              <a:t> can’t bind with </a:t>
            </a:r>
            <a:r>
              <a:rPr lang="en-US" dirty="0" err="1" smtClean="0"/>
              <a:t>rvalues</a:t>
            </a:r>
            <a:r>
              <a:rPr lang="en-US" dirty="0" smtClean="0"/>
              <a:t> references</a:t>
            </a:r>
          </a:p>
          <a:p>
            <a:pPr lvl="2"/>
            <a:endParaRPr lang="en-US" dirty="0" smtClean="0">
              <a:solidFill>
                <a:srgbClr val="000000"/>
              </a:solidFill>
              <a:highlight>
                <a:srgbClr val="FFFFFF"/>
              </a:highlight>
              <a:latin typeface="Consolas"/>
            </a:endParaRPr>
          </a:p>
          <a:p>
            <a:pPr marL="285750" indent="-285750">
              <a:buFont typeface="Arial" pitchFamily="34" charset="0"/>
              <a:buChar char="•"/>
            </a:pPr>
            <a:endParaRPr lang="en-US" dirty="0">
              <a:solidFill>
                <a:srgbClr val="000000"/>
              </a:solidFill>
              <a:highlight>
                <a:srgbClr val="FFFFFF"/>
              </a:highlight>
              <a:latin typeface="Consolas"/>
            </a:endParaRPr>
          </a:p>
          <a:p>
            <a:pPr marL="285750" indent="-285750">
              <a:buFont typeface="Arial" pitchFamily="34" charset="0"/>
              <a:buChar char="•"/>
            </a:pPr>
            <a:endParaRPr lang="en-US" dirty="0" smtClean="0">
              <a:solidFill>
                <a:srgbClr val="000000"/>
              </a:solidFill>
              <a:highlight>
                <a:srgbClr val="FFFFFF"/>
              </a:highlight>
              <a:latin typeface="Consolas"/>
            </a:endParaRPr>
          </a:p>
          <a:p>
            <a:pPr marL="285750" indent="-285750">
              <a:buFont typeface="Arial" pitchFamily="34" charset="0"/>
              <a:buChar char="•"/>
            </a:pPr>
            <a:endParaRPr lang="en-US" dirty="0">
              <a:solidFill>
                <a:srgbClr val="000000"/>
              </a:solidFill>
              <a:highlight>
                <a:srgbClr val="FFFFFF"/>
              </a:highlight>
              <a:latin typeface="Consolas"/>
            </a:endParaRPr>
          </a:p>
          <a:p>
            <a:endParaRPr lang="en-US" dirty="0" smtClean="0"/>
          </a:p>
        </p:txBody>
      </p:sp>
      <p:sp>
        <p:nvSpPr>
          <p:cNvPr id="4" name="Content Placeholder 3"/>
          <p:cNvSpPr txBox="1">
            <a:spLocks/>
          </p:cNvSpPr>
          <p:nvPr/>
        </p:nvSpPr>
        <p:spPr bwMode="auto">
          <a:xfrm>
            <a:off x="1219200" y="3048000"/>
            <a:ext cx="7467600" cy="39767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 a(</a:t>
            </a:r>
            <a:r>
              <a:rPr lang="en-US" sz="1800" dirty="0">
                <a:solidFill>
                  <a:srgbClr val="A31515"/>
                </a:solidFill>
                <a:latin typeface="Consolas"/>
                <a:ea typeface="MS PGothic"/>
                <a:cs typeface="Arial"/>
              </a:rPr>
              <a:t>"test"</a:t>
            </a:r>
            <a:r>
              <a:rPr lang="en-US" sz="1800" dirty="0">
                <a:solidFill>
                  <a:srgbClr val="000000"/>
                </a:solidFill>
                <a:latin typeface="Consolas"/>
                <a:ea typeface="MS PGothic"/>
                <a:cs typeface="Arial"/>
              </a:rPr>
              <a:t>); </a:t>
            </a:r>
            <a:r>
              <a:rPr lang="en-US" sz="1800" dirty="0">
                <a:solidFill>
                  <a:srgbClr val="008000"/>
                </a:solidFill>
                <a:latin typeface="Consolas"/>
                <a:ea typeface="MS PGothic"/>
                <a:cs typeface="Arial"/>
              </a:rPr>
              <a:t>// </a:t>
            </a:r>
            <a:r>
              <a:rPr lang="en-US" sz="1800" i="1" dirty="0">
                <a:solidFill>
                  <a:srgbClr val="008000"/>
                </a:solidFill>
                <a:latin typeface="Consolas"/>
                <a:ea typeface="MS PGothic"/>
                <a:cs typeface="Arial"/>
              </a:rPr>
              <a:t>a</a:t>
            </a:r>
            <a:r>
              <a:rPr lang="en-US" sz="1800" dirty="0">
                <a:solidFill>
                  <a:srgbClr val="008000"/>
                </a:solidFill>
                <a:latin typeface="Consolas"/>
                <a:ea typeface="MS PGothic"/>
                <a:cs typeface="Arial"/>
              </a:rPr>
              <a:t>: </a:t>
            </a:r>
            <a:r>
              <a:rPr lang="en-US" sz="1800" dirty="0" err="1" smtClean="0">
                <a:solidFill>
                  <a:srgbClr val="008000"/>
                </a:solidFill>
                <a:latin typeface="Consolas"/>
                <a:ea typeface="MS PGothic"/>
                <a:cs typeface="Arial"/>
              </a:rPr>
              <a:t>lvalue</a:t>
            </a:r>
            <a:endParaRPr lang="en-US" sz="1800" dirty="0">
              <a:effectLst/>
              <a:latin typeface="Times New Roman"/>
              <a:ea typeface="Times New Roman"/>
            </a:endParaRPr>
          </a:p>
        </p:txBody>
      </p:sp>
      <p:sp>
        <p:nvSpPr>
          <p:cNvPr id="5" name="Content Placeholder 3"/>
          <p:cNvSpPr txBox="1">
            <a:spLocks/>
          </p:cNvSpPr>
          <p:nvPr/>
        </p:nvSpPr>
        <p:spPr bwMode="auto">
          <a:xfrm>
            <a:off x="1219200" y="3505200"/>
            <a:ext cx="7467600" cy="39767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&amp; la = a;   </a:t>
            </a:r>
            <a:r>
              <a:rPr lang="en-US" sz="1800" dirty="0">
                <a:solidFill>
                  <a:srgbClr val="008000"/>
                </a:solidFill>
                <a:latin typeface="Consolas"/>
                <a:ea typeface="MS PGothic"/>
                <a:cs typeface="Arial"/>
              </a:rPr>
              <a:t>// </a:t>
            </a:r>
            <a:r>
              <a:rPr lang="en-US" sz="1800" i="1" dirty="0">
                <a:solidFill>
                  <a:srgbClr val="008000"/>
                </a:solidFill>
                <a:latin typeface="Consolas"/>
                <a:ea typeface="MS PGothic"/>
                <a:cs typeface="Arial"/>
              </a:rPr>
              <a:t>la</a:t>
            </a:r>
            <a:r>
              <a:rPr lang="en-US" sz="1800" dirty="0">
                <a:solidFill>
                  <a:srgbClr val="008000"/>
                </a:solidFill>
                <a:latin typeface="Consolas"/>
                <a:ea typeface="MS PGothic"/>
                <a:cs typeface="Arial"/>
              </a:rPr>
              <a:t>: </a:t>
            </a:r>
            <a:r>
              <a:rPr lang="en-US" sz="1800" dirty="0" err="1" smtClean="0">
                <a:solidFill>
                  <a:srgbClr val="008000"/>
                </a:solidFill>
                <a:latin typeface="Consolas"/>
                <a:ea typeface="MS PGothic"/>
                <a:cs typeface="Arial"/>
              </a:rPr>
              <a:t>lvalue</a:t>
            </a:r>
            <a:r>
              <a:rPr lang="en-US" sz="1800" dirty="0" smtClean="0">
                <a:solidFill>
                  <a:srgbClr val="008000"/>
                </a:solidFill>
                <a:latin typeface="Consolas"/>
                <a:ea typeface="MS PGothic"/>
                <a:cs typeface="Arial"/>
              </a:rPr>
              <a:t> </a:t>
            </a:r>
            <a:r>
              <a:rPr lang="en-US" sz="1800" dirty="0">
                <a:solidFill>
                  <a:srgbClr val="008000"/>
                </a:solidFill>
                <a:latin typeface="Consolas"/>
                <a:ea typeface="MS PGothic"/>
                <a:cs typeface="Arial"/>
              </a:rPr>
              <a:t>reference to </a:t>
            </a:r>
            <a:r>
              <a:rPr lang="en-US" sz="1800" i="1" dirty="0">
                <a:solidFill>
                  <a:srgbClr val="008000"/>
                </a:solidFill>
                <a:latin typeface="Consolas"/>
                <a:ea typeface="MS PGothic"/>
                <a:cs typeface="Arial"/>
              </a:rPr>
              <a:t>a</a:t>
            </a:r>
            <a:endParaRPr lang="en-US" sz="1800" dirty="0">
              <a:effectLst/>
              <a:latin typeface="Times New Roman"/>
              <a:ea typeface="Times New Roman"/>
            </a:endParaRPr>
          </a:p>
        </p:txBody>
      </p:sp>
      <p:sp>
        <p:nvSpPr>
          <p:cNvPr id="6" name="Content Placeholder 3"/>
          <p:cNvSpPr txBox="1">
            <a:spLocks/>
          </p:cNvSpPr>
          <p:nvPr/>
        </p:nvSpPr>
        <p:spPr bwMode="auto">
          <a:xfrm>
            <a:off x="1219200" y="4495800"/>
            <a:ext cx="7467600" cy="70237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 f();</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f(); </a:t>
            </a:r>
            <a:r>
              <a:rPr lang="en-US" sz="1800" dirty="0">
                <a:solidFill>
                  <a:srgbClr val="008000"/>
                </a:solidFill>
                <a:latin typeface="Consolas"/>
                <a:ea typeface="MS PGothic"/>
                <a:cs typeface="Arial"/>
              </a:rPr>
              <a:t>// f returns </a:t>
            </a:r>
            <a:r>
              <a:rPr lang="en-US" sz="1800" dirty="0" err="1">
                <a:solidFill>
                  <a:srgbClr val="008000"/>
                </a:solidFill>
                <a:latin typeface="Consolas"/>
                <a:ea typeface="MS PGothic"/>
                <a:cs typeface="Arial"/>
              </a:rPr>
              <a:t>rvalue</a:t>
            </a:r>
            <a:endParaRPr lang="en-US" sz="1800" dirty="0">
              <a:effectLst/>
              <a:latin typeface="Times New Roman"/>
              <a:ea typeface="Times New Roman"/>
            </a:endParaRPr>
          </a:p>
        </p:txBody>
      </p:sp>
      <p:sp>
        <p:nvSpPr>
          <p:cNvPr id="7" name="Content Placeholder 3"/>
          <p:cNvSpPr txBox="1">
            <a:spLocks/>
          </p:cNvSpPr>
          <p:nvPr/>
        </p:nvSpPr>
        <p:spPr bwMode="auto">
          <a:xfrm>
            <a:off x="1219200" y="5239911"/>
            <a:ext cx="7467600" cy="70237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b="1" dirty="0">
                <a:solidFill>
                  <a:srgbClr val="C00000"/>
                </a:solidFill>
                <a:latin typeface="Consolas"/>
                <a:ea typeface="MS PGothic"/>
                <a:cs typeface="Arial"/>
              </a:rPr>
              <a:t>&amp;&amp;</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rf</a:t>
            </a:r>
            <a:r>
              <a:rPr lang="en-US" sz="1800" dirty="0">
                <a:solidFill>
                  <a:srgbClr val="000000"/>
                </a:solidFill>
                <a:latin typeface="Consolas"/>
                <a:ea typeface="MS PGothic"/>
                <a:cs typeface="Arial"/>
              </a:rPr>
              <a:t> = f</a:t>
            </a:r>
            <a:r>
              <a:rPr lang="en-US" sz="1800" dirty="0" smtClean="0">
                <a:solidFill>
                  <a:srgbClr val="000000"/>
                </a:solidFill>
                <a:latin typeface="Consolas"/>
                <a:ea typeface="MS PGothic"/>
                <a:cs typeface="Arial"/>
              </a:rPr>
              <a:t>();</a:t>
            </a: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 </a:t>
            </a:r>
            <a:r>
              <a:rPr lang="en-US" sz="1800" dirty="0" smtClean="0">
                <a:solidFill>
                  <a:srgbClr val="008000"/>
                </a:solidFill>
                <a:latin typeface="Consolas"/>
                <a:ea typeface="MS PGothic"/>
                <a:cs typeface="Arial"/>
              </a:rPr>
              <a:t>// </a:t>
            </a:r>
            <a:r>
              <a:rPr lang="en-US" sz="1800" i="1" dirty="0" err="1">
                <a:solidFill>
                  <a:srgbClr val="008000"/>
                </a:solidFill>
                <a:latin typeface="Consolas"/>
                <a:ea typeface="MS PGothic"/>
                <a:cs typeface="Arial"/>
              </a:rPr>
              <a:t>rf</a:t>
            </a:r>
            <a:r>
              <a:rPr lang="en-US" sz="1800" dirty="0">
                <a:solidFill>
                  <a:srgbClr val="008000"/>
                </a:solidFill>
                <a:latin typeface="Consolas"/>
                <a:ea typeface="MS PGothic"/>
                <a:cs typeface="Arial"/>
              </a:rPr>
              <a:t>: </a:t>
            </a:r>
            <a:r>
              <a:rPr lang="en-US" sz="1800" dirty="0" err="1" smtClean="0">
                <a:solidFill>
                  <a:srgbClr val="008000"/>
                </a:solidFill>
                <a:latin typeface="Consolas"/>
                <a:ea typeface="MS PGothic"/>
                <a:cs typeface="Arial"/>
              </a:rPr>
              <a:t>const</a:t>
            </a:r>
            <a:r>
              <a:rPr lang="en-US" sz="1800" dirty="0" smtClean="0">
                <a:solidFill>
                  <a:srgbClr val="008000"/>
                </a:solidFill>
                <a:latin typeface="Consolas"/>
                <a:ea typeface="MS PGothic"/>
                <a:cs typeface="Arial"/>
              </a:rPr>
              <a:t> </a:t>
            </a:r>
            <a:r>
              <a:rPr lang="en-US" sz="1800" dirty="0" err="1" smtClean="0">
                <a:solidFill>
                  <a:srgbClr val="008000"/>
                </a:solidFill>
                <a:latin typeface="Consolas"/>
                <a:ea typeface="MS PGothic"/>
                <a:cs typeface="Arial"/>
              </a:rPr>
              <a:t>rvalue</a:t>
            </a:r>
            <a:r>
              <a:rPr lang="en-US" sz="1800" dirty="0" smtClean="0">
                <a:solidFill>
                  <a:srgbClr val="008000"/>
                </a:solidFill>
                <a:latin typeface="Consolas"/>
                <a:ea typeface="MS PGothic"/>
                <a:cs typeface="Arial"/>
              </a:rPr>
              <a:t> </a:t>
            </a:r>
            <a:r>
              <a:rPr lang="en-US" sz="1800" dirty="0">
                <a:solidFill>
                  <a:srgbClr val="008000"/>
                </a:solidFill>
                <a:latin typeface="Consolas"/>
                <a:ea typeface="MS PGothic"/>
                <a:cs typeface="Arial"/>
              </a:rPr>
              <a:t>reference to </a:t>
            </a:r>
            <a:r>
              <a:rPr lang="en-US" sz="1800" dirty="0" err="1" smtClean="0">
                <a:solidFill>
                  <a:srgbClr val="008000"/>
                </a:solidFill>
                <a:latin typeface="Consolas"/>
                <a:ea typeface="MS PGothic"/>
                <a:cs typeface="Arial"/>
              </a:rPr>
              <a:t>rvalue</a:t>
            </a:r>
            <a:endParaRPr lang="en-US" sz="1800" dirty="0">
              <a:effectLst/>
              <a:latin typeface="Times New Roman"/>
              <a:ea typeface="Times New Roman"/>
            </a:endParaRPr>
          </a:p>
        </p:txBody>
      </p:sp>
    </p:spTree>
    <p:extLst>
      <p:ext uri="{BB962C8B-B14F-4D97-AF65-F5344CB8AC3E}">
        <p14:creationId xmlns:p14="http://schemas.microsoft.com/office/powerpoint/2010/main" val="7669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Lvalues</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rvalues</a:t>
            </a:r>
            <a:r>
              <a:rPr lang="en-US" dirty="0" smtClean="0">
                <a:sym typeface="Wingdings" panose="05000000000000000000" pitchFamily="2" charset="2"/>
              </a:rPr>
              <a:t> – Examples </a:t>
            </a:r>
            <a:r>
              <a:rPr lang="en-US" dirty="0" smtClean="0">
                <a:solidFill>
                  <a:srgbClr val="FF0000"/>
                </a:solidFill>
                <a:sym typeface="Wingdings" panose="05000000000000000000" pitchFamily="2" charset="2"/>
              </a:rPr>
              <a:t>HIDDEN SLIDE</a:t>
            </a:r>
            <a:endParaRPr lang="en-US" dirty="0">
              <a:solidFill>
                <a:srgbClr val="FF0000"/>
              </a:solidFill>
            </a:endParaRPr>
          </a:p>
        </p:txBody>
      </p:sp>
      <p:sp>
        <p:nvSpPr>
          <p:cNvPr id="10" name="Content Placeholder 9"/>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
        <p:nvSpPr>
          <p:cNvPr id="5" name="Content Placeholder 3"/>
          <p:cNvSpPr txBox="1">
            <a:spLocks/>
          </p:cNvSpPr>
          <p:nvPr/>
        </p:nvSpPr>
        <p:spPr bwMode="auto">
          <a:xfrm>
            <a:off x="533400" y="1295400"/>
            <a:ext cx="7772398" cy="39767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 a(</a:t>
            </a:r>
            <a:r>
              <a:rPr lang="en-US" sz="1800" dirty="0">
                <a:solidFill>
                  <a:srgbClr val="A31515"/>
                </a:solidFill>
                <a:latin typeface="Consolas"/>
                <a:ea typeface="MS PGothic"/>
                <a:cs typeface="Arial"/>
              </a:rPr>
              <a:t>"test</a:t>
            </a:r>
            <a:r>
              <a:rPr lang="en-US" sz="1800" dirty="0" smtClean="0">
                <a:solidFill>
                  <a:srgbClr val="A31515"/>
                </a:solidFill>
                <a:latin typeface="Consolas"/>
                <a:ea typeface="MS PGothic"/>
                <a:cs typeface="Arial"/>
              </a:rPr>
              <a:t>"</a:t>
            </a:r>
            <a:r>
              <a:rPr lang="en-US" sz="18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6" name="Content Placeholder 3"/>
          <p:cNvSpPr txBox="1">
            <a:spLocks/>
          </p:cNvSpPr>
          <p:nvPr/>
        </p:nvSpPr>
        <p:spPr bwMode="auto">
          <a:xfrm>
            <a:off x="533400" y="2040827"/>
            <a:ext cx="7772398" cy="70237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 f</a:t>
            </a:r>
            <a:r>
              <a:rPr lang="en-US" sz="1800" dirty="0" smtClean="0">
                <a:solidFill>
                  <a:srgbClr val="000000"/>
                </a:solidFill>
                <a:latin typeface="Consolas"/>
                <a:ea typeface="MS PGothic"/>
                <a:cs typeface="Arial"/>
              </a:rPr>
              <a:t>() { </a:t>
            </a:r>
            <a:r>
              <a:rPr lang="en-US" sz="1800" dirty="0" smtClean="0">
                <a:solidFill>
                  <a:srgbClr val="0000FF"/>
                </a:solidFill>
                <a:latin typeface="Consolas"/>
                <a:ea typeface="MS PGothic"/>
                <a:cs typeface="Arial"/>
              </a:rPr>
              <a:t>return</a:t>
            </a:r>
            <a:r>
              <a:rPr lang="en-US" sz="1800" dirty="0" smtClean="0">
                <a:solidFill>
                  <a:srgbClr val="000000"/>
                </a:solidFill>
                <a:latin typeface="Consolas"/>
                <a:ea typeface="MS PGothic"/>
                <a:cs typeface="Arial"/>
              </a:rPr>
              <a:t> </a:t>
            </a:r>
            <a:r>
              <a:rPr lang="en-US" sz="1800" dirty="0">
                <a:solidFill>
                  <a:srgbClr val="A31515"/>
                </a:solidFill>
                <a:latin typeface="Consolas"/>
                <a:ea typeface="MS PGothic"/>
                <a:cs typeface="Arial"/>
              </a:rPr>
              <a:t>"42</a:t>
            </a:r>
            <a:r>
              <a:rPr lang="en-US" sz="1800" dirty="0" smtClean="0">
                <a:solidFill>
                  <a:srgbClr val="A31515"/>
                </a:solidFill>
                <a:latin typeface="Consolas"/>
                <a:ea typeface="MS PGothic"/>
                <a:cs typeface="Arial"/>
              </a:rPr>
              <a:t>"</a:t>
            </a:r>
            <a:r>
              <a:rPr lang="en-US" sz="18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f</a:t>
            </a:r>
            <a:r>
              <a:rPr lang="en-US" sz="18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9" name="Content Placeholder 2"/>
          <p:cNvSpPr txBox="1">
            <a:spLocks/>
          </p:cNvSpPr>
          <p:nvPr/>
        </p:nvSpPr>
        <p:spPr bwMode="auto">
          <a:xfrm>
            <a:off x="539749" y="1412874"/>
            <a:ext cx="7156451" cy="475297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pPr marL="285750" indent="-285750">
              <a:buFont typeface="Arial" pitchFamily="34" charset="0"/>
              <a:buChar char="•"/>
            </a:pPr>
            <a:endParaRPr lang="en-US" dirty="0" smtClean="0"/>
          </a:p>
          <a:p>
            <a:pPr marL="465138" lvl="1" indent="-285750">
              <a:buFont typeface="Arial" pitchFamily="34" charset="0"/>
              <a:buChar char="•"/>
            </a:pPr>
            <a:r>
              <a:rPr lang="en-US" dirty="0" smtClean="0"/>
              <a:t>a: </a:t>
            </a:r>
            <a:r>
              <a:rPr lang="en-US" dirty="0" err="1" smtClean="0"/>
              <a:t>lvalue</a:t>
            </a:r>
            <a:endParaRPr lang="en-US" dirty="0" smtClean="0"/>
          </a:p>
          <a:p>
            <a:pPr marL="465138" lvl="1" indent="-285750">
              <a:buFont typeface="Arial" pitchFamily="34" charset="0"/>
              <a:buChar char="•"/>
            </a:pPr>
            <a:endParaRPr lang="en-US" dirty="0"/>
          </a:p>
          <a:p>
            <a:pPr marL="465138" lvl="1" indent="-285750">
              <a:buFont typeface="Arial" pitchFamily="34" charset="0"/>
              <a:buChar char="•"/>
            </a:pPr>
            <a:endParaRPr lang="en-US" dirty="0" smtClean="0"/>
          </a:p>
          <a:p>
            <a:pPr marL="465138" lvl="1" indent="-285750">
              <a:buFont typeface="Arial" pitchFamily="34" charset="0"/>
              <a:buChar char="•"/>
            </a:pPr>
            <a:endParaRPr lang="en-US" dirty="0"/>
          </a:p>
          <a:p>
            <a:pPr marL="465138" lvl="1" indent="-285750">
              <a:buFont typeface="Arial" pitchFamily="34" charset="0"/>
              <a:buChar char="•"/>
            </a:pPr>
            <a:r>
              <a:rPr lang="en-US" dirty="0" smtClean="0"/>
              <a:t>Return value of f(): </a:t>
            </a:r>
            <a:r>
              <a:rPr lang="en-US" dirty="0" err="1" smtClean="0"/>
              <a:t>rvalue</a:t>
            </a:r>
            <a:endParaRPr lang="en-US" dirty="0" smtClean="0"/>
          </a:p>
          <a:p>
            <a:pPr marL="465138" lvl="1" indent="-285750">
              <a:buFont typeface="Arial" pitchFamily="34" charset="0"/>
              <a:buChar char="•"/>
            </a:pPr>
            <a:endParaRPr lang="en-US" dirty="0"/>
          </a:p>
          <a:p>
            <a:pPr marL="465138" lvl="1" indent="-285750">
              <a:buFont typeface="Arial" pitchFamily="34" charset="0"/>
              <a:buChar char="•"/>
            </a:pPr>
            <a:endParaRPr lang="en-US" dirty="0" smtClean="0"/>
          </a:p>
          <a:p>
            <a:pPr marL="465138" lvl="1" indent="-285750">
              <a:buFont typeface="Arial" pitchFamily="34" charset="0"/>
              <a:buChar char="•"/>
            </a:pPr>
            <a:r>
              <a:rPr lang="en-US" dirty="0" err="1" smtClean="0"/>
              <a:t>cb</a:t>
            </a:r>
            <a:r>
              <a:rPr lang="en-US" dirty="0" smtClean="0"/>
              <a:t>: </a:t>
            </a:r>
            <a:r>
              <a:rPr lang="en-US" dirty="0" err="1" smtClean="0"/>
              <a:t>const</a:t>
            </a:r>
            <a:r>
              <a:rPr lang="en-US" dirty="0" smtClean="0"/>
              <a:t> </a:t>
            </a:r>
            <a:r>
              <a:rPr lang="en-US" dirty="0" err="1" smtClean="0"/>
              <a:t>lvalue</a:t>
            </a:r>
            <a:endParaRPr lang="en-US" dirty="0" smtClean="0"/>
          </a:p>
          <a:p>
            <a:pPr marL="465138" lvl="1" indent="-285750">
              <a:buFont typeface="Arial" pitchFamily="34" charset="0"/>
              <a:buChar char="•"/>
            </a:pPr>
            <a:endParaRPr lang="en-US" dirty="0"/>
          </a:p>
          <a:p>
            <a:pPr marL="465138" lvl="1" indent="-285750">
              <a:buFont typeface="Arial" pitchFamily="34" charset="0"/>
              <a:buChar char="•"/>
            </a:pPr>
            <a:endParaRPr lang="en-US" dirty="0" smtClean="0"/>
          </a:p>
          <a:p>
            <a:pPr marL="465138" lvl="1" indent="-285750">
              <a:buFont typeface="Arial" pitchFamily="34" charset="0"/>
              <a:buChar char="•"/>
            </a:pPr>
            <a:r>
              <a:rPr lang="en-US" dirty="0" err="1" smtClean="0"/>
              <a:t>lcb</a:t>
            </a:r>
            <a:r>
              <a:rPr lang="en-US" dirty="0"/>
              <a:t>: </a:t>
            </a:r>
            <a:r>
              <a:rPr lang="en-US" dirty="0" err="1" smtClean="0"/>
              <a:t>lvalue</a:t>
            </a:r>
            <a:r>
              <a:rPr lang="en-US" dirty="0" smtClean="0"/>
              <a:t> </a:t>
            </a:r>
            <a:r>
              <a:rPr lang="en-US" dirty="0"/>
              <a:t>reference to </a:t>
            </a:r>
            <a:r>
              <a:rPr lang="en-US" dirty="0" err="1" smtClean="0"/>
              <a:t>cb</a:t>
            </a:r>
            <a:endParaRPr lang="en-US" dirty="0" smtClean="0"/>
          </a:p>
          <a:p>
            <a:pPr marL="644525" lvl="2" indent="-285750">
              <a:buFont typeface="Arial" pitchFamily="34" charset="0"/>
              <a:buChar char="•"/>
            </a:pPr>
            <a:r>
              <a:rPr lang="en-US" dirty="0" smtClean="0"/>
              <a:t>Doesn't compile: </a:t>
            </a:r>
            <a:r>
              <a:rPr lang="en-US" dirty="0" err="1"/>
              <a:t>cb</a:t>
            </a:r>
            <a:r>
              <a:rPr lang="en-US" dirty="0"/>
              <a:t> </a:t>
            </a:r>
            <a:r>
              <a:rPr lang="en-US" dirty="0" err="1"/>
              <a:t>const</a:t>
            </a:r>
            <a:r>
              <a:rPr lang="en-US" dirty="0"/>
              <a:t> </a:t>
            </a:r>
            <a:r>
              <a:rPr lang="en-US" dirty="0" err="1"/>
              <a:t>lvalue</a:t>
            </a:r>
            <a:endParaRPr lang="en-US" dirty="0" smtClean="0"/>
          </a:p>
          <a:p>
            <a:pPr marL="465138" lvl="1" indent="-285750">
              <a:buFont typeface="Arial" pitchFamily="34" charset="0"/>
              <a:buChar char="•"/>
            </a:pPr>
            <a:endParaRPr lang="en-US" dirty="0"/>
          </a:p>
          <a:p>
            <a:pPr marL="465138" lvl="1" indent="-285750">
              <a:buFont typeface="Arial" pitchFamily="34" charset="0"/>
              <a:buChar char="•"/>
            </a:pPr>
            <a:endParaRPr lang="en-US" dirty="0" smtClean="0"/>
          </a:p>
          <a:p>
            <a:pPr marL="465138" lvl="1" indent="-285750">
              <a:buFont typeface="Arial" pitchFamily="34" charset="0"/>
              <a:buChar char="•"/>
            </a:pPr>
            <a:endParaRPr lang="en-US" dirty="0" smtClean="0"/>
          </a:p>
          <a:p>
            <a:pPr marL="465138" lvl="1" indent="-285750">
              <a:buFont typeface="Arial" pitchFamily="34" charset="0"/>
              <a:buChar char="•"/>
            </a:pPr>
            <a:endParaRPr lang="en-US" dirty="0" smtClean="0"/>
          </a:p>
          <a:p>
            <a:pPr marL="465138" lvl="1" indent="-285750">
              <a:buFont typeface="Arial" pitchFamily="34" charset="0"/>
              <a:buChar char="•"/>
            </a:pPr>
            <a:endParaRPr lang="en-US" dirty="0"/>
          </a:p>
        </p:txBody>
      </p:sp>
      <p:sp>
        <p:nvSpPr>
          <p:cNvPr id="7" name="Content Placeholder 3"/>
          <p:cNvSpPr txBox="1">
            <a:spLocks/>
          </p:cNvSpPr>
          <p:nvPr/>
        </p:nvSpPr>
        <p:spPr bwMode="auto">
          <a:xfrm>
            <a:off x="533400" y="3427907"/>
            <a:ext cx="7772398" cy="39767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cb</a:t>
            </a:r>
            <a:r>
              <a:rPr lang="en-US" sz="1800" dirty="0">
                <a:solidFill>
                  <a:srgbClr val="000000"/>
                </a:solidFill>
                <a:latin typeface="Consolas"/>
                <a:ea typeface="MS PGothic"/>
                <a:cs typeface="Arial"/>
              </a:rPr>
              <a:t> = f</a:t>
            </a:r>
            <a:r>
              <a:rPr lang="en-US" sz="18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8" name="Content Placeholder 3"/>
          <p:cNvSpPr txBox="1">
            <a:spLocks/>
          </p:cNvSpPr>
          <p:nvPr/>
        </p:nvSpPr>
        <p:spPr bwMode="auto">
          <a:xfrm>
            <a:off x="533400" y="4342307"/>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8000"/>
                </a:solidFill>
                <a:latin typeface="Consolas"/>
                <a:ea typeface="MS PGothic"/>
                <a:cs typeface="Arial"/>
              </a:rPr>
              <a:t>//</a:t>
            </a:r>
            <a:r>
              <a:rPr lang="en-US" sz="1800" dirty="0" err="1">
                <a:solidFill>
                  <a:srgbClr val="008000"/>
                </a:solidFill>
                <a:latin typeface="Consolas"/>
                <a:ea typeface="MS PGothic"/>
                <a:cs typeface="Arial"/>
              </a:rPr>
              <a:t>std</a:t>
            </a:r>
            <a:r>
              <a:rPr lang="en-US" sz="1800" dirty="0">
                <a:solidFill>
                  <a:srgbClr val="008000"/>
                </a:solidFill>
                <a:latin typeface="Consolas"/>
                <a:ea typeface="MS PGothic"/>
                <a:cs typeface="Arial"/>
              </a:rPr>
              <a:t>::string&amp; </a:t>
            </a:r>
            <a:r>
              <a:rPr lang="en-US" sz="1800" dirty="0" err="1">
                <a:solidFill>
                  <a:srgbClr val="008000"/>
                </a:solidFill>
                <a:latin typeface="Consolas"/>
                <a:ea typeface="MS PGothic"/>
                <a:cs typeface="Arial"/>
              </a:rPr>
              <a:t>lcb</a:t>
            </a:r>
            <a:r>
              <a:rPr lang="en-US" sz="1800" dirty="0">
                <a:solidFill>
                  <a:srgbClr val="008000"/>
                </a:solidFill>
                <a:latin typeface="Consolas"/>
                <a:ea typeface="MS PGothic"/>
                <a:cs typeface="Arial"/>
              </a:rPr>
              <a:t> = </a:t>
            </a:r>
            <a:r>
              <a:rPr lang="en-US" sz="1800" dirty="0" err="1">
                <a:solidFill>
                  <a:srgbClr val="008000"/>
                </a:solidFill>
                <a:latin typeface="Consolas"/>
                <a:ea typeface="MS PGothic"/>
                <a:cs typeface="Arial"/>
              </a:rPr>
              <a:t>cb</a:t>
            </a:r>
            <a:r>
              <a:rPr lang="en-US" sz="1800" dirty="0" smtClean="0">
                <a:solidFill>
                  <a:srgbClr val="008000"/>
                </a:solidFill>
                <a:latin typeface="Consolas"/>
                <a:ea typeface="MS PGothic"/>
                <a:cs typeface="Arial"/>
              </a:rPr>
              <a:t>;</a:t>
            </a:r>
            <a:endParaRPr lang="en-US" sz="1200" dirty="0">
              <a:latin typeface="Calibri"/>
              <a:ea typeface="SimSun"/>
              <a:cs typeface="Times New Roman"/>
            </a:endParaRPr>
          </a:p>
        </p:txBody>
      </p:sp>
      <p:sp>
        <p:nvSpPr>
          <p:cNvPr id="12" name="TextBox 11"/>
          <p:cNvSpPr txBox="1"/>
          <p:nvPr/>
        </p:nvSpPr>
        <p:spPr>
          <a:xfrm>
            <a:off x="7056431" y="1447800"/>
            <a:ext cx="1603324" cy="997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spAutoFit/>
          </a:bodyPr>
          <a:lstStyle/>
          <a:p>
            <a:pPr>
              <a:lnSpc>
                <a:spcPct val="110000"/>
              </a:lnSpc>
              <a:spcBef>
                <a:spcPts val="0"/>
              </a:spcBef>
            </a:pPr>
            <a:r>
              <a:rPr lang="en-US" sz="1200" dirty="0" smtClean="0">
                <a:solidFill>
                  <a:schemeClr val="bg1"/>
                </a:solidFill>
              </a:rPr>
              <a:t>Legend:</a:t>
            </a:r>
          </a:p>
          <a:p>
            <a:pPr>
              <a:lnSpc>
                <a:spcPct val="110000"/>
              </a:lnSpc>
              <a:spcBef>
                <a:spcPts val="0"/>
              </a:spcBef>
            </a:pPr>
            <a:r>
              <a:rPr lang="en-US" sz="1200" dirty="0" smtClean="0">
                <a:solidFill>
                  <a:schemeClr val="bg1"/>
                </a:solidFill>
              </a:rPr>
              <a:t>    </a:t>
            </a:r>
            <a:r>
              <a:rPr lang="en-US" sz="1200" dirty="0">
                <a:solidFill>
                  <a:schemeClr val="bg1"/>
                </a:solidFill>
              </a:rPr>
              <a:t>c</a:t>
            </a:r>
            <a:r>
              <a:rPr lang="en-US" sz="1200" dirty="0" smtClean="0">
                <a:solidFill>
                  <a:schemeClr val="bg1"/>
                </a:solidFill>
              </a:rPr>
              <a:t>: </a:t>
            </a:r>
            <a:r>
              <a:rPr lang="en-US" sz="1200" dirty="0" err="1" smtClean="0">
                <a:solidFill>
                  <a:schemeClr val="bg1"/>
                </a:solidFill>
              </a:rPr>
              <a:t>const</a:t>
            </a:r>
            <a:endParaRPr lang="en-US" sz="1200" dirty="0" smtClean="0">
              <a:solidFill>
                <a:schemeClr val="bg1"/>
              </a:solidFill>
            </a:endParaRPr>
          </a:p>
          <a:p>
            <a:pPr>
              <a:lnSpc>
                <a:spcPct val="110000"/>
              </a:lnSpc>
              <a:spcBef>
                <a:spcPts val="0"/>
              </a:spcBef>
            </a:pPr>
            <a:r>
              <a:rPr lang="en-US" sz="1200" dirty="0" smtClean="0">
                <a:solidFill>
                  <a:schemeClr val="bg1"/>
                </a:solidFill>
              </a:rPr>
              <a:t>    l: </a:t>
            </a:r>
            <a:r>
              <a:rPr lang="en-US" sz="1200" dirty="0" err="1" smtClean="0">
                <a:solidFill>
                  <a:schemeClr val="bg1"/>
                </a:solidFill>
              </a:rPr>
              <a:t>lvalue</a:t>
            </a:r>
            <a:r>
              <a:rPr lang="en-US" sz="1200" dirty="0" smtClean="0">
                <a:solidFill>
                  <a:schemeClr val="bg1"/>
                </a:solidFill>
              </a:rPr>
              <a:t> </a:t>
            </a:r>
            <a:r>
              <a:rPr lang="en-US" sz="1200" i="1" dirty="0" smtClean="0">
                <a:solidFill>
                  <a:schemeClr val="bg1"/>
                </a:solidFill>
              </a:rPr>
              <a:t>reference</a:t>
            </a:r>
          </a:p>
          <a:p>
            <a:pPr>
              <a:lnSpc>
                <a:spcPct val="110000"/>
              </a:lnSpc>
              <a:spcBef>
                <a:spcPts val="0"/>
              </a:spcBef>
            </a:pPr>
            <a:r>
              <a:rPr lang="en-US" sz="1200" dirty="0" smtClean="0">
                <a:solidFill>
                  <a:schemeClr val="bg1"/>
                </a:solidFill>
              </a:rPr>
              <a:t>    r: </a:t>
            </a:r>
            <a:r>
              <a:rPr lang="en-US" sz="1200" dirty="0" err="1" smtClean="0">
                <a:solidFill>
                  <a:schemeClr val="bg1"/>
                </a:solidFill>
              </a:rPr>
              <a:t>rvalue</a:t>
            </a:r>
            <a:r>
              <a:rPr lang="en-US" sz="1200" dirty="0" smtClean="0">
                <a:solidFill>
                  <a:schemeClr val="bg1"/>
                </a:solidFill>
              </a:rPr>
              <a:t> </a:t>
            </a:r>
            <a:r>
              <a:rPr lang="en-US" sz="1200" i="1" dirty="0" smtClean="0">
                <a:solidFill>
                  <a:schemeClr val="bg1"/>
                </a:solidFill>
              </a:rPr>
              <a:t>reference</a:t>
            </a:r>
          </a:p>
        </p:txBody>
      </p:sp>
    </p:spTree>
    <p:extLst>
      <p:ext uri="{BB962C8B-B14F-4D97-AF65-F5344CB8AC3E}">
        <p14:creationId xmlns:p14="http://schemas.microsoft.com/office/powerpoint/2010/main" val="2664781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Lvalues</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rvalues</a:t>
            </a:r>
            <a:r>
              <a:rPr lang="en-US" dirty="0" smtClean="0">
                <a:sym typeface="Wingdings" panose="05000000000000000000" pitchFamily="2" charset="2"/>
              </a:rPr>
              <a:t> – Examples </a:t>
            </a:r>
            <a:r>
              <a:rPr lang="en-US" dirty="0" smtClean="0">
                <a:solidFill>
                  <a:srgbClr val="FF0000"/>
                </a:solidFill>
                <a:sym typeface="Wingdings" panose="05000000000000000000" pitchFamily="2" charset="2"/>
              </a:rPr>
              <a:t>HIDDEN SLIDE</a:t>
            </a:r>
            <a:endParaRPr lang="en-US" dirty="0">
              <a:solidFill>
                <a:srgbClr val="FF0000"/>
              </a:solidFill>
            </a:endParaRPr>
          </a:p>
        </p:txBody>
      </p:sp>
      <p:sp>
        <p:nvSpPr>
          <p:cNvPr id="10" name="Content Placeholder 9"/>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
        <p:nvSpPr>
          <p:cNvPr id="9" name="Content Placeholder 2"/>
          <p:cNvSpPr txBox="1">
            <a:spLocks/>
          </p:cNvSpPr>
          <p:nvPr/>
        </p:nvSpPr>
        <p:spPr bwMode="auto">
          <a:xfrm>
            <a:off x="539749" y="1412874"/>
            <a:ext cx="7156451" cy="475297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pPr marL="285750" indent="-285750">
              <a:buFont typeface="Arial" pitchFamily="34" charset="0"/>
              <a:buChar char="•"/>
            </a:pPr>
            <a:endParaRPr lang="en-US" dirty="0" smtClean="0"/>
          </a:p>
          <a:p>
            <a:pPr marL="465138" lvl="1" indent="-285750">
              <a:buFont typeface="Arial" pitchFamily="34" charset="0"/>
              <a:buChar char="•"/>
            </a:pPr>
            <a:r>
              <a:rPr lang="en-US" dirty="0"/>
              <a:t>lf: </a:t>
            </a:r>
            <a:r>
              <a:rPr lang="en-US" dirty="0" err="1" smtClean="0"/>
              <a:t>lvalue</a:t>
            </a:r>
            <a:r>
              <a:rPr lang="en-US" dirty="0" smtClean="0"/>
              <a:t> </a:t>
            </a:r>
            <a:r>
              <a:rPr lang="en-US" dirty="0"/>
              <a:t>reference to </a:t>
            </a:r>
            <a:r>
              <a:rPr lang="en-US" dirty="0" err="1" smtClean="0"/>
              <a:t>rvalue</a:t>
            </a:r>
            <a:endParaRPr lang="en-US" dirty="0" smtClean="0"/>
          </a:p>
          <a:p>
            <a:pPr marL="644525" lvl="2" indent="-285750">
              <a:buFont typeface="Arial" pitchFamily="34" charset="0"/>
              <a:buChar char="•"/>
            </a:pPr>
            <a:r>
              <a:rPr lang="en-US" dirty="0" smtClean="0"/>
              <a:t>Shouldn't </a:t>
            </a:r>
            <a:r>
              <a:rPr lang="en-US" dirty="0"/>
              <a:t>compile, but compiles with Visual </a:t>
            </a:r>
            <a:r>
              <a:rPr lang="en-US" dirty="0" smtClean="0"/>
              <a:t>Studio</a:t>
            </a:r>
          </a:p>
          <a:p>
            <a:pPr marL="644525" lvl="2" indent="-285750">
              <a:buFont typeface="Arial" pitchFamily="34" charset="0"/>
              <a:buChar char="•"/>
            </a:pPr>
            <a:r>
              <a:rPr lang="en-US" dirty="0"/>
              <a:t>Clang: error: non-</a:t>
            </a:r>
            <a:r>
              <a:rPr lang="en-US" dirty="0" err="1"/>
              <a:t>const</a:t>
            </a:r>
            <a:r>
              <a:rPr lang="en-US" dirty="0"/>
              <a:t> </a:t>
            </a:r>
            <a:r>
              <a:rPr lang="en-US" dirty="0" err="1"/>
              <a:t>lvalue</a:t>
            </a:r>
            <a:r>
              <a:rPr lang="en-US" dirty="0"/>
              <a:t> reference to type '</a:t>
            </a:r>
            <a:r>
              <a:rPr lang="en-US" dirty="0" err="1"/>
              <a:t>basic_string</a:t>
            </a:r>
            <a:r>
              <a:rPr lang="en-US" dirty="0"/>
              <a:t>&lt;[...]&gt;' cannot bind to a </a:t>
            </a:r>
            <a:r>
              <a:rPr lang="en-US" dirty="0" smtClean="0"/>
              <a:t>temporary</a:t>
            </a:r>
            <a:endParaRPr lang="en-US" dirty="0"/>
          </a:p>
          <a:p>
            <a:pPr marL="465138" lvl="1" indent="-285750">
              <a:buFont typeface="Arial" pitchFamily="34" charset="0"/>
              <a:buChar char="•"/>
            </a:pPr>
            <a:endParaRPr lang="en-US" dirty="0" smtClean="0"/>
          </a:p>
          <a:p>
            <a:pPr marL="465138" lvl="1" indent="-285750">
              <a:buFont typeface="Arial" pitchFamily="34" charset="0"/>
              <a:buChar char="•"/>
            </a:pPr>
            <a:endParaRPr lang="en-US" dirty="0"/>
          </a:p>
          <a:p>
            <a:pPr marL="465138" lvl="1" indent="-285750">
              <a:buFont typeface="Arial" pitchFamily="34" charset="0"/>
              <a:buChar char="•"/>
            </a:pPr>
            <a:r>
              <a:rPr lang="en-US" dirty="0" err="1"/>
              <a:t>cla</a:t>
            </a:r>
            <a:r>
              <a:rPr lang="en-US" dirty="0"/>
              <a:t>: </a:t>
            </a:r>
            <a:r>
              <a:rPr lang="en-US" dirty="0" err="1"/>
              <a:t>const</a:t>
            </a:r>
            <a:r>
              <a:rPr lang="en-US" dirty="0"/>
              <a:t> </a:t>
            </a:r>
            <a:r>
              <a:rPr lang="en-US" dirty="0" err="1" smtClean="0"/>
              <a:t>lvalue</a:t>
            </a:r>
            <a:r>
              <a:rPr lang="en-US" dirty="0" smtClean="0"/>
              <a:t> </a:t>
            </a:r>
            <a:r>
              <a:rPr lang="en-US" dirty="0"/>
              <a:t>reference to a</a:t>
            </a:r>
            <a:endParaRPr lang="en-US" sz="1200" dirty="0"/>
          </a:p>
          <a:p>
            <a:pPr marL="465138" lvl="1" indent="-285750">
              <a:buFont typeface="Arial" pitchFamily="34" charset="0"/>
              <a:buChar char="•"/>
            </a:pPr>
            <a:endParaRPr lang="en-US" dirty="0"/>
          </a:p>
          <a:p>
            <a:pPr marL="465138" lvl="1" indent="-285750">
              <a:buFont typeface="Arial" pitchFamily="34" charset="0"/>
              <a:buChar char="•"/>
            </a:pPr>
            <a:endParaRPr lang="en-US" dirty="0" smtClean="0"/>
          </a:p>
          <a:p>
            <a:pPr marL="465138" lvl="1" indent="-285750">
              <a:buFont typeface="Arial" pitchFamily="34" charset="0"/>
              <a:buChar char="•"/>
            </a:pPr>
            <a:r>
              <a:rPr lang="en-US" dirty="0" err="1"/>
              <a:t>clcb</a:t>
            </a:r>
            <a:r>
              <a:rPr lang="en-US" dirty="0"/>
              <a:t>: </a:t>
            </a:r>
            <a:r>
              <a:rPr lang="en-US" dirty="0" err="1"/>
              <a:t>const</a:t>
            </a:r>
            <a:r>
              <a:rPr lang="en-US" dirty="0"/>
              <a:t> </a:t>
            </a:r>
            <a:r>
              <a:rPr lang="en-US" dirty="0" err="1"/>
              <a:t>lvalue</a:t>
            </a:r>
            <a:r>
              <a:rPr lang="en-US" dirty="0"/>
              <a:t> reference to </a:t>
            </a:r>
            <a:r>
              <a:rPr lang="en-US" dirty="0" err="1"/>
              <a:t>cb</a:t>
            </a:r>
            <a:endParaRPr lang="en-US" sz="1200" dirty="0"/>
          </a:p>
          <a:p>
            <a:pPr marL="465138" lvl="1" indent="-285750">
              <a:buFont typeface="Arial" pitchFamily="34" charset="0"/>
              <a:buChar char="•"/>
            </a:pPr>
            <a:endParaRPr lang="en-US" dirty="0"/>
          </a:p>
          <a:p>
            <a:pPr marL="465138" lvl="1" indent="-285750">
              <a:buFont typeface="Arial" pitchFamily="34" charset="0"/>
              <a:buChar char="•"/>
            </a:pPr>
            <a:endParaRPr lang="en-US" dirty="0" smtClean="0"/>
          </a:p>
          <a:p>
            <a:pPr marL="465138" lvl="1" indent="-285750">
              <a:buFont typeface="Arial" pitchFamily="34" charset="0"/>
              <a:buChar char="•"/>
            </a:pPr>
            <a:r>
              <a:rPr lang="en-US" dirty="0" err="1"/>
              <a:t>clf</a:t>
            </a:r>
            <a:r>
              <a:rPr lang="en-US" dirty="0"/>
              <a:t>: </a:t>
            </a:r>
            <a:r>
              <a:rPr lang="en-US" dirty="0" err="1"/>
              <a:t>const</a:t>
            </a:r>
            <a:r>
              <a:rPr lang="en-US" dirty="0"/>
              <a:t> </a:t>
            </a:r>
            <a:r>
              <a:rPr lang="en-US" dirty="0" err="1"/>
              <a:t>lvalue</a:t>
            </a:r>
            <a:r>
              <a:rPr lang="en-US" dirty="0"/>
              <a:t> reference to </a:t>
            </a:r>
            <a:r>
              <a:rPr lang="en-US" dirty="0" err="1" smtClean="0"/>
              <a:t>rvalue</a:t>
            </a:r>
            <a:endParaRPr lang="en-US" dirty="0" smtClean="0"/>
          </a:p>
          <a:p>
            <a:pPr marL="644525" lvl="2" indent="-285750">
              <a:buFont typeface="Arial" pitchFamily="34" charset="0"/>
              <a:buChar char="•"/>
            </a:pPr>
            <a:r>
              <a:rPr lang="en-US" dirty="0" smtClean="0"/>
              <a:t>prolongs </a:t>
            </a:r>
            <a:r>
              <a:rPr lang="en-US" dirty="0"/>
              <a:t>lifetime of temporary object</a:t>
            </a:r>
            <a:endParaRPr lang="en-US" dirty="0" smtClean="0"/>
          </a:p>
          <a:p>
            <a:pPr marL="465138" lvl="1" indent="-285750">
              <a:buFont typeface="Arial" pitchFamily="34" charset="0"/>
              <a:buChar char="•"/>
            </a:pPr>
            <a:endParaRPr lang="en-US" dirty="0"/>
          </a:p>
          <a:p>
            <a:pPr marL="465138" lvl="1" indent="-285750">
              <a:buFont typeface="Arial" pitchFamily="34" charset="0"/>
              <a:buChar char="•"/>
            </a:pPr>
            <a:endParaRPr lang="en-US" dirty="0" smtClean="0"/>
          </a:p>
          <a:p>
            <a:pPr marL="465138" lvl="1" indent="-285750">
              <a:buFont typeface="Arial" pitchFamily="34" charset="0"/>
              <a:buChar char="•"/>
            </a:pPr>
            <a:endParaRPr lang="en-US" dirty="0" smtClean="0"/>
          </a:p>
          <a:p>
            <a:pPr marL="465138" lvl="1" indent="-285750">
              <a:buFont typeface="Arial" pitchFamily="34" charset="0"/>
              <a:buChar char="•"/>
            </a:pPr>
            <a:endParaRPr lang="en-US" dirty="0" smtClean="0"/>
          </a:p>
          <a:p>
            <a:pPr marL="465138" lvl="1" indent="-285750">
              <a:buFont typeface="Arial" pitchFamily="34" charset="0"/>
              <a:buChar char="•"/>
            </a:pPr>
            <a:endParaRPr lang="en-US" dirty="0"/>
          </a:p>
        </p:txBody>
      </p:sp>
      <p:sp>
        <p:nvSpPr>
          <p:cNvPr id="7" name="Content Placeholder 3"/>
          <p:cNvSpPr txBox="1">
            <a:spLocks/>
          </p:cNvSpPr>
          <p:nvPr/>
        </p:nvSpPr>
        <p:spPr bwMode="auto">
          <a:xfrm>
            <a:off x="533400" y="3962400"/>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&amp; </a:t>
            </a:r>
            <a:r>
              <a:rPr lang="en-US" sz="1800" dirty="0" err="1">
                <a:solidFill>
                  <a:srgbClr val="000000"/>
                </a:solidFill>
                <a:latin typeface="Consolas"/>
                <a:ea typeface="MS PGothic"/>
                <a:cs typeface="Arial"/>
              </a:rPr>
              <a:t>clcb</a:t>
            </a:r>
            <a:r>
              <a:rPr lang="en-US" sz="1800" dirty="0">
                <a:solidFill>
                  <a:srgbClr val="000000"/>
                </a:solidFill>
                <a:latin typeface="Consolas"/>
                <a:ea typeface="MS PGothic"/>
                <a:cs typeface="Arial"/>
              </a:rPr>
              <a:t> = </a:t>
            </a:r>
            <a:r>
              <a:rPr lang="en-US" sz="1800" dirty="0" err="1" smtClean="0">
                <a:solidFill>
                  <a:srgbClr val="000000"/>
                </a:solidFill>
                <a:latin typeface="Consolas"/>
                <a:ea typeface="MS PGothic"/>
                <a:cs typeface="Arial"/>
              </a:rPr>
              <a:t>cb</a:t>
            </a:r>
            <a:r>
              <a:rPr lang="en-US" sz="18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8" name="Content Placeholder 3"/>
          <p:cNvSpPr txBox="1">
            <a:spLocks/>
          </p:cNvSpPr>
          <p:nvPr/>
        </p:nvSpPr>
        <p:spPr bwMode="auto">
          <a:xfrm>
            <a:off x="533400" y="4876800"/>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&amp; </a:t>
            </a:r>
            <a:r>
              <a:rPr lang="en-US" sz="1800" dirty="0" err="1">
                <a:solidFill>
                  <a:srgbClr val="000000"/>
                </a:solidFill>
                <a:latin typeface="Consolas"/>
                <a:ea typeface="MS PGothic"/>
                <a:cs typeface="Arial"/>
              </a:rPr>
              <a:t>clf</a:t>
            </a:r>
            <a:r>
              <a:rPr lang="en-US" sz="1800" dirty="0">
                <a:solidFill>
                  <a:srgbClr val="000000"/>
                </a:solidFill>
                <a:latin typeface="Consolas"/>
                <a:ea typeface="MS PGothic"/>
                <a:cs typeface="Arial"/>
              </a:rPr>
              <a:t> = f();</a:t>
            </a:r>
            <a:endParaRPr lang="en-US" sz="1200" dirty="0">
              <a:effectLst/>
              <a:latin typeface="Calibri"/>
              <a:ea typeface="SimSun"/>
              <a:cs typeface="Times New Roman"/>
            </a:endParaRPr>
          </a:p>
        </p:txBody>
      </p:sp>
      <p:sp>
        <p:nvSpPr>
          <p:cNvPr id="5" name="Content Placeholder 3"/>
          <p:cNvSpPr txBox="1">
            <a:spLocks/>
          </p:cNvSpPr>
          <p:nvPr/>
        </p:nvSpPr>
        <p:spPr bwMode="auto">
          <a:xfrm>
            <a:off x="533400" y="1295400"/>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&amp; lf = f();</a:t>
            </a:r>
            <a:endParaRPr lang="en-US" sz="1200" dirty="0">
              <a:effectLst/>
              <a:latin typeface="Calibri"/>
              <a:ea typeface="SimSun"/>
              <a:cs typeface="Times New Roman"/>
            </a:endParaRPr>
          </a:p>
        </p:txBody>
      </p:sp>
      <p:sp>
        <p:nvSpPr>
          <p:cNvPr id="6" name="Content Placeholder 3"/>
          <p:cNvSpPr txBox="1">
            <a:spLocks/>
          </p:cNvSpPr>
          <p:nvPr/>
        </p:nvSpPr>
        <p:spPr bwMode="auto">
          <a:xfrm>
            <a:off x="533400" y="2971800"/>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&amp; </a:t>
            </a:r>
            <a:r>
              <a:rPr lang="en-US" sz="1800" dirty="0" err="1">
                <a:solidFill>
                  <a:srgbClr val="000000"/>
                </a:solidFill>
                <a:latin typeface="Consolas"/>
                <a:ea typeface="MS PGothic"/>
                <a:cs typeface="Arial"/>
              </a:rPr>
              <a:t>cla</a:t>
            </a:r>
            <a:r>
              <a:rPr lang="en-US" sz="1800" dirty="0">
                <a:solidFill>
                  <a:srgbClr val="000000"/>
                </a:solidFill>
                <a:latin typeface="Consolas"/>
                <a:ea typeface="MS PGothic"/>
                <a:cs typeface="Arial"/>
              </a:rPr>
              <a:t> = a;</a:t>
            </a:r>
            <a:endParaRPr lang="en-US" sz="1200" dirty="0">
              <a:effectLst/>
              <a:latin typeface="Calibri"/>
              <a:ea typeface="SimSun"/>
              <a:cs typeface="Times New Roman"/>
            </a:endParaRPr>
          </a:p>
        </p:txBody>
      </p:sp>
      <p:sp>
        <p:nvSpPr>
          <p:cNvPr id="12" name="TextBox 11"/>
          <p:cNvSpPr txBox="1"/>
          <p:nvPr/>
        </p:nvSpPr>
        <p:spPr>
          <a:xfrm>
            <a:off x="7056431" y="1447800"/>
            <a:ext cx="1603324" cy="997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spAutoFit/>
          </a:bodyPr>
          <a:lstStyle/>
          <a:p>
            <a:pPr>
              <a:lnSpc>
                <a:spcPct val="110000"/>
              </a:lnSpc>
              <a:spcBef>
                <a:spcPts val="0"/>
              </a:spcBef>
            </a:pPr>
            <a:r>
              <a:rPr lang="en-US" sz="1200" dirty="0" smtClean="0">
                <a:solidFill>
                  <a:schemeClr val="bg1"/>
                </a:solidFill>
              </a:rPr>
              <a:t>Legend:</a:t>
            </a:r>
          </a:p>
          <a:p>
            <a:pPr>
              <a:lnSpc>
                <a:spcPct val="110000"/>
              </a:lnSpc>
              <a:spcBef>
                <a:spcPts val="0"/>
              </a:spcBef>
            </a:pPr>
            <a:r>
              <a:rPr lang="en-US" sz="1200" dirty="0" smtClean="0">
                <a:solidFill>
                  <a:schemeClr val="bg1"/>
                </a:solidFill>
              </a:rPr>
              <a:t>    </a:t>
            </a:r>
            <a:r>
              <a:rPr lang="en-US" sz="1200" dirty="0">
                <a:solidFill>
                  <a:schemeClr val="bg1"/>
                </a:solidFill>
              </a:rPr>
              <a:t>c</a:t>
            </a:r>
            <a:r>
              <a:rPr lang="en-US" sz="1200" dirty="0" smtClean="0">
                <a:solidFill>
                  <a:schemeClr val="bg1"/>
                </a:solidFill>
              </a:rPr>
              <a:t>: </a:t>
            </a:r>
            <a:r>
              <a:rPr lang="en-US" sz="1200" dirty="0" err="1" smtClean="0">
                <a:solidFill>
                  <a:schemeClr val="bg1"/>
                </a:solidFill>
              </a:rPr>
              <a:t>const</a:t>
            </a:r>
            <a:endParaRPr lang="en-US" sz="1200" dirty="0" smtClean="0">
              <a:solidFill>
                <a:schemeClr val="bg1"/>
              </a:solidFill>
            </a:endParaRPr>
          </a:p>
          <a:p>
            <a:pPr>
              <a:lnSpc>
                <a:spcPct val="110000"/>
              </a:lnSpc>
              <a:spcBef>
                <a:spcPts val="0"/>
              </a:spcBef>
            </a:pPr>
            <a:r>
              <a:rPr lang="en-US" sz="1200" dirty="0" smtClean="0">
                <a:solidFill>
                  <a:schemeClr val="bg1"/>
                </a:solidFill>
              </a:rPr>
              <a:t>    l: </a:t>
            </a:r>
            <a:r>
              <a:rPr lang="en-US" sz="1200" dirty="0" err="1" smtClean="0">
                <a:solidFill>
                  <a:schemeClr val="bg1"/>
                </a:solidFill>
              </a:rPr>
              <a:t>lvalue</a:t>
            </a:r>
            <a:r>
              <a:rPr lang="en-US" sz="1200" dirty="0" smtClean="0">
                <a:solidFill>
                  <a:schemeClr val="bg1"/>
                </a:solidFill>
              </a:rPr>
              <a:t> </a:t>
            </a:r>
            <a:r>
              <a:rPr lang="en-US" sz="1200" i="1" dirty="0" smtClean="0">
                <a:solidFill>
                  <a:schemeClr val="bg1"/>
                </a:solidFill>
              </a:rPr>
              <a:t>reference</a:t>
            </a:r>
          </a:p>
          <a:p>
            <a:pPr>
              <a:lnSpc>
                <a:spcPct val="110000"/>
              </a:lnSpc>
              <a:spcBef>
                <a:spcPts val="0"/>
              </a:spcBef>
            </a:pPr>
            <a:r>
              <a:rPr lang="en-US" sz="1200" dirty="0" smtClean="0">
                <a:solidFill>
                  <a:schemeClr val="bg1"/>
                </a:solidFill>
              </a:rPr>
              <a:t>    r: </a:t>
            </a:r>
            <a:r>
              <a:rPr lang="en-US" sz="1200" dirty="0" err="1" smtClean="0">
                <a:solidFill>
                  <a:schemeClr val="bg1"/>
                </a:solidFill>
              </a:rPr>
              <a:t>rvalue</a:t>
            </a:r>
            <a:r>
              <a:rPr lang="en-US" sz="1200" dirty="0" smtClean="0">
                <a:solidFill>
                  <a:schemeClr val="bg1"/>
                </a:solidFill>
              </a:rPr>
              <a:t> </a:t>
            </a:r>
            <a:r>
              <a:rPr lang="en-US" sz="1200" i="1" dirty="0" smtClean="0">
                <a:solidFill>
                  <a:schemeClr val="bg1"/>
                </a:solidFill>
              </a:rPr>
              <a:t>reference</a:t>
            </a:r>
          </a:p>
        </p:txBody>
      </p:sp>
    </p:spTree>
    <p:extLst>
      <p:ext uri="{BB962C8B-B14F-4D97-AF65-F5344CB8AC3E}">
        <p14:creationId xmlns:p14="http://schemas.microsoft.com/office/powerpoint/2010/main" val="253084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Lvalues</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rvalues</a:t>
            </a:r>
            <a:r>
              <a:rPr lang="en-US" dirty="0" smtClean="0">
                <a:sym typeface="Wingdings" panose="05000000000000000000" pitchFamily="2" charset="2"/>
              </a:rPr>
              <a:t> – Examples </a:t>
            </a:r>
            <a:r>
              <a:rPr lang="en-US" dirty="0" smtClean="0">
                <a:solidFill>
                  <a:srgbClr val="FF0000"/>
                </a:solidFill>
                <a:sym typeface="Wingdings" panose="05000000000000000000" pitchFamily="2" charset="2"/>
              </a:rPr>
              <a:t>HIDDEN SLIDE</a:t>
            </a:r>
            <a:endParaRPr lang="en-US" dirty="0">
              <a:solidFill>
                <a:srgbClr val="FF0000"/>
              </a:solidFill>
            </a:endParaRPr>
          </a:p>
        </p:txBody>
      </p:sp>
      <p:sp>
        <p:nvSpPr>
          <p:cNvPr id="10" name="Content Placeholder 9"/>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
        <p:nvSpPr>
          <p:cNvPr id="9" name="Content Placeholder 2"/>
          <p:cNvSpPr txBox="1">
            <a:spLocks/>
          </p:cNvSpPr>
          <p:nvPr/>
        </p:nvSpPr>
        <p:spPr bwMode="auto">
          <a:xfrm>
            <a:off x="539749" y="1412874"/>
            <a:ext cx="7156451" cy="475297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pPr marL="285750" indent="-285750">
              <a:buFont typeface="Arial" pitchFamily="34" charset="0"/>
              <a:buChar char="•"/>
            </a:pPr>
            <a:endParaRPr lang="en-US" dirty="0" smtClean="0"/>
          </a:p>
          <a:p>
            <a:pPr marL="285750" indent="-285750">
              <a:buFont typeface="Arial" pitchFamily="34" charset="0"/>
              <a:buChar char="•"/>
            </a:pPr>
            <a:r>
              <a:rPr lang="en-US" dirty="0" err="1"/>
              <a:t>ra</a:t>
            </a:r>
            <a:r>
              <a:rPr lang="en-US" dirty="0"/>
              <a:t>: </a:t>
            </a:r>
            <a:r>
              <a:rPr lang="en-US" dirty="0" err="1"/>
              <a:t>rvalue</a:t>
            </a:r>
            <a:r>
              <a:rPr lang="en-US" dirty="0"/>
              <a:t> reference to </a:t>
            </a:r>
            <a:r>
              <a:rPr lang="en-US" dirty="0" smtClean="0"/>
              <a:t>a</a:t>
            </a:r>
          </a:p>
          <a:p>
            <a:pPr marL="465138" lvl="1" indent="-285750">
              <a:buFont typeface="Arial" pitchFamily="34" charset="0"/>
              <a:buChar char="•"/>
            </a:pPr>
            <a:r>
              <a:rPr lang="en-US" dirty="0" smtClean="0"/>
              <a:t>Doesn't </a:t>
            </a:r>
            <a:r>
              <a:rPr lang="en-US" dirty="0"/>
              <a:t>compile, </a:t>
            </a:r>
            <a:r>
              <a:rPr lang="en-US" dirty="0" smtClean="0"/>
              <a:t>a is </a:t>
            </a:r>
            <a:r>
              <a:rPr lang="en-US" dirty="0" err="1"/>
              <a:t>lvalue</a:t>
            </a:r>
            <a:r>
              <a:rPr lang="en-US" dirty="0"/>
              <a:t> (can’t convert </a:t>
            </a:r>
            <a:r>
              <a:rPr lang="en-US" dirty="0" err="1"/>
              <a:t>lvalue</a:t>
            </a:r>
            <a:r>
              <a:rPr lang="en-US" dirty="0"/>
              <a:t> to </a:t>
            </a:r>
            <a:r>
              <a:rPr lang="en-US" dirty="0" err="1"/>
              <a:t>rvalue</a:t>
            </a:r>
            <a:r>
              <a:rPr lang="en-US" dirty="0"/>
              <a:t>)</a:t>
            </a:r>
          </a:p>
          <a:p>
            <a:pPr marL="644525" lvl="2" indent="-285750">
              <a:buFont typeface="Arial" pitchFamily="34" charset="0"/>
              <a:buChar char="•"/>
            </a:pPr>
            <a:endParaRPr lang="en-US" dirty="0" smtClean="0"/>
          </a:p>
          <a:p>
            <a:pPr marL="465138" lvl="1" indent="-285750">
              <a:buFont typeface="Arial" pitchFamily="34" charset="0"/>
              <a:buChar char="•"/>
            </a:pPr>
            <a:endParaRPr lang="en-US" dirty="0" smtClean="0"/>
          </a:p>
          <a:p>
            <a:pPr marL="465138" lvl="1" indent="-285750">
              <a:buFont typeface="Arial" pitchFamily="34" charset="0"/>
              <a:buChar char="•"/>
            </a:pPr>
            <a:r>
              <a:rPr lang="en-US" dirty="0" err="1"/>
              <a:t>rcb</a:t>
            </a:r>
            <a:r>
              <a:rPr lang="en-US" dirty="0"/>
              <a:t>: </a:t>
            </a:r>
            <a:r>
              <a:rPr lang="en-US" dirty="0" err="1"/>
              <a:t>rvalue</a:t>
            </a:r>
            <a:r>
              <a:rPr lang="en-US" dirty="0"/>
              <a:t> reference to </a:t>
            </a:r>
            <a:r>
              <a:rPr lang="en-US" dirty="0" err="1"/>
              <a:t>cb</a:t>
            </a:r>
            <a:r>
              <a:rPr lang="en-US" dirty="0"/>
              <a:t>. </a:t>
            </a:r>
            <a:endParaRPr lang="en-US" dirty="0" smtClean="0"/>
          </a:p>
          <a:p>
            <a:pPr marL="644525" lvl="2" indent="-285750">
              <a:buFont typeface="Arial" pitchFamily="34" charset="0"/>
              <a:buChar char="•"/>
            </a:pPr>
            <a:r>
              <a:rPr lang="en-US" dirty="0" smtClean="0"/>
              <a:t>Doesn't </a:t>
            </a:r>
            <a:r>
              <a:rPr lang="en-US" dirty="0"/>
              <a:t>compile, </a:t>
            </a:r>
            <a:r>
              <a:rPr lang="en-US" dirty="0" err="1"/>
              <a:t>cb</a:t>
            </a:r>
            <a:r>
              <a:rPr lang="en-US" dirty="0"/>
              <a:t> </a:t>
            </a:r>
            <a:r>
              <a:rPr lang="en-US" dirty="0" err="1"/>
              <a:t>const</a:t>
            </a:r>
            <a:r>
              <a:rPr lang="en-US" dirty="0"/>
              <a:t> </a:t>
            </a:r>
            <a:r>
              <a:rPr lang="en-US" dirty="0" err="1" smtClean="0"/>
              <a:t>lvalue</a:t>
            </a:r>
            <a:endParaRPr lang="en-US" dirty="0" smtClean="0"/>
          </a:p>
          <a:p>
            <a:pPr marL="465138" lvl="1" indent="-285750">
              <a:buFont typeface="Arial" pitchFamily="34" charset="0"/>
              <a:buChar char="•"/>
            </a:pPr>
            <a:endParaRPr lang="en-US" dirty="0" smtClean="0"/>
          </a:p>
          <a:p>
            <a:pPr marL="465138" lvl="1" indent="-285750">
              <a:buFont typeface="Arial" pitchFamily="34" charset="0"/>
              <a:buChar char="•"/>
            </a:pPr>
            <a:endParaRPr lang="en-US" dirty="0" smtClean="0"/>
          </a:p>
          <a:p>
            <a:pPr marL="285750" indent="-285750">
              <a:buFont typeface="Arial" pitchFamily="34" charset="0"/>
              <a:buChar char="•"/>
            </a:pPr>
            <a:r>
              <a:rPr lang="en-US" dirty="0" err="1"/>
              <a:t>rf</a:t>
            </a:r>
            <a:r>
              <a:rPr lang="en-US" dirty="0"/>
              <a:t>: </a:t>
            </a:r>
            <a:r>
              <a:rPr lang="en-US" dirty="0" err="1"/>
              <a:t>rvalue</a:t>
            </a:r>
            <a:r>
              <a:rPr lang="en-US" dirty="0"/>
              <a:t> reference to </a:t>
            </a:r>
            <a:r>
              <a:rPr lang="en-US" dirty="0" err="1" smtClean="0"/>
              <a:t>rvalue</a:t>
            </a:r>
            <a:endParaRPr lang="en-US" dirty="0" smtClean="0"/>
          </a:p>
          <a:p>
            <a:pPr marL="465138" lvl="1" indent="-285750">
              <a:buFont typeface="Arial" pitchFamily="34" charset="0"/>
              <a:buChar char="•"/>
            </a:pPr>
            <a:r>
              <a:rPr lang="en-US" dirty="0" smtClean="0"/>
              <a:t>Return value of f is a </a:t>
            </a:r>
            <a:r>
              <a:rPr lang="en-US" i="1" dirty="0" smtClean="0"/>
              <a:t>pure </a:t>
            </a:r>
            <a:r>
              <a:rPr lang="en-US" i="1" dirty="0" err="1" smtClean="0"/>
              <a:t>rvalue</a:t>
            </a:r>
            <a:r>
              <a:rPr lang="en-US" dirty="0" smtClean="0"/>
              <a:t> =&gt; lifetime is extended</a:t>
            </a:r>
          </a:p>
          <a:p>
            <a:pPr marL="465138" lvl="1" indent="-285750">
              <a:buFont typeface="Arial" pitchFamily="34" charset="0"/>
              <a:buChar char="•"/>
            </a:pPr>
            <a:endParaRPr lang="en-US" dirty="0"/>
          </a:p>
          <a:p>
            <a:pPr marL="465138" lvl="1" indent="-285750">
              <a:buFont typeface="Arial" pitchFamily="34" charset="0"/>
              <a:buChar char="•"/>
            </a:pPr>
            <a:endParaRPr lang="en-US" dirty="0" smtClean="0"/>
          </a:p>
          <a:p>
            <a:pPr marL="285750" indent="-285750">
              <a:buFont typeface="Arial" pitchFamily="34" charset="0"/>
              <a:buChar char="•"/>
            </a:pPr>
            <a:r>
              <a:rPr lang="en-US" dirty="0" err="1" smtClean="0"/>
              <a:t>ra</a:t>
            </a:r>
            <a:r>
              <a:rPr lang="en-US" dirty="0"/>
              <a:t>: </a:t>
            </a:r>
            <a:r>
              <a:rPr lang="en-US" dirty="0" err="1"/>
              <a:t>const</a:t>
            </a:r>
            <a:r>
              <a:rPr lang="en-US" dirty="0"/>
              <a:t> </a:t>
            </a:r>
            <a:r>
              <a:rPr lang="en-US" dirty="0" err="1"/>
              <a:t>rvalue</a:t>
            </a:r>
            <a:r>
              <a:rPr lang="en-US" dirty="0"/>
              <a:t> reference to </a:t>
            </a:r>
            <a:r>
              <a:rPr lang="en-US" dirty="0" smtClean="0"/>
              <a:t>a</a:t>
            </a:r>
          </a:p>
          <a:p>
            <a:pPr marL="285750" indent="-285750">
              <a:buFont typeface="Arial" pitchFamily="34" charset="0"/>
              <a:buChar char="•"/>
            </a:pPr>
            <a:endParaRPr lang="en-US" dirty="0"/>
          </a:p>
        </p:txBody>
      </p:sp>
      <p:sp>
        <p:nvSpPr>
          <p:cNvPr id="7" name="Content Placeholder 3"/>
          <p:cNvSpPr txBox="1">
            <a:spLocks/>
          </p:cNvSpPr>
          <p:nvPr/>
        </p:nvSpPr>
        <p:spPr bwMode="auto">
          <a:xfrm>
            <a:off x="533400" y="3656507"/>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&amp;&amp; </a:t>
            </a:r>
            <a:r>
              <a:rPr lang="en-US" sz="1800" dirty="0" err="1">
                <a:solidFill>
                  <a:srgbClr val="000000"/>
                </a:solidFill>
                <a:latin typeface="Consolas"/>
                <a:ea typeface="MS PGothic"/>
                <a:cs typeface="Arial"/>
              </a:rPr>
              <a:t>rf</a:t>
            </a:r>
            <a:r>
              <a:rPr lang="en-US" sz="1800" dirty="0">
                <a:solidFill>
                  <a:srgbClr val="000000"/>
                </a:solidFill>
                <a:latin typeface="Consolas"/>
                <a:ea typeface="MS PGothic"/>
                <a:cs typeface="Arial"/>
              </a:rPr>
              <a:t> = f();</a:t>
            </a:r>
            <a:endParaRPr lang="en-US" sz="1200" dirty="0">
              <a:effectLst/>
              <a:latin typeface="Calibri"/>
              <a:ea typeface="SimSun"/>
              <a:cs typeface="Times New Roman"/>
            </a:endParaRPr>
          </a:p>
        </p:txBody>
      </p:sp>
      <p:sp>
        <p:nvSpPr>
          <p:cNvPr id="8" name="Content Placeholder 3"/>
          <p:cNvSpPr txBox="1">
            <a:spLocks/>
          </p:cNvSpPr>
          <p:nvPr/>
        </p:nvSpPr>
        <p:spPr bwMode="auto">
          <a:xfrm>
            <a:off x="533400" y="4875707"/>
            <a:ext cx="7772398" cy="39767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smtClean="0">
                <a:solidFill>
                  <a:srgbClr val="008000"/>
                </a:solidFill>
                <a:latin typeface="Consolas"/>
                <a:ea typeface="MS PGothic"/>
                <a:cs typeface="Arial"/>
              </a:rPr>
              <a:t>//</a:t>
            </a:r>
            <a:r>
              <a:rPr lang="en-US" sz="1800" dirty="0" err="1" smtClean="0">
                <a:solidFill>
                  <a:srgbClr val="008000"/>
                </a:solidFill>
                <a:latin typeface="Consolas"/>
                <a:ea typeface="MS PGothic"/>
                <a:cs typeface="Arial"/>
              </a:rPr>
              <a:t>const</a:t>
            </a:r>
            <a:r>
              <a:rPr lang="en-US" sz="1800" dirty="0" smtClean="0">
                <a:solidFill>
                  <a:srgbClr val="008000"/>
                </a:solidFill>
                <a:latin typeface="Consolas"/>
                <a:ea typeface="MS PGothic"/>
                <a:cs typeface="Arial"/>
              </a:rPr>
              <a:t> </a:t>
            </a:r>
            <a:r>
              <a:rPr lang="en-US" sz="1800" dirty="0" err="1">
                <a:solidFill>
                  <a:srgbClr val="008000"/>
                </a:solidFill>
                <a:latin typeface="Consolas"/>
                <a:ea typeface="MS PGothic"/>
                <a:cs typeface="Arial"/>
              </a:rPr>
              <a:t>std</a:t>
            </a:r>
            <a:r>
              <a:rPr lang="en-US" sz="1800" dirty="0">
                <a:solidFill>
                  <a:srgbClr val="008000"/>
                </a:solidFill>
                <a:latin typeface="Consolas"/>
                <a:ea typeface="MS PGothic"/>
                <a:cs typeface="Arial"/>
              </a:rPr>
              <a:t>::string&amp;&amp; </a:t>
            </a:r>
            <a:r>
              <a:rPr lang="en-US" sz="1800" dirty="0" err="1">
                <a:solidFill>
                  <a:srgbClr val="008000"/>
                </a:solidFill>
                <a:latin typeface="Consolas"/>
                <a:ea typeface="MS PGothic"/>
                <a:cs typeface="Arial"/>
              </a:rPr>
              <a:t>cra</a:t>
            </a:r>
            <a:r>
              <a:rPr lang="en-US" sz="1800" dirty="0">
                <a:solidFill>
                  <a:srgbClr val="008000"/>
                </a:solidFill>
                <a:latin typeface="Consolas"/>
                <a:ea typeface="MS PGothic"/>
                <a:cs typeface="Arial"/>
              </a:rPr>
              <a:t> = a;</a:t>
            </a:r>
            <a:endParaRPr lang="en-US" sz="1200" dirty="0">
              <a:effectLst/>
              <a:latin typeface="Calibri"/>
              <a:ea typeface="SimSun"/>
              <a:cs typeface="Times New Roman"/>
            </a:endParaRPr>
          </a:p>
        </p:txBody>
      </p:sp>
      <p:sp>
        <p:nvSpPr>
          <p:cNvPr id="5" name="Content Placeholder 3"/>
          <p:cNvSpPr txBox="1">
            <a:spLocks/>
          </p:cNvSpPr>
          <p:nvPr/>
        </p:nvSpPr>
        <p:spPr bwMode="auto">
          <a:xfrm>
            <a:off x="533400" y="1295400"/>
            <a:ext cx="7772398" cy="39767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8000"/>
                </a:solidFill>
                <a:latin typeface="Consolas"/>
                <a:ea typeface="MS PGothic"/>
                <a:cs typeface="Arial"/>
              </a:rPr>
              <a:t>//</a:t>
            </a:r>
            <a:r>
              <a:rPr lang="en-US" sz="1800" dirty="0" err="1">
                <a:solidFill>
                  <a:srgbClr val="008000"/>
                </a:solidFill>
                <a:latin typeface="Consolas"/>
                <a:ea typeface="MS PGothic"/>
                <a:cs typeface="Arial"/>
              </a:rPr>
              <a:t>std</a:t>
            </a:r>
            <a:r>
              <a:rPr lang="en-US" sz="1800" dirty="0">
                <a:solidFill>
                  <a:srgbClr val="008000"/>
                </a:solidFill>
                <a:latin typeface="Consolas"/>
                <a:ea typeface="MS PGothic"/>
                <a:cs typeface="Arial"/>
              </a:rPr>
              <a:t>::string&amp;&amp; </a:t>
            </a:r>
            <a:r>
              <a:rPr lang="en-US" sz="1800" dirty="0" err="1">
                <a:solidFill>
                  <a:srgbClr val="008000"/>
                </a:solidFill>
                <a:latin typeface="Consolas"/>
                <a:ea typeface="MS PGothic"/>
                <a:cs typeface="Arial"/>
              </a:rPr>
              <a:t>ra</a:t>
            </a:r>
            <a:r>
              <a:rPr lang="en-US" sz="1800" dirty="0">
                <a:solidFill>
                  <a:srgbClr val="008000"/>
                </a:solidFill>
                <a:latin typeface="Consolas"/>
                <a:ea typeface="MS PGothic"/>
                <a:cs typeface="Arial"/>
              </a:rPr>
              <a:t> = a</a:t>
            </a:r>
            <a:r>
              <a:rPr lang="en-US" sz="1800" dirty="0" smtClean="0">
                <a:solidFill>
                  <a:srgbClr val="008000"/>
                </a:solidFill>
                <a:latin typeface="Consolas"/>
                <a:ea typeface="MS PGothic"/>
                <a:cs typeface="Arial"/>
              </a:rPr>
              <a:t>;</a:t>
            </a:r>
            <a:endParaRPr lang="en-US" sz="1200" dirty="0">
              <a:effectLst/>
              <a:latin typeface="Calibri"/>
              <a:ea typeface="SimSun"/>
              <a:cs typeface="Times New Roman"/>
            </a:endParaRPr>
          </a:p>
        </p:txBody>
      </p:sp>
      <p:sp>
        <p:nvSpPr>
          <p:cNvPr id="6" name="Content Placeholder 3"/>
          <p:cNvSpPr txBox="1">
            <a:spLocks/>
          </p:cNvSpPr>
          <p:nvPr/>
        </p:nvSpPr>
        <p:spPr bwMode="auto">
          <a:xfrm>
            <a:off x="533400" y="2437307"/>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8000"/>
                </a:solidFill>
                <a:latin typeface="Consolas"/>
                <a:ea typeface="MS PGothic"/>
                <a:cs typeface="Arial"/>
              </a:rPr>
              <a:t>//</a:t>
            </a:r>
            <a:r>
              <a:rPr lang="en-US" sz="1800" dirty="0" err="1">
                <a:solidFill>
                  <a:srgbClr val="008000"/>
                </a:solidFill>
                <a:latin typeface="Consolas"/>
                <a:ea typeface="MS PGothic"/>
                <a:cs typeface="Arial"/>
              </a:rPr>
              <a:t>std</a:t>
            </a:r>
            <a:r>
              <a:rPr lang="en-US" sz="1800" dirty="0">
                <a:solidFill>
                  <a:srgbClr val="008000"/>
                </a:solidFill>
                <a:latin typeface="Consolas"/>
                <a:ea typeface="MS PGothic"/>
                <a:cs typeface="Arial"/>
              </a:rPr>
              <a:t>::string&amp;&amp; </a:t>
            </a:r>
            <a:r>
              <a:rPr lang="en-US" sz="1800" dirty="0" err="1">
                <a:solidFill>
                  <a:srgbClr val="008000"/>
                </a:solidFill>
                <a:latin typeface="Consolas"/>
                <a:ea typeface="MS PGothic"/>
                <a:cs typeface="Arial"/>
              </a:rPr>
              <a:t>rcb</a:t>
            </a:r>
            <a:r>
              <a:rPr lang="en-US" sz="1800" dirty="0">
                <a:solidFill>
                  <a:srgbClr val="008000"/>
                </a:solidFill>
                <a:latin typeface="Consolas"/>
                <a:ea typeface="MS PGothic"/>
                <a:cs typeface="Arial"/>
              </a:rPr>
              <a:t> = </a:t>
            </a:r>
            <a:r>
              <a:rPr lang="en-US" sz="1800" dirty="0" err="1">
                <a:solidFill>
                  <a:srgbClr val="008000"/>
                </a:solidFill>
                <a:latin typeface="Consolas"/>
                <a:ea typeface="MS PGothic"/>
                <a:cs typeface="Arial"/>
              </a:rPr>
              <a:t>cb</a:t>
            </a:r>
            <a:r>
              <a:rPr lang="en-US" sz="1800" dirty="0">
                <a:solidFill>
                  <a:srgbClr val="008000"/>
                </a:solidFill>
                <a:latin typeface="Consolas"/>
                <a:ea typeface="MS PGothic"/>
                <a:cs typeface="Arial"/>
              </a:rPr>
              <a:t>;</a:t>
            </a:r>
            <a:endParaRPr lang="en-US" sz="1200" dirty="0">
              <a:effectLst/>
              <a:latin typeface="Calibri"/>
              <a:ea typeface="SimSun"/>
              <a:cs typeface="Times New Roman"/>
            </a:endParaRPr>
          </a:p>
        </p:txBody>
      </p:sp>
      <p:sp>
        <p:nvSpPr>
          <p:cNvPr id="12" name="TextBox 11"/>
          <p:cNvSpPr txBox="1"/>
          <p:nvPr/>
        </p:nvSpPr>
        <p:spPr>
          <a:xfrm>
            <a:off x="7056431" y="1447800"/>
            <a:ext cx="1603324" cy="997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spAutoFit/>
          </a:bodyPr>
          <a:lstStyle/>
          <a:p>
            <a:pPr>
              <a:lnSpc>
                <a:spcPct val="110000"/>
              </a:lnSpc>
              <a:spcBef>
                <a:spcPts val="0"/>
              </a:spcBef>
            </a:pPr>
            <a:r>
              <a:rPr lang="en-US" sz="1200" dirty="0" smtClean="0">
                <a:solidFill>
                  <a:schemeClr val="bg1"/>
                </a:solidFill>
              </a:rPr>
              <a:t>Legend:</a:t>
            </a:r>
          </a:p>
          <a:p>
            <a:pPr>
              <a:lnSpc>
                <a:spcPct val="110000"/>
              </a:lnSpc>
              <a:spcBef>
                <a:spcPts val="0"/>
              </a:spcBef>
            </a:pPr>
            <a:r>
              <a:rPr lang="en-US" sz="1200" dirty="0" smtClean="0">
                <a:solidFill>
                  <a:schemeClr val="bg1"/>
                </a:solidFill>
              </a:rPr>
              <a:t>    </a:t>
            </a:r>
            <a:r>
              <a:rPr lang="en-US" sz="1200" dirty="0">
                <a:solidFill>
                  <a:schemeClr val="bg1"/>
                </a:solidFill>
              </a:rPr>
              <a:t>c</a:t>
            </a:r>
            <a:r>
              <a:rPr lang="en-US" sz="1200" dirty="0" smtClean="0">
                <a:solidFill>
                  <a:schemeClr val="bg1"/>
                </a:solidFill>
              </a:rPr>
              <a:t>: </a:t>
            </a:r>
            <a:r>
              <a:rPr lang="en-US" sz="1200" dirty="0" err="1" smtClean="0">
                <a:solidFill>
                  <a:schemeClr val="bg1"/>
                </a:solidFill>
              </a:rPr>
              <a:t>const</a:t>
            </a:r>
            <a:endParaRPr lang="en-US" sz="1200" dirty="0" smtClean="0">
              <a:solidFill>
                <a:schemeClr val="bg1"/>
              </a:solidFill>
            </a:endParaRPr>
          </a:p>
          <a:p>
            <a:pPr>
              <a:lnSpc>
                <a:spcPct val="110000"/>
              </a:lnSpc>
              <a:spcBef>
                <a:spcPts val="0"/>
              </a:spcBef>
            </a:pPr>
            <a:r>
              <a:rPr lang="en-US" sz="1200" dirty="0" smtClean="0">
                <a:solidFill>
                  <a:schemeClr val="bg1"/>
                </a:solidFill>
              </a:rPr>
              <a:t>    l: </a:t>
            </a:r>
            <a:r>
              <a:rPr lang="en-US" sz="1200" dirty="0" err="1" smtClean="0">
                <a:solidFill>
                  <a:schemeClr val="bg1"/>
                </a:solidFill>
              </a:rPr>
              <a:t>lvalue</a:t>
            </a:r>
            <a:r>
              <a:rPr lang="en-US" sz="1200" dirty="0" smtClean="0">
                <a:solidFill>
                  <a:schemeClr val="bg1"/>
                </a:solidFill>
              </a:rPr>
              <a:t> </a:t>
            </a:r>
            <a:r>
              <a:rPr lang="en-US" sz="1200" i="1" dirty="0" smtClean="0">
                <a:solidFill>
                  <a:schemeClr val="bg1"/>
                </a:solidFill>
              </a:rPr>
              <a:t>reference</a:t>
            </a:r>
          </a:p>
          <a:p>
            <a:pPr>
              <a:lnSpc>
                <a:spcPct val="110000"/>
              </a:lnSpc>
              <a:spcBef>
                <a:spcPts val="0"/>
              </a:spcBef>
            </a:pPr>
            <a:r>
              <a:rPr lang="en-US" sz="1200" dirty="0" smtClean="0">
                <a:solidFill>
                  <a:schemeClr val="bg1"/>
                </a:solidFill>
              </a:rPr>
              <a:t>    r: </a:t>
            </a:r>
            <a:r>
              <a:rPr lang="en-US" sz="1200" dirty="0" err="1" smtClean="0">
                <a:solidFill>
                  <a:schemeClr val="bg1"/>
                </a:solidFill>
              </a:rPr>
              <a:t>rvalue</a:t>
            </a:r>
            <a:r>
              <a:rPr lang="en-US" sz="1200" dirty="0" smtClean="0">
                <a:solidFill>
                  <a:schemeClr val="bg1"/>
                </a:solidFill>
              </a:rPr>
              <a:t> </a:t>
            </a:r>
            <a:r>
              <a:rPr lang="en-US" sz="1200" i="1" dirty="0" smtClean="0">
                <a:solidFill>
                  <a:schemeClr val="bg1"/>
                </a:solidFill>
              </a:rPr>
              <a:t>reference</a:t>
            </a:r>
          </a:p>
        </p:txBody>
      </p:sp>
    </p:spTree>
    <p:extLst>
      <p:ext uri="{BB962C8B-B14F-4D97-AF65-F5344CB8AC3E}">
        <p14:creationId xmlns:p14="http://schemas.microsoft.com/office/powerpoint/2010/main" val="2267436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Semantics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285750" indent="-285750">
              <a:buFont typeface="Arial" pitchFamily="34" charset="0"/>
              <a:buChar char="•"/>
            </a:pPr>
            <a:r>
              <a:rPr lang="en-US" dirty="0">
                <a:solidFill>
                  <a:srgbClr val="000000"/>
                </a:solidFill>
                <a:highlight>
                  <a:srgbClr val="FFFFFF"/>
                </a:highlight>
              </a:rPr>
              <a:t>What?</a:t>
            </a:r>
          </a:p>
          <a:p>
            <a:pPr marL="285750" indent="-285750">
              <a:buFont typeface="Arial" pitchFamily="34" charset="0"/>
              <a:buChar char="•"/>
            </a:pPr>
            <a:r>
              <a:rPr lang="en-US" dirty="0" smtClean="0">
                <a:solidFill>
                  <a:srgbClr val="000000"/>
                </a:solidFill>
                <a:highlight>
                  <a:srgbClr val="FFFFFF"/>
                </a:highlight>
                <a:latin typeface="+mn-lt"/>
              </a:rPr>
              <a:t>Why?</a:t>
            </a:r>
          </a:p>
          <a:p>
            <a:pPr marL="285750" indent="-285750">
              <a:buFont typeface="Arial" pitchFamily="34" charset="0"/>
              <a:buChar char="•"/>
            </a:pPr>
            <a:endParaRPr lang="en-US" dirty="0">
              <a:solidFill>
                <a:srgbClr val="000000"/>
              </a:solidFill>
              <a:highlight>
                <a:srgbClr val="FFFFFF"/>
              </a:highlight>
              <a:latin typeface="+mn-lt"/>
            </a:endParaRPr>
          </a:p>
          <a:p>
            <a:pPr marL="823913" lvl="3" indent="-285750">
              <a:buFont typeface="Symbol"/>
              <a:buChar char="Þ"/>
            </a:pPr>
            <a:r>
              <a:rPr lang="en-US" dirty="0" smtClean="0">
                <a:solidFill>
                  <a:srgbClr val="000000"/>
                </a:solidFill>
                <a:highlight>
                  <a:srgbClr val="FFFFFF"/>
                </a:highlight>
                <a:latin typeface="+mn-lt"/>
              </a:rPr>
              <a:t>Some examples</a:t>
            </a:r>
          </a:p>
          <a:p>
            <a:pPr marL="823913" lvl="3" indent="-285750">
              <a:buFont typeface="Symbol"/>
              <a:buChar char="Þ"/>
            </a:pPr>
            <a:endParaRPr lang="en-US" dirty="0">
              <a:solidFill>
                <a:srgbClr val="000000"/>
              </a:solidFill>
              <a:highlight>
                <a:srgbClr val="FFFFFF"/>
              </a:highlight>
              <a:latin typeface="+mn-lt"/>
            </a:endParaRPr>
          </a:p>
          <a:p>
            <a:pPr marL="823913" lvl="3" indent="-285750">
              <a:buFont typeface="Symbol"/>
              <a:buChar char="Þ"/>
            </a:pPr>
            <a:endParaRPr lang="en-US" dirty="0" smtClean="0">
              <a:solidFill>
                <a:srgbClr val="000000"/>
              </a:solidFill>
              <a:highlight>
                <a:srgbClr val="FFFFFF"/>
              </a:highlight>
              <a:latin typeface="+mn-lt"/>
            </a:endParaRPr>
          </a:p>
          <a:p>
            <a:pPr marL="285750" indent="-285750">
              <a:buFont typeface="Arial" pitchFamily="34" charset="0"/>
              <a:buChar char="•"/>
            </a:pPr>
            <a:r>
              <a:rPr lang="en-US" dirty="0" smtClean="0">
                <a:solidFill>
                  <a:srgbClr val="000000"/>
                </a:solidFill>
                <a:highlight>
                  <a:srgbClr val="FFFFFF"/>
                </a:highlight>
              </a:rPr>
              <a:t>Broad topic</a:t>
            </a:r>
          </a:p>
          <a:p>
            <a:pPr marL="465138" lvl="1" indent="-285750">
              <a:buFont typeface="Arial" pitchFamily="34" charset="0"/>
              <a:buChar char="•"/>
            </a:pPr>
            <a:r>
              <a:rPr lang="en-US" dirty="0" smtClean="0">
                <a:solidFill>
                  <a:srgbClr val="000000"/>
                </a:solidFill>
                <a:highlight>
                  <a:srgbClr val="FFFFFF"/>
                </a:highlight>
              </a:rPr>
              <a:t>Presentation in two parts</a:t>
            </a:r>
          </a:p>
          <a:p>
            <a:pPr marL="644525" lvl="2" indent="-285750">
              <a:buFont typeface="Arial" pitchFamily="34" charset="0"/>
              <a:buChar char="•"/>
            </a:pPr>
            <a:r>
              <a:rPr lang="en-US" dirty="0" smtClean="0">
                <a:solidFill>
                  <a:srgbClr val="000000"/>
                </a:solidFill>
                <a:highlight>
                  <a:srgbClr val="FFFFFF"/>
                </a:highlight>
              </a:rPr>
              <a:t>First </a:t>
            </a:r>
            <a:r>
              <a:rPr lang="en-US" dirty="0">
                <a:solidFill>
                  <a:srgbClr val="000000"/>
                </a:solidFill>
                <a:highlight>
                  <a:srgbClr val="FFFFFF"/>
                </a:highlight>
              </a:rPr>
              <a:t>part </a:t>
            </a:r>
            <a:r>
              <a:rPr lang="en-US" dirty="0" smtClean="0">
                <a:solidFill>
                  <a:srgbClr val="000000"/>
                </a:solidFill>
                <a:highlight>
                  <a:srgbClr val="FFFFFF"/>
                </a:highlight>
              </a:rPr>
              <a:t>mostly about move semantics and </a:t>
            </a:r>
            <a:r>
              <a:rPr lang="en-US" dirty="0" err="1" smtClean="0">
                <a:solidFill>
                  <a:srgbClr val="000000"/>
                </a:solidFill>
                <a:highlight>
                  <a:srgbClr val="FFFFFF"/>
                </a:highlight>
              </a:rPr>
              <a:t>rvalue</a:t>
            </a:r>
            <a:r>
              <a:rPr lang="en-US" dirty="0" smtClean="0">
                <a:solidFill>
                  <a:srgbClr val="000000"/>
                </a:solidFill>
                <a:highlight>
                  <a:srgbClr val="FFFFFF"/>
                </a:highlight>
              </a:rPr>
              <a:t> references + related topics</a:t>
            </a:r>
          </a:p>
          <a:p>
            <a:pPr marL="644525" lvl="2" indent="-285750">
              <a:buFont typeface="Arial" pitchFamily="34" charset="0"/>
              <a:buChar char="•"/>
            </a:pPr>
            <a:r>
              <a:rPr lang="en-US" dirty="0" smtClean="0">
                <a:solidFill>
                  <a:srgbClr val="000000"/>
                </a:solidFill>
                <a:highlight>
                  <a:srgbClr val="FFFFFF"/>
                </a:highlight>
              </a:rPr>
              <a:t>Second part</a:t>
            </a:r>
            <a:r>
              <a:rPr lang="en-US" dirty="0">
                <a:solidFill>
                  <a:srgbClr val="000000"/>
                </a:solidFill>
                <a:highlight>
                  <a:srgbClr val="FFFFFF"/>
                </a:highlight>
              </a:rPr>
              <a:t> mostly about </a:t>
            </a:r>
            <a:r>
              <a:rPr lang="en-US" dirty="0" smtClean="0">
                <a:solidFill>
                  <a:srgbClr val="000000"/>
                </a:solidFill>
                <a:highlight>
                  <a:srgbClr val="FFFFFF"/>
                </a:highlight>
              </a:rPr>
              <a:t>“forwarding references” and perfect forwarding + related topics</a:t>
            </a:r>
          </a:p>
          <a:p>
            <a:pPr marL="465138" lvl="1" indent="-285750">
              <a:buFont typeface="Arial" pitchFamily="34" charset="0"/>
              <a:buChar char="•"/>
            </a:pPr>
            <a:r>
              <a:rPr lang="en-US" dirty="0" smtClean="0">
                <a:solidFill>
                  <a:srgbClr val="000000"/>
                </a:solidFill>
                <a:highlight>
                  <a:srgbClr val="FFFFFF"/>
                </a:highlight>
              </a:rPr>
              <a:t>Some things not discussed</a:t>
            </a:r>
          </a:p>
          <a:p>
            <a:pPr marL="465138" lvl="1" indent="-285750">
              <a:buFont typeface="Arial" pitchFamily="34" charset="0"/>
              <a:buChar char="•"/>
            </a:pPr>
            <a:r>
              <a:rPr lang="en-US" dirty="0" smtClean="0">
                <a:solidFill>
                  <a:srgbClr val="000000"/>
                </a:solidFill>
                <a:highlight>
                  <a:srgbClr val="FFFFFF"/>
                </a:highlight>
              </a:rPr>
              <a:t>Content reduced  (21 hidden slides in part 1)</a:t>
            </a:r>
          </a:p>
          <a:p>
            <a:pPr lvl="3" indent="0">
              <a:buNone/>
            </a:pPr>
            <a:endParaRPr lang="en-US" dirty="0" smtClean="0">
              <a:solidFill>
                <a:srgbClr val="000000"/>
              </a:solidFill>
              <a:highlight>
                <a:srgbClr val="FFFFFF"/>
              </a:highlight>
              <a:latin typeface="+mn-lt"/>
            </a:endParaRPr>
          </a:p>
        </p:txBody>
      </p:sp>
    </p:spTree>
    <p:extLst>
      <p:ext uri="{BB962C8B-B14F-4D97-AF65-F5344CB8AC3E}">
        <p14:creationId xmlns:p14="http://schemas.microsoft.com/office/powerpoint/2010/main" val="1878926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Lvalues</a:t>
            </a:r>
            <a:r>
              <a:rPr lang="en-US" dirty="0"/>
              <a:t> </a:t>
            </a:r>
            <a:r>
              <a:rPr lang="en-US" dirty="0">
                <a:sym typeface="Wingdings" panose="05000000000000000000" pitchFamily="2" charset="2"/>
              </a:rPr>
              <a:t> </a:t>
            </a:r>
            <a:r>
              <a:rPr lang="en-US" dirty="0" err="1">
                <a:sym typeface="Wingdings" panose="05000000000000000000" pitchFamily="2" charset="2"/>
              </a:rPr>
              <a:t>rvalues</a:t>
            </a:r>
            <a:r>
              <a:rPr lang="en-US" dirty="0">
                <a:sym typeface="Wingdings" panose="05000000000000000000" pitchFamily="2" charset="2"/>
              </a:rPr>
              <a:t> – Examples </a:t>
            </a:r>
            <a:r>
              <a:rPr lang="en-US" dirty="0" smtClean="0">
                <a:solidFill>
                  <a:srgbClr val="FF0000"/>
                </a:solidFill>
                <a:sym typeface="Wingdings" panose="05000000000000000000" pitchFamily="2" charset="2"/>
              </a:rPr>
              <a:t>HIDDEN SLIDE</a:t>
            </a:r>
            <a:endParaRPr lang="en-US" dirty="0">
              <a:solidFill>
                <a:srgbClr val="FF0000"/>
              </a:solidFill>
            </a:endParaRPr>
          </a:p>
        </p:txBody>
      </p:sp>
      <p:sp>
        <p:nvSpPr>
          <p:cNvPr id="10" name="Content Placeholder 9"/>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
        <p:nvSpPr>
          <p:cNvPr id="9" name="Content Placeholder 2"/>
          <p:cNvSpPr txBox="1">
            <a:spLocks/>
          </p:cNvSpPr>
          <p:nvPr/>
        </p:nvSpPr>
        <p:spPr bwMode="auto">
          <a:xfrm>
            <a:off x="539749" y="1412874"/>
            <a:ext cx="7156451" cy="475297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lnSpc>
                <a:spcPct val="110000"/>
              </a:lnSpc>
              <a:spcBef>
                <a:spcPct val="0"/>
              </a:spcBef>
              <a:spcAft>
                <a:spcPct val="0"/>
              </a:spcAft>
              <a:buFont typeface="Wingdings" pitchFamily="2" charset="2"/>
              <a:tabLst/>
              <a:defRPr>
                <a:solidFill>
                  <a:schemeClr val="tx1"/>
                </a:solidFill>
                <a:latin typeface="Arial" pitchFamily="34" charset="0"/>
                <a:ea typeface="+mn-ea"/>
                <a:cs typeface="Arial" pitchFamily="34" charset="0"/>
              </a:defRPr>
            </a:lvl1pPr>
            <a:lvl2pPr marL="179388"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2pPr>
            <a:lvl3pPr marL="358775"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3pPr>
            <a:lvl4pPr marL="538163"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4pPr>
            <a:lvl5pPr marL="717550" indent="-177800" algn="l" rtl="0" eaLnBrk="1" fontAlgn="base" hangingPunct="1">
              <a:lnSpc>
                <a:spcPct val="110000"/>
              </a:lnSpc>
              <a:spcBef>
                <a:spcPct val="0"/>
              </a:spcBef>
              <a:spcAft>
                <a:spcPct val="0"/>
              </a:spcAft>
              <a:buClr>
                <a:srgbClr val="14A0C6"/>
              </a:buClr>
              <a:buChar char="•"/>
              <a:tabLst/>
              <a:defRPr>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a:lstStyle>
          <a:p>
            <a:pPr marL="285750" indent="-285750">
              <a:buFont typeface="Arial" pitchFamily="34" charset="0"/>
              <a:buChar char="•"/>
            </a:pPr>
            <a:endParaRPr lang="en-US" dirty="0" smtClean="0"/>
          </a:p>
          <a:p>
            <a:pPr marL="285750" indent="-285750">
              <a:buFont typeface="Arial" pitchFamily="34" charset="0"/>
              <a:buChar char="•"/>
            </a:pPr>
            <a:r>
              <a:rPr lang="en-US" dirty="0" err="1"/>
              <a:t>crcb</a:t>
            </a:r>
            <a:r>
              <a:rPr lang="en-US" dirty="0"/>
              <a:t>: </a:t>
            </a:r>
            <a:r>
              <a:rPr lang="en-US" dirty="0" err="1"/>
              <a:t>const</a:t>
            </a:r>
            <a:r>
              <a:rPr lang="en-US" dirty="0"/>
              <a:t> </a:t>
            </a:r>
            <a:r>
              <a:rPr lang="en-US" dirty="0" err="1"/>
              <a:t>rvalue</a:t>
            </a:r>
            <a:r>
              <a:rPr lang="en-US" dirty="0"/>
              <a:t> reference to </a:t>
            </a:r>
            <a:r>
              <a:rPr lang="en-US" dirty="0" err="1"/>
              <a:t>cb</a:t>
            </a:r>
            <a:endParaRPr lang="en-US" dirty="0"/>
          </a:p>
          <a:p>
            <a:pPr marL="644525" lvl="2" indent="-285750">
              <a:buFont typeface="Arial" pitchFamily="34" charset="0"/>
              <a:buChar char="•"/>
            </a:pPr>
            <a:endParaRPr lang="en-US" dirty="0" smtClean="0"/>
          </a:p>
          <a:p>
            <a:pPr marL="465138" lvl="1" indent="-285750">
              <a:buFont typeface="Arial" pitchFamily="34" charset="0"/>
              <a:buChar char="•"/>
            </a:pPr>
            <a:endParaRPr lang="en-US" dirty="0" smtClean="0"/>
          </a:p>
          <a:p>
            <a:pPr marL="285750" indent="-285750">
              <a:buFont typeface="Arial" pitchFamily="34" charset="0"/>
              <a:buChar char="•"/>
            </a:pPr>
            <a:r>
              <a:rPr lang="en-US" dirty="0" err="1"/>
              <a:t>crf</a:t>
            </a:r>
            <a:r>
              <a:rPr lang="en-US" dirty="0"/>
              <a:t>: </a:t>
            </a:r>
            <a:r>
              <a:rPr lang="en-US" dirty="0" err="1"/>
              <a:t>const</a:t>
            </a:r>
            <a:r>
              <a:rPr lang="en-US" dirty="0"/>
              <a:t> </a:t>
            </a:r>
            <a:r>
              <a:rPr lang="en-US" dirty="0" err="1"/>
              <a:t>rvalue</a:t>
            </a:r>
            <a:r>
              <a:rPr lang="en-US" dirty="0"/>
              <a:t> reference to </a:t>
            </a:r>
            <a:r>
              <a:rPr lang="en-US" dirty="0" err="1" smtClean="0"/>
              <a:t>rvalue</a:t>
            </a:r>
            <a:endParaRPr lang="en-US" dirty="0" smtClean="0"/>
          </a:p>
          <a:p>
            <a:pPr marL="465138" lvl="1" indent="-285750">
              <a:buFont typeface="Arial" pitchFamily="34" charset="0"/>
              <a:buChar char="•"/>
            </a:pPr>
            <a:r>
              <a:rPr lang="en-US" dirty="0"/>
              <a:t>P</a:t>
            </a:r>
            <a:r>
              <a:rPr lang="en-US" dirty="0" smtClean="0"/>
              <a:t>rolongs </a:t>
            </a:r>
            <a:r>
              <a:rPr lang="en-US" dirty="0"/>
              <a:t>lifetime of temporary </a:t>
            </a:r>
            <a:r>
              <a:rPr lang="en-US" dirty="0" smtClean="0"/>
              <a:t>object</a:t>
            </a:r>
          </a:p>
        </p:txBody>
      </p:sp>
      <p:sp>
        <p:nvSpPr>
          <p:cNvPr id="5" name="Content Placeholder 3"/>
          <p:cNvSpPr txBox="1">
            <a:spLocks/>
          </p:cNvSpPr>
          <p:nvPr/>
        </p:nvSpPr>
        <p:spPr bwMode="auto">
          <a:xfrm>
            <a:off x="533400" y="1295400"/>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8000"/>
                </a:solidFill>
                <a:latin typeface="Consolas"/>
                <a:ea typeface="MS PGothic"/>
                <a:cs typeface="Arial"/>
              </a:rPr>
              <a:t>//</a:t>
            </a:r>
            <a:r>
              <a:rPr lang="en-US" sz="1800" dirty="0" err="1">
                <a:solidFill>
                  <a:srgbClr val="008000"/>
                </a:solidFill>
                <a:latin typeface="Consolas"/>
                <a:ea typeface="MS PGothic"/>
                <a:cs typeface="Arial"/>
              </a:rPr>
              <a:t>const</a:t>
            </a:r>
            <a:r>
              <a:rPr lang="en-US" sz="1800" dirty="0">
                <a:solidFill>
                  <a:srgbClr val="008000"/>
                </a:solidFill>
                <a:latin typeface="Consolas"/>
                <a:ea typeface="MS PGothic"/>
                <a:cs typeface="Arial"/>
              </a:rPr>
              <a:t> </a:t>
            </a:r>
            <a:r>
              <a:rPr lang="en-US" sz="1800" dirty="0" err="1">
                <a:solidFill>
                  <a:srgbClr val="008000"/>
                </a:solidFill>
                <a:latin typeface="Consolas"/>
                <a:ea typeface="MS PGothic"/>
                <a:cs typeface="Arial"/>
              </a:rPr>
              <a:t>std</a:t>
            </a:r>
            <a:r>
              <a:rPr lang="en-US" sz="1800" dirty="0">
                <a:solidFill>
                  <a:srgbClr val="008000"/>
                </a:solidFill>
                <a:latin typeface="Consolas"/>
                <a:ea typeface="MS PGothic"/>
                <a:cs typeface="Arial"/>
              </a:rPr>
              <a:t>::string&amp;&amp; </a:t>
            </a:r>
            <a:r>
              <a:rPr lang="en-US" sz="1800" dirty="0" err="1">
                <a:solidFill>
                  <a:srgbClr val="008000"/>
                </a:solidFill>
                <a:latin typeface="Consolas"/>
                <a:ea typeface="MS PGothic"/>
                <a:cs typeface="Arial"/>
              </a:rPr>
              <a:t>crcb</a:t>
            </a:r>
            <a:r>
              <a:rPr lang="en-US" sz="1800" dirty="0">
                <a:solidFill>
                  <a:srgbClr val="008000"/>
                </a:solidFill>
                <a:latin typeface="Consolas"/>
                <a:ea typeface="MS PGothic"/>
                <a:cs typeface="Arial"/>
              </a:rPr>
              <a:t> = </a:t>
            </a:r>
            <a:r>
              <a:rPr lang="en-US" sz="1800" dirty="0" err="1">
                <a:solidFill>
                  <a:srgbClr val="008000"/>
                </a:solidFill>
                <a:latin typeface="Consolas"/>
                <a:ea typeface="MS PGothic"/>
                <a:cs typeface="Arial"/>
              </a:rPr>
              <a:t>cb</a:t>
            </a:r>
            <a:r>
              <a:rPr lang="en-US" sz="1800" dirty="0">
                <a:solidFill>
                  <a:srgbClr val="008000"/>
                </a:solidFill>
                <a:latin typeface="Consolas"/>
                <a:ea typeface="MS PGothic"/>
                <a:cs typeface="Arial"/>
              </a:rPr>
              <a:t>;</a:t>
            </a:r>
            <a:endParaRPr lang="en-US" sz="1200" dirty="0">
              <a:effectLst/>
              <a:latin typeface="Calibri"/>
              <a:ea typeface="SimSun"/>
              <a:cs typeface="Times New Roman"/>
            </a:endParaRPr>
          </a:p>
        </p:txBody>
      </p:sp>
      <p:sp>
        <p:nvSpPr>
          <p:cNvPr id="6" name="Content Placeholder 3"/>
          <p:cNvSpPr txBox="1">
            <a:spLocks/>
          </p:cNvSpPr>
          <p:nvPr/>
        </p:nvSpPr>
        <p:spPr bwMode="auto">
          <a:xfrm>
            <a:off x="533400" y="2133600"/>
            <a:ext cx="7772398" cy="3820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&amp;&amp; </a:t>
            </a:r>
            <a:r>
              <a:rPr lang="en-US" sz="1800" dirty="0" err="1">
                <a:solidFill>
                  <a:srgbClr val="000000"/>
                </a:solidFill>
                <a:latin typeface="Consolas"/>
                <a:ea typeface="MS PGothic"/>
                <a:cs typeface="Arial"/>
              </a:rPr>
              <a:t>crf</a:t>
            </a:r>
            <a:r>
              <a:rPr lang="en-US" sz="1800" dirty="0">
                <a:solidFill>
                  <a:srgbClr val="000000"/>
                </a:solidFill>
                <a:latin typeface="Consolas"/>
                <a:ea typeface="MS PGothic"/>
                <a:cs typeface="Arial"/>
              </a:rPr>
              <a:t> = f();</a:t>
            </a:r>
            <a:endParaRPr lang="en-US" sz="1200" dirty="0">
              <a:effectLst/>
              <a:latin typeface="Calibri"/>
              <a:ea typeface="SimSun"/>
              <a:cs typeface="Times New Roman"/>
            </a:endParaRPr>
          </a:p>
        </p:txBody>
      </p:sp>
      <p:sp>
        <p:nvSpPr>
          <p:cNvPr id="11" name="TextBox 10"/>
          <p:cNvSpPr txBox="1"/>
          <p:nvPr/>
        </p:nvSpPr>
        <p:spPr>
          <a:xfrm>
            <a:off x="7056431" y="1447800"/>
            <a:ext cx="1603324" cy="997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91440" rIns="91440" bIns="91440" rtlCol="0">
            <a:spAutoFit/>
          </a:bodyPr>
          <a:lstStyle/>
          <a:p>
            <a:pPr>
              <a:lnSpc>
                <a:spcPct val="110000"/>
              </a:lnSpc>
              <a:spcBef>
                <a:spcPts val="0"/>
              </a:spcBef>
            </a:pPr>
            <a:r>
              <a:rPr lang="en-US" sz="1200" dirty="0" smtClean="0">
                <a:solidFill>
                  <a:schemeClr val="bg1"/>
                </a:solidFill>
              </a:rPr>
              <a:t>Legend:</a:t>
            </a:r>
          </a:p>
          <a:p>
            <a:pPr>
              <a:lnSpc>
                <a:spcPct val="110000"/>
              </a:lnSpc>
              <a:spcBef>
                <a:spcPts val="0"/>
              </a:spcBef>
            </a:pPr>
            <a:r>
              <a:rPr lang="en-US" sz="1200" dirty="0" smtClean="0">
                <a:solidFill>
                  <a:schemeClr val="bg1"/>
                </a:solidFill>
              </a:rPr>
              <a:t>    </a:t>
            </a:r>
            <a:r>
              <a:rPr lang="en-US" sz="1200" dirty="0">
                <a:solidFill>
                  <a:schemeClr val="bg1"/>
                </a:solidFill>
              </a:rPr>
              <a:t>c</a:t>
            </a:r>
            <a:r>
              <a:rPr lang="en-US" sz="1200" dirty="0" smtClean="0">
                <a:solidFill>
                  <a:schemeClr val="bg1"/>
                </a:solidFill>
              </a:rPr>
              <a:t>: </a:t>
            </a:r>
            <a:r>
              <a:rPr lang="en-US" sz="1200" dirty="0" err="1" smtClean="0">
                <a:solidFill>
                  <a:schemeClr val="bg1"/>
                </a:solidFill>
              </a:rPr>
              <a:t>const</a:t>
            </a:r>
            <a:endParaRPr lang="en-US" sz="1200" dirty="0" smtClean="0">
              <a:solidFill>
                <a:schemeClr val="bg1"/>
              </a:solidFill>
            </a:endParaRPr>
          </a:p>
          <a:p>
            <a:pPr>
              <a:lnSpc>
                <a:spcPct val="110000"/>
              </a:lnSpc>
              <a:spcBef>
                <a:spcPts val="0"/>
              </a:spcBef>
            </a:pPr>
            <a:r>
              <a:rPr lang="en-US" sz="1200" dirty="0" smtClean="0">
                <a:solidFill>
                  <a:schemeClr val="bg1"/>
                </a:solidFill>
              </a:rPr>
              <a:t>    l: </a:t>
            </a:r>
            <a:r>
              <a:rPr lang="en-US" sz="1200" dirty="0" err="1" smtClean="0">
                <a:solidFill>
                  <a:schemeClr val="bg1"/>
                </a:solidFill>
              </a:rPr>
              <a:t>lvalue</a:t>
            </a:r>
            <a:r>
              <a:rPr lang="en-US" sz="1200" dirty="0" smtClean="0">
                <a:solidFill>
                  <a:schemeClr val="bg1"/>
                </a:solidFill>
              </a:rPr>
              <a:t> </a:t>
            </a:r>
            <a:r>
              <a:rPr lang="en-US" sz="1200" i="1" dirty="0" smtClean="0">
                <a:solidFill>
                  <a:schemeClr val="bg1"/>
                </a:solidFill>
              </a:rPr>
              <a:t>reference</a:t>
            </a:r>
          </a:p>
          <a:p>
            <a:pPr>
              <a:lnSpc>
                <a:spcPct val="110000"/>
              </a:lnSpc>
              <a:spcBef>
                <a:spcPts val="0"/>
              </a:spcBef>
            </a:pPr>
            <a:r>
              <a:rPr lang="en-US" sz="1200" dirty="0" smtClean="0">
                <a:solidFill>
                  <a:schemeClr val="bg1"/>
                </a:solidFill>
              </a:rPr>
              <a:t>    r: </a:t>
            </a:r>
            <a:r>
              <a:rPr lang="en-US" sz="1200" dirty="0" err="1" smtClean="0">
                <a:solidFill>
                  <a:schemeClr val="bg1"/>
                </a:solidFill>
              </a:rPr>
              <a:t>rvalue</a:t>
            </a:r>
            <a:r>
              <a:rPr lang="en-US" sz="1200" dirty="0" smtClean="0">
                <a:solidFill>
                  <a:schemeClr val="bg1"/>
                </a:solidFill>
              </a:rPr>
              <a:t> </a:t>
            </a:r>
            <a:r>
              <a:rPr lang="en-US" sz="1200" i="1" dirty="0" smtClean="0">
                <a:solidFill>
                  <a:schemeClr val="bg1"/>
                </a:solidFill>
              </a:rPr>
              <a:t>reference</a:t>
            </a:r>
          </a:p>
        </p:txBody>
      </p:sp>
    </p:spTree>
    <p:extLst>
      <p:ext uri="{BB962C8B-B14F-4D97-AF65-F5344CB8AC3E}">
        <p14:creationId xmlns:p14="http://schemas.microsoft.com/office/powerpoint/2010/main" val="154574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Lvalues</a:t>
            </a:r>
            <a:r>
              <a:rPr lang="en-US" dirty="0"/>
              <a:t> </a:t>
            </a:r>
            <a:r>
              <a:rPr lang="en-US" dirty="0">
                <a:sym typeface="Wingdings" panose="05000000000000000000" pitchFamily="2" charset="2"/>
              </a:rPr>
              <a:t> </a:t>
            </a:r>
            <a:r>
              <a:rPr lang="en-US" dirty="0" err="1">
                <a:sym typeface="Wingdings" panose="05000000000000000000" pitchFamily="2" charset="2"/>
              </a:rPr>
              <a:t>rvalues</a:t>
            </a:r>
            <a:r>
              <a:rPr lang="en-US" dirty="0">
                <a:sym typeface="Wingdings" panose="05000000000000000000" pitchFamily="2" charset="2"/>
              </a:rPr>
              <a:t> </a:t>
            </a:r>
            <a:r>
              <a:rPr lang="en-US" dirty="0" smtClean="0">
                <a:sym typeface="Wingdings" panose="05000000000000000000" pitchFamily="2" charset="2"/>
              </a:rPr>
              <a:t>– Binding </a:t>
            </a:r>
            <a:r>
              <a:rPr lang="en-US" dirty="0">
                <a:sym typeface="Wingdings" panose="05000000000000000000" pitchFamily="2" charset="2"/>
              </a:rPr>
              <a:t>of variables</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lvl="1" indent="-285750">
              <a:buClrTx/>
              <a:buFont typeface="Arial" panose="020B0604020202020204" pitchFamily="34" charset="0"/>
              <a:buChar char="•"/>
            </a:pPr>
            <a:endParaRPr lang="en-US" sz="1200" dirty="0" smtClean="0"/>
          </a:p>
          <a:p>
            <a:pPr marL="285750" lvl="1" indent="-285750">
              <a:buClrTx/>
              <a:buFont typeface="Arial" panose="020B0604020202020204" pitchFamily="34" charset="0"/>
              <a:buChar char="•"/>
            </a:pPr>
            <a:r>
              <a:rPr lang="en-US" sz="1200" dirty="0" smtClean="0"/>
              <a:t>Note</a:t>
            </a:r>
            <a:r>
              <a:rPr lang="en-US" sz="1200" dirty="0"/>
              <a:t>: Visual Studio accepts non-</a:t>
            </a:r>
            <a:r>
              <a:rPr lang="en-US" sz="1200" dirty="0" err="1"/>
              <a:t>const</a:t>
            </a:r>
            <a:r>
              <a:rPr lang="en-US" sz="1200" dirty="0"/>
              <a:t> </a:t>
            </a:r>
            <a:r>
              <a:rPr lang="en-US" sz="1200" dirty="0" err="1"/>
              <a:t>rvalues</a:t>
            </a:r>
            <a:r>
              <a:rPr lang="en-US" sz="1200" dirty="0"/>
              <a:t> for custom types (not standard compliant)</a:t>
            </a:r>
          </a:p>
          <a:p>
            <a:endParaRPr lang="en-US" dirty="0"/>
          </a:p>
          <a:p>
            <a:pPr marL="285750" indent="-285750">
              <a:buFont typeface="Arial" panose="020B0604020202020204" pitchFamily="34" charset="0"/>
              <a:buChar char="•"/>
            </a:pPr>
            <a:r>
              <a:rPr lang="en-US" dirty="0" err="1" smtClean="0"/>
              <a:t>Lvalues</a:t>
            </a:r>
            <a:r>
              <a:rPr lang="en-US" dirty="0" smtClean="0"/>
              <a:t> can only bind to </a:t>
            </a:r>
            <a:r>
              <a:rPr lang="en-US" dirty="0" err="1" smtClean="0"/>
              <a:t>lvalue</a:t>
            </a:r>
            <a:r>
              <a:rPr lang="en-US" dirty="0" smtClean="0"/>
              <a:t> references, not </a:t>
            </a:r>
            <a:r>
              <a:rPr lang="en-US" dirty="0" err="1" smtClean="0"/>
              <a:t>rvalue</a:t>
            </a:r>
            <a:r>
              <a:rPr lang="en-US" dirty="0" smtClean="0"/>
              <a:t> references</a:t>
            </a:r>
          </a:p>
          <a:p>
            <a:pPr marL="285750" indent="-285750">
              <a:buFont typeface="Arial" panose="020B0604020202020204" pitchFamily="34" charset="0"/>
              <a:buChar char="•"/>
            </a:pPr>
            <a:r>
              <a:rPr lang="en-US" dirty="0" err="1" smtClean="0"/>
              <a:t>Rvalues</a:t>
            </a:r>
            <a:r>
              <a:rPr lang="en-US" dirty="0" smtClean="0"/>
              <a:t> can bind to </a:t>
            </a:r>
            <a:r>
              <a:rPr lang="en-US" dirty="0" err="1" smtClean="0"/>
              <a:t>rvalue</a:t>
            </a:r>
            <a:r>
              <a:rPr lang="en-US" dirty="0" smtClean="0"/>
              <a:t> references and </a:t>
            </a:r>
            <a:r>
              <a:rPr lang="en-US" dirty="0" err="1" smtClean="0"/>
              <a:t>const</a:t>
            </a:r>
            <a:r>
              <a:rPr lang="en-US" dirty="0" smtClean="0"/>
              <a:t> </a:t>
            </a:r>
            <a:r>
              <a:rPr lang="en-US" dirty="0" err="1" smtClean="0"/>
              <a:t>lvalue</a:t>
            </a:r>
            <a:r>
              <a:rPr lang="en-US" dirty="0" smtClean="0"/>
              <a:t> references</a:t>
            </a:r>
          </a:p>
          <a:p>
            <a:pPr marL="465138" lvl="1" indent="-285750">
              <a:buFont typeface="Arial" panose="020B0604020202020204" pitchFamily="34" charset="0"/>
              <a:buChar char="•"/>
            </a:pPr>
            <a:r>
              <a:rPr lang="en-US" dirty="0" smtClean="0"/>
              <a:t>by default to </a:t>
            </a:r>
            <a:r>
              <a:rPr lang="en-US" dirty="0" err="1" smtClean="0"/>
              <a:t>rvalue</a:t>
            </a:r>
            <a:r>
              <a:rPr lang="en-US" dirty="0" smtClean="0"/>
              <a:t> references</a:t>
            </a:r>
            <a:endParaRPr lang="en-US" dirty="0"/>
          </a:p>
          <a:p>
            <a:pPr marL="285750" indent="-285750">
              <a:buFont typeface="Arial" panose="020B0604020202020204" pitchFamily="34" charset="0"/>
              <a:buChar char="•"/>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654908607"/>
              </p:ext>
            </p:extLst>
          </p:nvPr>
        </p:nvGraphicFramePr>
        <p:xfrm>
          <a:off x="369903" y="1371600"/>
          <a:ext cx="7935896" cy="2571474"/>
        </p:xfrm>
        <a:graphic>
          <a:graphicData uri="http://schemas.openxmlformats.org/drawingml/2006/table">
            <a:tbl>
              <a:tblPr firstRow="1" bandRow="1">
                <a:tableStyleId>{5C22544A-7EE6-4342-B048-85BDC9FD1C3A}</a:tableStyleId>
              </a:tblPr>
              <a:tblGrid>
                <a:gridCol w="2645298"/>
                <a:gridCol w="1099599"/>
                <a:gridCol w="1613528"/>
                <a:gridCol w="862326"/>
                <a:gridCol w="1715145"/>
              </a:tblGrid>
              <a:tr h="507006">
                <a:tc>
                  <a:txBody>
                    <a:bodyPr/>
                    <a:lstStyle/>
                    <a:p>
                      <a:r>
                        <a:rPr lang="en-US" dirty="0" smtClean="0"/>
                        <a:t>            Argument type:</a:t>
                      </a:r>
                    </a:p>
                    <a:p>
                      <a:r>
                        <a:rPr lang="en-US" dirty="0" smtClean="0"/>
                        <a:t>Function signature</a:t>
                      </a:r>
                      <a:endParaRPr lang="en-US" dirty="0"/>
                    </a:p>
                  </a:txBody>
                  <a:tcPr/>
                </a:tc>
                <a:tc>
                  <a:txBody>
                    <a:bodyPr/>
                    <a:lstStyle/>
                    <a:p>
                      <a:r>
                        <a:rPr lang="en-US" dirty="0" err="1" smtClean="0"/>
                        <a:t>lvalue</a:t>
                      </a:r>
                      <a:endParaRPr lang="en-US" dirty="0"/>
                    </a:p>
                  </a:txBody>
                  <a:tcPr/>
                </a:tc>
                <a:tc>
                  <a:txBody>
                    <a:bodyPr/>
                    <a:lstStyle/>
                    <a:p>
                      <a:r>
                        <a:rPr lang="en-US" dirty="0" err="1" smtClean="0"/>
                        <a:t>const</a:t>
                      </a:r>
                      <a:r>
                        <a:rPr lang="en-US" dirty="0" smtClean="0"/>
                        <a:t> </a:t>
                      </a:r>
                      <a:r>
                        <a:rPr lang="en-US" dirty="0" err="1" smtClean="0"/>
                        <a:t>lvalue</a:t>
                      </a:r>
                      <a:endParaRPr lang="en-US" dirty="0"/>
                    </a:p>
                  </a:txBody>
                  <a:tcPr/>
                </a:tc>
                <a:tc>
                  <a:txBody>
                    <a:bodyPr/>
                    <a:lstStyle/>
                    <a:p>
                      <a:r>
                        <a:rPr lang="en-US" dirty="0" err="1" smtClean="0"/>
                        <a:t>rvalue</a:t>
                      </a:r>
                      <a:endParaRPr lang="en-US" dirty="0"/>
                    </a:p>
                  </a:txBody>
                  <a:tcPr/>
                </a:tc>
                <a:tc>
                  <a:txBody>
                    <a:bodyPr/>
                    <a:lstStyle/>
                    <a:p>
                      <a:r>
                        <a:rPr lang="en-US" dirty="0" err="1" smtClean="0"/>
                        <a:t>const</a:t>
                      </a:r>
                      <a:r>
                        <a:rPr lang="en-US" dirty="0" smtClean="0"/>
                        <a:t> </a:t>
                      </a:r>
                      <a:r>
                        <a:rPr lang="en-US" dirty="0" err="1" smtClean="0"/>
                        <a:t>rvalue</a:t>
                      </a:r>
                      <a:endParaRPr lang="en-US" dirty="0"/>
                    </a:p>
                  </a:txBody>
                  <a:tcPr/>
                </a:tc>
              </a:tr>
              <a:tr h="527467">
                <a:tc>
                  <a:txBody>
                    <a:bodyPr/>
                    <a:lstStyle/>
                    <a:p>
                      <a:r>
                        <a:rPr lang="en-US" sz="1600" dirty="0" smtClean="0">
                          <a:latin typeface="Consolas" panose="020B0609020204030204" pitchFamily="49" charset="0"/>
                          <a:cs typeface="Consolas" panose="020B0609020204030204" pitchFamily="49" charset="0"/>
                        </a:rPr>
                        <a:t>f(</a:t>
                      </a:r>
                      <a:r>
                        <a:rPr lang="en-US" sz="1600" dirty="0" err="1" smtClean="0">
                          <a:latin typeface="Consolas" panose="020B0609020204030204" pitchFamily="49" charset="0"/>
                          <a:cs typeface="Consolas" panose="020B0609020204030204" pitchFamily="49" charset="0"/>
                        </a:rPr>
                        <a:t>const</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std</a:t>
                      </a:r>
                      <a:r>
                        <a:rPr lang="en-US" sz="1600" dirty="0" smtClean="0">
                          <a:latin typeface="Consolas" panose="020B0609020204030204" pitchFamily="49" charset="0"/>
                          <a:cs typeface="Consolas" panose="020B0609020204030204" pitchFamily="49" charset="0"/>
                        </a:rPr>
                        <a:t>::string&amp;)</a:t>
                      </a:r>
                      <a:endParaRPr lang="en-US" sz="1600" dirty="0">
                        <a:latin typeface="Consolas" panose="020B0609020204030204" pitchFamily="49" charset="0"/>
                        <a:cs typeface="Consolas" panose="020B0609020204030204" pitchFamily="49" charset="0"/>
                      </a:endParaRP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r>
                        <a:rPr lang="en-US" dirty="0" smtClean="0">
                          <a:solidFill>
                            <a:srgbClr val="00B050"/>
                          </a:solidFill>
                        </a:rPr>
                        <a:t>OK</a:t>
                      </a:r>
                      <a:endParaRPr lang="en-US" dirty="0">
                        <a:solidFill>
                          <a:srgbClr val="00B050"/>
                        </a:solidFill>
                      </a:endParaRPr>
                    </a:p>
                  </a:txBody>
                  <a:tcPr/>
                </a:tc>
              </a:tr>
              <a:tr h="468190">
                <a:tc>
                  <a:txBody>
                    <a:bodyPr/>
                    <a:lstStyle/>
                    <a:p>
                      <a:r>
                        <a:rPr lang="en-US" sz="1600" dirty="0" smtClean="0">
                          <a:latin typeface="Consolas" panose="020B0609020204030204" pitchFamily="49" charset="0"/>
                          <a:cs typeface="Consolas" panose="020B0609020204030204" pitchFamily="49" charset="0"/>
                        </a:rPr>
                        <a:t>f(</a:t>
                      </a:r>
                      <a:r>
                        <a:rPr lang="en-US" sz="1600" dirty="0" err="1" smtClean="0">
                          <a:latin typeface="Consolas" panose="020B0609020204030204" pitchFamily="49" charset="0"/>
                          <a:cs typeface="Consolas" panose="020B0609020204030204" pitchFamily="49" charset="0"/>
                        </a:rPr>
                        <a:t>const</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std</a:t>
                      </a:r>
                      <a:r>
                        <a:rPr lang="en-US" sz="1600" dirty="0" smtClean="0">
                          <a:latin typeface="Consolas" panose="020B0609020204030204" pitchFamily="49" charset="0"/>
                          <a:cs typeface="Consolas" panose="020B0609020204030204" pitchFamily="49" charset="0"/>
                        </a:rPr>
                        <a:t>::string&amp;&amp;)</a:t>
                      </a:r>
                      <a:endParaRPr lang="en-US" sz="1600" dirty="0">
                        <a:latin typeface="Consolas" panose="020B0609020204030204" pitchFamily="49" charset="0"/>
                        <a:cs typeface="Consolas" panose="020B0609020204030204" pitchFamily="49" charset="0"/>
                      </a:endParaRPr>
                    </a:p>
                  </a:txBody>
                  <a:tcPr/>
                </a:tc>
                <a:tc>
                  <a:txBody>
                    <a:bodyPr/>
                    <a:lstStyle/>
                    <a:p>
                      <a:r>
                        <a:rPr lang="en-US" dirty="0" smtClean="0">
                          <a:solidFill>
                            <a:srgbClr val="FF0000"/>
                          </a:solidFill>
                        </a:rPr>
                        <a:t>NOK</a:t>
                      </a: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r>
                        <a:rPr lang="en-US" dirty="0" smtClean="0">
                          <a:solidFill>
                            <a:srgbClr val="00B050"/>
                          </a:solidFill>
                        </a:rPr>
                        <a:t>OK</a:t>
                      </a:r>
                      <a:endParaRPr lang="en-US" dirty="0">
                        <a:solidFill>
                          <a:srgbClr val="00B050"/>
                        </a:solidFill>
                      </a:endParaRPr>
                    </a:p>
                  </a:txBody>
                  <a:tcPr/>
                </a:tc>
              </a:tr>
              <a:tr h="507006">
                <a:tc>
                  <a:txBody>
                    <a:bodyPr/>
                    <a:lstStyle/>
                    <a:p>
                      <a:r>
                        <a:rPr lang="en-US" sz="1600" dirty="0" smtClean="0">
                          <a:latin typeface="Consolas" panose="020B0609020204030204" pitchFamily="49" charset="0"/>
                          <a:cs typeface="Consolas" panose="020B0609020204030204" pitchFamily="49" charset="0"/>
                        </a:rPr>
                        <a:t>f(</a:t>
                      </a:r>
                      <a:r>
                        <a:rPr lang="en-US" sz="1600" dirty="0" err="1" smtClean="0">
                          <a:latin typeface="Consolas" panose="020B0609020204030204" pitchFamily="49" charset="0"/>
                          <a:cs typeface="Consolas" panose="020B0609020204030204" pitchFamily="49" charset="0"/>
                        </a:rPr>
                        <a:t>std</a:t>
                      </a:r>
                      <a:r>
                        <a:rPr lang="en-US" sz="1600" dirty="0" smtClean="0">
                          <a:latin typeface="Consolas" panose="020B0609020204030204" pitchFamily="49" charset="0"/>
                          <a:cs typeface="Consolas" panose="020B0609020204030204" pitchFamily="49" charset="0"/>
                        </a:rPr>
                        <a:t>::string&amp;)</a:t>
                      </a:r>
                      <a:endParaRPr lang="en-US" sz="1600" dirty="0">
                        <a:latin typeface="Consolas" panose="020B0609020204030204" pitchFamily="49" charset="0"/>
                        <a:cs typeface="Consolas" panose="020B0609020204030204" pitchFamily="49" charset="0"/>
                      </a:endParaRP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c>
                  <a:txBody>
                    <a:bodyPr/>
                    <a:lstStyle/>
                    <a:p>
                      <a:r>
                        <a:rPr lang="en-US" dirty="0" smtClean="0">
                          <a:solidFill>
                            <a:srgbClr val="FF0000"/>
                          </a:solidFill>
                        </a:rPr>
                        <a:t>NOK</a:t>
                      </a:r>
                      <a:r>
                        <a:rPr lang="en-US" sz="1050" dirty="0" smtClean="0">
                          <a:solidFill>
                            <a:schemeClr val="tx1"/>
                          </a:solidFill>
                        </a:rPr>
                        <a:t> (*)</a:t>
                      </a:r>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r>
              <a:tr h="428731">
                <a:tc>
                  <a:txBody>
                    <a:bodyPr/>
                    <a:lstStyle/>
                    <a:p>
                      <a:r>
                        <a:rPr lang="en-US" sz="1600" dirty="0" smtClean="0">
                          <a:latin typeface="Consolas" panose="020B0609020204030204" pitchFamily="49" charset="0"/>
                          <a:cs typeface="Consolas" panose="020B0609020204030204" pitchFamily="49" charset="0"/>
                        </a:rPr>
                        <a:t>f(</a:t>
                      </a:r>
                      <a:r>
                        <a:rPr lang="en-US" sz="1600" dirty="0" err="1" smtClean="0">
                          <a:latin typeface="Consolas" panose="020B0609020204030204" pitchFamily="49" charset="0"/>
                          <a:cs typeface="Consolas" panose="020B0609020204030204" pitchFamily="49" charset="0"/>
                        </a:rPr>
                        <a:t>std</a:t>
                      </a:r>
                      <a:r>
                        <a:rPr lang="en-US" sz="1600" dirty="0" smtClean="0">
                          <a:latin typeface="Consolas" panose="020B0609020204030204" pitchFamily="49" charset="0"/>
                          <a:cs typeface="Consolas" panose="020B0609020204030204" pitchFamily="49" charset="0"/>
                        </a:rPr>
                        <a:t>::string&amp;&amp;)</a:t>
                      </a:r>
                      <a:endParaRPr lang="en-US" sz="1600" dirty="0">
                        <a:latin typeface="Consolas" panose="020B0609020204030204" pitchFamily="49" charset="0"/>
                        <a:cs typeface="Consolas" panose="020B0609020204030204" pitchFamily="49" charset="0"/>
                      </a:endParaRPr>
                    </a:p>
                  </a:txBody>
                  <a:tcPr/>
                </a:tc>
                <a:tc>
                  <a:txBody>
                    <a:bodyPr/>
                    <a:lstStyle/>
                    <a:p>
                      <a:r>
                        <a:rPr lang="en-US" dirty="0" smtClean="0">
                          <a:solidFill>
                            <a:srgbClr val="FF0000"/>
                          </a:solidFill>
                        </a:rPr>
                        <a:t>NOK</a:t>
                      </a: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c>
                  <a:txBody>
                    <a:bodyPr/>
                    <a:lstStyle/>
                    <a:p>
                      <a:r>
                        <a:rPr lang="en-US" dirty="0" smtClean="0">
                          <a:solidFill>
                            <a:srgbClr val="00B050"/>
                          </a:solidFill>
                        </a:rPr>
                        <a:t>OK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r>
            </a:tbl>
          </a:graphicData>
        </a:graphic>
      </p:graphicFrame>
    </p:spTree>
    <p:extLst>
      <p:ext uri="{BB962C8B-B14F-4D97-AF65-F5344CB8AC3E}">
        <p14:creationId xmlns:p14="http://schemas.microsoft.com/office/powerpoint/2010/main" val="4956367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Lvalues</a:t>
            </a:r>
            <a:r>
              <a:rPr lang="en-US" dirty="0"/>
              <a:t> </a:t>
            </a:r>
            <a:r>
              <a:rPr lang="en-US" dirty="0">
                <a:sym typeface="Wingdings" panose="05000000000000000000" pitchFamily="2" charset="2"/>
              </a:rPr>
              <a:t> </a:t>
            </a:r>
            <a:r>
              <a:rPr lang="en-US" dirty="0" err="1">
                <a:sym typeface="Wingdings" panose="05000000000000000000" pitchFamily="2" charset="2"/>
              </a:rPr>
              <a:t>rvalues</a:t>
            </a:r>
            <a:r>
              <a:rPr lang="en-US" dirty="0">
                <a:sym typeface="Wingdings" panose="05000000000000000000" pitchFamily="2" charset="2"/>
              </a:rPr>
              <a:t> </a:t>
            </a:r>
            <a:r>
              <a:rPr lang="en-US" dirty="0" smtClean="0">
                <a:sym typeface="Wingdings" panose="05000000000000000000" pitchFamily="2" charset="2"/>
              </a:rPr>
              <a:t>– Default binding of variables </a:t>
            </a:r>
            <a:r>
              <a:rPr lang="en-US" dirty="0" smtClean="0">
                <a:solidFill>
                  <a:srgbClr val="FF0000"/>
                </a:solidFill>
                <a:sym typeface="Wingdings" panose="05000000000000000000" pitchFamily="2" charset="2"/>
              </a:rPr>
              <a:t>HIDDEN SLIDE</a:t>
            </a:r>
            <a:endParaRPr lang="en-US" dirty="0">
              <a:solidFill>
                <a:srgbClr val="FF0000"/>
              </a:solidFill>
            </a:endParaRPr>
          </a:p>
        </p:txBody>
      </p:sp>
      <p:sp>
        <p:nvSpPr>
          <p:cNvPr id="3" name="Content Placeholder 2"/>
          <p:cNvSpPr>
            <a:spLocks noGrp="1"/>
          </p:cNvSpPr>
          <p:nvPr>
            <p:ph idx="1"/>
          </p:nvPr>
        </p:nvSpPr>
        <p:spPr>
          <a:xfrm>
            <a:off x="533400" y="1447800"/>
            <a:ext cx="6769101" cy="4752975"/>
          </a:xfrm>
        </p:spPr>
        <p:txBody>
          <a:bodyPr>
            <a:normAutofit/>
          </a:bodyPr>
          <a:lstStyle/>
          <a:p>
            <a:pPr marL="171450" indent="-171450">
              <a:buFont typeface="Arial" pitchFamily="34" charset="0"/>
              <a:buChar char="•"/>
            </a:pPr>
            <a:r>
              <a:rPr lang="en-US" dirty="0" smtClean="0">
                <a:latin typeface="+mn-lt"/>
              </a:rPr>
              <a:t>Overloaded function g</a:t>
            </a:r>
            <a:endParaRPr lang="en-US" dirty="0">
              <a:latin typeface="+mn-lt"/>
            </a:endParaRPr>
          </a:p>
        </p:txBody>
      </p:sp>
      <p:sp>
        <p:nvSpPr>
          <p:cNvPr id="4" name="Content Placeholder 3"/>
          <p:cNvSpPr txBox="1">
            <a:spLocks/>
          </p:cNvSpPr>
          <p:nvPr/>
        </p:nvSpPr>
        <p:spPr bwMode="auto">
          <a:xfrm>
            <a:off x="0" y="1827707"/>
            <a:ext cx="9144000" cy="90550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a:solidFill>
                  <a:srgbClr val="0000FF"/>
                </a:solidFill>
                <a:latin typeface="Consolas"/>
                <a:ea typeface="MS PGothic"/>
                <a:cs typeface="Arial"/>
              </a:rPr>
              <a:t>void</a:t>
            </a:r>
            <a:r>
              <a:rPr lang="en-US" sz="1600" dirty="0">
                <a:solidFill>
                  <a:srgbClr val="000000"/>
                </a:solidFill>
                <a:latin typeface="Consolas"/>
                <a:ea typeface="MS PGothic"/>
                <a:cs typeface="Arial"/>
              </a:rPr>
              <a:t> g(</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&amp;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cout</a:t>
            </a:r>
            <a:r>
              <a:rPr lang="en-US" sz="1600" dirty="0">
                <a:solidFill>
                  <a:srgbClr val="000000"/>
                </a:solidFill>
                <a:latin typeface="Consolas"/>
                <a:ea typeface="MS PGothic"/>
                <a:cs typeface="Arial"/>
              </a:rPr>
              <a:t> &lt;&lt;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&lt;&lt; </a:t>
            </a:r>
            <a:r>
              <a:rPr lang="en-US" sz="1600" dirty="0">
                <a:solidFill>
                  <a:srgbClr val="A31515"/>
                </a:solidFill>
                <a:latin typeface="Consolas"/>
                <a:ea typeface="MS PGothic"/>
                <a:cs typeface="Arial"/>
              </a:rPr>
              <a:t>" binds by default with </a:t>
            </a:r>
            <a:r>
              <a:rPr lang="en-US" sz="1600" dirty="0" err="1">
                <a:solidFill>
                  <a:srgbClr val="A31515"/>
                </a:solidFill>
                <a:latin typeface="Consolas"/>
                <a:ea typeface="MS PGothic"/>
                <a:cs typeface="Arial"/>
              </a:rPr>
              <a:t>std</a:t>
            </a:r>
            <a:r>
              <a:rPr lang="en-US" sz="1600" dirty="0">
                <a:solidFill>
                  <a:srgbClr val="A31515"/>
                </a:solidFill>
                <a:latin typeface="Consolas"/>
                <a:ea typeface="MS PGothic"/>
                <a:cs typeface="Arial"/>
              </a:rPr>
              <a:t>::string&amp;"</a:t>
            </a:r>
            <a:r>
              <a:rPr lang="en-US" sz="1600" dirty="0">
                <a:solidFill>
                  <a:srgbClr val="000000"/>
                </a:solidFill>
                <a:latin typeface="Consolas"/>
                <a:ea typeface="MS PGothic"/>
                <a:cs typeface="Arial"/>
              </a:rPr>
              <a:t> &lt;&lt;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endl</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effectLst/>
              <a:latin typeface="Calibri"/>
              <a:ea typeface="SimSun"/>
              <a:cs typeface="Times New Roman"/>
            </a:endParaRPr>
          </a:p>
        </p:txBody>
      </p:sp>
      <p:sp>
        <p:nvSpPr>
          <p:cNvPr id="5" name="Content Placeholder 3"/>
          <p:cNvSpPr txBox="1">
            <a:spLocks/>
          </p:cNvSpPr>
          <p:nvPr/>
        </p:nvSpPr>
        <p:spPr bwMode="auto">
          <a:xfrm>
            <a:off x="0" y="2819400"/>
            <a:ext cx="9144000" cy="90550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a:solidFill>
                  <a:srgbClr val="0000FF"/>
                </a:solidFill>
                <a:latin typeface="Consolas"/>
                <a:ea typeface="MS PGothic"/>
                <a:cs typeface="Arial"/>
              </a:rPr>
              <a:t>void</a:t>
            </a:r>
            <a:r>
              <a:rPr lang="en-US" sz="1600" dirty="0">
                <a:solidFill>
                  <a:srgbClr val="000000"/>
                </a:solidFill>
                <a:latin typeface="Consolas"/>
                <a:ea typeface="MS PGothic"/>
                <a:cs typeface="Arial"/>
              </a:rPr>
              <a:t> g(</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&amp;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cout</a:t>
            </a:r>
            <a:r>
              <a:rPr lang="en-US" sz="1600" dirty="0">
                <a:solidFill>
                  <a:srgbClr val="000000"/>
                </a:solidFill>
                <a:latin typeface="Consolas"/>
                <a:ea typeface="MS PGothic"/>
                <a:cs typeface="Arial"/>
              </a:rPr>
              <a:t> &lt;&lt;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&lt;&lt; </a:t>
            </a:r>
            <a:r>
              <a:rPr lang="en-US" sz="1600" dirty="0">
                <a:solidFill>
                  <a:srgbClr val="A31515"/>
                </a:solidFill>
                <a:latin typeface="Consolas"/>
                <a:ea typeface="MS PGothic"/>
                <a:cs typeface="Arial"/>
              </a:rPr>
              <a:t>" binds by default with </a:t>
            </a:r>
            <a:r>
              <a:rPr lang="en-US" sz="1600" dirty="0" err="1">
                <a:solidFill>
                  <a:srgbClr val="A31515"/>
                </a:solidFill>
                <a:latin typeface="Consolas"/>
                <a:ea typeface="MS PGothic"/>
                <a:cs typeface="Arial"/>
              </a:rPr>
              <a:t>const</a:t>
            </a:r>
            <a:r>
              <a:rPr lang="en-US" sz="1600" dirty="0">
                <a:solidFill>
                  <a:srgbClr val="A31515"/>
                </a:solidFill>
                <a:latin typeface="Consolas"/>
                <a:ea typeface="MS PGothic"/>
                <a:cs typeface="Arial"/>
              </a:rPr>
              <a:t> </a:t>
            </a:r>
            <a:r>
              <a:rPr lang="en-US" sz="1600" dirty="0" err="1">
                <a:solidFill>
                  <a:srgbClr val="A31515"/>
                </a:solidFill>
                <a:latin typeface="Consolas"/>
                <a:ea typeface="MS PGothic"/>
                <a:cs typeface="Arial"/>
              </a:rPr>
              <a:t>std</a:t>
            </a:r>
            <a:r>
              <a:rPr lang="en-US" sz="1600" dirty="0">
                <a:solidFill>
                  <a:srgbClr val="A31515"/>
                </a:solidFill>
                <a:latin typeface="Consolas"/>
                <a:ea typeface="MS PGothic"/>
                <a:cs typeface="Arial"/>
              </a:rPr>
              <a:t>::string&amp;"</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&lt;&lt; </a:t>
            </a:r>
            <a:r>
              <a:rPr lang="en-US" sz="1600" dirty="0" err="1" smtClean="0">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endl</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effectLst/>
              <a:latin typeface="Calibri"/>
              <a:ea typeface="SimSun"/>
              <a:cs typeface="Times New Roman"/>
            </a:endParaRPr>
          </a:p>
        </p:txBody>
      </p:sp>
      <p:sp>
        <p:nvSpPr>
          <p:cNvPr id="6" name="Content Placeholder 3"/>
          <p:cNvSpPr txBox="1">
            <a:spLocks/>
          </p:cNvSpPr>
          <p:nvPr/>
        </p:nvSpPr>
        <p:spPr bwMode="auto">
          <a:xfrm>
            <a:off x="0" y="3810000"/>
            <a:ext cx="9144000" cy="90550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a:solidFill>
                  <a:srgbClr val="0000FF"/>
                </a:solidFill>
                <a:latin typeface="Consolas"/>
                <a:ea typeface="MS PGothic"/>
                <a:cs typeface="Arial"/>
              </a:rPr>
              <a:t>void</a:t>
            </a:r>
            <a:r>
              <a:rPr lang="en-US" sz="1600" dirty="0">
                <a:solidFill>
                  <a:srgbClr val="000000"/>
                </a:solidFill>
                <a:latin typeface="Consolas"/>
                <a:ea typeface="MS PGothic"/>
                <a:cs typeface="Arial"/>
              </a:rPr>
              <a:t> g(</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&amp;&amp;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cout</a:t>
            </a:r>
            <a:r>
              <a:rPr lang="en-US" sz="1600" dirty="0">
                <a:solidFill>
                  <a:srgbClr val="000000"/>
                </a:solidFill>
                <a:latin typeface="Consolas"/>
                <a:ea typeface="MS PGothic"/>
                <a:cs typeface="Arial"/>
              </a:rPr>
              <a:t> &lt;&lt;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&lt;&lt; </a:t>
            </a:r>
            <a:r>
              <a:rPr lang="en-US" sz="1600" dirty="0">
                <a:solidFill>
                  <a:srgbClr val="A31515"/>
                </a:solidFill>
                <a:latin typeface="Consolas"/>
                <a:ea typeface="MS PGothic"/>
                <a:cs typeface="Arial"/>
              </a:rPr>
              <a:t>" binds by default with </a:t>
            </a:r>
            <a:r>
              <a:rPr lang="en-US" sz="1600" dirty="0" err="1">
                <a:solidFill>
                  <a:srgbClr val="A31515"/>
                </a:solidFill>
                <a:latin typeface="Consolas"/>
                <a:ea typeface="MS PGothic"/>
                <a:cs typeface="Arial"/>
              </a:rPr>
              <a:t>std</a:t>
            </a:r>
            <a:r>
              <a:rPr lang="en-US" sz="1600" dirty="0">
                <a:solidFill>
                  <a:srgbClr val="A31515"/>
                </a:solidFill>
                <a:latin typeface="Consolas"/>
                <a:ea typeface="MS PGothic"/>
                <a:cs typeface="Arial"/>
              </a:rPr>
              <a:t>::string&amp;&amp;"</a:t>
            </a:r>
            <a:r>
              <a:rPr lang="en-US" sz="1600" dirty="0">
                <a:solidFill>
                  <a:srgbClr val="000000"/>
                </a:solidFill>
                <a:latin typeface="Consolas"/>
                <a:ea typeface="MS PGothic"/>
                <a:cs typeface="Arial"/>
              </a:rPr>
              <a:t> &lt;&lt;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endl</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effectLst/>
              <a:latin typeface="Calibri"/>
              <a:ea typeface="SimSun"/>
              <a:cs typeface="Times New Roman"/>
            </a:endParaRPr>
          </a:p>
        </p:txBody>
      </p:sp>
      <p:sp>
        <p:nvSpPr>
          <p:cNvPr id="8" name="Content Placeholder 3"/>
          <p:cNvSpPr txBox="1">
            <a:spLocks/>
          </p:cNvSpPr>
          <p:nvPr/>
        </p:nvSpPr>
        <p:spPr bwMode="auto">
          <a:xfrm>
            <a:off x="0" y="4809495"/>
            <a:ext cx="9144000" cy="90550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a:solidFill>
                  <a:srgbClr val="0000FF"/>
                </a:solidFill>
                <a:latin typeface="Consolas"/>
                <a:ea typeface="MS PGothic"/>
                <a:cs typeface="Arial"/>
              </a:rPr>
              <a:t>void</a:t>
            </a:r>
            <a:r>
              <a:rPr lang="en-US" sz="1600" dirty="0">
                <a:solidFill>
                  <a:srgbClr val="000000"/>
                </a:solidFill>
                <a:latin typeface="Consolas"/>
                <a:ea typeface="MS PGothic"/>
                <a:cs typeface="Arial"/>
              </a:rPr>
              <a:t> g(</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&amp;&amp;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cout</a:t>
            </a:r>
            <a:r>
              <a:rPr lang="en-US" sz="1600" dirty="0">
                <a:solidFill>
                  <a:srgbClr val="000000"/>
                </a:solidFill>
                <a:latin typeface="Consolas"/>
                <a:ea typeface="MS PGothic"/>
                <a:cs typeface="Arial"/>
              </a:rPr>
              <a:t> &lt;&lt;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&lt;&lt; </a:t>
            </a:r>
            <a:r>
              <a:rPr lang="en-US" sz="1600" dirty="0">
                <a:solidFill>
                  <a:srgbClr val="A31515"/>
                </a:solidFill>
                <a:latin typeface="Consolas"/>
                <a:ea typeface="MS PGothic"/>
                <a:cs typeface="Arial"/>
              </a:rPr>
              <a:t>" binds by default with </a:t>
            </a:r>
            <a:r>
              <a:rPr lang="en-US" sz="1600" dirty="0" err="1">
                <a:solidFill>
                  <a:srgbClr val="A31515"/>
                </a:solidFill>
                <a:latin typeface="Consolas"/>
                <a:ea typeface="MS PGothic"/>
                <a:cs typeface="Arial"/>
              </a:rPr>
              <a:t>const</a:t>
            </a:r>
            <a:r>
              <a:rPr lang="en-US" sz="1600" dirty="0">
                <a:solidFill>
                  <a:srgbClr val="A31515"/>
                </a:solidFill>
                <a:latin typeface="Consolas"/>
                <a:ea typeface="MS PGothic"/>
                <a:cs typeface="Arial"/>
              </a:rPr>
              <a:t> </a:t>
            </a:r>
            <a:r>
              <a:rPr lang="en-US" sz="1600" dirty="0" err="1">
                <a:solidFill>
                  <a:srgbClr val="A31515"/>
                </a:solidFill>
                <a:latin typeface="Consolas"/>
                <a:ea typeface="MS PGothic"/>
                <a:cs typeface="Arial"/>
              </a:rPr>
              <a:t>std</a:t>
            </a:r>
            <a:r>
              <a:rPr lang="en-US" sz="1600" dirty="0">
                <a:solidFill>
                  <a:srgbClr val="A31515"/>
                </a:solidFill>
                <a:latin typeface="Consolas"/>
                <a:ea typeface="MS PGothic"/>
                <a:cs typeface="Arial"/>
              </a:rPr>
              <a:t>::string&amp;&amp;"</a:t>
            </a:r>
            <a:r>
              <a:rPr lang="en-US" sz="1600" dirty="0">
                <a:solidFill>
                  <a:srgbClr val="000000"/>
                </a:solidFill>
                <a:latin typeface="Consolas"/>
                <a:ea typeface="MS PGothic"/>
                <a:cs typeface="Arial"/>
              </a:rPr>
              <a:t> &lt;&lt;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endl</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effectLst/>
              <a:latin typeface="Calibri"/>
              <a:ea typeface="SimSun"/>
              <a:cs typeface="Times New Roman"/>
            </a:endParaRPr>
          </a:p>
        </p:txBody>
      </p:sp>
      <p:sp>
        <p:nvSpPr>
          <p:cNvPr id="9" name="Content Placeholder 3"/>
          <p:cNvSpPr txBox="1">
            <a:spLocks/>
          </p:cNvSpPr>
          <p:nvPr/>
        </p:nvSpPr>
        <p:spPr bwMode="auto">
          <a:xfrm>
            <a:off x="0" y="5800095"/>
            <a:ext cx="9144000" cy="63466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smtClean="0">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get_rvalue</a:t>
            </a:r>
            <a:r>
              <a:rPr lang="en-US" sz="1600" dirty="0">
                <a:solidFill>
                  <a:srgbClr val="000000"/>
                </a:solidFill>
                <a:latin typeface="Consolas"/>
                <a:ea typeface="MS PGothic"/>
                <a:cs typeface="Arial"/>
              </a:rPr>
              <a:t>(</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&amp;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 </a:t>
            </a:r>
            <a:r>
              <a:rPr lang="en-US" sz="1600" dirty="0">
                <a:solidFill>
                  <a:srgbClr val="0000FF"/>
                </a:solidFill>
                <a:latin typeface="Consolas"/>
                <a:ea typeface="MS PGothic"/>
                <a:cs typeface="Arial"/>
              </a:rPr>
              <a:t>return</a:t>
            </a:r>
            <a:r>
              <a:rPr lang="en-US" sz="1600" dirty="0">
                <a:solidFill>
                  <a:srgbClr val="000000"/>
                </a:solidFill>
                <a:latin typeface="Consolas"/>
                <a:ea typeface="MS PGothic"/>
                <a:cs typeface="Arial"/>
              </a:rPr>
              <a:t>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get_const_rvalue</a:t>
            </a:r>
            <a:r>
              <a:rPr lang="en-US" sz="1600" dirty="0">
                <a:solidFill>
                  <a:srgbClr val="000000"/>
                </a:solidFill>
                <a:latin typeface="Consolas"/>
                <a:ea typeface="MS PGothic"/>
                <a:cs typeface="Arial"/>
              </a:rPr>
              <a:t>(</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&amp;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 </a:t>
            </a:r>
            <a:r>
              <a:rPr lang="en-US" sz="1600" dirty="0">
                <a:solidFill>
                  <a:srgbClr val="0000FF"/>
                </a:solidFill>
                <a:latin typeface="Consolas"/>
                <a:ea typeface="MS PGothic"/>
                <a:cs typeface="Arial"/>
              </a:rPr>
              <a:t>return</a:t>
            </a:r>
            <a:r>
              <a:rPr lang="en-US" sz="1600" dirty="0">
                <a:solidFill>
                  <a:srgbClr val="000000"/>
                </a:solidFill>
                <a:latin typeface="Consolas"/>
                <a:ea typeface="MS PGothic"/>
                <a:cs typeface="Arial"/>
              </a:rPr>
              <a:t> </a:t>
            </a:r>
            <a:r>
              <a:rPr lang="en-US" sz="1600" dirty="0" err="1">
                <a:solidFill>
                  <a:srgbClr val="808080"/>
                </a:solidFill>
                <a:latin typeface="Consolas"/>
                <a:ea typeface="MS PGothic"/>
                <a:cs typeface="Arial"/>
              </a:rPr>
              <a:t>arg</a:t>
            </a:r>
            <a:r>
              <a:rPr lang="en-US" sz="1600" dirty="0">
                <a:solidFill>
                  <a:srgbClr val="000000"/>
                </a:solidFill>
                <a:latin typeface="Consolas"/>
                <a:ea typeface="MS PGothic"/>
                <a:cs typeface="Arial"/>
              </a:rPr>
              <a:t>; }</a:t>
            </a:r>
            <a:endParaRPr lang="en-US" sz="1600" dirty="0">
              <a:effectLst/>
              <a:latin typeface="Calibri"/>
              <a:ea typeface="SimSun"/>
              <a:cs typeface="Times New Roman"/>
            </a:endParaRPr>
          </a:p>
        </p:txBody>
      </p:sp>
    </p:spTree>
    <p:extLst>
      <p:ext uri="{BB962C8B-B14F-4D97-AF65-F5344CB8AC3E}">
        <p14:creationId xmlns:p14="http://schemas.microsoft.com/office/powerpoint/2010/main" val="218630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Lvalues</a:t>
            </a:r>
            <a:r>
              <a:rPr lang="en-US" dirty="0"/>
              <a:t> </a:t>
            </a:r>
            <a:r>
              <a:rPr lang="en-US" dirty="0">
                <a:sym typeface="Wingdings" panose="05000000000000000000" pitchFamily="2" charset="2"/>
              </a:rPr>
              <a:t> </a:t>
            </a:r>
            <a:r>
              <a:rPr lang="en-US" dirty="0" err="1">
                <a:sym typeface="Wingdings" panose="05000000000000000000" pitchFamily="2" charset="2"/>
              </a:rPr>
              <a:t>rvalues</a:t>
            </a:r>
            <a:r>
              <a:rPr lang="en-US" dirty="0">
                <a:sym typeface="Wingdings" panose="05000000000000000000" pitchFamily="2" charset="2"/>
              </a:rPr>
              <a:t> – Default binding of </a:t>
            </a:r>
            <a:r>
              <a:rPr lang="en-US" dirty="0" smtClean="0">
                <a:sym typeface="Wingdings" panose="05000000000000000000" pitchFamily="2" charset="2"/>
              </a:rPr>
              <a:t>variables </a:t>
            </a:r>
            <a:r>
              <a:rPr lang="en-US" dirty="0" smtClean="0">
                <a:solidFill>
                  <a:srgbClr val="FF0000"/>
                </a:solidFill>
                <a:sym typeface="Wingdings" panose="05000000000000000000" pitchFamily="2" charset="2"/>
              </a:rPr>
              <a:t>HIDDEN SLIDE</a:t>
            </a:r>
            <a:endParaRPr lang="en-US" dirty="0">
              <a:solidFill>
                <a:srgbClr val="FF0000"/>
              </a:solidFill>
            </a:endParaRPr>
          </a:p>
        </p:txBody>
      </p:sp>
      <p:sp>
        <p:nvSpPr>
          <p:cNvPr id="3" name="Content Placeholder 2"/>
          <p:cNvSpPr>
            <a:spLocks noGrp="1"/>
          </p:cNvSpPr>
          <p:nvPr>
            <p:ph idx="1"/>
          </p:nvPr>
        </p:nvSpPr>
        <p:spPr>
          <a:xfrm>
            <a:off x="539749" y="1412874"/>
            <a:ext cx="8451851" cy="4752975"/>
          </a:xfrm>
        </p:spPr>
        <p:txBody>
          <a:bodyPr>
            <a:normAutofit/>
          </a:bodyPr>
          <a:lstStyle/>
          <a:p>
            <a:endParaRPr lang="en-US" dirty="0" smtClean="0"/>
          </a:p>
          <a:p>
            <a:endParaRPr lang="en-US" dirty="0"/>
          </a:p>
          <a:p>
            <a:endParaRPr lang="en-US" dirty="0" smtClean="0"/>
          </a:p>
          <a:p>
            <a:pPr marL="342900" indent="-342900">
              <a:buFont typeface="Arial" pitchFamily="34" charset="0"/>
              <a:buChar char="•"/>
            </a:pPr>
            <a:r>
              <a:rPr lang="en-US" dirty="0"/>
              <a:t>Output: “</a:t>
            </a:r>
            <a:r>
              <a:rPr lang="en-US" dirty="0" err="1"/>
              <a:t>lvalue</a:t>
            </a:r>
            <a:r>
              <a:rPr lang="en-US" dirty="0"/>
              <a:t> binds by default with </a:t>
            </a:r>
            <a:r>
              <a:rPr lang="en-US" dirty="0" err="1"/>
              <a:t>std</a:t>
            </a:r>
            <a:r>
              <a:rPr lang="en-US" dirty="0"/>
              <a:t>::string</a:t>
            </a:r>
            <a:r>
              <a:rPr lang="en-US" dirty="0" smtClean="0"/>
              <a:t>&amp;”</a:t>
            </a:r>
          </a:p>
          <a:p>
            <a:pPr marL="342900" indent="-342900">
              <a:buFont typeface="Arial" pitchFamily="34" charset="0"/>
              <a:buChar char="•"/>
            </a:pPr>
            <a:endParaRPr lang="en-US" dirty="0"/>
          </a:p>
          <a:p>
            <a:pPr marL="342900" indent="-342900">
              <a:buFont typeface="Arial" pitchFamily="34" charset="0"/>
              <a:buChar char="•"/>
            </a:pPr>
            <a:endParaRPr lang="en-US" dirty="0" smtClean="0"/>
          </a:p>
          <a:p>
            <a:pPr marL="342900" indent="-342900">
              <a:buFont typeface="Arial" pitchFamily="34" charset="0"/>
              <a:buChar char="•"/>
            </a:pPr>
            <a:endParaRPr lang="en-US" dirty="0"/>
          </a:p>
          <a:p>
            <a:pPr marL="342900" indent="-342900">
              <a:buFont typeface="Arial" pitchFamily="34" charset="0"/>
              <a:buChar char="•"/>
            </a:pPr>
            <a:r>
              <a:rPr lang="en-US" dirty="0"/>
              <a:t>Output: “</a:t>
            </a:r>
            <a:r>
              <a:rPr lang="en-US" dirty="0" err="1"/>
              <a:t>const</a:t>
            </a:r>
            <a:r>
              <a:rPr lang="en-US" dirty="0"/>
              <a:t> </a:t>
            </a:r>
            <a:r>
              <a:rPr lang="en-US" dirty="0" err="1"/>
              <a:t>lvalue</a:t>
            </a:r>
            <a:r>
              <a:rPr lang="en-US" dirty="0"/>
              <a:t> binds by default with </a:t>
            </a:r>
            <a:r>
              <a:rPr lang="en-US" dirty="0" err="1"/>
              <a:t>const</a:t>
            </a:r>
            <a:r>
              <a:rPr lang="en-US" dirty="0"/>
              <a:t> </a:t>
            </a:r>
            <a:r>
              <a:rPr lang="en-US" dirty="0" err="1"/>
              <a:t>std</a:t>
            </a:r>
            <a:r>
              <a:rPr lang="en-US" dirty="0"/>
              <a:t>::string</a:t>
            </a:r>
            <a:r>
              <a:rPr lang="en-US" dirty="0" smtClean="0"/>
              <a:t>&amp;”</a:t>
            </a:r>
          </a:p>
          <a:p>
            <a:pPr marL="342900" indent="-342900">
              <a:buFont typeface="Arial" pitchFamily="34" charset="0"/>
              <a:buChar char="•"/>
            </a:pPr>
            <a:endParaRPr lang="en-US" dirty="0"/>
          </a:p>
          <a:p>
            <a:pPr marL="342900" indent="-342900">
              <a:buFont typeface="Arial" pitchFamily="34" charset="0"/>
              <a:buChar char="•"/>
            </a:pPr>
            <a:endParaRPr lang="en-US" dirty="0" smtClean="0"/>
          </a:p>
          <a:p>
            <a:pPr marL="342900" indent="-342900">
              <a:buFont typeface="Arial" pitchFamily="34" charset="0"/>
              <a:buChar char="•"/>
            </a:pPr>
            <a:r>
              <a:rPr lang="en-US" dirty="0"/>
              <a:t>Output: “</a:t>
            </a:r>
            <a:r>
              <a:rPr lang="en-US" dirty="0" err="1"/>
              <a:t>rvalue</a:t>
            </a:r>
            <a:r>
              <a:rPr lang="en-US" dirty="0"/>
              <a:t> binds by default with </a:t>
            </a:r>
            <a:r>
              <a:rPr lang="en-US" dirty="0" err="1"/>
              <a:t>std</a:t>
            </a:r>
            <a:r>
              <a:rPr lang="en-US" dirty="0"/>
              <a:t>::string</a:t>
            </a:r>
            <a:r>
              <a:rPr lang="en-US" dirty="0" smtClean="0"/>
              <a:t>&amp;&amp;”</a:t>
            </a:r>
          </a:p>
          <a:p>
            <a:pPr marL="342900" indent="-342900">
              <a:buFont typeface="Arial" pitchFamily="34" charset="0"/>
              <a:buChar char="•"/>
            </a:pPr>
            <a:endParaRPr lang="en-US" dirty="0"/>
          </a:p>
          <a:p>
            <a:pPr marL="342900" indent="-342900">
              <a:buFont typeface="Arial" pitchFamily="34" charset="0"/>
              <a:buChar char="•"/>
            </a:pPr>
            <a:endParaRPr lang="en-US" dirty="0" smtClean="0"/>
          </a:p>
          <a:p>
            <a:pPr marL="342900" indent="-342900">
              <a:buFont typeface="Arial" pitchFamily="34" charset="0"/>
              <a:buChar char="•"/>
            </a:pPr>
            <a:r>
              <a:rPr lang="en-US" dirty="0"/>
              <a:t>Output: “</a:t>
            </a:r>
            <a:r>
              <a:rPr lang="en-US" dirty="0" err="1"/>
              <a:t>const</a:t>
            </a:r>
            <a:r>
              <a:rPr lang="en-US" dirty="0"/>
              <a:t> </a:t>
            </a:r>
            <a:r>
              <a:rPr lang="en-US" dirty="0" err="1"/>
              <a:t>rvalue</a:t>
            </a:r>
            <a:r>
              <a:rPr lang="en-US" dirty="0"/>
              <a:t> binds by default with </a:t>
            </a:r>
            <a:r>
              <a:rPr lang="en-US" dirty="0" err="1"/>
              <a:t>const</a:t>
            </a:r>
            <a:r>
              <a:rPr lang="en-US" dirty="0"/>
              <a:t> </a:t>
            </a:r>
            <a:r>
              <a:rPr lang="en-US" dirty="0" err="1"/>
              <a:t>std</a:t>
            </a:r>
            <a:r>
              <a:rPr lang="en-US" dirty="0"/>
              <a:t>::string&amp;&amp;”</a:t>
            </a:r>
          </a:p>
          <a:p>
            <a:pPr marL="342900" indent="-342900">
              <a:buFont typeface="Arial" pitchFamily="34" charset="0"/>
              <a:buChar char="•"/>
            </a:pPr>
            <a:endParaRPr lang="en-US" dirty="0"/>
          </a:p>
          <a:p>
            <a:pPr marL="342900" indent="-342900">
              <a:buFont typeface="Arial" pitchFamily="34" charset="0"/>
              <a:buChar char="•"/>
            </a:pPr>
            <a:endParaRPr lang="en-US" dirty="0"/>
          </a:p>
          <a:p>
            <a:endParaRPr lang="en-US" dirty="0" smtClean="0"/>
          </a:p>
        </p:txBody>
      </p:sp>
      <p:sp>
        <p:nvSpPr>
          <p:cNvPr id="4" name="Content Placeholder 3"/>
          <p:cNvSpPr txBox="1">
            <a:spLocks/>
          </p:cNvSpPr>
          <p:nvPr/>
        </p:nvSpPr>
        <p:spPr bwMode="auto">
          <a:xfrm>
            <a:off x="533400" y="1447800"/>
            <a:ext cx="7772398" cy="70237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 l(</a:t>
            </a:r>
            <a:r>
              <a:rPr lang="en-US" sz="1800" dirty="0">
                <a:solidFill>
                  <a:srgbClr val="A31515"/>
                </a:solidFill>
                <a:latin typeface="Consolas"/>
                <a:ea typeface="MS PGothic"/>
                <a:cs typeface="Arial"/>
              </a:rPr>
              <a:t>"</a:t>
            </a:r>
            <a:r>
              <a:rPr lang="en-US" sz="1800" dirty="0" err="1">
                <a:solidFill>
                  <a:srgbClr val="A31515"/>
                </a:solidFill>
                <a:latin typeface="Consolas"/>
                <a:ea typeface="MS PGothic"/>
                <a:cs typeface="Arial"/>
              </a:rPr>
              <a:t>lvalue</a:t>
            </a:r>
            <a:r>
              <a:rPr lang="en-US" sz="1800" dirty="0" smtClean="0">
                <a:solidFill>
                  <a:srgbClr val="A31515"/>
                </a:solidFill>
                <a:latin typeface="Consolas"/>
                <a:ea typeface="MS PGothic"/>
                <a:cs typeface="Arial"/>
              </a:rPr>
              <a:t>"</a:t>
            </a:r>
            <a:r>
              <a:rPr lang="en-US" sz="1800" dirty="0" smtClean="0">
                <a:solidFill>
                  <a:srgbClr val="000000"/>
                </a:solidFill>
                <a:latin typeface="Consolas"/>
                <a:ea typeface="MS PGothic"/>
                <a:cs typeface="Arial"/>
              </a:rPr>
              <a:t>);</a:t>
            </a:r>
          </a:p>
          <a:p>
            <a:pPr algn="l">
              <a:lnSpc>
                <a:spcPct val="110000"/>
              </a:lnSpc>
              <a:spcBef>
                <a:spcPts val="0"/>
              </a:spcBef>
              <a:spcAft>
                <a:spcPts val="0"/>
              </a:spcAft>
            </a:pPr>
            <a:r>
              <a:rPr lang="en-US" sz="1800" dirty="0">
                <a:solidFill>
                  <a:srgbClr val="000000"/>
                </a:solidFill>
                <a:latin typeface="Consolas"/>
                <a:ea typeface="MS PGothic"/>
                <a:cs typeface="Arial"/>
              </a:rPr>
              <a:t>g(l);</a:t>
            </a:r>
            <a:endParaRPr lang="en-US" sz="1800" dirty="0">
              <a:effectLst/>
              <a:latin typeface="Times New Roman"/>
              <a:ea typeface="Times New Roman"/>
            </a:endParaRPr>
          </a:p>
        </p:txBody>
      </p:sp>
      <p:sp>
        <p:nvSpPr>
          <p:cNvPr id="5" name="Content Placeholder 3"/>
          <p:cNvSpPr txBox="1">
            <a:spLocks/>
          </p:cNvSpPr>
          <p:nvPr/>
        </p:nvSpPr>
        <p:spPr bwMode="auto">
          <a:xfrm>
            <a:off x="533400" y="2726627"/>
            <a:ext cx="7772398" cy="70237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 cl(</a:t>
            </a:r>
            <a:r>
              <a:rPr lang="en-US" sz="1800" dirty="0">
                <a:solidFill>
                  <a:srgbClr val="A31515"/>
                </a:solidFill>
                <a:latin typeface="Consolas"/>
                <a:ea typeface="MS PGothic"/>
                <a:cs typeface="Arial"/>
              </a:rPr>
              <a:t>"</a:t>
            </a:r>
            <a:r>
              <a:rPr lang="en-US" sz="1800" dirty="0" err="1">
                <a:solidFill>
                  <a:srgbClr val="A31515"/>
                </a:solidFill>
                <a:latin typeface="Consolas"/>
                <a:ea typeface="MS PGothic"/>
                <a:cs typeface="Arial"/>
              </a:rPr>
              <a:t>const</a:t>
            </a:r>
            <a:r>
              <a:rPr lang="en-US" sz="1800" dirty="0">
                <a:solidFill>
                  <a:srgbClr val="A31515"/>
                </a:solidFill>
                <a:latin typeface="Consolas"/>
                <a:ea typeface="MS PGothic"/>
                <a:cs typeface="Arial"/>
              </a:rPr>
              <a:t> </a:t>
            </a:r>
            <a:r>
              <a:rPr lang="en-US" sz="1800" dirty="0" err="1">
                <a:solidFill>
                  <a:srgbClr val="A31515"/>
                </a:solidFill>
                <a:latin typeface="Consolas"/>
                <a:ea typeface="MS PGothic"/>
                <a:cs typeface="Arial"/>
              </a:rPr>
              <a:t>lvalue</a:t>
            </a:r>
            <a:r>
              <a:rPr lang="en-US" sz="1800" dirty="0">
                <a:solidFill>
                  <a:srgbClr val="A31515"/>
                </a:solidFill>
                <a:latin typeface="Consolas"/>
                <a:ea typeface="MS PGothic"/>
                <a:cs typeface="Arial"/>
              </a:rPr>
              <a:t>"</a:t>
            </a:r>
            <a:r>
              <a:rPr lang="en-US" sz="1800" dirty="0">
                <a:solidFill>
                  <a:srgbClr val="000000"/>
                </a:solidFill>
                <a:latin typeface="Consolas"/>
                <a:ea typeface="MS PGothic"/>
                <a:cs typeface="Arial"/>
              </a:rPr>
              <a:t>);</a:t>
            </a:r>
            <a:endParaRPr lang="en-US" sz="1800" dirty="0">
              <a:latin typeface="Times New Roman"/>
              <a:ea typeface="Times New Roman"/>
            </a:endParaRPr>
          </a:p>
          <a:p>
            <a:pPr algn="l">
              <a:lnSpc>
                <a:spcPct val="110000"/>
              </a:lnSpc>
              <a:spcBef>
                <a:spcPts val="0"/>
              </a:spcBef>
              <a:spcAft>
                <a:spcPts val="0"/>
              </a:spcAft>
            </a:pPr>
            <a:r>
              <a:rPr lang="en-US" sz="1800" dirty="0" smtClean="0">
                <a:solidFill>
                  <a:srgbClr val="000000"/>
                </a:solidFill>
                <a:latin typeface="Consolas"/>
                <a:ea typeface="MS PGothic"/>
                <a:cs typeface="Arial"/>
              </a:rPr>
              <a:t>g(cl</a:t>
            </a:r>
            <a:r>
              <a:rPr lang="en-US" sz="1800" dirty="0">
                <a:solidFill>
                  <a:srgbClr val="000000"/>
                </a:solidFill>
                <a:latin typeface="Consolas"/>
                <a:ea typeface="MS PGothic"/>
                <a:cs typeface="Arial"/>
              </a:rPr>
              <a:t>);</a:t>
            </a:r>
            <a:endParaRPr lang="en-US" sz="1800" dirty="0">
              <a:effectLst/>
              <a:latin typeface="Times New Roman"/>
              <a:ea typeface="Times New Roman"/>
            </a:endParaRPr>
          </a:p>
        </p:txBody>
      </p:sp>
      <p:sp>
        <p:nvSpPr>
          <p:cNvPr id="6" name="Content Placeholder 3"/>
          <p:cNvSpPr txBox="1">
            <a:spLocks/>
          </p:cNvSpPr>
          <p:nvPr/>
        </p:nvSpPr>
        <p:spPr bwMode="auto">
          <a:xfrm>
            <a:off x="533400" y="3945827"/>
            <a:ext cx="7772398" cy="37978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0000"/>
                </a:solidFill>
                <a:latin typeface="Consolas"/>
                <a:ea typeface="MS PGothic"/>
                <a:cs typeface="Arial"/>
              </a:rPr>
              <a:t>g(</a:t>
            </a:r>
            <a:r>
              <a:rPr lang="en-US" sz="1800" dirty="0" err="1">
                <a:solidFill>
                  <a:srgbClr val="000000"/>
                </a:solidFill>
                <a:latin typeface="Consolas"/>
                <a:ea typeface="MS PGothic"/>
                <a:cs typeface="Arial"/>
              </a:rPr>
              <a:t>get_rvalue</a:t>
            </a:r>
            <a:r>
              <a:rPr lang="en-US" sz="1800" dirty="0">
                <a:solidFill>
                  <a:srgbClr val="000000"/>
                </a:solidFill>
                <a:latin typeface="Consolas"/>
                <a:ea typeface="MS PGothic"/>
                <a:cs typeface="Arial"/>
              </a:rPr>
              <a:t>(</a:t>
            </a:r>
            <a:r>
              <a:rPr lang="en-US" sz="1800" dirty="0">
                <a:solidFill>
                  <a:srgbClr val="A31515"/>
                </a:solidFill>
                <a:latin typeface="Consolas"/>
                <a:ea typeface="MS PGothic"/>
                <a:cs typeface="Arial"/>
              </a:rPr>
              <a:t>"</a:t>
            </a:r>
            <a:r>
              <a:rPr lang="en-US" sz="1800" dirty="0" err="1">
                <a:solidFill>
                  <a:srgbClr val="A31515"/>
                </a:solidFill>
                <a:latin typeface="Consolas"/>
                <a:ea typeface="MS PGothic"/>
                <a:cs typeface="Arial"/>
              </a:rPr>
              <a:t>rvalue</a:t>
            </a:r>
            <a:r>
              <a:rPr lang="en-US" sz="1800" dirty="0">
                <a:solidFill>
                  <a:srgbClr val="A31515"/>
                </a:solidFill>
                <a:latin typeface="Consolas"/>
                <a:ea typeface="MS PGothic"/>
                <a:cs typeface="Arial"/>
              </a:rPr>
              <a:t>"</a:t>
            </a:r>
            <a:r>
              <a:rPr lang="en-US" sz="1800" dirty="0">
                <a:solidFill>
                  <a:srgbClr val="000000"/>
                </a:solidFill>
                <a:latin typeface="Consolas"/>
                <a:ea typeface="MS PGothic"/>
                <a:cs typeface="Arial"/>
              </a:rPr>
              <a:t>));</a:t>
            </a:r>
            <a:endParaRPr lang="en-US" sz="1800" dirty="0">
              <a:effectLst/>
              <a:latin typeface="Times New Roman"/>
              <a:ea typeface="Times New Roman"/>
            </a:endParaRPr>
          </a:p>
        </p:txBody>
      </p:sp>
      <p:sp>
        <p:nvSpPr>
          <p:cNvPr id="7" name="Content Placeholder 3"/>
          <p:cNvSpPr txBox="1">
            <a:spLocks/>
          </p:cNvSpPr>
          <p:nvPr/>
        </p:nvSpPr>
        <p:spPr bwMode="auto">
          <a:xfrm>
            <a:off x="533400" y="4800600"/>
            <a:ext cx="7772398" cy="37978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0000"/>
                </a:solidFill>
                <a:latin typeface="Consolas"/>
                <a:ea typeface="MS PGothic"/>
                <a:cs typeface="Arial"/>
              </a:rPr>
              <a:t>g(</a:t>
            </a:r>
            <a:r>
              <a:rPr lang="en-US" sz="1800" dirty="0" err="1">
                <a:solidFill>
                  <a:srgbClr val="000000"/>
                </a:solidFill>
                <a:latin typeface="Consolas"/>
                <a:ea typeface="MS PGothic"/>
                <a:cs typeface="Arial"/>
              </a:rPr>
              <a:t>get_const_rvalue</a:t>
            </a:r>
            <a:r>
              <a:rPr lang="en-US" sz="1800" dirty="0">
                <a:solidFill>
                  <a:srgbClr val="000000"/>
                </a:solidFill>
                <a:latin typeface="Consolas"/>
                <a:ea typeface="MS PGothic"/>
                <a:cs typeface="Arial"/>
              </a:rPr>
              <a:t>(</a:t>
            </a:r>
            <a:r>
              <a:rPr lang="en-US" sz="1800" dirty="0">
                <a:solidFill>
                  <a:srgbClr val="A31515"/>
                </a:solidFill>
                <a:latin typeface="Consolas"/>
                <a:ea typeface="MS PGothic"/>
                <a:cs typeface="Arial"/>
              </a:rPr>
              <a:t>"</a:t>
            </a:r>
            <a:r>
              <a:rPr lang="en-US" sz="1800" dirty="0" err="1">
                <a:solidFill>
                  <a:srgbClr val="A31515"/>
                </a:solidFill>
                <a:latin typeface="Consolas"/>
                <a:ea typeface="MS PGothic"/>
                <a:cs typeface="Arial"/>
              </a:rPr>
              <a:t>const</a:t>
            </a:r>
            <a:r>
              <a:rPr lang="en-US" sz="1800" dirty="0">
                <a:solidFill>
                  <a:srgbClr val="A31515"/>
                </a:solidFill>
                <a:latin typeface="Consolas"/>
                <a:ea typeface="MS PGothic"/>
                <a:cs typeface="Arial"/>
              </a:rPr>
              <a:t> </a:t>
            </a:r>
            <a:r>
              <a:rPr lang="en-US" sz="1800" dirty="0" err="1">
                <a:solidFill>
                  <a:srgbClr val="A31515"/>
                </a:solidFill>
                <a:latin typeface="Consolas"/>
                <a:ea typeface="MS PGothic"/>
                <a:cs typeface="Arial"/>
              </a:rPr>
              <a:t>rvalue</a:t>
            </a:r>
            <a:r>
              <a:rPr lang="en-US" sz="1800" dirty="0">
                <a:solidFill>
                  <a:srgbClr val="A31515"/>
                </a:solidFill>
                <a:latin typeface="Consolas"/>
                <a:ea typeface="MS PGothic"/>
                <a:cs typeface="Arial"/>
              </a:rPr>
              <a:t>"</a:t>
            </a:r>
            <a:r>
              <a:rPr lang="en-US" sz="1800" dirty="0">
                <a:solidFill>
                  <a:srgbClr val="000000"/>
                </a:solidFill>
                <a:latin typeface="Consolas"/>
                <a:ea typeface="MS PGothic"/>
                <a:cs typeface="Arial"/>
              </a:rPr>
              <a:t>)); </a:t>
            </a:r>
            <a:endParaRPr lang="en-US" sz="1800" dirty="0">
              <a:effectLst/>
              <a:latin typeface="Times New Roman"/>
              <a:ea typeface="Times New Roman"/>
            </a:endParaRPr>
          </a:p>
        </p:txBody>
      </p:sp>
    </p:spTree>
    <p:extLst>
      <p:ext uri="{BB962C8B-B14F-4D97-AF65-F5344CB8AC3E}">
        <p14:creationId xmlns:p14="http://schemas.microsoft.com/office/powerpoint/2010/main" val="2308899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Lvalues</a:t>
            </a:r>
            <a:r>
              <a:rPr lang="en-US" dirty="0"/>
              <a:t> </a:t>
            </a:r>
            <a:r>
              <a:rPr lang="en-US" dirty="0">
                <a:sym typeface="Wingdings" panose="05000000000000000000" pitchFamily="2" charset="2"/>
              </a:rPr>
              <a:t> </a:t>
            </a:r>
            <a:r>
              <a:rPr lang="en-US" dirty="0" err="1">
                <a:sym typeface="Wingdings" panose="05000000000000000000" pitchFamily="2" charset="2"/>
              </a:rPr>
              <a:t>rvalues</a:t>
            </a:r>
            <a:r>
              <a:rPr lang="en-US" dirty="0">
                <a:sym typeface="Wingdings" panose="05000000000000000000" pitchFamily="2" charset="2"/>
              </a:rPr>
              <a:t> – Default binding of </a:t>
            </a:r>
            <a:r>
              <a:rPr lang="en-US" dirty="0" smtClean="0">
                <a:sym typeface="Wingdings" panose="05000000000000000000" pitchFamily="2" charset="2"/>
              </a:rPr>
              <a:t>variables </a:t>
            </a:r>
            <a:r>
              <a:rPr lang="en-US" dirty="0" smtClean="0">
                <a:solidFill>
                  <a:srgbClr val="FF0000"/>
                </a:solidFill>
                <a:sym typeface="Wingdings" panose="05000000000000000000" pitchFamily="2" charset="2"/>
              </a:rPr>
              <a:t>HIDDEN SLIDE</a:t>
            </a:r>
            <a:endParaRPr lang="en-US" dirty="0">
              <a:solidFill>
                <a:srgbClr val="FF0000"/>
              </a:solidFill>
            </a:endParaRPr>
          </a:p>
        </p:txBody>
      </p:sp>
      <p:sp>
        <p:nvSpPr>
          <p:cNvPr id="3" name="Content Placeholder 2"/>
          <p:cNvSpPr>
            <a:spLocks noGrp="1"/>
          </p:cNvSpPr>
          <p:nvPr>
            <p:ph idx="1"/>
          </p:nvPr>
        </p:nvSpPr>
        <p:spPr>
          <a:xfrm>
            <a:off x="539749" y="1412874"/>
            <a:ext cx="8451851" cy="4752975"/>
          </a:xfrm>
        </p:spPr>
        <p:txBody>
          <a:bodyPr>
            <a:normAutofit/>
          </a:bodyPr>
          <a:lstStyle/>
          <a:p>
            <a:pPr marL="285750" indent="-285750">
              <a:buFont typeface="Arial" pitchFamily="34" charset="0"/>
              <a:buChar char="•"/>
            </a:pPr>
            <a:r>
              <a:rPr lang="en-US" dirty="0"/>
              <a:t>Other rules:</a:t>
            </a:r>
          </a:p>
          <a:p>
            <a:pPr marL="465138" lvl="1" indent="-285750">
              <a:buFont typeface="Arial" pitchFamily="34" charset="0"/>
              <a:buChar char="•"/>
            </a:pPr>
            <a:r>
              <a:rPr lang="en-US" dirty="0"/>
              <a:t>Function takes argument by value =&gt; can take anything</a:t>
            </a:r>
          </a:p>
          <a:p>
            <a:pPr marL="465138" lvl="1" indent="-285750">
              <a:buFont typeface="Arial" pitchFamily="34" charset="0"/>
              <a:buChar char="•"/>
            </a:pPr>
            <a:r>
              <a:rPr lang="en-US" dirty="0"/>
              <a:t>Function takes argument by </a:t>
            </a:r>
            <a:r>
              <a:rPr lang="en-US" dirty="0" err="1"/>
              <a:t>const</a:t>
            </a:r>
            <a:r>
              <a:rPr lang="en-US" dirty="0"/>
              <a:t> (</a:t>
            </a:r>
            <a:r>
              <a:rPr lang="en-US" dirty="0" err="1"/>
              <a:t>lvalue</a:t>
            </a:r>
            <a:r>
              <a:rPr lang="en-US" dirty="0"/>
              <a:t>) reference</a:t>
            </a:r>
          </a:p>
          <a:p>
            <a:pPr marL="539750" lvl="4" indent="0">
              <a:buNone/>
            </a:pPr>
            <a:r>
              <a:rPr lang="en-US" dirty="0"/>
              <a:t>  =&gt; can bind with everything</a:t>
            </a:r>
          </a:p>
          <a:p>
            <a:pPr marL="465138" lvl="1" indent="-285750">
              <a:buFont typeface="Arial" pitchFamily="34" charset="0"/>
              <a:buChar char="•"/>
            </a:pPr>
            <a:r>
              <a:rPr lang="en-US" dirty="0"/>
              <a:t>Argument passed by </a:t>
            </a:r>
            <a:r>
              <a:rPr lang="en-US" dirty="0" err="1"/>
              <a:t>const</a:t>
            </a:r>
            <a:r>
              <a:rPr lang="en-US" dirty="0"/>
              <a:t> </a:t>
            </a:r>
            <a:r>
              <a:rPr lang="en-US" dirty="0" err="1"/>
              <a:t>rvalue</a:t>
            </a:r>
            <a:r>
              <a:rPr lang="en-US" dirty="0"/>
              <a:t> reference</a:t>
            </a:r>
          </a:p>
          <a:p>
            <a:pPr marL="360363" lvl="3" indent="0">
              <a:buNone/>
            </a:pPr>
            <a:r>
              <a:rPr lang="en-US" dirty="0"/>
              <a:t>     =&gt; can only bind with </a:t>
            </a:r>
            <a:r>
              <a:rPr lang="en-US" dirty="0" err="1"/>
              <a:t>rvalues</a:t>
            </a:r>
            <a:endParaRPr lang="en-US" dirty="0"/>
          </a:p>
        </p:txBody>
      </p:sp>
    </p:spTree>
    <p:extLst>
      <p:ext uri="{BB962C8B-B14F-4D97-AF65-F5344CB8AC3E}">
        <p14:creationId xmlns:p14="http://schemas.microsoft.com/office/powerpoint/2010/main" val="96546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Lvalues</a:t>
            </a:r>
            <a:r>
              <a:rPr lang="en-US" dirty="0"/>
              <a:t> </a:t>
            </a:r>
            <a:r>
              <a:rPr lang="en-US" dirty="0">
                <a:sym typeface="Wingdings" panose="05000000000000000000" pitchFamily="2" charset="2"/>
              </a:rPr>
              <a:t> </a:t>
            </a:r>
            <a:r>
              <a:rPr lang="en-US" dirty="0" err="1">
                <a:sym typeface="Wingdings" panose="05000000000000000000" pitchFamily="2" charset="2"/>
              </a:rPr>
              <a:t>rvalues</a:t>
            </a:r>
            <a:endParaRPr lang="en-US" dirty="0"/>
          </a:p>
        </p:txBody>
      </p:sp>
      <p:sp>
        <p:nvSpPr>
          <p:cNvPr id="3" name="Content Placeholder 2"/>
          <p:cNvSpPr>
            <a:spLocks noGrp="1"/>
          </p:cNvSpPr>
          <p:nvPr>
            <p:ph idx="1"/>
          </p:nvPr>
        </p:nvSpPr>
        <p:spPr>
          <a:xfrm>
            <a:off x="539749" y="1412874"/>
            <a:ext cx="7461251" cy="4752975"/>
          </a:xfrm>
        </p:spPr>
        <p:txBody>
          <a:bodyPr/>
          <a:lstStyle/>
          <a:p>
            <a:pPr marL="285750" indent="-285750">
              <a:buFont typeface="Arial" pitchFamily="34" charset="0"/>
              <a:buChar char="•"/>
            </a:pPr>
            <a:r>
              <a:rPr lang="en-US" dirty="0" smtClean="0"/>
              <a:t>We want to move temporaries</a:t>
            </a:r>
            <a:r>
              <a:rPr lang="en-US" dirty="0"/>
              <a:t> </a:t>
            </a:r>
            <a:r>
              <a:rPr lang="en-US" dirty="0" smtClean="0"/>
              <a:t>(</a:t>
            </a:r>
            <a:r>
              <a:rPr lang="en-US" dirty="0" err="1" smtClean="0"/>
              <a:t>rvalues</a:t>
            </a:r>
            <a:r>
              <a:rPr lang="en-US" dirty="0" smtClean="0"/>
              <a:t>)</a:t>
            </a:r>
          </a:p>
          <a:p>
            <a:pPr marL="465138" lvl="1" indent="-285750">
              <a:buFont typeface="Arial" pitchFamily="34" charset="0"/>
              <a:buChar char="•"/>
            </a:pPr>
            <a:r>
              <a:rPr lang="en-US" dirty="0" smtClean="0"/>
              <a:t>And nothing else but </a:t>
            </a:r>
            <a:r>
              <a:rPr lang="en-US" dirty="0" err="1" smtClean="0"/>
              <a:t>rvalues</a:t>
            </a:r>
            <a:endParaRPr lang="en-US" dirty="0" smtClean="0"/>
          </a:p>
          <a:p>
            <a:pPr marL="465138" lvl="1" indent="-285750">
              <a:buFont typeface="Arial" pitchFamily="34" charset="0"/>
              <a:buChar char="•"/>
            </a:pPr>
            <a:endParaRPr lang="en-US"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err="1" smtClean="0"/>
              <a:t>Rvalue</a:t>
            </a:r>
            <a:r>
              <a:rPr lang="en-US" dirty="0" smtClean="0"/>
              <a:t> references identify what can be moved</a:t>
            </a:r>
          </a:p>
          <a:p>
            <a:pPr marL="1003300" lvl="4" indent="-285750">
              <a:buFont typeface="Symbol"/>
              <a:buChar char="Þ"/>
            </a:pPr>
            <a:r>
              <a:rPr lang="en-US" dirty="0" smtClean="0"/>
              <a:t>Overload “copy constructor” and = for non-</a:t>
            </a:r>
            <a:r>
              <a:rPr lang="en-US" dirty="0" err="1" smtClean="0"/>
              <a:t>const</a:t>
            </a:r>
            <a:r>
              <a:rPr lang="en-US" dirty="0" smtClean="0"/>
              <a:t> </a:t>
            </a:r>
            <a:r>
              <a:rPr lang="en-US" dirty="0" err="1" smtClean="0"/>
              <a:t>rvalue</a:t>
            </a:r>
            <a:r>
              <a:rPr lang="en-US" dirty="0" smtClean="0"/>
              <a:t> references</a:t>
            </a:r>
            <a:endParaRPr lang="en-US" dirty="0"/>
          </a:p>
          <a:p>
            <a:pPr lvl="4" indent="0">
              <a:buNone/>
            </a:pPr>
            <a:r>
              <a:rPr lang="en-US" dirty="0" smtClean="0"/>
              <a:t>		(</a:t>
            </a:r>
            <a:r>
              <a:rPr lang="en-US" dirty="0" err="1" smtClean="0"/>
              <a:t>const</a:t>
            </a:r>
            <a:r>
              <a:rPr lang="en-US" dirty="0" smtClean="0"/>
              <a:t> == don’t change me)</a:t>
            </a:r>
          </a:p>
        </p:txBody>
      </p:sp>
      <p:graphicFrame>
        <p:nvGraphicFramePr>
          <p:cNvPr id="6" name="Table 5"/>
          <p:cNvGraphicFramePr>
            <a:graphicFrameLocks noGrp="1"/>
          </p:cNvGraphicFramePr>
          <p:nvPr>
            <p:extLst>
              <p:ext uri="{D42A27DB-BD31-4B8C-83A1-F6EECF244321}">
                <p14:modId xmlns:p14="http://schemas.microsoft.com/office/powerpoint/2010/main" val="305217924"/>
              </p:ext>
            </p:extLst>
          </p:nvPr>
        </p:nvGraphicFramePr>
        <p:xfrm>
          <a:off x="457200" y="2209800"/>
          <a:ext cx="7935896" cy="2438400"/>
        </p:xfrm>
        <a:graphic>
          <a:graphicData uri="http://schemas.openxmlformats.org/drawingml/2006/table">
            <a:tbl>
              <a:tblPr firstRow="1" bandRow="1">
                <a:tableStyleId>{5C22544A-7EE6-4342-B048-85BDC9FD1C3A}</a:tableStyleId>
              </a:tblPr>
              <a:tblGrid>
                <a:gridCol w="2645298"/>
                <a:gridCol w="1099599"/>
                <a:gridCol w="1613528"/>
                <a:gridCol w="862326"/>
                <a:gridCol w="1715145"/>
              </a:tblGrid>
              <a:tr h="507006">
                <a:tc>
                  <a:txBody>
                    <a:bodyPr/>
                    <a:lstStyle/>
                    <a:p>
                      <a:r>
                        <a:rPr lang="en-US" dirty="0" smtClean="0"/>
                        <a:t>Argument type:</a:t>
                      </a:r>
                      <a:endParaRPr lang="en-US" dirty="0"/>
                    </a:p>
                  </a:txBody>
                  <a:tcPr/>
                </a:tc>
                <a:tc>
                  <a:txBody>
                    <a:bodyPr/>
                    <a:lstStyle/>
                    <a:p>
                      <a:r>
                        <a:rPr lang="en-US" dirty="0" err="1" smtClean="0"/>
                        <a:t>lvalue</a:t>
                      </a:r>
                      <a:endParaRPr lang="en-US" dirty="0"/>
                    </a:p>
                  </a:txBody>
                  <a:tcPr/>
                </a:tc>
                <a:tc>
                  <a:txBody>
                    <a:bodyPr/>
                    <a:lstStyle/>
                    <a:p>
                      <a:r>
                        <a:rPr lang="en-US" dirty="0" err="1" smtClean="0"/>
                        <a:t>const</a:t>
                      </a:r>
                      <a:r>
                        <a:rPr lang="en-US" dirty="0" smtClean="0"/>
                        <a:t> </a:t>
                      </a:r>
                      <a:r>
                        <a:rPr lang="en-US" dirty="0" err="1" smtClean="0"/>
                        <a:t>lvalue</a:t>
                      </a:r>
                      <a:endParaRPr lang="en-US" dirty="0"/>
                    </a:p>
                  </a:txBody>
                  <a:tcPr/>
                </a:tc>
                <a:tc>
                  <a:txBody>
                    <a:bodyPr/>
                    <a:lstStyle/>
                    <a:p>
                      <a:r>
                        <a:rPr lang="en-US" dirty="0" err="1" smtClean="0"/>
                        <a:t>rvalue</a:t>
                      </a:r>
                      <a:endParaRPr lang="en-US" dirty="0"/>
                    </a:p>
                  </a:txBody>
                  <a:tcPr/>
                </a:tc>
                <a:tc>
                  <a:txBody>
                    <a:bodyPr/>
                    <a:lstStyle/>
                    <a:p>
                      <a:r>
                        <a:rPr lang="en-US" dirty="0" err="1" smtClean="0"/>
                        <a:t>const</a:t>
                      </a:r>
                      <a:r>
                        <a:rPr lang="en-US" dirty="0" smtClean="0"/>
                        <a:t> </a:t>
                      </a:r>
                      <a:r>
                        <a:rPr lang="en-US" dirty="0" err="1" smtClean="0"/>
                        <a:t>rvalue</a:t>
                      </a:r>
                      <a:endParaRPr lang="en-US" dirty="0"/>
                    </a:p>
                  </a:txBody>
                  <a:tcPr/>
                </a:tc>
              </a:tr>
              <a:tr h="527467">
                <a:tc>
                  <a:txBody>
                    <a:bodyPr/>
                    <a:lstStyle/>
                    <a:p>
                      <a:r>
                        <a:rPr lang="en-US" sz="1600" dirty="0" smtClean="0">
                          <a:latin typeface="Consolas" panose="020B0609020204030204" pitchFamily="49" charset="0"/>
                          <a:cs typeface="Consolas" panose="020B0609020204030204" pitchFamily="49" charset="0"/>
                        </a:rPr>
                        <a:t>f(</a:t>
                      </a:r>
                      <a:r>
                        <a:rPr lang="en-US" sz="1600" dirty="0" err="1" smtClean="0">
                          <a:latin typeface="Consolas" panose="020B0609020204030204" pitchFamily="49" charset="0"/>
                          <a:cs typeface="Consolas" panose="020B0609020204030204" pitchFamily="49" charset="0"/>
                        </a:rPr>
                        <a:t>const</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std</a:t>
                      </a:r>
                      <a:r>
                        <a:rPr lang="en-US" sz="1600" dirty="0" smtClean="0">
                          <a:latin typeface="Consolas" panose="020B0609020204030204" pitchFamily="49" charset="0"/>
                          <a:cs typeface="Consolas" panose="020B0609020204030204" pitchFamily="49" charset="0"/>
                        </a:rPr>
                        <a:t>::string&amp;)</a:t>
                      </a:r>
                      <a:endParaRPr lang="en-US" sz="1600" dirty="0">
                        <a:latin typeface="Consolas" panose="020B0609020204030204" pitchFamily="49" charset="0"/>
                        <a:cs typeface="Consolas" panose="020B0609020204030204" pitchFamily="49" charset="0"/>
                      </a:endParaRP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r>
                        <a:rPr lang="en-US" dirty="0" smtClean="0">
                          <a:solidFill>
                            <a:srgbClr val="00B050"/>
                          </a:solidFill>
                        </a:rPr>
                        <a:t>OK</a:t>
                      </a:r>
                      <a:endParaRPr lang="en-US" dirty="0">
                        <a:solidFill>
                          <a:srgbClr val="00B050"/>
                        </a:solidFill>
                      </a:endParaRPr>
                    </a:p>
                  </a:txBody>
                  <a:tcPr/>
                </a:tc>
              </a:tr>
              <a:tr h="468190">
                <a:tc>
                  <a:txBody>
                    <a:bodyPr/>
                    <a:lstStyle/>
                    <a:p>
                      <a:r>
                        <a:rPr lang="en-US" sz="1600" dirty="0" smtClean="0">
                          <a:latin typeface="Consolas" panose="020B0609020204030204" pitchFamily="49" charset="0"/>
                          <a:cs typeface="Consolas" panose="020B0609020204030204" pitchFamily="49" charset="0"/>
                        </a:rPr>
                        <a:t>f(</a:t>
                      </a:r>
                      <a:r>
                        <a:rPr lang="en-US" sz="1600" dirty="0" err="1" smtClean="0">
                          <a:latin typeface="Consolas" panose="020B0609020204030204" pitchFamily="49" charset="0"/>
                          <a:cs typeface="Consolas" panose="020B0609020204030204" pitchFamily="49" charset="0"/>
                        </a:rPr>
                        <a:t>const</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std</a:t>
                      </a:r>
                      <a:r>
                        <a:rPr lang="en-US" sz="1600" dirty="0" smtClean="0">
                          <a:latin typeface="Consolas" panose="020B0609020204030204" pitchFamily="49" charset="0"/>
                          <a:cs typeface="Consolas" panose="020B0609020204030204" pitchFamily="49" charset="0"/>
                        </a:rPr>
                        <a:t>::string&amp;&amp;)</a:t>
                      </a:r>
                      <a:endParaRPr lang="en-US" sz="1600" dirty="0">
                        <a:latin typeface="Consolas" panose="020B0609020204030204" pitchFamily="49" charset="0"/>
                        <a:cs typeface="Consolas" panose="020B0609020204030204" pitchFamily="49" charset="0"/>
                      </a:endParaRPr>
                    </a:p>
                  </a:txBody>
                  <a:tcPr/>
                </a:tc>
                <a:tc>
                  <a:txBody>
                    <a:bodyPr/>
                    <a:lstStyle/>
                    <a:p>
                      <a:r>
                        <a:rPr lang="en-US" dirty="0" smtClean="0">
                          <a:solidFill>
                            <a:srgbClr val="FF0000"/>
                          </a:solidFill>
                        </a:rPr>
                        <a:t>NOK</a:t>
                      </a: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r>
                        <a:rPr lang="en-US" dirty="0" smtClean="0">
                          <a:solidFill>
                            <a:srgbClr val="00B050"/>
                          </a:solidFill>
                        </a:rPr>
                        <a:t>OK</a:t>
                      </a:r>
                      <a:endParaRPr lang="en-US" dirty="0">
                        <a:solidFill>
                          <a:srgbClr val="00B050"/>
                        </a:solidFill>
                      </a:endParaRPr>
                    </a:p>
                  </a:txBody>
                  <a:tcPr/>
                </a:tc>
              </a:tr>
              <a:tr h="507006">
                <a:tc>
                  <a:txBody>
                    <a:bodyPr/>
                    <a:lstStyle/>
                    <a:p>
                      <a:r>
                        <a:rPr lang="en-US" sz="1600" dirty="0" smtClean="0">
                          <a:latin typeface="Consolas" panose="020B0609020204030204" pitchFamily="49" charset="0"/>
                          <a:cs typeface="Consolas" panose="020B0609020204030204" pitchFamily="49" charset="0"/>
                        </a:rPr>
                        <a:t>f(</a:t>
                      </a:r>
                      <a:r>
                        <a:rPr lang="en-US" sz="1600" dirty="0" err="1" smtClean="0">
                          <a:latin typeface="Consolas" panose="020B0609020204030204" pitchFamily="49" charset="0"/>
                          <a:cs typeface="Consolas" panose="020B0609020204030204" pitchFamily="49" charset="0"/>
                        </a:rPr>
                        <a:t>std</a:t>
                      </a:r>
                      <a:r>
                        <a:rPr lang="en-US" sz="1600" dirty="0" smtClean="0">
                          <a:latin typeface="Consolas" panose="020B0609020204030204" pitchFamily="49" charset="0"/>
                          <a:cs typeface="Consolas" panose="020B0609020204030204" pitchFamily="49" charset="0"/>
                        </a:rPr>
                        <a:t>::string&amp;)</a:t>
                      </a:r>
                      <a:endParaRPr lang="en-US" sz="1600" dirty="0">
                        <a:latin typeface="Consolas" panose="020B0609020204030204" pitchFamily="49" charset="0"/>
                        <a:cs typeface="Consolas" panose="020B0609020204030204" pitchFamily="49" charset="0"/>
                      </a:endParaRPr>
                    </a:p>
                  </a:txBody>
                  <a:tcPr/>
                </a:tc>
                <a:tc>
                  <a:txBody>
                    <a:bodyPr/>
                    <a:lstStyle/>
                    <a:p>
                      <a:r>
                        <a:rPr lang="en-US" dirty="0" smtClean="0">
                          <a:solidFill>
                            <a:srgbClr val="00B050"/>
                          </a:solidFill>
                        </a:rPr>
                        <a:t>OK</a:t>
                      </a:r>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c>
                  <a:txBody>
                    <a:bodyPr/>
                    <a:lstStyle/>
                    <a:p>
                      <a:r>
                        <a:rPr lang="en-US" dirty="0" smtClean="0">
                          <a:solidFill>
                            <a:srgbClr val="FF0000"/>
                          </a:solidFill>
                        </a:rPr>
                        <a:t>NOK</a:t>
                      </a:r>
                      <a:r>
                        <a:rPr lang="en-US" sz="1050" dirty="0" smtClean="0">
                          <a:solidFill>
                            <a:schemeClr val="tx1"/>
                          </a:solidFill>
                        </a:rPr>
                        <a:t> (*)</a:t>
                      </a:r>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r>
              <a:tr h="428731">
                <a:tc>
                  <a:txBody>
                    <a:bodyPr/>
                    <a:lstStyle/>
                    <a:p>
                      <a:r>
                        <a:rPr lang="en-US" sz="1600" dirty="0" smtClean="0">
                          <a:latin typeface="Consolas" panose="020B0609020204030204" pitchFamily="49" charset="0"/>
                          <a:cs typeface="Consolas" panose="020B0609020204030204" pitchFamily="49" charset="0"/>
                        </a:rPr>
                        <a:t>f(</a:t>
                      </a:r>
                      <a:r>
                        <a:rPr lang="en-US" sz="1600" dirty="0" err="1" smtClean="0">
                          <a:latin typeface="Consolas" panose="020B0609020204030204" pitchFamily="49" charset="0"/>
                          <a:cs typeface="Consolas" panose="020B0609020204030204" pitchFamily="49" charset="0"/>
                        </a:rPr>
                        <a:t>std</a:t>
                      </a:r>
                      <a:r>
                        <a:rPr lang="en-US" sz="1600" dirty="0" smtClean="0">
                          <a:latin typeface="Consolas" panose="020B0609020204030204" pitchFamily="49" charset="0"/>
                          <a:cs typeface="Consolas" panose="020B0609020204030204" pitchFamily="49" charset="0"/>
                        </a:rPr>
                        <a:t>::string&amp;&amp;)</a:t>
                      </a:r>
                      <a:endParaRPr lang="en-US" sz="1600" dirty="0">
                        <a:latin typeface="Consolas" panose="020B0609020204030204" pitchFamily="49" charset="0"/>
                        <a:cs typeface="Consolas" panose="020B0609020204030204" pitchFamily="49" charset="0"/>
                      </a:endParaRPr>
                    </a:p>
                  </a:txBody>
                  <a:tcPr/>
                </a:tc>
                <a:tc>
                  <a:txBody>
                    <a:bodyPr/>
                    <a:lstStyle/>
                    <a:p>
                      <a:r>
                        <a:rPr lang="en-US" dirty="0" smtClean="0">
                          <a:solidFill>
                            <a:srgbClr val="FF0000"/>
                          </a:solidFill>
                        </a:rPr>
                        <a:t>NOK</a:t>
                      </a: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c>
                  <a:txBody>
                    <a:bodyPr/>
                    <a:lstStyle/>
                    <a:p>
                      <a:r>
                        <a:rPr lang="en-US" dirty="0" smtClean="0">
                          <a:solidFill>
                            <a:srgbClr val="00B050"/>
                          </a:solidFill>
                        </a:rPr>
                        <a:t>OK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NOK</a:t>
                      </a:r>
                    </a:p>
                  </a:txBody>
                  <a:tcPr/>
                </a:tc>
              </a:tr>
            </a:tbl>
          </a:graphicData>
        </a:graphic>
      </p:graphicFrame>
      <p:sp>
        <p:nvSpPr>
          <p:cNvPr id="5" name="Rounded Rectangle 4"/>
          <p:cNvSpPr/>
          <p:nvPr/>
        </p:nvSpPr>
        <p:spPr bwMode="auto">
          <a:xfrm>
            <a:off x="457200" y="4191001"/>
            <a:ext cx="7924800" cy="457200"/>
          </a:xfrm>
          <a:prstGeom prst="roundRect">
            <a:avLst/>
          </a:prstGeom>
          <a:noFill/>
          <a:ln w="28575">
            <a:solidFill>
              <a:srgbClr val="C0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Tree>
    <p:extLst>
      <p:ext uri="{BB962C8B-B14F-4D97-AF65-F5344CB8AC3E}">
        <p14:creationId xmlns:p14="http://schemas.microsoft.com/office/powerpoint/2010/main" val="331419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move support in class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pPr marL="0" indent="0">
              <a:buNone/>
            </a:pPr>
            <a:endParaRPr lang="en-US" sz="2400" dirty="0" smtClean="0">
              <a:solidFill>
                <a:srgbClr val="000000"/>
              </a:solidFill>
              <a:highlight>
                <a:srgbClr val="FFFFFF"/>
              </a:highlight>
              <a:latin typeface="Consolas"/>
            </a:endParaRPr>
          </a:p>
          <a:p>
            <a:pPr marL="0" indent="0">
              <a:buNone/>
            </a:pPr>
            <a:endParaRPr lang="en-US" sz="2400" dirty="0">
              <a:solidFill>
                <a:srgbClr val="000000"/>
              </a:solidFill>
              <a:highlight>
                <a:srgbClr val="FFFFFF"/>
              </a:highlight>
              <a:latin typeface="Consolas"/>
            </a:endParaRPr>
          </a:p>
          <a:p>
            <a:pPr marL="0" indent="0">
              <a:buNone/>
            </a:pPr>
            <a:endParaRPr lang="en-US" sz="2400" dirty="0" smtClean="0">
              <a:solidFill>
                <a:srgbClr val="000000"/>
              </a:solidFill>
              <a:highlight>
                <a:srgbClr val="FFFFFF"/>
              </a:highlight>
              <a:latin typeface="Consolas"/>
            </a:endParaRPr>
          </a:p>
          <a:p>
            <a:pPr marL="342900" indent="-342900">
              <a:buFont typeface="Arial" pitchFamily="34" charset="0"/>
              <a:buChar char="•"/>
            </a:pPr>
            <a:r>
              <a:rPr lang="en-US" sz="2000" dirty="0" smtClean="0">
                <a:solidFill>
                  <a:srgbClr val="000000"/>
                </a:solidFill>
                <a:highlight>
                  <a:srgbClr val="FFFFFF"/>
                </a:highlight>
                <a:latin typeface="+mn-lt"/>
              </a:rPr>
              <a:t>Add</a:t>
            </a:r>
          </a:p>
          <a:p>
            <a:pPr marL="522288" lvl="1" indent="-342900">
              <a:buFont typeface="Arial" pitchFamily="34" charset="0"/>
              <a:buChar char="•"/>
            </a:pPr>
            <a:r>
              <a:rPr lang="en-US" sz="2000" dirty="0" smtClean="0">
                <a:solidFill>
                  <a:srgbClr val="000000"/>
                </a:solidFill>
                <a:highlight>
                  <a:srgbClr val="FFFFFF"/>
                </a:highlight>
                <a:latin typeface="+mn-lt"/>
              </a:rPr>
              <a:t>Move constructor</a:t>
            </a:r>
          </a:p>
          <a:p>
            <a:pPr marL="522288" lvl="1" indent="-342900">
              <a:buFont typeface="Arial" pitchFamily="34" charset="0"/>
              <a:buChar char="•"/>
            </a:pPr>
            <a:r>
              <a:rPr lang="en-US" sz="2000" dirty="0" smtClean="0">
                <a:solidFill>
                  <a:srgbClr val="000000"/>
                </a:solidFill>
                <a:highlight>
                  <a:srgbClr val="FFFFFF"/>
                </a:highlight>
                <a:latin typeface="+mn-lt"/>
              </a:rPr>
              <a:t>Move assignment operator</a:t>
            </a:r>
          </a:p>
          <a:p>
            <a:pPr marL="342900" indent="-342900">
              <a:buFont typeface="Arial" pitchFamily="34" charset="0"/>
              <a:buChar char="•"/>
            </a:pPr>
            <a:r>
              <a:rPr lang="en-US" sz="2000" dirty="0" err="1" smtClean="0">
                <a:solidFill>
                  <a:srgbClr val="000000"/>
                </a:solidFill>
                <a:highlight>
                  <a:srgbClr val="FFFFFF"/>
                </a:highlight>
                <a:latin typeface="+mn-lt"/>
              </a:rPr>
              <a:t>noexcept</a:t>
            </a:r>
            <a:r>
              <a:rPr lang="en-US" sz="2000" dirty="0" smtClean="0">
                <a:solidFill>
                  <a:srgbClr val="000000"/>
                </a:solidFill>
                <a:highlight>
                  <a:srgbClr val="FFFFFF"/>
                </a:highlight>
                <a:latin typeface="+mn-lt"/>
              </a:rPr>
              <a:t> </a:t>
            </a:r>
          </a:p>
          <a:p>
            <a:pPr marL="522288" lvl="1" indent="-342900">
              <a:buFont typeface="Arial" pitchFamily="34" charset="0"/>
              <a:buChar char="•"/>
            </a:pPr>
            <a:r>
              <a:rPr lang="en-US" sz="2000" dirty="0">
                <a:solidFill>
                  <a:srgbClr val="000000"/>
                </a:solidFill>
                <a:highlight>
                  <a:srgbClr val="FFFFFF"/>
                </a:highlight>
                <a:latin typeface="+mn-lt"/>
              </a:rPr>
              <a:t>S</a:t>
            </a:r>
            <a:r>
              <a:rPr lang="en-US" sz="2000" dirty="0" smtClean="0">
                <a:solidFill>
                  <a:srgbClr val="000000"/>
                </a:solidFill>
                <a:highlight>
                  <a:srgbClr val="FFFFFF"/>
                </a:highlight>
                <a:latin typeface="+mn-lt"/>
              </a:rPr>
              <a:t>upported from Visual Studio 2015</a:t>
            </a:r>
          </a:p>
          <a:p>
            <a:pPr marL="522288" lvl="1" indent="-342900">
              <a:buFont typeface="Arial" pitchFamily="34" charset="0"/>
              <a:buChar char="•"/>
            </a:pPr>
            <a:r>
              <a:rPr lang="en-US" sz="2000" dirty="0" smtClean="0">
                <a:solidFill>
                  <a:srgbClr val="000000"/>
                </a:solidFill>
                <a:highlight>
                  <a:srgbClr val="FFFFFF"/>
                </a:highlight>
                <a:latin typeface="+mn-lt"/>
              </a:rPr>
              <a:t>Some STL functions don’t accept throwing move operations</a:t>
            </a:r>
            <a:endParaRPr lang="en-US" sz="2000" dirty="0" smtClean="0">
              <a:solidFill>
                <a:srgbClr val="FF0000"/>
              </a:solidFill>
              <a:highlight>
                <a:srgbClr val="FFFFFF"/>
              </a:highlight>
              <a:latin typeface="+mn-lt"/>
            </a:endParaRPr>
          </a:p>
          <a:p>
            <a:pPr marL="342900" indent="-342900">
              <a:buFont typeface="Arial" pitchFamily="34" charset="0"/>
              <a:buChar char="•"/>
            </a:pPr>
            <a:endParaRPr lang="en-US" sz="2400" dirty="0"/>
          </a:p>
        </p:txBody>
      </p:sp>
      <p:sp>
        <p:nvSpPr>
          <p:cNvPr id="11" name="Content Placeholder 3"/>
          <p:cNvSpPr txBox="1">
            <a:spLocks/>
          </p:cNvSpPr>
          <p:nvPr/>
        </p:nvSpPr>
        <p:spPr bwMode="auto">
          <a:xfrm>
            <a:off x="533400" y="1447800"/>
            <a:ext cx="7772398" cy="131177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MyString</a:t>
            </a:r>
            <a:r>
              <a:rPr lang="en-US" sz="1800" dirty="0">
                <a:solidFill>
                  <a:srgbClr val="000000"/>
                </a:solidFill>
                <a:latin typeface="Consolas"/>
                <a:ea typeface="MS PGothic"/>
                <a:cs typeface="Arial"/>
              </a:rPr>
              <a:t>(</a:t>
            </a: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a:t>
            </a:r>
            <a:endParaRPr lang="en-US" sz="1800" dirty="0">
              <a:latin typeface="Calibri"/>
              <a:ea typeface="SimSun"/>
              <a:cs typeface="Times New Roman"/>
            </a:endParaRPr>
          </a:p>
          <a:p>
            <a:pPr algn="l">
              <a:lnSpc>
                <a:spcPct val="110000"/>
              </a:lnSpc>
              <a:spcBef>
                <a:spcPts val="0"/>
              </a:spcBef>
              <a:spcAft>
                <a:spcPts val="0"/>
              </a:spcAft>
            </a:pP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 operator=(</a:t>
            </a: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a:t>
            </a:r>
            <a:endParaRPr lang="en-US" sz="1800" dirty="0">
              <a:latin typeface="Calibri"/>
              <a:ea typeface="SimSun"/>
              <a:cs typeface="Times New Roman"/>
            </a:endParaRPr>
          </a:p>
          <a:p>
            <a:pPr algn="l">
              <a:lnSpc>
                <a:spcPct val="110000"/>
              </a:lnSpc>
              <a:spcBef>
                <a:spcPts val="0"/>
              </a:spcBef>
              <a:spcAft>
                <a:spcPts val="0"/>
              </a:spcAft>
            </a:pPr>
            <a:r>
              <a:rPr lang="en-US" sz="1800" dirty="0" err="1">
                <a:solidFill>
                  <a:srgbClr val="000000"/>
                </a:solidFill>
                <a:latin typeface="Consolas"/>
                <a:ea typeface="MS PGothic"/>
                <a:cs typeface="Arial"/>
              </a:rPr>
              <a:t>MyString</a:t>
            </a:r>
            <a:r>
              <a:rPr lang="en-US" sz="1800" dirty="0">
                <a:solidFill>
                  <a:srgbClr val="000000"/>
                </a:solidFill>
                <a:latin typeface="Consolas"/>
                <a:ea typeface="MS PGothic"/>
                <a:cs typeface="Arial"/>
              </a:rPr>
              <a:t>(</a:t>
            </a: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&amp;&amp;) </a:t>
            </a:r>
            <a:r>
              <a:rPr lang="en-US" sz="1800" dirty="0" err="1" smtClean="0">
                <a:solidFill>
                  <a:srgbClr val="C00000"/>
                </a:solidFill>
                <a:latin typeface="Consolas"/>
                <a:ea typeface="MS PGothic"/>
                <a:cs typeface="Arial"/>
              </a:rPr>
              <a:t>noexcept</a:t>
            </a:r>
            <a:r>
              <a:rPr lang="en-US" sz="1800" dirty="0" smtClean="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 operator=(</a:t>
            </a: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&amp;&amp;) </a:t>
            </a:r>
            <a:r>
              <a:rPr lang="en-US" sz="1800" dirty="0" err="1">
                <a:solidFill>
                  <a:srgbClr val="C00000"/>
                </a:solidFill>
                <a:latin typeface="Consolas"/>
                <a:ea typeface="MS PGothic"/>
                <a:cs typeface="Arial"/>
              </a:rPr>
              <a:t>noexcept</a:t>
            </a:r>
            <a:r>
              <a:rPr lang="en-US" sz="1800" dirty="0" smtClean="0">
                <a:solidFill>
                  <a:srgbClr val="000000"/>
                </a:solidFill>
                <a:latin typeface="Consolas"/>
                <a:ea typeface="MS PGothic"/>
                <a:cs typeface="Arial"/>
              </a:rPr>
              <a:t>;</a:t>
            </a:r>
            <a:endParaRPr lang="en-US" sz="1800" dirty="0">
              <a:effectLst/>
              <a:latin typeface="Calibri"/>
              <a:ea typeface="SimSun"/>
              <a:cs typeface="Times New Roman"/>
            </a:endParaRPr>
          </a:p>
        </p:txBody>
      </p:sp>
      <p:sp>
        <p:nvSpPr>
          <p:cNvPr id="4" name="Rectangle 3"/>
          <p:cNvSpPr/>
          <p:nvPr/>
        </p:nvSpPr>
        <p:spPr>
          <a:xfrm>
            <a:off x="1676400" y="1524000"/>
            <a:ext cx="685800" cy="22860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3467100" y="1524000"/>
            <a:ext cx="190500" cy="22860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3124200" y="1828800"/>
            <a:ext cx="685800" cy="22860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ectangle 13"/>
          <p:cNvSpPr/>
          <p:nvPr/>
        </p:nvSpPr>
        <p:spPr>
          <a:xfrm>
            <a:off x="4876800" y="1828800"/>
            <a:ext cx="152400" cy="22860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2743200" y="2095500"/>
            <a:ext cx="304800" cy="26670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4114800" y="2400300"/>
            <a:ext cx="304800" cy="26670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24776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Move Semantics</a:t>
            </a:r>
            <a:endParaRPr lang="en-US" dirty="0"/>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Content Placeholder 3"/>
          <p:cNvSpPr txBox="1">
            <a:spLocks/>
          </p:cNvSpPr>
          <p:nvPr/>
        </p:nvSpPr>
        <p:spPr bwMode="auto">
          <a:xfrm>
            <a:off x="533400" y="1447800"/>
            <a:ext cx="7772398" cy="131177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00"/>
                </a:solidFill>
                <a:latin typeface="Consolas"/>
                <a:ea typeface="MS PGothic"/>
                <a:cs typeface="Arial"/>
              </a:rPr>
              <a:t>MyString</a:t>
            </a:r>
            <a:r>
              <a:rPr lang="en-US" sz="1800" dirty="0">
                <a:solidFill>
                  <a:srgbClr val="000000"/>
                </a:solidFill>
                <a:latin typeface="Consolas"/>
                <a:ea typeface="MS PGothic"/>
                <a:cs typeface="Arial"/>
              </a:rPr>
              <a:t> (</a:t>
            </a: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&amp;&amp; </a:t>
            </a:r>
            <a:r>
              <a:rPr lang="en-US" sz="1800" dirty="0" smtClean="0">
                <a:solidFill>
                  <a:srgbClr val="808080"/>
                </a:solidFill>
                <a:latin typeface="Consolas"/>
                <a:ea typeface="MS PGothic"/>
                <a:cs typeface="Arial"/>
              </a:rPr>
              <a:t>string</a:t>
            </a:r>
            <a:r>
              <a:rPr lang="en-US" sz="1800" dirty="0" smtClean="0">
                <a:solidFill>
                  <a:srgbClr val="000000"/>
                </a:solidFill>
                <a:latin typeface="Consolas"/>
                <a:ea typeface="MS PGothic"/>
                <a:cs typeface="Arial"/>
              </a:rPr>
              <a:t>) </a:t>
            </a:r>
            <a:r>
              <a:rPr lang="en-US" sz="1800" dirty="0" err="1">
                <a:solidFill>
                  <a:srgbClr val="C00000"/>
                </a:solidFill>
                <a:latin typeface="Consolas"/>
                <a:ea typeface="MS PGothic"/>
                <a:cs typeface="Arial"/>
              </a:rPr>
              <a:t>noexcept</a:t>
            </a:r>
            <a:r>
              <a:rPr lang="en-US" sz="1800" dirty="0">
                <a:solidFill>
                  <a:srgbClr val="C00000"/>
                </a:solidFill>
                <a:latin typeface="Consolas"/>
                <a:ea typeface="MS PGothic"/>
                <a:cs typeface="Arial"/>
              </a:rPr>
              <a:t> </a:t>
            </a:r>
            <a:r>
              <a:rPr lang="en-US" sz="1800" dirty="0" smtClean="0">
                <a:solidFill>
                  <a:srgbClr val="000000"/>
                </a:solidFill>
                <a:latin typeface="Consolas"/>
                <a:ea typeface="MS PGothic"/>
                <a:cs typeface="Arial"/>
              </a:rPr>
              <a:t>:</a:t>
            </a:r>
            <a:endParaRPr lang="en-US" sz="10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string_(</a:t>
            </a:r>
            <a:r>
              <a:rPr lang="en-US" sz="1800" dirty="0" err="1">
                <a:solidFill>
                  <a:srgbClr val="C00000"/>
                </a:solidFill>
                <a:latin typeface="Consolas"/>
                <a:ea typeface="MS PGothic"/>
                <a:cs typeface="Arial"/>
              </a:rPr>
              <a:t>std</a:t>
            </a:r>
            <a:r>
              <a:rPr lang="en-US" sz="1800" dirty="0">
                <a:solidFill>
                  <a:srgbClr val="C00000"/>
                </a:solidFill>
                <a:latin typeface="Consolas"/>
                <a:ea typeface="MS PGothic"/>
                <a:cs typeface="Arial"/>
              </a:rPr>
              <a:t>::</a:t>
            </a:r>
            <a:r>
              <a:rPr lang="en-US" sz="1800" dirty="0" smtClean="0">
                <a:solidFill>
                  <a:srgbClr val="C00000"/>
                </a:solidFill>
                <a:latin typeface="Consolas"/>
                <a:ea typeface="MS PGothic"/>
                <a:cs typeface="Arial"/>
              </a:rPr>
              <a:t>move(</a:t>
            </a:r>
            <a:r>
              <a:rPr lang="en-US" sz="1800" dirty="0" err="1" smtClean="0">
                <a:solidFill>
                  <a:srgbClr val="808080"/>
                </a:solidFill>
                <a:latin typeface="Consolas"/>
                <a:ea typeface="MS PGothic"/>
                <a:cs typeface="Arial"/>
              </a:rPr>
              <a:t>string</a:t>
            </a:r>
            <a:r>
              <a:rPr lang="en-US" sz="1800" dirty="0" err="1" smtClean="0">
                <a:solidFill>
                  <a:srgbClr val="000000"/>
                </a:solidFill>
                <a:latin typeface="Consolas"/>
                <a:ea typeface="MS PGothic"/>
                <a:cs typeface="Arial"/>
              </a:rPr>
              <a:t>.string</a:t>
            </a:r>
            <a:r>
              <a:rPr lang="en-US" sz="1800" dirty="0" smtClean="0">
                <a:solidFill>
                  <a:srgbClr val="000000"/>
                </a:solidFill>
                <a:latin typeface="Consolas"/>
                <a:ea typeface="MS PGothic"/>
                <a:cs typeface="Arial"/>
              </a:rPr>
              <a:t>_</a:t>
            </a:r>
            <a:r>
              <a:rPr lang="en-US" sz="1800" dirty="0" smtClean="0">
                <a:solidFill>
                  <a:srgbClr val="C00000"/>
                </a:solidFill>
                <a:latin typeface="Consolas"/>
                <a:ea typeface="MS PGothic"/>
                <a:cs typeface="Arial"/>
              </a:rPr>
              <a:t>)</a:t>
            </a:r>
            <a:r>
              <a:rPr lang="en-US" sz="1800" dirty="0" smtClean="0">
                <a:solidFill>
                  <a:srgbClr val="000000"/>
                </a:solidFill>
                <a:latin typeface="Consolas"/>
                <a:ea typeface="MS PGothic"/>
                <a:cs typeface="Arial"/>
              </a:rPr>
              <a:t>)</a:t>
            </a:r>
            <a:endParaRPr lang="en-US" sz="10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0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000" dirty="0">
              <a:effectLst/>
              <a:latin typeface="Calibri"/>
              <a:ea typeface="SimSun"/>
              <a:cs typeface="Times New Roman"/>
            </a:endParaRPr>
          </a:p>
        </p:txBody>
      </p:sp>
      <p:sp>
        <p:nvSpPr>
          <p:cNvPr id="6" name="Content Placeholder 3"/>
          <p:cNvSpPr txBox="1">
            <a:spLocks/>
          </p:cNvSpPr>
          <p:nvPr/>
        </p:nvSpPr>
        <p:spPr bwMode="auto">
          <a:xfrm>
            <a:off x="533400" y="2895600"/>
            <a:ext cx="7772398" cy="1616469"/>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 operator=(</a:t>
            </a: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&amp;&amp; </a:t>
            </a:r>
            <a:r>
              <a:rPr lang="en-US" sz="1800" dirty="0" smtClean="0">
                <a:solidFill>
                  <a:srgbClr val="808080"/>
                </a:solidFill>
                <a:latin typeface="Consolas"/>
                <a:ea typeface="MS PGothic"/>
                <a:cs typeface="Arial"/>
              </a:rPr>
              <a:t>string</a:t>
            </a:r>
            <a:r>
              <a:rPr lang="en-US" sz="1800" dirty="0">
                <a:solidFill>
                  <a:srgbClr val="000000"/>
                </a:solidFill>
                <a:latin typeface="Consolas"/>
                <a:ea typeface="MS PGothic"/>
                <a:cs typeface="Arial"/>
              </a:rPr>
              <a:t>) </a:t>
            </a:r>
            <a:r>
              <a:rPr lang="en-US" sz="1800" dirty="0" err="1">
                <a:solidFill>
                  <a:srgbClr val="C00000"/>
                </a:solidFill>
                <a:latin typeface="Consolas"/>
                <a:ea typeface="MS PGothic"/>
                <a:cs typeface="Arial"/>
              </a:rPr>
              <a:t>noexcept</a:t>
            </a:r>
            <a:endParaRPr lang="en-US" sz="1000" dirty="0">
              <a:solidFill>
                <a:srgbClr val="C00000"/>
              </a:solidFill>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0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string_ </a:t>
            </a:r>
            <a:r>
              <a:rPr lang="en-US" sz="1800" dirty="0">
                <a:solidFill>
                  <a:srgbClr val="000000"/>
                </a:solidFill>
                <a:latin typeface="Consolas"/>
                <a:ea typeface="MS PGothic"/>
                <a:cs typeface="Arial"/>
              </a:rPr>
              <a:t>= </a:t>
            </a:r>
            <a:r>
              <a:rPr lang="en-US" sz="1800" dirty="0" err="1">
                <a:solidFill>
                  <a:srgbClr val="C00000"/>
                </a:solidFill>
                <a:latin typeface="Consolas"/>
                <a:ea typeface="MS PGothic"/>
                <a:cs typeface="Arial"/>
              </a:rPr>
              <a:t>std</a:t>
            </a:r>
            <a:r>
              <a:rPr lang="en-US" sz="1800" dirty="0">
                <a:solidFill>
                  <a:srgbClr val="C00000"/>
                </a:solidFill>
                <a:latin typeface="Consolas"/>
                <a:ea typeface="MS PGothic"/>
                <a:cs typeface="Arial"/>
              </a:rPr>
              <a:t>::</a:t>
            </a:r>
            <a:r>
              <a:rPr lang="en-US" sz="1800" dirty="0" smtClean="0">
                <a:solidFill>
                  <a:srgbClr val="C00000"/>
                </a:solidFill>
                <a:latin typeface="Consolas"/>
                <a:ea typeface="MS PGothic"/>
                <a:cs typeface="Arial"/>
              </a:rPr>
              <a:t>move(</a:t>
            </a:r>
            <a:r>
              <a:rPr lang="en-US" sz="1800" dirty="0" err="1" smtClean="0">
                <a:solidFill>
                  <a:srgbClr val="808080"/>
                </a:solidFill>
                <a:latin typeface="Consolas"/>
                <a:ea typeface="MS PGothic"/>
                <a:cs typeface="Arial"/>
              </a:rPr>
              <a:t>string</a:t>
            </a:r>
            <a:r>
              <a:rPr lang="en-US" sz="1800" dirty="0" err="1" smtClean="0">
                <a:solidFill>
                  <a:srgbClr val="000000"/>
                </a:solidFill>
                <a:latin typeface="Consolas"/>
                <a:ea typeface="MS PGothic"/>
                <a:cs typeface="Arial"/>
              </a:rPr>
              <a:t>.string</a:t>
            </a:r>
            <a:r>
              <a:rPr lang="en-US" sz="1800" dirty="0" smtClean="0">
                <a:solidFill>
                  <a:srgbClr val="000000"/>
                </a:solidFill>
                <a:latin typeface="Consolas"/>
                <a:ea typeface="MS PGothic"/>
                <a:cs typeface="Arial"/>
              </a:rPr>
              <a:t>_</a:t>
            </a:r>
            <a:r>
              <a:rPr lang="en-US" sz="1800" dirty="0" smtClean="0">
                <a:solidFill>
                  <a:srgbClr val="C00000"/>
                </a:solidFill>
                <a:latin typeface="Consolas"/>
                <a:ea typeface="MS PGothic"/>
                <a:cs typeface="Arial"/>
              </a:rPr>
              <a:t>)</a:t>
            </a:r>
            <a:r>
              <a:rPr lang="en-US" sz="1800" dirty="0" smtClean="0">
                <a:solidFill>
                  <a:srgbClr val="000000"/>
                </a:solidFill>
                <a:latin typeface="Consolas"/>
                <a:ea typeface="MS PGothic"/>
                <a:cs typeface="Arial"/>
              </a:rPr>
              <a:t>;</a:t>
            </a:r>
            <a:endParaRPr lang="en-US" sz="1000" dirty="0">
              <a:latin typeface="Calibri"/>
              <a:ea typeface="SimSun"/>
              <a:cs typeface="Times New Roman"/>
            </a:endParaRPr>
          </a:p>
          <a:p>
            <a:pPr algn="l">
              <a:lnSpc>
                <a:spcPct val="110000"/>
              </a:lnSpc>
              <a:spcBef>
                <a:spcPts val="0"/>
              </a:spcBef>
              <a:spcAft>
                <a:spcPts val="0"/>
              </a:spcAft>
            </a:pPr>
            <a:r>
              <a:rPr lang="en-US" sz="1800" dirty="0">
                <a:solidFill>
                  <a:srgbClr val="0000FF"/>
                </a:solidFill>
                <a:latin typeface="Consolas"/>
                <a:ea typeface="MS PGothic"/>
                <a:cs typeface="Arial"/>
              </a:rPr>
              <a:t>  return</a:t>
            </a:r>
            <a:r>
              <a:rPr lang="en-US" sz="1800" dirty="0">
                <a:solidFill>
                  <a:srgbClr val="000000"/>
                </a:solidFill>
                <a:latin typeface="Consolas"/>
                <a:ea typeface="MS PGothic"/>
                <a:cs typeface="Arial"/>
              </a:rPr>
              <a:t> *</a:t>
            </a:r>
            <a:r>
              <a:rPr lang="en-US" sz="1800" dirty="0">
                <a:solidFill>
                  <a:srgbClr val="0000FF"/>
                </a:solidFill>
                <a:latin typeface="Consolas"/>
                <a:ea typeface="MS PGothic"/>
                <a:cs typeface="Arial"/>
              </a:rPr>
              <a:t>this</a:t>
            </a:r>
            <a:r>
              <a:rPr lang="en-US" sz="1800" dirty="0">
                <a:solidFill>
                  <a:srgbClr val="000000"/>
                </a:solidFill>
                <a:latin typeface="Consolas"/>
                <a:ea typeface="MS PGothic"/>
                <a:cs typeface="Arial"/>
              </a:rPr>
              <a:t>;</a:t>
            </a:r>
            <a:endParaRPr lang="en-US" sz="10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000" dirty="0">
              <a:effectLst/>
              <a:latin typeface="Calibri"/>
              <a:ea typeface="SimSun"/>
              <a:cs typeface="Times New Roman"/>
            </a:endParaRPr>
          </a:p>
        </p:txBody>
      </p:sp>
      <p:sp>
        <p:nvSpPr>
          <p:cNvPr id="8" name="Rounded Rectangle 7"/>
          <p:cNvSpPr/>
          <p:nvPr/>
        </p:nvSpPr>
        <p:spPr bwMode="auto">
          <a:xfrm>
            <a:off x="5638800" y="1905000"/>
            <a:ext cx="3352800" cy="914400"/>
          </a:xfrm>
          <a:prstGeom prst="round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r>
              <a:rPr lang="en-US" sz="1800" b="1" dirty="0" err="1" smtClean="0">
                <a:solidFill>
                  <a:schemeClr val="tx1"/>
                </a:solidFill>
              </a:rPr>
              <a:t>std</a:t>
            </a:r>
            <a:r>
              <a:rPr lang="en-US" sz="1800" b="1" dirty="0" smtClean="0">
                <a:solidFill>
                  <a:schemeClr val="tx1"/>
                </a:solidFill>
              </a:rPr>
              <a:t>::move facilitates moves</a:t>
            </a:r>
          </a:p>
          <a:p>
            <a:pPr algn="ctr">
              <a:lnSpc>
                <a:spcPct val="110000"/>
              </a:lnSpc>
              <a:spcBef>
                <a:spcPct val="0"/>
              </a:spcBef>
              <a:buFont typeface="Wingdings" charset="0"/>
              <a:buNone/>
            </a:pPr>
            <a:r>
              <a:rPr lang="en-US" sz="1200" b="1" dirty="0" smtClean="0">
                <a:solidFill>
                  <a:schemeClr val="tx1"/>
                </a:solidFill>
              </a:rPr>
              <a:t>Still 18 slides to go for a detailed explanation</a:t>
            </a:r>
          </a:p>
        </p:txBody>
      </p:sp>
      <p:cxnSp>
        <p:nvCxnSpPr>
          <p:cNvPr id="9" name="Straight Arrow Connector 8"/>
          <p:cNvCxnSpPr>
            <a:stCxn id="8" idx="1"/>
          </p:cNvCxnSpPr>
          <p:nvPr/>
        </p:nvCxnSpPr>
        <p:spPr bwMode="auto">
          <a:xfrm flipH="1" flipV="1">
            <a:off x="2971800" y="2103686"/>
            <a:ext cx="2667000" cy="258514"/>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35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Move </a:t>
            </a:r>
            <a:r>
              <a:rPr lang="en-US" dirty="0" smtClean="0"/>
              <a:t>Semantics - Note</a:t>
            </a:r>
            <a:endParaRPr lang="en-US" dirty="0"/>
          </a:p>
        </p:txBody>
      </p:sp>
      <p:sp>
        <p:nvSpPr>
          <p:cNvPr id="3" name="Content Placeholder 2"/>
          <p:cNvSpPr>
            <a:spLocks noGrp="1"/>
          </p:cNvSpPr>
          <p:nvPr>
            <p:ph idx="1"/>
          </p:nvPr>
        </p:nvSpPr>
        <p:spPr>
          <a:xfrm>
            <a:off x="539749" y="1412874"/>
            <a:ext cx="8147051" cy="5064126"/>
          </a:xfrm>
        </p:spPr>
        <p:txBody>
          <a:bodyPr>
            <a:normAutofit/>
          </a:bodyPr>
          <a:lstStyle/>
          <a:p>
            <a:pPr marL="285750" indent="-285750">
              <a:buFont typeface="Arial" pitchFamily="34" charset="0"/>
              <a:buChar char="•"/>
            </a:pPr>
            <a:r>
              <a:rPr lang="en-US" dirty="0" smtClean="0"/>
              <a:t>Moved object has to remain in a (unspecified) </a:t>
            </a:r>
            <a:r>
              <a:rPr lang="en-US" b="1" dirty="0" smtClean="0"/>
              <a:t>valid</a:t>
            </a:r>
            <a:r>
              <a:rPr lang="en-US" dirty="0" smtClean="0"/>
              <a:t> state </a:t>
            </a:r>
            <a:r>
              <a:rPr lang="en-US" sz="1400" dirty="0" smtClean="0"/>
              <a:t>(§17.6.5.15 </a:t>
            </a:r>
            <a:r>
              <a:rPr lang="en-US" sz="1400" dirty="0" smtClean="0">
                <a:sym typeface="Wingdings" panose="05000000000000000000" pitchFamily="2" charset="2"/>
              </a:rPr>
              <a:t> </a:t>
            </a:r>
            <a:r>
              <a:rPr lang="en-US" sz="1400" dirty="0" smtClean="0"/>
              <a:t>SP: </a:t>
            </a:r>
            <a:r>
              <a:rPr lang="en-US" sz="1400" dirty="0"/>
              <a:t>~, =)</a:t>
            </a:r>
            <a:endParaRPr lang="en-US" dirty="0" smtClean="0"/>
          </a:p>
          <a:p>
            <a:pPr marL="285750" indent="-285750">
              <a:buFont typeface="Arial" pitchFamily="34" charset="0"/>
              <a:buChar char="•"/>
            </a:pPr>
            <a:endParaRPr lang="en-US" dirty="0" smtClean="0"/>
          </a:p>
          <a:p>
            <a:pPr lvl="3"/>
            <a:endParaRPr lang="en-US" dirty="0" smtClean="0">
              <a:highlight>
                <a:srgbClr val="FFFFFF"/>
              </a:highlight>
            </a:endParaRPr>
          </a:p>
          <a:p>
            <a:pPr lvl="3"/>
            <a:r>
              <a:rPr lang="en-US" dirty="0" smtClean="0">
                <a:highlight>
                  <a:srgbClr val="FFFFFF"/>
                </a:highlight>
              </a:rPr>
              <a:t>string is an </a:t>
            </a:r>
            <a:r>
              <a:rPr lang="en-US" dirty="0" err="1" smtClean="0">
                <a:highlight>
                  <a:srgbClr val="FFFFFF"/>
                </a:highlight>
              </a:rPr>
              <a:t>lvalue</a:t>
            </a:r>
            <a:r>
              <a:rPr lang="en-US" dirty="0" smtClean="0">
                <a:highlight>
                  <a:srgbClr val="FFFFFF"/>
                </a:highlight>
              </a:rPr>
              <a:t> (it has a name)</a:t>
            </a:r>
          </a:p>
          <a:p>
            <a:pPr lvl="3"/>
            <a:r>
              <a:rPr lang="en-US" dirty="0" err="1">
                <a:highlight>
                  <a:srgbClr val="FFFFFF"/>
                </a:highlight>
              </a:rPr>
              <a:t>s</a:t>
            </a:r>
            <a:r>
              <a:rPr lang="en-US" dirty="0" err="1" smtClean="0">
                <a:highlight>
                  <a:srgbClr val="FFFFFF"/>
                </a:highlight>
              </a:rPr>
              <a:t>td</a:t>
            </a:r>
            <a:r>
              <a:rPr lang="en-US" dirty="0" smtClean="0">
                <a:highlight>
                  <a:srgbClr val="FFFFFF"/>
                </a:highlight>
              </a:rPr>
              <a:t>::move has to be called!</a:t>
            </a:r>
          </a:p>
          <a:p>
            <a:pPr lvl="3"/>
            <a:endParaRPr lang="en-US" dirty="0">
              <a:highlight>
                <a:srgbClr val="FFFFFF"/>
              </a:highlight>
            </a:endParaRPr>
          </a:p>
          <a:p>
            <a:pPr marL="360363" lvl="3" indent="0">
              <a:buNone/>
            </a:pPr>
            <a:endParaRPr lang="en-US" dirty="0" smtClean="0">
              <a:highlight>
                <a:srgbClr val="FFFFFF"/>
              </a:highlight>
            </a:endParaRPr>
          </a:p>
          <a:p>
            <a:pPr marL="360363" lvl="3" indent="0">
              <a:buNone/>
            </a:pPr>
            <a:endParaRPr lang="en-US" dirty="0" smtClean="0">
              <a:highlight>
                <a:srgbClr val="FFFFFF"/>
              </a:highlight>
            </a:endParaRPr>
          </a:p>
          <a:p>
            <a:pPr lvl="1"/>
            <a:endParaRPr lang="en-US" dirty="0" smtClean="0">
              <a:solidFill>
                <a:srgbClr val="808080"/>
              </a:solidFill>
              <a:highlight>
                <a:srgbClr val="FFFFFF"/>
              </a:highlight>
              <a:latin typeface="Consolas"/>
            </a:endParaRPr>
          </a:p>
          <a:p>
            <a:pPr marL="457200" indent="-457200">
              <a:buFont typeface="Arial" pitchFamily="34" charset="0"/>
              <a:buChar char="•"/>
            </a:pPr>
            <a:endParaRPr lang="en-US" sz="2200" dirty="0">
              <a:solidFill>
                <a:srgbClr val="808080"/>
              </a:solidFill>
              <a:highlight>
                <a:srgbClr val="FFFFFF"/>
              </a:highlight>
              <a:latin typeface="Consolas"/>
            </a:endParaRPr>
          </a:p>
          <a:p>
            <a:pPr marL="457200" indent="-457200">
              <a:buFont typeface="Arial" pitchFamily="34" charset="0"/>
              <a:buChar char="•"/>
            </a:pPr>
            <a:endParaRPr lang="en-US" sz="2200" dirty="0" smtClean="0">
              <a:solidFill>
                <a:srgbClr val="808080"/>
              </a:solidFill>
              <a:highlight>
                <a:srgbClr val="FFFFFF"/>
              </a:highlight>
              <a:latin typeface="Consolas"/>
            </a:endParaRPr>
          </a:p>
          <a:p>
            <a:pPr marL="457200" indent="-457200">
              <a:buFont typeface="Arial" pitchFamily="34" charset="0"/>
              <a:buChar char="•"/>
            </a:pPr>
            <a:endParaRPr lang="en-US" sz="2200" dirty="0">
              <a:solidFill>
                <a:srgbClr val="808080"/>
              </a:solidFill>
              <a:highlight>
                <a:srgbClr val="FFFFFF"/>
              </a:highlight>
              <a:latin typeface="Consolas"/>
            </a:endParaRPr>
          </a:p>
          <a:p>
            <a:endParaRPr lang="en-US" sz="2200" dirty="0" smtClean="0">
              <a:solidFill>
                <a:srgbClr val="808080"/>
              </a:solidFill>
              <a:highlight>
                <a:srgbClr val="FFFFFF"/>
              </a:highlight>
              <a:latin typeface="Consolas"/>
            </a:endParaRPr>
          </a:p>
          <a:p>
            <a:pPr lvl="3"/>
            <a:r>
              <a:rPr lang="en-US" sz="1700" dirty="0" smtClean="0"/>
              <a:t>Even with </a:t>
            </a:r>
            <a:r>
              <a:rPr lang="en-US" sz="1700" dirty="0" err="1" smtClean="0"/>
              <a:t>std</a:t>
            </a:r>
            <a:r>
              <a:rPr lang="en-US" sz="1700" dirty="0" smtClean="0"/>
              <a:t>::move: might still copy (move operations not (or not correctly) implemented)</a:t>
            </a:r>
          </a:p>
        </p:txBody>
      </p:sp>
      <p:sp>
        <p:nvSpPr>
          <p:cNvPr id="7" name="Content Placeholder 3"/>
          <p:cNvSpPr txBox="1">
            <a:spLocks/>
          </p:cNvSpPr>
          <p:nvPr/>
        </p:nvSpPr>
        <p:spPr bwMode="auto">
          <a:xfrm>
            <a:off x="533400" y="1861883"/>
            <a:ext cx="7772398" cy="363819"/>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lvl="0" algn="l">
              <a:lnSpc>
                <a:spcPct val="110000"/>
              </a:lnSpc>
              <a:spcBef>
                <a:spcPts val="0"/>
              </a:spcBef>
              <a:spcAft>
                <a:spcPts val="0"/>
              </a:spcAft>
              <a:tabLst>
                <a:tab pos="457200" algn="l"/>
              </a:tabLst>
            </a:pPr>
            <a:r>
              <a:rPr lang="en-US" sz="1600" dirty="0" err="1" smtClean="0">
                <a:solidFill>
                  <a:srgbClr val="000000"/>
                </a:solidFill>
                <a:latin typeface="Consolas"/>
                <a:ea typeface="MS PGothic"/>
                <a:cs typeface="Arial"/>
              </a:rPr>
              <a:t>MyString</a:t>
            </a:r>
            <a:r>
              <a:rPr lang="en-US" sz="1600" dirty="0" smtClean="0">
                <a:solidFill>
                  <a:srgbClr val="000000"/>
                </a:solidFill>
                <a:latin typeface="Consolas"/>
                <a:ea typeface="MS PGothic"/>
                <a:cs typeface="Arial"/>
              </a:rPr>
              <a:t> (</a:t>
            </a:r>
            <a:r>
              <a:rPr lang="en-US" sz="1600" dirty="0" err="1" smtClean="0">
                <a:solidFill>
                  <a:srgbClr val="2B91AF"/>
                </a:solidFill>
                <a:latin typeface="Consolas"/>
                <a:ea typeface="MS PGothic"/>
                <a:cs typeface="Arial"/>
              </a:rPr>
              <a:t>MyString</a:t>
            </a:r>
            <a:r>
              <a:rPr lang="en-US" sz="1600" dirty="0" smtClean="0">
                <a:solidFill>
                  <a:srgbClr val="000000"/>
                </a:solidFill>
                <a:latin typeface="Consolas"/>
                <a:ea typeface="MS PGothic"/>
                <a:cs typeface="Arial"/>
              </a:rPr>
              <a:t>&amp;&amp; </a:t>
            </a:r>
            <a:r>
              <a:rPr lang="en-US" sz="1600" dirty="0" smtClean="0">
                <a:solidFill>
                  <a:srgbClr val="808080"/>
                </a:solidFill>
                <a:latin typeface="Consolas"/>
                <a:ea typeface="MS PGothic"/>
                <a:cs typeface="Arial"/>
              </a:rPr>
              <a:t>string</a:t>
            </a:r>
            <a:r>
              <a:rPr lang="en-US" sz="1600" dirty="0" smtClean="0">
                <a:solidFill>
                  <a:srgbClr val="000000"/>
                </a:solidFill>
                <a:latin typeface="Consolas"/>
                <a:ea typeface="MS PGothic"/>
                <a:cs typeface="Arial"/>
              </a:rPr>
              <a:t>)</a:t>
            </a:r>
            <a:endParaRPr lang="en-US" sz="1100" dirty="0">
              <a:effectLst/>
              <a:latin typeface="Times New Roman"/>
              <a:ea typeface="Times New Roman"/>
              <a:cs typeface="Times New Roman"/>
            </a:endParaRPr>
          </a:p>
        </p:txBody>
      </p:sp>
      <p:sp>
        <p:nvSpPr>
          <p:cNvPr id="9" name="Content Placeholder 3"/>
          <p:cNvSpPr txBox="1">
            <a:spLocks/>
          </p:cNvSpPr>
          <p:nvPr/>
        </p:nvSpPr>
        <p:spPr bwMode="auto">
          <a:xfrm>
            <a:off x="533400" y="3032034"/>
            <a:ext cx="7772398" cy="2530566"/>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000000"/>
                </a:solidFill>
                <a:latin typeface="Consolas"/>
                <a:ea typeface="MS PGothic"/>
                <a:cs typeface="Arial"/>
              </a:rPr>
              <a:t>MyString</a:t>
            </a:r>
            <a:r>
              <a:rPr lang="en-US" sz="1600" dirty="0">
                <a:solidFill>
                  <a:srgbClr val="000000"/>
                </a:solidFill>
                <a:latin typeface="Consolas"/>
                <a:ea typeface="MS PGothic"/>
                <a:cs typeface="Arial"/>
              </a:rPr>
              <a:t> (</a:t>
            </a:r>
            <a:r>
              <a:rPr lang="en-US" sz="1600" dirty="0" err="1">
                <a:solidFill>
                  <a:srgbClr val="2B91AF"/>
                </a:solidFill>
                <a:latin typeface="Consolas"/>
                <a:ea typeface="MS PGothic"/>
                <a:cs typeface="Arial"/>
              </a:rPr>
              <a:t>MyString</a:t>
            </a:r>
            <a:r>
              <a:rPr lang="en-US" sz="1600" dirty="0">
                <a:solidFill>
                  <a:srgbClr val="000000"/>
                </a:solidFill>
                <a:latin typeface="Consolas"/>
                <a:ea typeface="MS PGothic"/>
                <a:cs typeface="Arial"/>
              </a:rPr>
              <a:t>&amp;&amp; </a:t>
            </a:r>
            <a:r>
              <a:rPr lang="en-US" sz="1600" dirty="0" smtClean="0">
                <a:solidFill>
                  <a:srgbClr val="808080"/>
                </a:solidFill>
                <a:latin typeface="Consolas"/>
                <a:ea typeface="MS PGothic"/>
                <a:cs typeface="Arial"/>
              </a:rPr>
              <a:t>string</a:t>
            </a:r>
            <a:r>
              <a:rPr lang="en-US" sz="1600" dirty="0" smtClean="0">
                <a:solidFill>
                  <a:srgbClr val="000000"/>
                </a:solidFill>
                <a:latin typeface="Consolas"/>
                <a:ea typeface="MS PGothic"/>
                <a:cs typeface="Arial"/>
              </a:rPr>
              <a:t>)</a:t>
            </a:r>
            <a:endParaRPr lang="en-US" sz="105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 </a:t>
            </a:r>
            <a:r>
              <a:rPr lang="en-US" sz="1600" dirty="0" smtClean="0">
                <a:solidFill>
                  <a:srgbClr val="000000"/>
                </a:solidFill>
                <a:latin typeface="Consolas"/>
                <a:ea typeface="MS PGothic"/>
                <a:cs typeface="Arial"/>
              </a:rPr>
              <a:t>string_(</a:t>
            </a:r>
            <a:r>
              <a:rPr lang="en-US" sz="1600" dirty="0" err="1">
                <a:solidFill>
                  <a:srgbClr val="C00000"/>
                </a:solidFill>
                <a:latin typeface="Consolas"/>
                <a:ea typeface="MS PGothic"/>
                <a:cs typeface="Arial"/>
              </a:rPr>
              <a:t>std</a:t>
            </a:r>
            <a:r>
              <a:rPr lang="en-US" sz="1600" dirty="0">
                <a:solidFill>
                  <a:srgbClr val="C00000"/>
                </a:solidFill>
                <a:latin typeface="Consolas"/>
                <a:ea typeface="MS PGothic"/>
                <a:cs typeface="Arial"/>
              </a:rPr>
              <a:t>::</a:t>
            </a:r>
            <a:r>
              <a:rPr lang="en-US" sz="1600" dirty="0" smtClean="0">
                <a:solidFill>
                  <a:srgbClr val="C00000"/>
                </a:solidFill>
                <a:latin typeface="Consolas"/>
                <a:ea typeface="MS PGothic"/>
                <a:cs typeface="Arial"/>
              </a:rPr>
              <a:t>move(</a:t>
            </a:r>
            <a:r>
              <a:rPr lang="en-US" sz="1600" dirty="0" err="1" smtClean="0">
                <a:solidFill>
                  <a:srgbClr val="808080"/>
                </a:solidFill>
                <a:latin typeface="Consolas"/>
                <a:ea typeface="MS PGothic"/>
                <a:cs typeface="Arial"/>
              </a:rPr>
              <a:t>string</a:t>
            </a:r>
            <a:r>
              <a:rPr lang="en-US" sz="1600" dirty="0" err="1" smtClean="0">
                <a:solidFill>
                  <a:srgbClr val="000000"/>
                </a:solidFill>
                <a:latin typeface="Consolas"/>
                <a:ea typeface="MS PGothic"/>
                <a:cs typeface="Arial"/>
              </a:rPr>
              <a:t>.string</a:t>
            </a:r>
            <a:r>
              <a:rPr lang="en-US" sz="1600" dirty="0" smtClean="0">
                <a:solidFill>
                  <a:srgbClr val="000000"/>
                </a:solidFill>
                <a:latin typeface="Consolas"/>
                <a:ea typeface="MS PGothic"/>
                <a:cs typeface="Arial"/>
              </a:rPr>
              <a:t>_</a:t>
            </a:r>
            <a:r>
              <a:rPr lang="en-US" sz="1600" dirty="0" smtClean="0">
                <a:solidFill>
                  <a:srgbClr val="C00000"/>
                </a:solidFill>
                <a:latin typeface="Consolas"/>
                <a:ea typeface="MS PGothic"/>
                <a:cs typeface="Arial"/>
              </a:rPr>
              <a:t>)</a:t>
            </a:r>
            <a:r>
              <a:rPr lang="en-US" sz="1600" dirty="0" smtClean="0">
                <a:solidFill>
                  <a:srgbClr val="000000"/>
                </a:solidFill>
                <a:latin typeface="Consolas"/>
                <a:ea typeface="MS PGothic"/>
                <a:cs typeface="Arial"/>
              </a:rPr>
              <a:t>)</a:t>
            </a:r>
            <a:endParaRPr lang="en-US" sz="105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05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050" dirty="0">
              <a:latin typeface="Times New Roman"/>
              <a:ea typeface="Times New Roman"/>
            </a:endParaRPr>
          </a:p>
          <a:p>
            <a:pPr algn="l">
              <a:lnSpc>
                <a:spcPct val="110000"/>
              </a:lnSpc>
              <a:spcBef>
                <a:spcPts val="0"/>
              </a:spcBef>
              <a:spcAft>
                <a:spcPts val="0"/>
              </a:spcAft>
            </a:pPr>
            <a:r>
              <a:rPr lang="en-US" sz="1600" dirty="0" err="1">
                <a:solidFill>
                  <a:srgbClr val="2B91AF"/>
                </a:solidFill>
                <a:latin typeface="Consolas"/>
                <a:ea typeface="MS PGothic"/>
                <a:cs typeface="Arial"/>
              </a:rPr>
              <a:t>MyString</a:t>
            </a:r>
            <a:r>
              <a:rPr lang="en-US" sz="1600" dirty="0">
                <a:solidFill>
                  <a:srgbClr val="000000"/>
                </a:solidFill>
                <a:latin typeface="Consolas"/>
                <a:ea typeface="MS PGothic"/>
                <a:cs typeface="Arial"/>
              </a:rPr>
              <a:t>&amp; operator=(</a:t>
            </a:r>
            <a:r>
              <a:rPr lang="en-US" sz="1600" dirty="0" err="1">
                <a:solidFill>
                  <a:srgbClr val="2B91AF"/>
                </a:solidFill>
                <a:latin typeface="Consolas"/>
                <a:ea typeface="MS PGothic"/>
                <a:cs typeface="Arial"/>
              </a:rPr>
              <a:t>MyString</a:t>
            </a:r>
            <a:r>
              <a:rPr lang="en-US" sz="1600" dirty="0">
                <a:solidFill>
                  <a:srgbClr val="000000"/>
                </a:solidFill>
                <a:latin typeface="Consolas"/>
                <a:ea typeface="MS PGothic"/>
                <a:cs typeface="Arial"/>
              </a:rPr>
              <a:t>&amp;&amp; </a:t>
            </a:r>
            <a:r>
              <a:rPr lang="en-US" sz="1600" dirty="0" smtClean="0">
                <a:solidFill>
                  <a:srgbClr val="808080"/>
                </a:solidFill>
                <a:latin typeface="Consolas"/>
                <a:ea typeface="MS PGothic"/>
                <a:cs typeface="Arial"/>
              </a:rPr>
              <a:t>string</a:t>
            </a:r>
            <a:r>
              <a:rPr lang="en-US" sz="1600" dirty="0" smtClean="0">
                <a:solidFill>
                  <a:srgbClr val="000000"/>
                </a:solidFill>
                <a:latin typeface="Consolas"/>
                <a:ea typeface="MS PGothic"/>
                <a:cs typeface="Arial"/>
              </a:rPr>
              <a:t>) </a:t>
            </a:r>
            <a:endParaRPr lang="en-US" sz="105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05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string_ </a:t>
            </a:r>
            <a:r>
              <a:rPr lang="en-US" sz="1600" dirty="0">
                <a:solidFill>
                  <a:srgbClr val="000000"/>
                </a:solidFill>
                <a:latin typeface="Consolas"/>
                <a:ea typeface="MS PGothic"/>
                <a:cs typeface="Arial"/>
              </a:rPr>
              <a:t>= </a:t>
            </a:r>
            <a:r>
              <a:rPr lang="en-US" sz="1600" dirty="0" err="1">
                <a:solidFill>
                  <a:srgbClr val="C00000"/>
                </a:solidFill>
                <a:latin typeface="Consolas"/>
                <a:ea typeface="MS PGothic"/>
                <a:cs typeface="Arial"/>
              </a:rPr>
              <a:t>std</a:t>
            </a:r>
            <a:r>
              <a:rPr lang="en-US" sz="1600" dirty="0">
                <a:solidFill>
                  <a:srgbClr val="C00000"/>
                </a:solidFill>
                <a:latin typeface="Consolas"/>
                <a:ea typeface="MS PGothic"/>
                <a:cs typeface="Arial"/>
              </a:rPr>
              <a:t>::</a:t>
            </a:r>
            <a:r>
              <a:rPr lang="en-US" sz="1600" dirty="0" smtClean="0">
                <a:solidFill>
                  <a:srgbClr val="C00000"/>
                </a:solidFill>
                <a:latin typeface="Consolas"/>
                <a:ea typeface="MS PGothic"/>
                <a:cs typeface="Arial"/>
              </a:rPr>
              <a:t>move(</a:t>
            </a:r>
            <a:r>
              <a:rPr lang="en-US" sz="1600" dirty="0" err="1" smtClean="0">
                <a:solidFill>
                  <a:srgbClr val="808080"/>
                </a:solidFill>
                <a:latin typeface="Consolas"/>
                <a:ea typeface="MS PGothic"/>
                <a:cs typeface="Arial"/>
              </a:rPr>
              <a:t>string</a:t>
            </a:r>
            <a:r>
              <a:rPr lang="en-US" sz="1600" dirty="0" err="1" smtClean="0">
                <a:solidFill>
                  <a:srgbClr val="000000"/>
                </a:solidFill>
                <a:latin typeface="Consolas"/>
                <a:ea typeface="MS PGothic"/>
                <a:cs typeface="Arial"/>
              </a:rPr>
              <a:t>.string</a:t>
            </a:r>
            <a:r>
              <a:rPr lang="en-US" sz="1600" dirty="0" smtClean="0">
                <a:solidFill>
                  <a:srgbClr val="000000"/>
                </a:solidFill>
                <a:latin typeface="Consolas"/>
                <a:ea typeface="MS PGothic"/>
                <a:cs typeface="Arial"/>
              </a:rPr>
              <a:t>_</a:t>
            </a:r>
            <a:r>
              <a:rPr lang="en-US" sz="1600" dirty="0" smtClean="0">
                <a:solidFill>
                  <a:srgbClr val="C00000"/>
                </a:solidFill>
                <a:latin typeface="Consolas"/>
                <a:ea typeface="MS PGothic"/>
                <a:cs typeface="Arial"/>
              </a:rPr>
              <a:t>)</a:t>
            </a:r>
            <a:r>
              <a:rPr lang="en-US" sz="1600" dirty="0" smtClean="0">
                <a:solidFill>
                  <a:srgbClr val="000000"/>
                </a:solidFill>
                <a:latin typeface="Consolas"/>
                <a:ea typeface="MS PGothic"/>
                <a:cs typeface="Arial"/>
              </a:rPr>
              <a:t>;</a:t>
            </a:r>
            <a:endParaRPr lang="en-US" sz="105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this</a:t>
            </a:r>
            <a:r>
              <a:rPr lang="en-US" sz="1600" dirty="0">
                <a:solidFill>
                  <a:srgbClr val="000000"/>
                </a:solidFill>
                <a:latin typeface="Consolas"/>
                <a:ea typeface="MS PGothic"/>
                <a:cs typeface="Arial"/>
              </a:rPr>
              <a:t>;</a:t>
            </a:r>
            <a:endParaRPr lang="en-US" sz="105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050" dirty="0">
              <a:effectLst/>
              <a:latin typeface="Times New Roman"/>
              <a:ea typeface="Times New Roman"/>
            </a:endParaRPr>
          </a:p>
        </p:txBody>
      </p:sp>
      <p:sp>
        <p:nvSpPr>
          <p:cNvPr id="6" name="TextBox 5"/>
          <p:cNvSpPr txBox="1"/>
          <p:nvPr/>
        </p:nvSpPr>
        <p:spPr>
          <a:xfrm>
            <a:off x="3520082" y="3730035"/>
            <a:ext cx="3157916" cy="338554"/>
          </a:xfrm>
          <a:prstGeom prst="rect">
            <a:avLst/>
          </a:prstGeom>
          <a:noFill/>
        </p:spPr>
        <p:txBody>
          <a:bodyPr wrap="none" lIns="0" tIns="0" rIns="0" bIns="0" rtlCol="0">
            <a:spAutoFit/>
          </a:bodyPr>
          <a:lstStyle/>
          <a:p>
            <a:pPr>
              <a:lnSpc>
                <a:spcPct val="110000"/>
              </a:lnSpc>
            </a:pPr>
            <a:r>
              <a:rPr lang="en-US" sz="2000" dirty="0" smtClean="0">
                <a:solidFill>
                  <a:srgbClr val="C00000"/>
                </a:solidFill>
              </a:rPr>
              <a:t>Without </a:t>
            </a:r>
            <a:r>
              <a:rPr lang="en-US" sz="2000" dirty="0" err="1">
                <a:solidFill>
                  <a:srgbClr val="C00000"/>
                </a:solidFill>
              </a:rPr>
              <a:t>std</a:t>
            </a:r>
            <a:r>
              <a:rPr lang="en-US" sz="2000" dirty="0">
                <a:solidFill>
                  <a:srgbClr val="C00000"/>
                </a:solidFill>
              </a:rPr>
              <a:t>::</a:t>
            </a:r>
            <a:r>
              <a:rPr lang="en-US" sz="2000" dirty="0" smtClean="0">
                <a:solidFill>
                  <a:srgbClr val="C00000"/>
                </a:solidFill>
              </a:rPr>
              <a:t>move =&gt; Copy!</a:t>
            </a:r>
            <a:endParaRPr lang="en-US" sz="2000" dirty="0">
              <a:solidFill>
                <a:srgbClr val="C00000"/>
              </a:solidFill>
            </a:endParaRPr>
          </a:p>
        </p:txBody>
      </p:sp>
      <p:cxnSp>
        <p:nvCxnSpPr>
          <p:cNvPr id="8" name="Straight Arrow Connector 7"/>
          <p:cNvCxnSpPr>
            <a:stCxn id="6" idx="0"/>
          </p:cNvCxnSpPr>
          <p:nvPr/>
        </p:nvCxnSpPr>
        <p:spPr bwMode="auto">
          <a:xfrm flipH="1" flipV="1">
            <a:off x="3276604" y="3573871"/>
            <a:ext cx="1822436" cy="156164"/>
          </a:xfrm>
          <a:prstGeom prst="straightConnector1">
            <a:avLst/>
          </a:prstGeom>
          <a:ln>
            <a:solidFill>
              <a:srgbClr val="C00000"/>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6" idx="2"/>
          </p:cNvCxnSpPr>
          <p:nvPr/>
        </p:nvCxnSpPr>
        <p:spPr bwMode="auto">
          <a:xfrm flipH="1">
            <a:off x="3276604" y="4068589"/>
            <a:ext cx="1822436" cy="579611"/>
          </a:xfrm>
          <a:prstGeom prst="straightConnector1">
            <a:avLst/>
          </a:prstGeom>
          <a:ln>
            <a:solidFill>
              <a:srgbClr val="C00000"/>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80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noexcept</a:t>
            </a:r>
            <a:endParaRPr lang="en-US" dirty="0">
              <a:solidFill>
                <a:srgbClr val="FF0000"/>
              </a:solidFill>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C++</a:t>
            </a:r>
            <a:r>
              <a:rPr lang="en-US" dirty="0" smtClean="0"/>
              <a:t>98: void </a:t>
            </a:r>
            <a:r>
              <a:rPr lang="en-US" dirty="0"/>
              <a:t>f() </a:t>
            </a:r>
            <a:r>
              <a:rPr lang="en-US" dirty="0" smtClean="0"/>
              <a:t>throw();</a:t>
            </a:r>
          </a:p>
          <a:p>
            <a:pPr marL="285750" indent="-285750">
              <a:buFont typeface="Arial" panose="020B0604020202020204" pitchFamily="34" charset="0"/>
              <a:buChar char="•"/>
            </a:pPr>
            <a:r>
              <a:rPr lang="en-US" dirty="0" smtClean="0"/>
              <a:t>C++11: void f() </a:t>
            </a:r>
            <a:r>
              <a:rPr lang="en-US" dirty="0" err="1" smtClean="0"/>
              <a:t>noexcept</a:t>
            </a:r>
            <a:r>
              <a:rPr lang="en-US" dirty="0" smtClean="0"/>
              <a:t>;</a:t>
            </a:r>
            <a:endParaRPr lang="en-US" dirty="0"/>
          </a:p>
          <a:p>
            <a:endParaRPr lang="en-US" dirty="0" smtClean="0"/>
          </a:p>
          <a:p>
            <a:pPr marL="285750" indent="-285750">
              <a:buFont typeface="Arial" panose="020B0604020202020204" pitchFamily="34" charset="0"/>
              <a:buChar char="•"/>
            </a:pPr>
            <a:r>
              <a:rPr lang="en-US" dirty="0" smtClean="0"/>
              <a:t>throw()</a:t>
            </a:r>
          </a:p>
          <a:p>
            <a:pPr marL="465138" lvl="1" indent="-285750">
              <a:buFont typeface="Arial" panose="020B0604020202020204" pitchFamily="34" charset="0"/>
              <a:buChar char="•"/>
            </a:pPr>
            <a:r>
              <a:rPr lang="en-US" dirty="0" smtClean="0"/>
              <a:t>Exception thrown:</a:t>
            </a:r>
          </a:p>
          <a:p>
            <a:pPr marL="644525" lvl="2" indent="-285750">
              <a:buFont typeface="Arial" panose="020B0604020202020204" pitchFamily="34" charset="0"/>
              <a:buChar char="•"/>
            </a:pPr>
            <a:r>
              <a:rPr lang="en-US" dirty="0" smtClean="0"/>
              <a:t>Unwind stack to caller of f</a:t>
            </a:r>
          </a:p>
          <a:p>
            <a:pPr marL="644525" lvl="2" indent="-285750">
              <a:buFont typeface="Arial" panose="020B0604020202020204" pitchFamily="34" charset="0"/>
              <a:buChar char="•"/>
            </a:pPr>
            <a:r>
              <a:rPr lang="en-US" dirty="0" smtClean="0"/>
              <a:t>Call </a:t>
            </a:r>
            <a:r>
              <a:rPr lang="en-US" dirty="0" err="1" smtClean="0"/>
              <a:t>std</a:t>
            </a:r>
            <a:r>
              <a:rPr lang="en-US" dirty="0" smtClean="0"/>
              <a:t>::unexpected</a:t>
            </a:r>
          </a:p>
          <a:p>
            <a:pPr marL="823913" lvl="3" indent="-285750">
              <a:buFont typeface="Arial" panose="020B0604020202020204" pitchFamily="34" charset="0"/>
              <a:buChar char="•"/>
            </a:pPr>
            <a:r>
              <a:rPr lang="en-US" dirty="0" smtClean="0"/>
              <a:t>By default eventually calls </a:t>
            </a:r>
            <a:r>
              <a:rPr lang="en-US" dirty="0" err="1" smtClean="0"/>
              <a:t>std</a:t>
            </a:r>
            <a:r>
              <a:rPr lang="en-US" dirty="0" smtClean="0"/>
              <a:t>::terminate</a:t>
            </a:r>
          </a:p>
          <a:p>
            <a:pPr marL="285750" indent="-285750">
              <a:buFont typeface="Arial" panose="020B0604020202020204" pitchFamily="34" charset="0"/>
              <a:buChar char="•"/>
            </a:pPr>
            <a:r>
              <a:rPr lang="en-US" dirty="0" err="1" smtClean="0"/>
              <a:t>noexcept</a:t>
            </a:r>
            <a:endParaRPr lang="en-US" dirty="0" smtClean="0"/>
          </a:p>
          <a:p>
            <a:pPr marL="465138" lvl="1" indent="-285750">
              <a:buFont typeface="Arial" panose="020B0604020202020204" pitchFamily="34" charset="0"/>
              <a:buChar char="•"/>
            </a:pPr>
            <a:r>
              <a:rPr lang="en-US" b="1" dirty="0" smtClean="0"/>
              <a:t>May </a:t>
            </a:r>
            <a:r>
              <a:rPr lang="en-US" dirty="0" smtClean="0"/>
              <a:t>unwind stack</a:t>
            </a:r>
          </a:p>
          <a:p>
            <a:pPr marL="465138" lvl="1" indent="-285750">
              <a:buFont typeface="Arial" panose="020B0604020202020204" pitchFamily="34" charset="0"/>
              <a:buChar char="•"/>
            </a:pPr>
            <a:r>
              <a:rPr lang="en-US" dirty="0" smtClean="0"/>
              <a:t>Call </a:t>
            </a:r>
            <a:r>
              <a:rPr lang="en-US" dirty="0" err="1" smtClean="0"/>
              <a:t>std</a:t>
            </a:r>
            <a:r>
              <a:rPr lang="en-US" dirty="0" smtClean="0"/>
              <a:t>::terminate</a:t>
            </a:r>
          </a:p>
          <a:p>
            <a:endParaRPr lang="en-US" dirty="0" smtClean="0"/>
          </a:p>
          <a:p>
            <a:pPr marL="285750" indent="-285750">
              <a:buFont typeface="Arial" panose="020B0604020202020204" pitchFamily="34" charset="0"/>
              <a:buChar char="•"/>
            </a:pPr>
            <a:r>
              <a:rPr lang="en-US" dirty="0" err="1" smtClean="0"/>
              <a:t>Noexcept</a:t>
            </a:r>
            <a:r>
              <a:rPr lang="en-US" dirty="0" smtClean="0"/>
              <a:t> =&gt; more optimization opportunities</a:t>
            </a:r>
          </a:p>
          <a:p>
            <a:endParaRPr lang="en-US" sz="1600" dirty="0" smtClean="0"/>
          </a:p>
          <a:p>
            <a:r>
              <a:rPr lang="en-US" sz="1400" dirty="0" smtClean="0"/>
              <a:t>Note: Microsoft doesn’t implement throw()</a:t>
            </a:r>
            <a:r>
              <a:rPr lang="en-US" sz="1400" dirty="0"/>
              <a:t> </a:t>
            </a:r>
            <a:r>
              <a:rPr lang="en-US" sz="1400" dirty="0" smtClean="0"/>
              <a:t>correctly:</a:t>
            </a:r>
          </a:p>
          <a:p>
            <a:pPr marL="465138" lvl="1" indent="-285750">
              <a:buFont typeface="Arial" panose="020B0604020202020204" pitchFamily="34" charset="0"/>
              <a:buChar char="•"/>
            </a:pPr>
            <a:r>
              <a:rPr lang="en-US" sz="1400" dirty="0" smtClean="0"/>
              <a:t>Assume no exceptions</a:t>
            </a:r>
          </a:p>
          <a:p>
            <a:pPr marL="465138" lvl="1" indent="-285750">
              <a:buFont typeface="Arial" panose="020B0604020202020204" pitchFamily="34" charset="0"/>
              <a:buChar char="•"/>
            </a:pPr>
            <a:r>
              <a:rPr lang="en-US" sz="1400" dirty="0" smtClean="0"/>
              <a:t>If exception: undefined behavior</a:t>
            </a:r>
            <a:endParaRPr lang="en-US" sz="1400" dirty="0"/>
          </a:p>
        </p:txBody>
      </p:sp>
    </p:spTree>
    <p:extLst>
      <p:ext uri="{BB962C8B-B14F-4D97-AF65-F5344CB8AC3E}">
        <p14:creationId xmlns:p14="http://schemas.microsoft.com/office/powerpoint/2010/main" val="1557493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semantics - Example 1</a:t>
            </a:r>
            <a:endParaRPr lang="en-US" dirty="0"/>
          </a:p>
        </p:txBody>
      </p:sp>
      <p:sp>
        <p:nvSpPr>
          <p:cNvPr id="4" name="Content Placeholder 3"/>
          <p:cNvSpPr txBox="1">
            <a:spLocks/>
          </p:cNvSpPr>
          <p:nvPr/>
        </p:nvSpPr>
        <p:spPr bwMode="auto">
          <a:xfrm>
            <a:off x="533400" y="1524000"/>
            <a:ext cx="7772398" cy="224382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a:solidFill>
                  <a:srgbClr val="0000FF"/>
                </a:solidFill>
                <a:latin typeface="Consolas"/>
                <a:ea typeface="MS PGothic"/>
                <a:cs typeface="Arial"/>
              </a:rPr>
              <a:t>class</a:t>
            </a:r>
            <a:r>
              <a:rPr lang="en-US" sz="1600" dirty="0">
                <a:solidFill>
                  <a:srgbClr val="000000"/>
                </a:solidFill>
                <a:latin typeface="Consolas"/>
                <a:ea typeface="MS PGothic"/>
                <a:cs typeface="Arial"/>
              </a:rPr>
              <a:t> </a:t>
            </a:r>
            <a:r>
              <a:rPr lang="en-US" sz="1600" dirty="0" err="1">
                <a:solidFill>
                  <a:srgbClr val="2B91AF"/>
                </a:solidFill>
                <a:latin typeface="Consolas"/>
                <a:ea typeface="MS PGothic"/>
                <a:cs typeface="Arial"/>
              </a:rPr>
              <a:t>MyString</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public</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MyString</a:t>
            </a:r>
            <a:r>
              <a:rPr lang="en-US" sz="1600" dirty="0">
                <a:solidFill>
                  <a:srgbClr val="000000"/>
                </a:solidFill>
                <a:latin typeface="Consolas"/>
                <a:ea typeface="MS PGothic"/>
                <a:cs typeface="Arial"/>
              </a:rPr>
              <a:t>(</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char</a:t>
            </a:r>
            <a:r>
              <a:rPr lang="en-US" sz="1600" dirty="0">
                <a:solidFill>
                  <a:srgbClr val="000000"/>
                </a:solidFill>
                <a:latin typeface="Consolas"/>
                <a:ea typeface="MS PGothic"/>
                <a:cs typeface="Arial"/>
              </a:rPr>
              <a:t>* </a:t>
            </a:r>
            <a:r>
              <a:rPr lang="en-US" sz="1600" dirty="0" smtClean="0">
                <a:solidFill>
                  <a:srgbClr val="808080"/>
                </a:solidFill>
                <a:latin typeface="Consolas"/>
                <a:ea typeface="MS PGothic"/>
                <a:cs typeface="Arial"/>
              </a:rPr>
              <a:t>string</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 string</a:t>
            </a:r>
            <a:r>
              <a:rPr lang="en-US" sz="1600" dirty="0" smtClean="0">
                <a:solidFill>
                  <a:srgbClr val="000000"/>
                </a:solidFill>
                <a:latin typeface="Consolas"/>
                <a:ea typeface="MS PGothic"/>
                <a:cs typeface="Arial"/>
              </a:rPr>
              <a:t>_(</a:t>
            </a:r>
            <a:r>
              <a:rPr lang="en-US" sz="1600" dirty="0" smtClean="0">
                <a:solidFill>
                  <a:srgbClr val="808080"/>
                </a:solidFill>
                <a:latin typeface="Consolas"/>
                <a:ea typeface="MS PGothic"/>
                <a:cs typeface="Arial"/>
              </a:rPr>
              <a:t>string</a:t>
            </a:r>
            <a:r>
              <a:rPr lang="en-US" sz="1600" dirty="0">
                <a:solidFill>
                  <a:srgbClr val="000000"/>
                </a:solidFill>
                <a:latin typeface="Consolas"/>
                <a:ea typeface="MS PGothic"/>
                <a:cs typeface="Arial"/>
              </a:rPr>
              <a:t>) {}</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private</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string</a:t>
            </a:r>
            <a:r>
              <a:rPr lang="en-US" sz="1600" dirty="0" smtClean="0">
                <a:solidFill>
                  <a:srgbClr val="000000"/>
                </a:solidFill>
                <a:latin typeface="Consolas"/>
                <a:ea typeface="MS PGothic"/>
                <a:cs typeface="Arial"/>
              </a:rPr>
              <a:t>_;</a:t>
            </a:r>
            <a:endParaRPr lang="en-US" sz="1600" dirty="0">
              <a:latin typeface="Times New Roman"/>
              <a:ea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600" dirty="0">
              <a:latin typeface="Times New Roman"/>
              <a:ea typeface="Times New Roman"/>
            </a:endParaRPr>
          </a:p>
        </p:txBody>
      </p:sp>
    </p:spTree>
    <p:extLst>
      <p:ext uri="{BB962C8B-B14F-4D97-AF65-F5344CB8AC3E}">
        <p14:creationId xmlns:p14="http://schemas.microsoft.com/office/powerpoint/2010/main" val="1945921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safety guaranties</a:t>
            </a:r>
            <a:endParaRPr lang="en-US" dirty="0">
              <a:solidFill>
                <a:srgbClr val="FF0000"/>
              </a:solidFill>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Basic exception </a:t>
            </a:r>
            <a:r>
              <a:rPr lang="en-US" dirty="0"/>
              <a:t>safety </a:t>
            </a:r>
            <a:r>
              <a:rPr lang="en-US" dirty="0" smtClean="0"/>
              <a:t>guarantee</a:t>
            </a:r>
          </a:p>
          <a:p>
            <a:r>
              <a:rPr lang="en-US" dirty="0"/>
              <a:t>	</a:t>
            </a:r>
            <a:r>
              <a:rPr lang="en-US" dirty="0" smtClean="0"/>
              <a:t>Invariants remain valid (no corruption, no leaks, …)</a:t>
            </a:r>
          </a:p>
          <a:p>
            <a:endParaRPr lang="en-US" dirty="0" smtClean="0"/>
          </a:p>
          <a:p>
            <a:pPr marL="285750" indent="-285750">
              <a:buFont typeface="Arial" panose="020B0604020202020204" pitchFamily="34" charset="0"/>
              <a:buChar char="•"/>
            </a:pPr>
            <a:r>
              <a:rPr lang="en-US" dirty="0" smtClean="0"/>
              <a:t>Strong exception </a:t>
            </a:r>
            <a:r>
              <a:rPr lang="en-US" dirty="0"/>
              <a:t>safety </a:t>
            </a:r>
            <a:r>
              <a:rPr lang="en-US" dirty="0" smtClean="0"/>
              <a:t>guarantee</a:t>
            </a:r>
          </a:p>
          <a:p>
            <a:r>
              <a:rPr lang="en-US" dirty="0"/>
              <a:t>	</a:t>
            </a:r>
            <a:r>
              <a:rPr lang="en-US" dirty="0" smtClean="0"/>
              <a:t>State not changed</a:t>
            </a:r>
          </a:p>
          <a:p>
            <a:endParaRPr lang="en-US" dirty="0" smtClean="0"/>
          </a:p>
          <a:p>
            <a:pPr marL="285750" indent="-285750">
              <a:buFont typeface="Arial" panose="020B0604020202020204" pitchFamily="34" charset="0"/>
              <a:buChar char="•"/>
            </a:pPr>
            <a:r>
              <a:rPr lang="en-US" dirty="0" smtClean="0"/>
              <a:t>C++ Standard </a:t>
            </a:r>
            <a:r>
              <a:rPr lang="en-US" dirty="0"/>
              <a:t>requires Strong exception safety </a:t>
            </a:r>
            <a:r>
              <a:rPr lang="en-US" dirty="0" smtClean="0"/>
              <a:t>guarantee for many functions</a:t>
            </a:r>
          </a:p>
          <a:p>
            <a:pPr marL="465138" lvl="1" indent="-285750">
              <a:buFont typeface="Arial" panose="020B0604020202020204" pitchFamily="34" charset="0"/>
              <a:buChar char="•"/>
            </a:pPr>
            <a:r>
              <a:rPr lang="en-US" dirty="0" smtClean="0"/>
              <a:t>Examples: </a:t>
            </a:r>
            <a:r>
              <a:rPr lang="en-US" dirty="0" err="1" smtClean="0"/>
              <a:t>std</a:t>
            </a:r>
            <a:r>
              <a:rPr lang="en-US" dirty="0" smtClean="0"/>
              <a:t>::vector::</a:t>
            </a:r>
            <a:r>
              <a:rPr lang="en-US" dirty="0" err="1" smtClean="0"/>
              <a:t>push_back</a:t>
            </a:r>
            <a:r>
              <a:rPr lang="en-US" dirty="0" smtClean="0"/>
              <a:t>, </a:t>
            </a:r>
            <a:r>
              <a:rPr lang="en-US" dirty="0" err="1" smtClean="0"/>
              <a:t>std</a:t>
            </a:r>
            <a:r>
              <a:rPr lang="en-US" dirty="0" smtClean="0"/>
              <a:t>::vector::resize</a:t>
            </a:r>
            <a:endParaRPr lang="en-US" dirty="0"/>
          </a:p>
        </p:txBody>
      </p:sp>
    </p:spTree>
    <p:extLst>
      <p:ext uri="{BB962C8B-B14F-4D97-AF65-F5344CB8AC3E}">
        <p14:creationId xmlns:p14="http://schemas.microsoft.com/office/powerpoint/2010/main" val="621909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838200" y="2819400"/>
            <a:ext cx="51816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Behavior of </a:t>
            </a:r>
            <a:r>
              <a:rPr lang="en-US" dirty="0" err="1"/>
              <a:t>std</a:t>
            </a:r>
            <a:r>
              <a:rPr lang="en-US" dirty="0"/>
              <a:t>::vector::</a:t>
            </a:r>
            <a:r>
              <a:rPr lang="en-US" dirty="0" err="1"/>
              <a:t>push_back</a:t>
            </a:r>
            <a:r>
              <a:rPr lang="en-US" dirty="0"/>
              <a:t> in C++</a:t>
            </a:r>
            <a:r>
              <a:rPr lang="en-US" dirty="0" smtClean="0"/>
              <a:t>98</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342900" indent="-342900">
              <a:buFont typeface="+mj-lt"/>
              <a:buAutoNum type="arabicPeriod"/>
            </a:pPr>
            <a:r>
              <a:rPr lang="en-US" dirty="0" smtClean="0"/>
              <a:t>if Size == capacity: new buffer</a:t>
            </a:r>
          </a:p>
          <a:p>
            <a:pPr marL="342900" indent="-342900">
              <a:buFont typeface="+mj-lt"/>
              <a:buAutoNum type="arabicPeriod"/>
            </a:pPr>
            <a:r>
              <a:rPr lang="en-US" dirty="0" smtClean="0"/>
              <a:t>Copy elements from existing buffer</a:t>
            </a:r>
          </a:p>
          <a:p>
            <a:pPr marL="342900" indent="-342900">
              <a:buFont typeface="+mj-lt"/>
              <a:buAutoNum type="arabicPeriod"/>
            </a:pPr>
            <a:r>
              <a:rPr lang="en-US" dirty="0" smtClean="0"/>
              <a:t>Copy new element</a:t>
            </a:r>
          </a:p>
          <a:p>
            <a:pPr marL="342900" indent="-342900">
              <a:buFont typeface="+mj-lt"/>
              <a:buAutoNum type="arabicPeriod"/>
            </a:pPr>
            <a:r>
              <a:rPr lang="en-US" dirty="0" smtClean="0"/>
              <a:t>Delete old buffer</a:t>
            </a:r>
            <a:endParaRPr lang="en-US" dirty="0"/>
          </a:p>
          <a:p>
            <a:endParaRPr lang="en-US" dirty="0" smtClean="0"/>
          </a:p>
          <a:p>
            <a:pPr marL="285750" indent="-285750">
              <a:buFont typeface="Arial" panose="020B0604020202020204" pitchFamily="34" charset="0"/>
              <a:buChar char="•"/>
            </a:pPr>
            <a:r>
              <a:rPr lang="en-US" dirty="0" smtClean="0"/>
              <a:t>If exception during (1, 2 or 3) =&gt; original buffer not changed</a:t>
            </a:r>
          </a:p>
          <a:p>
            <a:pPr marL="465138" lvl="1" indent="-285750">
              <a:buFont typeface="Arial" panose="020B0604020202020204" pitchFamily="34" charset="0"/>
              <a:buChar char="•"/>
            </a:pPr>
            <a:r>
              <a:rPr lang="en-US" dirty="0"/>
              <a:t>Strong exception safety guarantee</a:t>
            </a:r>
          </a:p>
          <a:p>
            <a:pPr marL="465138" lvl="1" indent="-285750">
              <a:buFont typeface="Arial" panose="020B0604020202020204" pitchFamily="34" charset="0"/>
              <a:buChar char="•"/>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 name="Rectangle 6"/>
          <p:cNvSpPr/>
          <p:nvPr/>
        </p:nvSpPr>
        <p:spPr>
          <a:xfrm>
            <a:off x="838200" y="1676400"/>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1524000" y="1676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2286000" y="1676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3048000" y="1676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3810000" y="1676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4572000" y="1687286"/>
            <a:ext cx="0" cy="762000"/>
          </a:xfrm>
          <a:prstGeom prst="line">
            <a:avLst/>
          </a:prstGeom>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838200" y="2819400"/>
            <a:ext cx="518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524000" y="2808514"/>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2286000" y="2808514"/>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048000" y="2808514"/>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3810000" y="2808514"/>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4572000" y="2819400"/>
            <a:ext cx="0" cy="762000"/>
          </a:xfrm>
          <a:prstGeom prst="line">
            <a:avLst/>
          </a:prstGeom>
          <a:effectLst/>
        </p:spPr>
        <p:style>
          <a:lnRef idx="3">
            <a:schemeClr val="dk1"/>
          </a:lnRef>
          <a:fillRef idx="0">
            <a:schemeClr val="dk1"/>
          </a:fillRef>
          <a:effectRef idx="2">
            <a:schemeClr val="dk1"/>
          </a:effectRef>
          <a:fontRef idx="minor">
            <a:schemeClr val="tx1"/>
          </a:fontRef>
        </p:style>
      </p:cxnSp>
      <p:sp>
        <p:nvSpPr>
          <p:cNvPr id="24" name="Rectangle 23"/>
          <p:cNvSpPr/>
          <p:nvPr/>
        </p:nvSpPr>
        <p:spPr>
          <a:xfrm>
            <a:off x="5334000" y="2819400"/>
            <a:ext cx="13716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bwMode="auto">
          <a:xfrm>
            <a:off x="10668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26" name="Down Arrow 25"/>
          <p:cNvSpPr/>
          <p:nvPr/>
        </p:nvSpPr>
        <p:spPr bwMode="auto">
          <a:xfrm>
            <a:off x="17526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27" name="Down Arrow 26"/>
          <p:cNvSpPr/>
          <p:nvPr/>
        </p:nvSpPr>
        <p:spPr bwMode="auto">
          <a:xfrm>
            <a:off x="25146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28" name="Down Arrow 27"/>
          <p:cNvSpPr/>
          <p:nvPr/>
        </p:nvSpPr>
        <p:spPr bwMode="auto">
          <a:xfrm>
            <a:off x="32004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29" name="Down Arrow 28"/>
          <p:cNvSpPr/>
          <p:nvPr/>
        </p:nvSpPr>
        <p:spPr bwMode="auto">
          <a:xfrm>
            <a:off x="41148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30" name="Down Arrow 29"/>
          <p:cNvSpPr/>
          <p:nvPr/>
        </p:nvSpPr>
        <p:spPr bwMode="auto">
          <a:xfrm>
            <a:off x="48006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31" name="TextBox 30"/>
          <p:cNvSpPr txBox="1"/>
          <p:nvPr/>
        </p:nvSpPr>
        <p:spPr>
          <a:xfrm>
            <a:off x="5181158" y="2529639"/>
            <a:ext cx="357470" cy="187424"/>
          </a:xfrm>
          <a:prstGeom prst="rect">
            <a:avLst/>
          </a:prstGeom>
          <a:noFill/>
        </p:spPr>
        <p:txBody>
          <a:bodyPr wrap="none" lIns="0" tIns="0" rIns="0" bIns="0" rtlCol="0">
            <a:spAutoFit/>
          </a:bodyPr>
          <a:lstStyle/>
          <a:p>
            <a:pPr>
              <a:lnSpc>
                <a:spcPct val="110000"/>
              </a:lnSpc>
              <a:spcBef>
                <a:spcPts val="0"/>
              </a:spcBef>
            </a:pPr>
            <a:r>
              <a:rPr lang="en-US" sz="1200" dirty="0" smtClean="0">
                <a:solidFill>
                  <a:schemeClr val="tx1"/>
                </a:solidFill>
              </a:rPr>
              <a:t>Copy</a:t>
            </a:r>
          </a:p>
        </p:txBody>
      </p:sp>
      <p:sp>
        <p:nvSpPr>
          <p:cNvPr id="32" name="Rectangle 31"/>
          <p:cNvSpPr/>
          <p:nvPr/>
        </p:nvSpPr>
        <p:spPr>
          <a:xfrm>
            <a:off x="6553200" y="1687286"/>
            <a:ext cx="685800" cy="7511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bwMode="auto">
          <a:xfrm rot="3509674">
            <a:off x="5990732" y="2064147"/>
            <a:ext cx="304800" cy="821394"/>
          </a:xfrm>
          <a:prstGeom prst="downArrow">
            <a:avLst>
              <a:gd name="adj1" fmla="val 50000"/>
              <a:gd name="adj2" fmla="val 32524"/>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34" name="Rectangle 33"/>
          <p:cNvSpPr/>
          <p:nvPr/>
        </p:nvSpPr>
        <p:spPr>
          <a:xfrm>
            <a:off x="5341398" y="2819400"/>
            <a:ext cx="685800" cy="7511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5334000" y="2819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6019800" y="2819400"/>
            <a:ext cx="0" cy="762000"/>
          </a:xfrm>
          <a:prstGeom prst="line">
            <a:avLst/>
          </a:prstGeom>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3229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childTnLst>
                                </p:cTn>
                              </p:par>
                              <p:par>
                                <p:cTn id="62" presetID="1" presetClass="exit" presetSubtype="0" fill="hold" grpId="1" nodeType="withEffect">
                                  <p:stCondLst>
                                    <p:cond delay="0"/>
                                  </p:stCondLst>
                                  <p:childTnLst>
                                    <p:set>
                                      <p:cBhvr>
                                        <p:cTn id="63" dur="1" fill="hold">
                                          <p:stCondLst>
                                            <p:cond delay="0"/>
                                          </p:stCondLst>
                                        </p:cTn>
                                        <p:tgtEl>
                                          <p:spTgt spid="2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6"/>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27"/>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8"/>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30"/>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7"/>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8"/>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9"/>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0"/>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11"/>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12"/>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7" grpId="0" animBg="1"/>
      <p:bldP spid="17"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p:bldP spid="32" grpId="0" animBg="1"/>
      <p:bldP spid="33" grpId="0" animBg="1"/>
      <p:bldP spid="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Erroneous </a:t>
            </a:r>
            <a:r>
              <a:rPr lang="en-US" dirty="0" smtClean="0"/>
              <a:t>behavior </a:t>
            </a:r>
            <a:r>
              <a:rPr lang="en-US" dirty="0"/>
              <a:t>of </a:t>
            </a:r>
            <a:r>
              <a:rPr lang="en-US" dirty="0" err="1"/>
              <a:t>std</a:t>
            </a:r>
            <a:r>
              <a:rPr lang="en-US" dirty="0"/>
              <a:t>::vector::</a:t>
            </a:r>
            <a:r>
              <a:rPr lang="en-US" dirty="0" err="1"/>
              <a:t>push_back</a:t>
            </a:r>
            <a:r>
              <a:rPr lang="en-US" dirty="0"/>
              <a:t> in C</a:t>
            </a:r>
            <a:r>
              <a:rPr lang="en-US" dirty="0" smtClean="0"/>
              <a:t>++11</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342900" indent="-342900">
              <a:buFont typeface="+mj-lt"/>
              <a:buAutoNum type="arabicPeriod"/>
            </a:pPr>
            <a:r>
              <a:rPr lang="en-US" dirty="0" smtClean="0"/>
              <a:t>if Size == capacity: new buffer</a:t>
            </a:r>
          </a:p>
          <a:p>
            <a:pPr marL="342900" indent="-342900">
              <a:buFont typeface="+mj-lt"/>
              <a:buAutoNum type="arabicPeriod"/>
            </a:pPr>
            <a:r>
              <a:rPr lang="en-US" b="1" dirty="0" smtClean="0"/>
              <a:t>Move</a:t>
            </a:r>
            <a:r>
              <a:rPr lang="en-US" dirty="0" smtClean="0"/>
              <a:t> elements from existing buffer</a:t>
            </a:r>
          </a:p>
          <a:p>
            <a:pPr marL="342900" indent="-342900">
              <a:buFont typeface="+mj-lt"/>
              <a:buAutoNum type="arabicPeriod"/>
            </a:pPr>
            <a:r>
              <a:rPr lang="en-US" b="1" dirty="0" smtClean="0"/>
              <a:t>Move</a:t>
            </a:r>
            <a:r>
              <a:rPr lang="en-US" dirty="0" smtClean="0"/>
              <a:t>/copy new element</a:t>
            </a:r>
          </a:p>
          <a:p>
            <a:pPr marL="342900" indent="-342900">
              <a:buFont typeface="+mj-lt"/>
              <a:buAutoNum type="arabicPeriod"/>
            </a:pPr>
            <a:r>
              <a:rPr lang="en-US" dirty="0" smtClean="0"/>
              <a:t>Delete old buffer</a:t>
            </a:r>
            <a:endParaRPr lang="en-US" dirty="0"/>
          </a:p>
          <a:p>
            <a:endParaRPr lang="en-US" dirty="0" smtClean="0"/>
          </a:p>
          <a:p>
            <a:pPr marL="285750" indent="-285750">
              <a:buFont typeface="Arial" panose="020B0604020202020204" pitchFamily="34" charset="0"/>
              <a:buChar char="•"/>
            </a:pPr>
            <a:r>
              <a:rPr lang="en-US" dirty="0" smtClean="0"/>
              <a:t>If exception during 2 or 3 =&gt; original buffer changed (elements already moved!)</a:t>
            </a:r>
          </a:p>
          <a:p>
            <a:pPr marL="465138" lvl="1" indent="-285750">
              <a:buFont typeface="Arial" panose="020B0604020202020204" pitchFamily="34" charset="0"/>
              <a:buChar char="•"/>
            </a:pPr>
            <a:r>
              <a:rPr lang="en-US" dirty="0" smtClean="0"/>
              <a:t>Regression</a:t>
            </a:r>
            <a:r>
              <a:rPr lang="en-US" dirty="0"/>
              <a:t> </a:t>
            </a:r>
            <a:r>
              <a:rPr lang="en-US" dirty="0" smtClean="0"/>
              <a:t>w.r.t. C++98</a:t>
            </a:r>
            <a:endParaRPr lang="en-US" dirty="0"/>
          </a:p>
          <a:p>
            <a:pPr marL="465138" lvl="1" indent="-285750">
              <a:buFont typeface="Arial" panose="020B0604020202020204" pitchFamily="34" charset="0"/>
              <a:buChar char="•"/>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9" name="Rectangle 38"/>
          <p:cNvSpPr/>
          <p:nvPr/>
        </p:nvSpPr>
        <p:spPr>
          <a:xfrm>
            <a:off x="838200" y="2819400"/>
            <a:ext cx="51816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38200" y="1676400"/>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1524000" y="1676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2286000" y="1676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048000" y="1676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810000" y="1676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4572000" y="1687286"/>
            <a:ext cx="0" cy="762000"/>
          </a:xfrm>
          <a:prstGeom prst="line">
            <a:avLst/>
          </a:prstGeom>
          <a:effectLst/>
        </p:spPr>
        <p:style>
          <a:lnRef idx="3">
            <a:schemeClr val="dk1"/>
          </a:lnRef>
          <a:fillRef idx="0">
            <a:schemeClr val="dk1"/>
          </a:fillRef>
          <a:effectRef idx="2">
            <a:schemeClr val="dk1"/>
          </a:effectRef>
          <a:fontRef idx="minor">
            <a:schemeClr val="tx1"/>
          </a:fontRef>
        </p:style>
      </p:cxnSp>
      <p:sp>
        <p:nvSpPr>
          <p:cNvPr id="46" name="Rectangle 45"/>
          <p:cNvSpPr/>
          <p:nvPr/>
        </p:nvSpPr>
        <p:spPr>
          <a:xfrm>
            <a:off x="838200" y="2819400"/>
            <a:ext cx="518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1524000" y="2808514"/>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a:off x="2286000" y="2808514"/>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3048000" y="2808514"/>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810000" y="2808514"/>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4572000" y="2819400"/>
            <a:ext cx="0" cy="762000"/>
          </a:xfrm>
          <a:prstGeom prst="line">
            <a:avLst/>
          </a:prstGeom>
          <a:effectLst/>
        </p:spPr>
        <p:style>
          <a:lnRef idx="3">
            <a:schemeClr val="dk1"/>
          </a:lnRef>
          <a:fillRef idx="0">
            <a:schemeClr val="dk1"/>
          </a:fillRef>
          <a:effectRef idx="2">
            <a:schemeClr val="dk1"/>
          </a:effectRef>
          <a:fontRef idx="minor">
            <a:schemeClr val="tx1"/>
          </a:fontRef>
        </p:style>
      </p:cxnSp>
      <p:sp>
        <p:nvSpPr>
          <p:cNvPr id="52" name="Rectangle 51"/>
          <p:cNvSpPr/>
          <p:nvPr/>
        </p:nvSpPr>
        <p:spPr>
          <a:xfrm>
            <a:off x="5334000" y="2819400"/>
            <a:ext cx="13716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bwMode="auto">
          <a:xfrm>
            <a:off x="10668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54" name="Down Arrow 53"/>
          <p:cNvSpPr/>
          <p:nvPr/>
        </p:nvSpPr>
        <p:spPr bwMode="auto">
          <a:xfrm>
            <a:off x="17526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55" name="Down Arrow 54"/>
          <p:cNvSpPr/>
          <p:nvPr/>
        </p:nvSpPr>
        <p:spPr bwMode="auto">
          <a:xfrm>
            <a:off x="25146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56" name="Down Arrow 55"/>
          <p:cNvSpPr/>
          <p:nvPr/>
        </p:nvSpPr>
        <p:spPr bwMode="auto">
          <a:xfrm>
            <a:off x="32004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57" name="Down Arrow 56"/>
          <p:cNvSpPr/>
          <p:nvPr/>
        </p:nvSpPr>
        <p:spPr bwMode="auto">
          <a:xfrm>
            <a:off x="41148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58" name="Down Arrow 57"/>
          <p:cNvSpPr/>
          <p:nvPr/>
        </p:nvSpPr>
        <p:spPr bwMode="auto">
          <a:xfrm>
            <a:off x="4800600" y="2286000"/>
            <a:ext cx="304800" cy="685800"/>
          </a:xfrm>
          <a:prstGeom prst="downArrow">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59" name="TextBox 58"/>
          <p:cNvSpPr txBox="1"/>
          <p:nvPr/>
        </p:nvSpPr>
        <p:spPr>
          <a:xfrm>
            <a:off x="5181158" y="2529639"/>
            <a:ext cx="375103" cy="187424"/>
          </a:xfrm>
          <a:prstGeom prst="rect">
            <a:avLst/>
          </a:prstGeom>
          <a:noFill/>
        </p:spPr>
        <p:txBody>
          <a:bodyPr wrap="none" lIns="0" tIns="0" rIns="0" bIns="0" rtlCol="0">
            <a:spAutoFit/>
          </a:bodyPr>
          <a:lstStyle/>
          <a:p>
            <a:pPr>
              <a:lnSpc>
                <a:spcPct val="110000"/>
              </a:lnSpc>
              <a:spcBef>
                <a:spcPts val="0"/>
              </a:spcBef>
            </a:pPr>
            <a:r>
              <a:rPr lang="en-US" sz="1200" dirty="0" smtClean="0">
                <a:solidFill>
                  <a:schemeClr val="tx1"/>
                </a:solidFill>
              </a:rPr>
              <a:t>Move</a:t>
            </a:r>
          </a:p>
        </p:txBody>
      </p:sp>
      <p:sp>
        <p:nvSpPr>
          <p:cNvPr id="60" name="Rectangle 59"/>
          <p:cNvSpPr/>
          <p:nvPr/>
        </p:nvSpPr>
        <p:spPr>
          <a:xfrm>
            <a:off x="6553200" y="1687286"/>
            <a:ext cx="685800" cy="7511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bwMode="auto">
          <a:xfrm rot="3509674">
            <a:off x="5990732" y="2064147"/>
            <a:ext cx="304800" cy="821394"/>
          </a:xfrm>
          <a:prstGeom prst="downArrow">
            <a:avLst>
              <a:gd name="adj1" fmla="val 50000"/>
              <a:gd name="adj2" fmla="val 32524"/>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62" name="Rectangle 61"/>
          <p:cNvSpPr/>
          <p:nvPr/>
        </p:nvSpPr>
        <p:spPr>
          <a:xfrm>
            <a:off x="5341398" y="2819400"/>
            <a:ext cx="685800" cy="7511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5334000" y="2819400"/>
            <a:ext cx="0" cy="762000"/>
          </a:xfrm>
          <a:prstGeom prst="line">
            <a:avLst/>
          </a:prstGeom>
          <a:effectLst/>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6019800" y="2819400"/>
            <a:ext cx="0" cy="762000"/>
          </a:xfrm>
          <a:prstGeom prst="line">
            <a:avLst/>
          </a:prstGeom>
          <a:effectLst/>
        </p:spPr>
        <p:style>
          <a:lnRef idx="3">
            <a:schemeClr val="dk1"/>
          </a:lnRef>
          <a:fillRef idx="0">
            <a:schemeClr val="dk1"/>
          </a:fillRef>
          <a:effectRef idx="2">
            <a:schemeClr val="dk1"/>
          </a:effectRef>
          <a:fontRef idx="minor">
            <a:schemeClr val="tx1"/>
          </a:fontRef>
        </p:style>
      </p:cxnSp>
      <p:sp>
        <p:nvSpPr>
          <p:cNvPr id="65" name="Rounded Rectangle 64"/>
          <p:cNvSpPr/>
          <p:nvPr/>
        </p:nvSpPr>
        <p:spPr bwMode="auto">
          <a:xfrm>
            <a:off x="5684298" y="4114800"/>
            <a:ext cx="3352800" cy="914400"/>
          </a:xfrm>
          <a:prstGeom prst="round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r>
              <a:rPr lang="en-US" b="1" dirty="0"/>
              <a:t>Implementations shouldn’t unconditionally move!</a:t>
            </a:r>
            <a:endParaRPr lang="en-US" b="1" dirty="0">
              <a:solidFill>
                <a:schemeClr val="tx1"/>
              </a:solidFill>
            </a:endParaRPr>
          </a:p>
        </p:txBody>
      </p:sp>
      <p:cxnSp>
        <p:nvCxnSpPr>
          <p:cNvPr id="66" name="Straight Arrow Connector 65"/>
          <p:cNvCxnSpPr>
            <a:stCxn id="65" idx="1"/>
          </p:cNvCxnSpPr>
          <p:nvPr/>
        </p:nvCxnSpPr>
        <p:spPr bwMode="auto">
          <a:xfrm flipH="1" flipV="1">
            <a:off x="4541298" y="4419600"/>
            <a:ext cx="1143000" cy="152400"/>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45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childTnLst>
                                </p:cTn>
                              </p:par>
                              <p:par>
                                <p:cTn id="62" presetID="1" presetClass="exit" presetSubtype="0" fill="hold" grpId="1" nodeType="withEffect">
                                  <p:stCondLst>
                                    <p:cond delay="0"/>
                                  </p:stCondLst>
                                  <p:childTnLst>
                                    <p:set>
                                      <p:cBhvr>
                                        <p:cTn id="63" dur="1" fill="hold">
                                          <p:stCondLst>
                                            <p:cond delay="0"/>
                                          </p:stCondLst>
                                        </p:cTn>
                                        <p:tgtEl>
                                          <p:spTgt spid="5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54"/>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55"/>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56"/>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57"/>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58"/>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42"/>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43"/>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4"/>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4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5"/>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6" grpId="0" animBg="1"/>
      <p:bldP spid="52" grpId="0"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p:bldP spid="60" grpId="0" animBg="1"/>
      <p:bldP spid="61" grpId="0" animBg="1"/>
      <p:bldP spid="62" grpId="0" animBg="1"/>
      <p:bldP spid="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a:t>
            </a:r>
            <a:r>
              <a:rPr lang="en-US" dirty="0"/>
              <a:t>of </a:t>
            </a:r>
            <a:r>
              <a:rPr lang="en-US" dirty="0" err="1"/>
              <a:t>std</a:t>
            </a:r>
            <a:r>
              <a:rPr lang="en-US" dirty="0"/>
              <a:t>::vector::</a:t>
            </a:r>
            <a:r>
              <a:rPr lang="en-US" dirty="0" err="1"/>
              <a:t>push_back</a:t>
            </a:r>
            <a:r>
              <a:rPr lang="en-US" dirty="0"/>
              <a:t> in C++11</a:t>
            </a:r>
          </a:p>
        </p:txBody>
      </p:sp>
      <p:sp>
        <p:nvSpPr>
          <p:cNvPr id="3" name="Content Placeholder 2"/>
          <p:cNvSpPr>
            <a:spLocks noGrp="1"/>
          </p:cNvSpPr>
          <p:nvPr>
            <p:ph idx="1"/>
          </p:nvPr>
        </p:nvSpPr>
        <p:spPr/>
        <p:txBody>
          <a:bodyPr/>
          <a:lstStyle/>
          <a:p>
            <a:r>
              <a:rPr lang="en-US" dirty="0" err="1"/>
              <a:t>std</a:t>
            </a:r>
            <a:r>
              <a:rPr lang="en-US" dirty="0"/>
              <a:t>::vector::</a:t>
            </a:r>
            <a:r>
              <a:rPr lang="en-US" dirty="0" err="1" smtClean="0"/>
              <a:t>push_back</a:t>
            </a:r>
            <a:endParaRPr lang="en-US" dirty="0" smtClean="0"/>
          </a:p>
          <a:p>
            <a:pPr marL="285750" indent="-285750">
              <a:buFont typeface="Arial" panose="020B0604020202020204" pitchFamily="34" charset="0"/>
              <a:buChar char="•"/>
            </a:pPr>
            <a:r>
              <a:rPr lang="en-US" dirty="0" smtClean="0"/>
              <a:t>Doesn’t call </a:t>
            </a:r>
            <a:r>
              <a:rPr lang="en-US" dirty="0" err="1" smtClean="0"/>
              <a:t>std</a:t>
            </a:r>
            <a:r>
              <a:rPr lang="en-US" dirty="0" smtClean="0"/>
              <a:t>::move</a:t>
            </a:r>
          </a:p>
          <a:p>
            <a:pPr marL="285750" indent="-285750">
              <a:buFont typeface="Arial" panose="020B0604020202020204" pitchFamily="34" charset="0"/>
              <a:buChar char="•"/>
            </a:pPr>
            <a:r>
              <a:rPr lang="en-US" dirty="0" smtClean="0"/>
              <a:t>But </a:t>
            </a:r>
            <a:r>
              <a:rPr lang="en-US" dirty="0" err="1" smtClean="0"/>
              <a:t>std</a:t>
            </a:r>
            <a:r>
              <a:rPr lang="en-US" dirty="0" smtClean="0"/>
              <a:t>::</a:t>
            </a:r>
            <a:r>
              <a:rPr lang="en-US" dirty="0" err="1" smtClean="0"/>
              <a:t>move_if_noexcept</a:t>
            </a:r>
            <a:endParaRPr lang="en-US" dirty="0" smtClean="0"/>
          </a:p>
          <a:p>
            <a:pPr marL="465138" lvl="1" indent="-285750">
              <a:buFont typeface="Arial" panose="020B0604020202020204" pitchFamily="34" charset="0"/>
              <a:buChar char="•"/>
            </a:pPr>
            <a:r>
              <a:rPr lang="en-US" dirty="0" smtClean="0"/>
              <a:t>Only moved if </a:t>
            </a:r>
            <a:r>
              <a:rPr lang="en-US" dirty="0" err="1" smtClean="0"/>
              <a:t>std</a:t>
            </a:r>
            <a:r>
              <a:rPr lang="en-US" dirty="0" smtClean="0"/>
              <a:t>::move doesn’t throw</a:t>
            </a:r>
          </a:p>
          <a:p>
            <a:pPr marL="644525" lvl="2" indent="-285750"/>
            <a:r>
              <a:rPr lang="en-US" dirty="0"/>
              <a:t>M</a:t>
            </a:r>
            <a:r>
              <a:rPr lang="en-US" dirty="0" smtClean="0"/>
              <a:t>ake move constructor/move assignment operator </a:t>
            </a:r>
            <a:r>
              <a:rPr lang="en-US" dirty="0" err="1" smtClean="0"/>
              <a:t>noexcept</a:t>
            </a:r>
            <a:r>
              <a:rPr lang="en-US" dirty="0" smtClean="0"/>
              <a:t> (if possible)</a:t>
            </a:r>
          </a:p>
          <a:p>
            <a:pPr marL="644525" lvl="2" indent="-285750"/>
            <a:r>
              <a:rPr lang="en-US" dirty="0" smtClean="0"/>
              <a:t>Not </a:t>
            </a:r>
            <a:r>
              <a:rPr lang="en-US" dirty="0"/>
              <a:t>copy-constructible =&gt; still </a:t>
            </a:r>
            <a:r>
              <a:rPr lang="en-US" dirty="0" smtClean="0"/>
              <a:t>moved (no regression)</a:t>
            </a:r>
            <a:endParaRPr lang="en-US" dirty="0"/>
          </a:p>
        </p:txBody>
      </p:sp>
      <p:sp>
        <p:nvSpPr>
          <p:cNvPr id="4" name="Rounded Rectangle 3"/>
          <p:cNvSpPr/>
          <p:nvPr/>
        </p:nvSpPr>
        <p:spPr bwMode="auto">
          <a:xfrm>
            <a:off x="5562600" y="1524000"/>
            <a:ext cx="3352800" cy="914400"/>
          </a:xfrm>
          <a:prstGeom prst="round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r>
              <a:rPr lang="en-US" sz="1800" b="1" dirty="0" err="1" smtClean="0">
                <a:solidFill>
                  <a:schemeClr val="tx1"/>
                </a:solidFill>
              </a:rPr>
              <a:t>std</a:t>
            </a:r>
            <a:r>
              <a:rPr lang="en-US" sz="1800" b="1" dirty="0" smtClean="0">
                <a:solidFill>
                  <a:schemeClr val="tx1"/>
                </a:solidFill>
              </a:rPr>
              <a:t>::move facilitates moves</a:t>
            </a:r>
          </a:p>
          <a:p>
            <a:pPr algn="ctr">
              <a:lnSpc>
                <a:spcPct val="110000"/>
              </a:lnSpc>
              <a:spcBef>
                <a:spcPct val="0"/>
              </a:spcBef>
              <a:buFont typeface="Wingdings" charset="0"/>
              <a:buNone/>
            </a:pPr>
            <a:r>
              <a:rPr lang="en-US" sz="1200" b="1" dirty="0" smtClean="0">
                <a:solidFill>
                  <a:schemeClr val="tx1"/>
                </a:solidFill>
              </a:rPr>
              <a:t>Still 12 slides to go for a detailed explanation</a:t>
            </a:r>
          </a:p>
        </p:txBody>
      </p:sp>
      <p:cxnSp>
        <p:nvCxnSpPr>
          <p:cNvPr id="5" name="Straight Arrow Connector 4"/>
          <p:cNvCxnSpPr>
            <a:stCxn id="4" idx="1"/>
          </p:cNvCxnSpPr>
          <p:nvPr/>
        </p:nvCxnSpPr>
        <p:spPr bwMode="auto">
          <a:xfrm flipH="1" flipV="1">
            <a:off x="3276600" y="1905000"/>
            <a:ext cx="2286000" cy="76200"/>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21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Move Semantics</a:t>
            </a:r>
          </a:p>
        </p:txBody>
      </p:sp>
      <p:sp>
        <p:nvSpPr>
          <p:cNvPr id="5" name="Content Placeholder 3"/>
          <p:cNvSpPr txBox="1">
            <a:spLocks/>
          </p:cNvSpPr>
          <p:nvPr/>
        </p:nvSpPr>
        <p:spPr bwMode="auto">
          <a:xfrm>
            <a:off x="533400" y="1447800"/>
            <a:ext cx="7772398" cy="282000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00FF"/>
                </a:solidFill>
                <a:latin typeface="Consolas"/>
                <a:ea typeface="MS PGothic"/>
                <a:cs typeface="Arial"/>
              </a:rPr>
              <a:t>class</a:t>
            </a:r>
            <a:r>
              <a:rPr lang="en-US" sz="1800" dirty="0">
                <a:solidFill>
                  <a:srgbClr val="000000"/>
                </a:solidFill>
                <a:latin typeface="Consolas"/>
                <a:ea typeface="MS PGothic"/>
                <a:cs typeface="Arial"/>
              </a:rPr>
              <a:t> </a:t>
            </a:r>
            <a:r>
              <a:rPr lang="en-US" sz="1800" dirty="0" err="1">
                <a:solidFill>
                  <a:srgbClr val="2B91AF"/>
                </a:solidFill>
                <a:latin typeface="Consolas"/>
                <a:ea typeface="MS PGothic"/>
                <a:cs typeface="Arial"/>
              </a:rPr>
              <a:t>CMyIntVector</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FF"/>
                </a:solidFill>
                <a:latin typeface="Consolas"/>
                <a:ea typeface="MS PGothic"/>
                <a:cs typeface="Arial"/>
              </a:rPr>
              <a:t>public</a:t>
            </a:r>
            <a:r>
              <a:rPr lang="en-US" sz="1800" dirty="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r>
              <a:rPr lang="en-US" sz="1800" dirty="0" smtClean="0">
                <a:solidFill>
                  <a:srgbClr val="000000"/>
                </a:solidFill>
                <a:effectLst/>
                <a:latin typeface="Consolas"/>
                <a:ea typeface="MS PGothic"/>
                <a:cs typeface="Arial"/>
              </a:rPr>
              <a:t>…</a:t>
            </a:r>
          </a:p>
          <a:p>
            <a:pPr algn="l">
              <a:lnSpc>
                <a:spcPct val="110000"/>
              </a:lnSpc>
              <a:spcBef>
                <a:spcPts val="0"/>
              </a:spcBef>
              <a:spcAft>
                <a:spcPts val="0"/>
              </a:spcAft>
            </a:pPr>
            <a:r>
              <a:rPr lang="en-US" sz="1800" dirty="0" smtClean="0">
                <a:solidFill>
                  <a:srgbClr val="0000FF"/>
                </a:solidFill>
                <a:latin typeface="Consolas"/>
                <a:ea typeface="MS PGothic"/>
                <a:cs typeface="Arial"/>
              </a:rPr>
              <a:t>private</a:t>
            </a:r>
            <a:r>
              <a:rPr lang="en-US" sz="1800" dirty="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FF"/>
                </a:solidFill>
                <a:latin typeface="Consolas"/>
                <a:ea typeface="MS PGothic"/>
                <a:cs typeface="Arial"/>
              </a:rPr>
              <a:t>  </a:t>
            </a:r>
            <a:r>
              <a:rPr lang="en-US" sz="1800" dirty="0" err="1">
                <a:solidFill>
                  <a:srgbClr val="0000FF"/>
                </a:solidFill>
                <a:latin typeface="Consolas"/>
                <a:ea typeface="MS PGothic"/>
                <a:cs typeface="Arial"/>
              </a:rPr>
              <a:t>int</a:t>
            </a: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data_;</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FF"/>
                </a:solidFill>
                <a:latin typeface="Consolas"/>
                <a:ea typeface="MS PGothic"/>
                <a:cs typeface="Arial"/>
              </a:rPr>
              <a:t>  unsigned</a:t>
            </a:r>
            <a:r>
              <a:rPr lang="en-US" sz="1800" dirty="0">
                <a:solidFill>
                  <a:srgbClr val="000000"/>
                </a:solidFill>
                <a:latin typeface="Consolas"/>
                <a:ea typeface="MS PGothic"/>
                <a:cs typeface="Arial"/>
              </a:rPr>
              <a:t> </a:t>
            </a:r>
            <a:r>
              <a:rPr lang="en-US" sz="1800" dirty="0" err="1">
                <a:solidFill>
                  <a:srgbClr val="0000FF"/>
                </a:solidFill>
                <a:latin typeface="Consolas"/>
                <a:ea typeface="MS PGothic"/>
                <a:cs typeface="Arial"/>
              </a:rPr>
              <a:t>int</a:t>
            </a: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size_;</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endParaRPr lang="en-US" sz="1800" dirty="0">
              <a:effectLst/>
              <a:latin typeface="Calibri"/>
              <a:ea typeface="SimSun"/>
              <a:cs typeface="Times New Roman"/>
            </a:endParaRPr>
          </a:p>
        </p:txBody>
      </p:sp>
    </p:spTree>
    <p:extLst>
      <p:ext uri="{BB962C8B-B14F-4D97-AF65-F5344CB8AC3E}">
        <p14:creationId xmlns:p14="http://schemas.microsoft.com/office/powerpoint/2010/main" val="3881893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Move </a:t>
            </a:r>
            <a:r>
              <a:rPr lang="en-US" dirty="0" smtClean="0"/>
              <a:t>Semantics </a:t>
            </a:r>
            <a:r>
              <a:rPr lang="en-US" dirty="0" smtClean="0">
                <a:solidFill>
                  <a:srgbClr val="FF0000"/>
                </a:solidFill>
              </a:rPr>
              <a:t>HIDDEN SLIDE</a:t>
            </a:r>
            <a:endParaRPr lang="en-US" dirty="0">
              <a:solidFill>
                <a:srgbClr val="FF0000"/>
              </a:solidFill>
            </a:endParaRPr>
          </a:p>
        </p:txBody>
      </p:sp>
      <p:sp>
        <p:nvSpPr>
          <p:cNvPr id="5" name="Content Placeholder 3"/>
          <p:cNvSpPr txBox="1">
            <a:spLocks/>
          </p:cNvSpPr>
          <p:nvPr/>
        </p:nvSpPr>
        <p:spPr bwMode="auto">
          <a:xfrm>
            <a:off x="533400" y="1447800"/>
            <a:ext cx="7772398" cy="144719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CMyIntVector</a:t>
            </a:r>
            <a:r>
              <a:rPr lang="en-US" sz="1600" dirty="0" smtClean="0">
                <a:solidFill>
                  <a:srgbClr val="000000"/>
                </a:solidFill>
                <a:latin typeface="Consolas"/>
                <a:ea typeface="MS PGothic"/>
                <a:cs typeface="Arial"/>
              </a:rPr>
              <a:t>(</a:t>
            </a:r>
            <a:r>
              <a:rPr lang="en-US" sz="1600" dirty="0" err="1" smtClean="0">
                <a:solidFill>
                  <a:srgbClr val="0000FF"/>
                </a:solidFill>
                <a:latin typeface="Consolas"/>
                <a:ea typeface="MS PGothic"/>
                <a:cs typeface="Arial"/>
              </a:rPr>
              <a:t>const</a:t>
            </a:r>
            <a:r>
              <a:rPr lang="en-US" sz="1600" dirty="0" smtClean="0">
                <a:solidFill>
                  <a:srgbClr val="000000"/>
                </a:solidFill>
                <a:latin typeface="Consolas"/>
                <a:ea typeface="MS PGothic"/>
                <a:cs typeface="Arial"/>
              </a:rPr>
              <a:t> </a:t>
            </a:r>
            <a:r>
              <a:rPr lang="en-US" sz="1600" dirty="0" smtClean="0">
                <a:solidFill>
                  <a:srgbClr val="0000FF"/>
                </a:solidFill>
                <a:latin typeface="Consolas"/>
                <a:ea typeface="MS PGothic"/>
                <a:cs typeface="Arial"/>
              </a:rPr>
              <a:t>unsigned</a:t>
            </a:r>
            <a:r>
              <a:rPr lang="en-US" sz="1600" dirty="0" smtClean="0">
                <a:solidFill>
                  <a:srgbClr val="000000"/>
                </a:solidFill>
                <a:latin typeface="Consolas"/>
                <a:ea typeface="MS PGothic"/>
                <a:cs typeface="Arial"/>
              </a:rPr>
              <a:t> </a:t>
            </a:r>
            <a:r>
              <a:rPr lang="en-US" sz="1600" dirty="0" err="1" smtClean="0">
                <a:solidFill>
                  <a:srgbClr val="0000FF"/>
                </a:solidFill>
                <a:latin typeface="Consolas"/>
                <a:ea typeface="MS PGothic"/>
                <a:cs typeface="Arial"/>
              </a:rPr>
              <a:t>int</a:t>
            </a:r>
            <a:r>
              <a:rPr lang="en-US" sz="1600" dirty="0" smtClean="0">
                <a:solidFill>
                  <a:srgbClr val="000000"/>
                </a:solidFill>
                <a:latin typeface="Consolas"/>
                <a:ea typeface="MS PGothic"/>
                <a:cs typeface="Arial"/>
              </a:rPr>
              <a:t> </a:t>
            </a:r>
            <a:r>
              <a:rPr lang="en-US" sz="1600" dirty="0" smtClean="0">
                <a:solidFill>
                  <a:srgbClr val="808080"/>
                </a:solidFill>
                <a:latin typeface="Consolas"/>
                <a:ea typeface="MS PGothic"/>
                <a:cs typeface="Arial"/>
              </a:rPr>
              <a:t>size</a:t>
            </a:r>
            <a:r>
              <a:rPr lang="en-US" sz="1600" dirty="0" smtClean="0">
                <a:solidFill>
                  <a:srgbClr val="000000"/>
                </a:solidFill>
                <a:latin typeface="Consolas"/>
                <a:ea typeface="MS PGothic"/>
                <a:cs typeface="Arial"/>
              </a:rPr>
              <a:t>)</a:t>
            </a:r>
          </a:p>
          <a:p>
            <a:pPr algn="l">
              <a:lnSpc>
                <a:spcPct val="110000"/>
              </a:lnSpc>
              <a:spcBef>
                <a:spcPts val="0"/>
              </a:spcBef>
              <a:spcAft>
                <a:spcPts val="0"/>
              </a:spcAft>
            </a:pPr>
            <a:r>
              <a:rPr lang="en-US" sz="1600" dirty="0" smtClean="0">
                <a:solidFill>
                  <a:srgbClr val="000000"/>
                </a:solidFill>
                <a:latin typeface="Consolas"/>
                <a:ea typeface="MS PGothic"/>
                <a:cs typeface="Arial"/>
              </a:rPr>
              <a:t>  : data_(</a:t>
            </a:r>
            <a:r>
              <a:rPr lang="en-US" sz="1600" dirty="0">
                <a:solidFill>
                  <a:srgbClr val="808080"/>
                </a:solidFill>
                <a:latin typeface="Consolas"/>
                <a:ea typeface="MS PGothic"/>
                <a:cs typeface="Arial"/>
              </a:rPr>
              <a:t>size</a:t>
            </a:r>
            <a:r>
              <a:rPr lang="en-US" sz="1600" dirty="0" smtClean="0">
                <a:solidFill>
                  <a:srgbClr val="000000"/>
                </a:solidFill>
                <a:latin typeface="Consolas"/>
                <a:ea typeface="MS PGothic"/>
                <a:cs typeface="Arial"/>
              </a:rPr>
              <a:t> ? </a:t>
            </a:r>
            <a:r>
              <a:rPr lang="en-US" sz="1600" dirty="0" smtClean="0">
                <a:solidFill>
                  <a:srgbClr val="0000FF"/>
                </a:solidFill>
                <a:latin typeface="Consolas"/>
                <a:ea typeface="MS PGothic"/>
                <a:cs typeface="Arial"/>
              </a:rPr>
              <a:t>new</a:t>
            </a:r>
            <a:r>
              <a:rPr lang="en-US" sz="1600" dirty="0" smtClean="0">
                <a:solidFill>
                  <a:srgbClr val="000000"/>
                </a:solidFill>
                <a:latin typeface="Consolas"/>
                <a:ea typeface="MS PGothic"/>
                <a:cs typeface="Arial"/>
              </a:rPr>
              <a:t> </a:t>
            </a:r>
            <a:r>
              <a:rPr lang="en-US" sz="1600" dirty="0" err="1" smtClean="0">
                <a:solidFill>
                  <a:srgbClr val="0000FF"/>
                </a:solidFill>
                <a:latin typeface="Consolas"/>
                <a:ea typeface="MS PGothic"/>
                <a:cs typeface="Arial"/>
              </a:rPr>
              <a:t>int</a:t>
            </a:r>
            <a:r>
              <a:rPr lang="en-US" sz="1600" dirty="0" smtClean="0">
                <a:solidFill>
                  <a:srgbClr val="000000"/>
                </a:solidFill>
                <a:latin typeface="Consolas"/>
                <a:ea typeface="MS PGothic"/>
                <a:cs typeface="Arial"/>
              </a:rPr>
              <a:t>[</a:t>
            </a:r>
            <a:r>
              <a:rPr lang="en-US" sz="1600" dirty="0">
                <a:solidFill>
                  <a:srgbClr val="808080"/>
                </a:solidFill>
                <a:latin typeface="Consolas"/>
                <a:ea typeface="MS PGothic"/>
                <a:cs typeface="Arial"/>
              </a:rPr>
              <a:t>size</a:t>
            </a:r>
            <a:r>
              <a:rPr lang="en-US" sz="1600" dirty="0" smtClean="0">
                <a:solidFill>
                  <a:srgbClr val="000000"/>
                </a:solidFill>
                <a:latin typeface="Consolas"/>
                <a:ea typeface="MS PGothic"/>
                <a:cs typeface="Arial"/>
              </a:rPr>
              <a:t>] : </a:t>
            </a:r>
            <a:r>
              <a:rPr lang="en-US" sz="1600" dirty="0" err="1" smtClean="0">
                <a:solidFill>
                  <a:srgbClr val="0000FF"/>
                </a:solidFill>
                <a:latin typeface="Consolas"/>
                <a:ea typeface="MS PGothic"/>
                <a:cs typeface="Arial"/>
              </a:rPr>
              <a:t>nullptr</a:t>
            </a:r>
            <a:r>
              <a:rPr lang="en-US" sz="1600" dirty="0" smtClean="0">
                <a:solidFill>
                  <a:srgbClr val="000000"/>
                </a:solidFill>
                <a:latin typeface="Consolas"/>
                <a:ea typeface="MS PGothic"/>
                <a:cs typeface="Arial"/>
              </a:rPr>
              <a:t>)</a:t>
            </a:r>
          </a:p>
          <a:p>
            <a:pPr algn="l">
              <a:lnSpc>
                <a:spcPct val="110000"/>
              </a:lnSpc>
              <a:spcBef>
                <a:spcPts val="0"/>
              </a:spcBef>
              <a:spcAft>
                <a:spcPts val="0"/>
              </a:spcAft>
            </a:pPr>
            <a:r>
              <a:rPr lang="en-US" sz="1600" dirty="0" smtClean="0">
                <a:solidFill>
                  <a:srgbClr val="000000"/>
                </a:solidFill>
                <a:latin typeface="Consolas"/>
                <a:ea typeface="MS PGothic"/>
                <a:cs typeface="Arial"/>
              </a:rPr>
              <a:t>  , size_(</a:t>
            </a:r>
            <a:r>
              <a:rPr lang="en-US" sz="1600" dirty="0">
                <a:solidFill>
                  <a:srgbClr val="808080"/>
                </a:solidFill>
                <a:latin typeface="Consolas"/>
                <a:ea typeface="MS PGothic"/>
                <a:cs typeface="Arial"/>
              </a:rPr>
              <a:t>size</a:t>
            </a:r>
            <a:r>
              <a:rPr lang="en-US" sz="1600" dirty="0" smtClean="0">
                <a:solidFill>
                  <a:srgbClr val="000000"/>
                </a:solidFill>
                <a:latin typeface="Consolas"/>
                <a:ea typeface="MS PGothic"/>
                <a:cs typeface="Arial"/>
              </a:rPr>
              <a:t>)</a:t>
            </a:r>
            <a:endParaRPr lang="en-US" sz="1600" dirty="0" smtClean="0">
              <a:latin typeface="Calibri"/>
              <a:ea typeface="SimSun"/>
              <a:cs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  {</a:t>
            </a:r>
            <a:endParaRPr lang="en-US" sz="1600" dirty="0" smtClean="0">
              <a:latin typeface="Calibri"/>
              <a:ea typeface="SimSun"/>
              <a:cs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  }</a:t>
            </a:r>
          </a:p>
        </p:txBody>
      </p:sp>
      <p:sp>
        <p:nvSpPr>
          <p:cNvPr id="4" name="Content Placeholder 3"/>
          <p:cNvSpPr txBox="1">
            <a:spLocks/>
          </p:cNvSpPr>
          <p:nvPr/>
        </p:nvSpPr>
        <p:spPr bwMode="auto">
          <a:xfrm>
            <a:off x="533400" y="3048000"/>
            <a:ext cx="7772398" cy="1703096"/>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smtClean="0">
                <a:solidFill>
                  <a:srgbClr val="000000"/>
                </a:solidFill>
                <a:latin typeface="Consolas"/>
                <a:ea typeface="MS PGothic"/>
                <a:cs typeface="Arial"/>
              </a:rPr>
              <a:t> </a:t>
            </a:r>
            <a:r>
              <a:rPr lang="en-US" sz="1600" dirty="0" err="1">
                <a:solidFill>
                  <a:srgbClr val="2B91AF"/>
                </a:solidFill>
                <a:latin typeface="Consolas"/>
                <a:ea typeface="MS PGothic"/>
                <a:cs typeface="Arial"/>
              </a:rPr>
              <a:t>CMyIntVector</a:t>
            </a:r>
            <a:r>
              <a:rPr lang="en-US" sz="1600" dirty="0" smtClean="0">
                <a:solidFill>
                  <a:srgbClr val="000000"/>
                </a:solidFill>
                <a:latin typeface="Consolas"/>
                <a:ea typeface="MS PGothic"/>
                <a:cs typeface="Arial"/>
              </a:rPr>
              <a:t>(</a:t>
            </a:r>
            <a:r>
              <a:rPr lang="en-US" sz="1600" dirty="0" err="1" smtClean="0">
                <a:solidFill>
                  <a:srgbClr val="0000FF"/>
                </a:solidFill>
                <a:latin typeface="Consolas"/>
                <a:ea typeface="MS PGothic"/>
                <a:cs typeface="Arial"/>
              </a:rPr>
              <a:t>const</a:t>
            </a:r>
            <a:r>
              <a:rPr lang="en-US" sz="1600" dirty="0" smtClean="0">
                <a:solidFill>
                  <a:srgbClr val="000000"/>
                </a:solidFill>
                <a:latin typeface="Consolas"/>
                <a:ea typeface="MS PGothic"/>
                <a:cs typeface="Arial"/>
              </a:rPr>
              <a:t> </a:t>
            </a:r>
            <a:r>
              <a:rPr lang="en-US" sz="1600" dirty="0" err="1">
                <a:solidFill>
                  <a:srgbClr val="2B91AF"/>
                </a:solidFill>
                <a:latin typeface="Consolas"/>
                <a:ea typeface="MS PGothic"/>
                <a:cs typeface="Arial"/>
              </a:rPr>
              <a:t>CMyIntVector</a:t>
            </a:r>
            <a:r>
              <a:rPr lang="en-US" sz="1600" dirty="0">
                <a:solidFill>
                  <a:srgbClr val="2B91AF"/>
                </a:solidFill>
                <a:latin typeface="Consolas"/>
                <a:ea typeface="MS PGothic"/>
                <a:cs typeface="Arial"/>
              </a:rPr>
              <a:t> </a:t>
            </a:r>
            <a:r>
              <a:rPr lang="en-US" sz="1600" dirty="0" smtClean="0">
                <a:solidFill>
                  <a:srgbClr val="000000"/>
                </a:solidFill>
                <a:latin typeface="Consolas"/>
                <a:ea typeface="MS PGothic"/>
                <a:cs typeface="Arial"/>
              </a:rPr>
              <a:t>&amp; </a:t>
            </a:r>
            <a:r>
              <a:rPr lang="en-US" sz="1600" dirty="0" smtClean="0">
                <a:solidFill>
                  <a:srgbClr val="808080"/>
                </a:solidFill>
                <a:latin typeface="Consolas"/>
                <a:ea typeface="MS PGothic"/>
                <a:cs typeface="Arial"/>
              </a:rPr>
              <a:t>vector</a:t>
            </a:r>
            <a:r>
              <a:rPr lang="en-US" sz="1600" dirty="0" smtClean="0">
                <a:solidFill>
                  <a:srgbClr val="000000"/>
                </a:solidFill>
                <a:latin typeface="Consolas"/>
                <a:ea typeface="MS PGothic"/>
                <a:cs typeface="Arial"/>
              </a:rPr>
              <a:t>)</a:t>
            </a: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 : data_(</a:t>
            </a:r>
            <a:r>
              <a:rPr lang="en-US" sz="1600" dirty="0" smtClean="0">
                <a:solidFill>
                  <a:srgbClr val="0000FF"/>
                </a:solidFill>
                <a:latin typeface="Consolas"/>
                <a:ea typeface="MS PGothic"/>
                <a:cs typeface="Arial"/>
              </a:rPr>
              <a:t>new</a:t>
            </a:r>
            <a:r>
              <a:rPr lang="en-US" sz="1600" dirty="0" smtClean="0">
                <a:solidFill>
                  <a:srgbClr val="000000"/>
                </a:solidFill>
                <a:latin typeface="Consolas"/>
                <a:ea typeface="MS PGothic"/>
                <a:cs typeface="Arial"/>
              </a:rPr>
              <a:t> </a:t>
            </a:r>
            <a:r>
              <a:rPr lang="en-US" sz="1600" dirty="0" err="1" smtClean="0">
                <a:solidFill>
                  <a:srgbClr val="0000FF"/>
                </a:solidFill>
                <a:latin typeface="Consolas"/>
                <a:ea typeface="MS PGothic"/>
                <a:cs typeface="Arial"/>
              </a:rPr>
              <a:t>int</a:t>
            </a:r>
            <a:r>
              <a:rPr lang="en-US" sz="1600" dirty="0" smtClean="0">
                <a:solidFill>
                  <a:srgbClr val="000000"/>
                </a:solidFill>
                <a:latin typeface="Consolas"/>
                <a:ea typeface="MS PGothic"/>
                <a:cs typeface="Arial"/>
              </a:rPr>
              <a:t>[</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.size</a:t>
            </a:r>
            <a:r>
              <a:rPr lang="en-US" sz="1600" dirty="0" smtClean="0">
                <a:solidFill>
                  <a:srgbClr val="000000"/>
                </a:solidFill>
                <a:latin typeface="Consolas"/>
                <a:ea typeface="MS PGothic"/>
                <a:cs typeface="Arial"/>
              </a:rPr>
              <a:t>_])</a:t>
            </a:r>
          </a:p>
          <a:p>
            <a:pPr algn="l">
              <a:lnSpc>
                <a:spcPct val="110000"/>
              </a:lnSpc>
              <a:spcBef>
                <a:spcPts val="0"/>
              </a:spcBef>
              <a:spcAft>
                <a:spcPts val="0"/>
              </a:spcAft>
            </a:pPr>
            <a:r>
              <a:rPr lang="en-US" sz="1600" dirty="0" smtClean="0">
                <a:solidFill>
                  <a:srgbClr val="000000"/>
                </a:solidFill>
                <a:latin typeface="Consolas"/>
                <a:ea typeface="MS PGothic"/>
                <a:cs typeface="Arial"/>
              </a:rPr>
              <a:t>  , size_(</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.size</a:t>
            </a:r>
            <a:r>
              <a:rPr lang="en-US" sz="1600" dirty="0" smtClean="0">
                <a:solidFill>
                  <a:srgbClr val="000000"/>
                </a:solidFill>
                <a:latin typeface="Consolas"/>
                <a:ea typeface="MS PGothic"/>
                <a:cs typeface="Arial"/>
              </a:rPr>
              <a:t>_)</a:t>
            </a:r>
            <a:endParaRPr lang="en-US" sz="20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20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smtClean="0">
                <a:solidFill>
                  <a:srgbClr val="000000"/>
                </a:solidFill>
                <a:latin typeface="Consolas"/>
                <a:ea typeface="MS PGothic"/>
                <a:cs typeface="Arial"/>
              </a:rPr>
              <a:t>copy(</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.data</a:t>
            </a:r>
            <a:r>
              <a:rPr lang="en-US" sz="1600" dirty="0" smtClean="0">
                <a:solidFill>
                  <a:srgbClr val="000000"/>
                </a:solidFill>
                <a:latin typeface="Consolas"/>
                <a:ea typeface="MS PGothic"/>
                <a:cs typeface="Arial"/>
              </a:rPr>
              <a:t>_,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.data</a:t>
            </a:r>
            <a:r>
              <a:rPr lang="en-US" sz="1600" dirty="0" smtClean="0">
                <a:solidFill>
                  <a:srgbClr val="000000"/>
                </a:solidFill>
                <a:latin typeface="Consolas"/>
                <a:ea typeface="MS PGothic"/>
                <a:cs typeface="Arial"/>
              </a:rPr>
              <a:t>_ </a:t>
            </a:r>
            <a:r>
              <a:rPr lang="en-US" sz="1600" dirty="0">
                <a:solidFill>
                  <a:srgbClr val="000000"/>
                </a:solidFill>
                <a:latin typeface="Consolas"/>
                <a:ea typeface="MS PGothic"/>
                <a:cs typeface="Arial"/>
              </a:rPr>
              <a:t>+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.size</a:t>
            </a:r>
            <a:r>
              <a:rPr lang="en-US" sz="1600" dirty="0" smtClean="0">
                <a:solidFill>
                  <a:srgbClr val="000000"/>
                </a:solidFill>
                <a:latin typeface="Consolas"/>
                <a:ea typeface="MS PGothic"/>
                <a:cs typeface="Arial"/>
              </a:rPr>
              <a:t>_, data_);</a:t>
            </a:r>
            <a:endParaRPr lang="en-US" sz="20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smtClean="0">
              <a:solidFill>
                <a:srgbClr val="000000"/>
              </a:solidFill>
              <a:latin typeface="Consolas"/>
              <a:ea typeface="MS PGothic"/>
              <a:cs typeface="Arial"/>
            </a:endParaRPr>
          </a:p>
        </p:txBody>
      </p:sp>
      <p:sp>
        <p:nvSpPr>
          <p:cNvPr id="6" name="Content Placeholder 3"/>
          <p:cNvSpPr txBox="1">
            <a:spLocks/>
          </p:cNvSpPr>
          <p:nvPr/>
        </p:nvSpPr>
        <p:spPr bwMode="auto">
          <a:xfrm>
            <a:off x="533400" y="4926304"/>
            <a:ext cx="7772398" cy="363819"/>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a:t>
            </a: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CMyIntVector</a:t>
            </a:r>
            <a:r>
              <a:rPr lang="en-US" sz="1600" dirty="0" smtClean="0">
                <a:solidFill>
                  <a:srgbClr val="000000"/>
                </a:solidFill>
                <a:latin typeface="Consolas"/>
                <a:ea typeface="MS PGothic"/>
                <a:cs typeface="Arial"/>
              </a:rPr>
              <a:t>() </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delete</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data_; </a:t>
            </a:r>
            <a:r>
              <a:rPr lang="en-US" sz="1600" dirty="0">
                <a:solidFill>
                  <a:srgbClr val="000000"/>
                </a:solidFill>
                <a:latin typeface="Consolas"/>
                <a:ea typeface="MS PGothic"/>
                <a:cs typeface="Arial"/>
              </a:rPr>
              <a:t>}</a:t>
            </a:r>
            <a:endParaRPr lang="en-US" sz="1600" dirty="0" smtClean="0">
              <a:solidFill>
                <a:srgbClr val="000000"/>
              </a:solidFill>
              <a:latin typeface="Consolas"/>
              <a:ea typeface="MS PGothic"/>
              <a:cs typeface="Arial"/>
            </a:endParaRPr>
          </a:p>
        </p:txBody>
      </p:sp>
    </p:spTree>
    <p:extLst>
      <p:ext uri="{BB962C8B-B14F-4D97-AF65-F5344CB8AC3E}">
        <p14:creationId xmlns:p14="http://schemas.microsoft.com/office/powerpoint/2010/main" val="2509480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Move </a:t>
            </a:r>
            <a:r>
              <a:rPr lang="en-US" dirty="0" smtClean="0"/>
              <a:t>Semantics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Content Placeholder 3"/>
          <p:cNvSpPr txBox="1">
            <a:spLocks/>
          </p:cNvSpPr>
          <p:nvPr/>
        </p:nvSpPr>
        <p:spPr bwMode="auto">
          <a:xfrm>
            <a:off x="533400" y="1447800"/>
            <a:ext cx="7772398" cy="386984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smtClean="0">
                <a:solidFill>
                  <a:srgbClr val="2B91AF"/>
                </a:solidFill>
                <a:latin typeface="Consolas"/>
                <a:ea typeface="MS PGothic"/>
                <a:cs typeface="Arial"/>
              </a:rPr>
              <a:t>  </a:t>
            </a:r>
            <a:r>
              <a:rPr lang="en-US" sz="1600" dirty="0" err="1">
                <a:solidFill>
                  <a:srgbClr val="2B91AF"/>
                </a:solidFill>
                <a:latin typeface="Consolas"/>
                <a:ea typeface="MS PGothic"/>
                <a:cs typeface="Arial"/>
              </a:rPr>
              <a:t>CMyIntVector</a:t>
            </a:r>
            <a:r>
              <a:rPr lang="en-US" sz="1600" dirty="0">
                <a:solidFill>
                  <a:srgbClr val="000000"/>
                </a:solidFill>
                <a:latin typeface="Consolas"/>
                <a:ea typeface="MS PGothic"/>
                <a:cs typeface="Arial"/>
              </a:rPr>
              <a:t>&amp; operator=(</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err="1" smtClean="0">
                <a:solidFill>
                  <a:srgbClr val="2B91AF"/>
                </a:solidFill>
                <a:latin typeface="Consolas"/>
                <a:ea typeface="MS PGothic"/>
                <a:cs typeface="Arial"/>
              </a:rPr>
              <a:t>CMyIntVector</a:t>
            </a:r>
            <a:r>
              <a:rPr lang="en-US" sz="1600" dirty="0" smtClean="0">
                <a:solidFill>
                  <a:srgbClr val="000000"/>
                </a:solidFill>
                <a:latin typeface="Consolas"/>
                <a:ea typeface="MS PGothic"/>
                <a:cs typeface="Arial"/>
              </a:rPr>
              <a:t>&amp; </a:t>
            </a:r>
            <a:r>
              <a:rPr lang="en-US" sz="1600" dirty="0">
                <a:solidFill>
                  <a:srgbClr val="808080"/>
                </a:solidFill>
                <a:latin typeface="Consolas"/>
                <a:ea typeface="MS PGothic"/>
                <a:cs typeface="Arial"/>
              </a:rPr>
              <a:t>vector</a:t>
            </a:r>
            <a:r>
              <a:rPr lang="en-US" sz="1600" dirty="0" smtClean="0">
                <a:solidFill>
                  <a:srgbClr val="000000"/>
                </a:solidFill>
                <a:latin typeface="Consolas"/>
                <a:ea typeface="MS PGothic"/>
                <a:cs typeface="Arial"/>
              </a:rPr>
              <a:t>)</a:t>
            </a:r>
            <a:r>
              <a:rPr lang="en-US" sz="1600" dirty="0">
                <a:solidFill>
                  <a:srgbClr val="C00000"/>
                </a:solidFill>
                <a:latin typeface="Consolas"/>
                <a:ea typeface="MS PGothic"/>
                <a:cs typeface="Arial"/>
              </a:rPr>
              <a:t> </a:t>
            </a:r>
            <a:r>
              <a:rPr lang="en-US" sz="1600" dirty="0" err="1" smtClean="0">
                <a:solidFill>
                  <a:srgbClr val="C00000"/>
                </a:solidFill>
                <a:latin typeface="Consolas"/>
                <a:ea typeface="MS PGothic"/>
                <a:cs typeface="Arial"/>
              </a:rPr>
              <a:t>noexcept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if</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(&amp;</a:t>
            </a:r>
            <a:r>
              <a:rPr lang="en-US" sz="1600" dirty="0">
                <a:solidFill>
                  <a:srgbClr val="808080"/>
                </a:solidFill>
                <a:latin typeface="Consolas"/>
                <a:ea typeface="MS PGothic"/>
                <a:cs typeface="Arial"/>
              </a:rPr>
              <a:t> vector</a:t>
            </a:r>
            <a:r>
              <a:rPr lang="en-US" sz="1600" dirty="0" smtClean="0">
                <a:solidFill>
                  <a:srgbClr val="000000"/>
                </a:solidFill>
                <a:latin typeface="Consolas"/>
                <a:ea typeface="MS PGothic"/>
                <a:cs typeface="Arial"/>
              </a:rPr>
              <a:t> </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this</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if</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.size</a:t>
            </a:r>
            <a:r>
              <a:rPr lang="en-US" sz="1600" dirty="0" smtClean="0">
                <a:solidFill>
                  <a:srgbClr val="000000"/>
                </a:solidFill>
                <a:latin typeface="Consolas"/>
                <a:ea typeface="MS PGothic"/>
                <a:cs typeface="Arial"/>
              </a:rPr>
              <a:t>_ </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size_)</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    delete</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data_;</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size_ </a:t>
            </a:r>
            <a:r>
              <a:rPr lang="en-US" sz="1600" dirty="0">
                <a:solidFill>
                  <a:srgbClr val="000000"/>
                </a:solidFill>
                <a:latin typeface="Consolas"/>
                <a:ea typeface="MS PGothic"/>
                <a:cs typeface="Arial"/>
              </a:rPr>
              <a:t>=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.size</a:t>
            </a:r>
            <a:r>
              <a:rPr lang="en-US" sz="1600" dirty="0" smtClean="0">
                <a:solidFill>
                  <a:srgbClr val="000000"/>
                </a:solidFill>
                <a:latin typeface="Consolas"/>
                <a:ea typeface="MS PGothic"/>
                <a:cs typeface="Arial"/>
              </a:rPr>
              <a:t>_;</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data_ </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size_ </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new</a:t>
            </a:r>
            <a:r>
              <a:rPr lang="en-US" sz="1600" dirty="0">
                <a:solidFill>
                  <a:srgbClr val="000000"/>
                </a:solidFill>
                <a:latin typeface="Consolas"/>
                <a:ea typeface="MS PGothic"/>
                <a:cs typeface="Arial"/>
              </a:rPr>
              <a:t> </a:t>
            </a:r>
            <a:r>
              <a:rPr lang="en-US" sz="1600" dirty="0" err="1" smtClean="0">
                <a:solidFill>
                  <a:srgbClr val="0000FF"/>
                </a:solidFill>
                <a:latin typeface="Consolas"/>
                <a:ea typeface="MS PGothic"/>
                <a:cs typeface="Arial"/>
              </a:rPr>
              <a:t>int</a:t>
            </a:r>
            <a:r>
              <a:rPr lang="en-US" sz="1600" dirty="0" smtClean="0">
                <a:solidFill>
                  <a:srgbClr val="000000"/>
                </a:solidFill>
                <a:latin typeface="Consolas"/>
                <a:ea typeface="MS PGothic"/>
                <a:cs typeface="Arial"/>
              </a:rPr>
              <a:t>[size_] </a:t>
            </a:r>
            <a:r>
              <a:rPr lang="en-US" sz="1600" dirty="0">
                <a:solidFill>
                  <a:srgbClr val="000000"/>
                </a:solidFill>
                <a:latin typeface="Consolas"/>
                <a:ea typeface="MS PGothic"/>
                <a:cs typeface="Arial"/>
              </a:rPr>
              <a:t>: </a:t>
            </a:r>
            <a:r>
              <a:rPr lang="en-US" sz="1600" dirty="0" err="1">
                <a:solidFill>
                  <a:srgbClr val="0000FF"/>
                </a:solidFill>
                <a:latin typeface="Consolas"/>
                <a:ea typeface="MS PGothic"/>
                <a:cs typeface="Arial"/>
              </a:rPr>
              <a:t>nullptr</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smtClean="0">
                <a:solidFill>
                  <a:srgbClr val="000000"/>
                </a:solidFill>
                <a:latin typeface="Consolas"/>
                <a:ea typeface="MS PGothic"/>
                <a:cs typeface="Arial"/>
              </a:rPr>
              <a:t>copy(</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.data</a:t>
            </a:r>
            <a:r>
              <a:rPr lang="en-US" sz="1600" dirty="0" smtClean="0">
                <a:solidFill>
                  <a:srgbClr val="000000"/>
                </a:solidFill>
                <a:latin typeface="Consolas"/>
                <a:ea typeface="MS PGothic"/>
                <a:cs typeface="Arial"/>
              </a:rPr>
              <a:t>_,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.data</a:t>
            </a:r>
            <a:r>
              <a:rPr lang="en-US" sz="1600" dirty="0" smtClean="0">
                <a:solidFill>
                  <a:srgbClr val="000000"/>
                </a:solidFill>
                <a:latin typeface="Consolas"/>
                <a:ea typeface="MS PGothic"/>
                <a:cs typeface="Arial"/>
              </a:rPr>
              <a:t>_ </a:t>
            </a:r>
            <a:r>
              <a:rPr lang="en-US" sz="1600" dirty="0">
                <a:solidFill>
                  <a:srgbClr val="000000"/>
                </a:solidFill>
                <a:latin typeface="Consolas"/>
                <a:ea typeface="MS PGothic"/>
                <a:cs typeface="Arial"/>
              </a:rPr>
              <a:t>+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.size</a:t>
            </a:r>
            <a:r>
              <a:rPr lang="en-US" sz="1600" dirty="0" smtClean="0">
                <a:solidFill>
                  <a:srgbClr val="000000"/>
                </a:solidFill>
                <a:latin typeface="Consolas"/>
                <a:ea typeface="MS PGothic"/>
                <a:cs typeface="Arial"/>
              </a:rPr>
              <a:t>_, data_);</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this</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smtClean="0">
              <a:solidFill>
                <a:srgbClr val="000000"/>
              </a:solidFill>
              <a:latin typeface="Consolas"/>
              <a:ea typeface="MS PGothic"/>
              <a:cs typeface="Arial"/>
            </a:endParaRPr>
          </a:p>
        </p:txBody>
      </p:sp>
    </p:spTree>
    <p:extLst>
      <p:ext uri="{BB962C8B-B14F-4D97-AF65-F5344CB8AC3E}">
        <p14:creationId xmlns:p14="http://schemas.microsoft.com/office/powerpoint/2010/main" val="1843768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Move Semantics</a:t>
            </a:r>
          </a:p>
        </p:txBody>
      </p:sp>
      <p:sp>
        <p:nvSpPr>
          <p:cNvPr id="3" name="Content Placeholder 2"/>
          <p:cNvSpPr>
            <a:spLocks noGrp="1"/>
          </p:cNvSpPr>
          <p:nvPr>
            <p:ph idx="1"/>
          </p:nvPr>
        </p:nvSpPr>
        <p:spPr/>
        <p:txBody>
          <a:bodyPr/>
          <a:lstStyle/>
          <a:p>
            <a:endParaRPr lang="en-US" dirty="0"/>
          </a:p>
        </p:txBody>
      </p:sp>
      <p:sp>
        <p:nvSpPr>
          <p:cNvPr id="4" name="Content Placeholder 3"/>
          <p:cNvSpPr txBox="1">
            <a:spLocks/>
          </p:cNvSpPr>
          <p:nvPr/>
        </p:nvSpPr>
        <p:spPr bwMode="auto">
          <a:xfrm>
            <a:off x="533400" y="1447800"/>
            <a:ext cx="7772398" cy="2210286"/>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smtClean="0">
                <a:solidFill>
                  <a:srgbClr val="2B91AF"/>
                </a:solidFill>
                <a:latin typeface="Consolas"/>
                <a:ea typeface="MS PGothic"/>
                <a:cs typeface="Arial"/>
              </a:rPr>
              <a:t>CMyIntVector</a:t>
            </a:r>
            <a:r>
              <a:rPr lang="en-US" sz="1800" dirty="0" smtClean="0">
                <a:solidFill>
                  <a:srgbClr val="000000"/>
                </a:solidFill>
                <a:latin typeface="Consolas"/>
                <a:ea typeface="MS PGothic"/>
                <a:cs typeface="Arial"/>
              </a:rPr>
              <a:t>(</a:t>
            </a:r>
            <a:r>
              <a:rPr lang="en-US" sz="1800" dirty="0" err="1" smtClean="0">
                <a:solidFill>
                  <a:srgbClr val="2B91AF"/>
                </a:solidFill>
                <a:latin typeface="Consolas"/>
                <a:ea typeface="MS PGothic"/>
                <a:cs typeface="Arial"/>
              </a:rPr>
              <a:t>CMyIntVector</a:t>
            </a:r>
            <a:r>
              <a:rPr lang="en-US" sz="1800" dirty="0" smtClean="0">
                <a:solidFill>
                  <a:srgbClr val="000000"/>
                </a:solidFill>
                <a:latin typeface="Consolas"/>
                <a:ea typeface="MS PGothic"/>
                <a:cs typeface="Arial"/>
              </a:rPr>
              <a:t>&amp;&amp; </a:t>
            </a:r>
            <a:r>
              <a:rPr lang="en-US" sz="1800" dirty="0">
                <a:solidFill>
                  <a:srgbClr val="808080"/>
                </a:solidFill>
                <a:latin typeface="Consolas"/>
                <a:ea typeface="MS PGothic"/>
                <a:cs typeface="Arial"/>
              </a:rPr>
              <a:t>vector</a:t>
            </a:r>
            <a:r>
              <a:rPr lang="en-US" sz="1800" dirty="0" smtClean="0">
                <a:solidFill>
                  <a:srgbClr val="000000"/>
                </a:solidFill>
                <a:latin typeface="Consolas"/>
                <a:ea typeface="MS PGothic"/>
                <a:cs typeface="Arial"/>
              </a:rPr>
              <a:t>)</a:t>
            </a:r>
            <a:r>
              <a:rPr lang="en-US" sz="1800" dirty="0">
                <a:solidFill>
                  <a:srgbClr val="C00000"/>
                </a:solidFill>
                <a:latin typeface="Consolas"/>
                <a:ea typeface="MS PGothic"/>
                <a:cs typeface="Arial"/>
              </a:rPr>
              <a:t> </a:t>
            </a:r>
            <a:r>
              <a:rPr lang="en-US" sz="1800" dirty="0" err="1">
                <a:solidFill>
                  <a:srgbClr val="C00000"/>
                </a:solidFill>
                <a:latin typeface="Consolas"/>
                <a:ea typeface="MS PGothic"/>
                <a:cs typeface="Arial"/>
              </a:rPr>
              <a:t>noexcept</a:t>
            </a:r>
            <a:endParaRPr lang="en-US" sz="1800" dirty="0" smtClean="0">
              <a:solidFill>
                <a:srgbClr val="000000"/>
              </a:solidFill>
              <a:latin typeface="Consolas"/>
              <a:ea typeface="MS PGothic"/>
              <a:cs typeface="Arial"/>
            </a:endParaRP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 : data_(</a:t>
            </a:r>
            <a:r>
              <a:rPr lang="en-US" sz="1800" dirty="0" err="1">
                <a:solidFill>
                  <a:srgbClr val="808080"/>
                </a:solidFill>
                <a:latin typeface="Consolas"/>
                <a:ea typeface="MS PGothic"/>
                <a:cs typeface="Arial"/>
              </a:rPr>
              <a:t>vector</a:t>
            </a:r>
            <a:r>
              <a:rPr lang="en-US" sz="1800" dirty="0" err="1" smtClean="0">
                <a:solidFill>
                  <a:srgbClr val="000000"/>
                </a:solidFill>
                <a:latin typeface="Consolas"/>
                <a:ea typeface="MS PGothic"/>
                <a:cs typeface="Arial"/>
              </a:rPr>
              <a:t>.data</a:t>
            </a:r>
            <a:r>
              <a:rPr lang="en-US" sz="1800" dirty="0" smtClean="0">
                <a:solidFill>
                  <a:srgbClr val="000000"/>
                </a:solidFill>
                <a:latin typeface="Consolas"/>
                <a:ea typeface="MS PGothic"/>
                <a:cs typeface="Arial"/>
              </a:rPr>
              <a:t>_)</a:t>
            </a: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smtClean="0">
                <a:solidFill>
                  <a:srgbClr val="000000"/>
                </a:solidFill>
                <a:latin typeface="Consolas"/>
                <a:ea typeface="MS PGothic"/>
                <a:cs typeface="Arial"/>
              </a:rPr>
              <a:t> , size_(</a:t>
            </a:r>
            <a:r>
              <a:rPr lang="en-US" sz="1800" dirty="0" err="1">
                <a:solidFill>
                  <a:srgbClr val="808080"/>
                </a:solidFill>
                <a:latin typeface="Consolas"/>
                <a:ea typeface="MS PGothic"/>
                <a:cs typeface="Arial"/>
              </a:rPr>
              <a:t>vector</a:t>
            </a:r>
            <a:r>
              <a:rPr lang="en-US" sz="1800" dirty="0" err="1" smtClean="0">
                <a:solidFill>
                  <a:srgbClr val="000000"/>
                </a:solidFill>
                <a:latin typeface="Consolas"/>
                <a:ea typeface="MS PGothic"/>
                <a:cs typeface="Arial"/>
              </a:rPr>
              <a:t>.size</a:t>
            </a:r>
            <a:r>
              <a:rPr lang="en-US" sz="1800" dirty="0" smtClean="0">
                <a:solidFill>
                  <a:srgbClr val="000000"/>
                </a:solidFill>
                <a:latin typeface="Consolas"/>
                <a:ea typeface="MS PGothic"/>
                <a:cs typeface="Arial"/>
              </a:rPr>
              <a:t>_)</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808080"/>
                </a:solidFill>
                <a:latin typeface="Consolas"/>
                <a:ea typeface="MS PGothic"/>
                <a:cs typeface="Arial"/>
              </a:rPr>
              <a:t> </a:t>
            </a:r>
            <a:r>
              <a:rPr lang="en-US" sz="1800" dirty="0" smtClean="0">
                <a:solidFill>
                  <a:srgbClr val="808080"/>
                </a:solidFill>
                <a:latin typeface="Consolas"/>
                <a:ea typeface="MS PGothic"/>
                <a:cs typeface="Arial"/>
              </a:rPr>
              <a:t> </a:t>
            </a:r>
            <a:r>
              <a:rPr lang="en-US" sz="1800" dirty="0" err="1" smtClean="0">
                <a:solidFill>
                  <a:srgbClr val="808080"/>
                </a:solidFill>
                <a:latin typeface="Consolas"/>
                <a:ea typeface="MS PGothic"/>
                <a:cs typeface="Arial"/>
              </a:rPr>
              <a:t>vector</a:t>
            </a:r>
            <a:r>
              <a:rPr lang="en-US" sz="1800" dirty="0" err="1" smtClean="0">
                <a:solidFill>
                  <a:srgbClr val="000000"/>
                </a:solidFill>
                <a:latin typeface="Consolas"/>
                <a:ea typeface="MS PGothic"/>
                <a:cs typeface="Arial"/>
              </a:rPr>
              <a:t>.data</a:t>
            </a:r>
            <a:r>
              <a:rPr lang="en-US" sz="1800" dirty="0" smtClean="0">
                <a:solidFill>
                  <a:srgbClr val="000000"/>
                </a:solidFill>
                <a:latin typeface="Consolas"/>
                <a:ea typeface="MS PGothic"/>
                <a:cs typeface="Arial"/>
              </a:rPr>
              <a:t>_ </a:t>
            </a:r>
            <a:r>
              <a:rPr lang="en-US" sz="1800" dirty="0">
                <a:solidFill>
                  <a:srgbClr val="000000"/>
                </a:solidFill>
                <a:latin typeface="Consolas"/>
                <a:ea typeface="MS PGothic"/>
                <a:cs typeface="Arial"/>
              </a:rPr>
              <a:t>= </a:t>
            </a:r>
            <a:r>
              <a:rPr lang="en-US" sz="1800" dirty="0" err="1">
                <a:solidFill>
                  <a:srgbClr val="0000FF"/>
                </a:solidFill>
                <a:latin typeface="Consolas"/>
                <a:ea typeface="MS PGothic"/>
                <a:cs typeface="Arial"/>
              </a:rPr>
              <a:t>nullptr</a:t>
            </a:r>
            <a:r>
              <a:rPr lang="en-US" sz="1800" dirty="0">
                <a:solidFill>
                  <a:srgbClr val="000000"/>
                </a:solidFill>
                <a:latin typeface="Consolas"/>
                <a:ea typeface="MS PGothic"/>
                <a:cs typeface="Arial"/>
              </a:rPr>
              <a:t>;</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808080"/>
                </a:solidFill>
                <a:latin typeface="Consolas"/>
                <a:ea typeface="MS PGothic"/>
                <a:cs typeface="Arial"/>
              </a:rPr>
              <a:t> </a:t>
            </a:r>
            <a:r>
              <a:rPr lang="en-US" sz="1800" dirty="0" smtClean="0">
                <a:solidFill>
                  <a:srgbClr val="808080"/>
                </a:solidFill>
                <a:latin typeface="Consolas"/>
                <a:ea typeface="MS PGothic"/>
                <a:cs typeface="Arial"/>
              </a:rPr>
              <a:t> </a:t>
            </a:r>
            <a:r>
              <a:rPr lang="en-US" sz="1800" dirty="0" err="1" smtClean="0">
                <a:solidFill>
                  <a:srgbClr val="808080"/>
                </a:solidFill>
                <a:latin typeface="Consolas"/>
                <a:ea typeface="MS PGothic"/>
                <a:cs typeface="Arial"/>
              </a:rPr>
              <a:t>vector</a:t>
            </a:r>
            <a:r>
              <a:rPr lang="en-US" sz="1800" dirty="0" err="1" smtClean="0">
                <a:solidFill>
                  <a:srgbClr val="000000"/>
                </a:solidFill>
                <a:latin typeface="Consolas"/>
                <a:ea typeface="MS PGothic"/>
                <a:cs typeface="Arial"/>
              </a:rPr>
              <a:t>.size</a:t>
            </a:r>
            <a:r>
              <a:rPr lang="en-US" sz="1800" dirty="0" smtClean="0">
                <a:solidFill>
                  <a:srgbClr val="000000"/>
                </a:solidFill>
                <a:latin typeface="Consolas"/>
                <a:ea typeface="MS PGothic"/>
                <a:cs typeface="Arial"/>
              </a:rPr>
              <a:t>_ </a:t>
            </a:r>
            <a:r>
              <a:rPr lang="en-US" sz="1800" dirty="0">
                <a:solidFill>
                  <a:srgbClr val="000000"/>
                </a:solidFill>
                <a:latin typeface="Consolas"/>
                <a:ea typeface="MS PGothic"/>
                <a:cs typeface="Arial"/>
              </a:rPr>
              <a:t>= 0;</a:t>
            </a:r>
            <a:endParaRPr lang="en-US" sz="1800" dirty="0">
              <a:latin typeface="Calibri"/>
              <a:ea typeface="SimSun"/>
              <a:cs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800" dirty="0">
              <a:effectLst/>
              <a:latin typeface="Calibri"/>
              <a:ea typeface="SimSun"/>
              <a:cs typeface="Times New Roman"/>
            </a:endParaRPr>
          </a:p>
        </p:txBody>
      </p:sp>
    </p:spTree>
    <p:extLst>
      <p:ext uri="{BB962C8B-B14F-4D97-AF65-F5344CB8AC3E}">
        <p14:creationId xmlns:p14="http://schemas.microsoft.com/office/powerpoint/2010/main" val="376190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Move Semantics</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5" name="Content Placeholder 3"/>
          <p:cNvSpPr txBox="1">
            <a:spLocks/>
          </p:cNvSpPr>
          <p:nvPr/>
        </p:nvSpPr>
        <p:spPr bwMode="auto">
          <a:xfrm>
            <a:off x="533400" y="1371600"/>
            <a:ext cx="7772398" cy="39524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smtClean="0">
                <a:solidFill>
                  <a:srgbClr val="2B91AF"/>
                </a:solidFill>
                <a:latin typeface="Consolas"/>
                <a:ea typeface="MS PGothic"/>
                <a:cs typeface="Arial"/>
              </a:rPr>
              <a:t>CMyIntVector</a:t>
            </a:r>
            <a:r>
              <a:rPr lang="en-US" sz="1600" dirty="0" smtClean="0">
                <a:solidFill>
                  <a:srgbClr val="000000"/>
                </a:solidFill>
                <a:latin typeface="Consolas"/>
                <a:ea typeface="MS PGothic"/>
                <a:cs typeface="Arial"/>
              </a:rPr>
              <a:t>&amp; </a:t>
            </a:r>
            <a:r>
              <a:rPr lang="en-US" sz="1600" dirty="0">
                <a:solidFill>
                  <a:srgbClr val="000000"/>
                </a:solidFill>
                <a:latin typeface="Consolas"/>
                <a:ea typeface="MS PGothic"/>
                <a:cs typeface="Arial"/>
              </a:rPr>
              <a:t>operator</a:t>
            </a:r>
            <a:r>
              <a:rPr lang="en-US" sz="1600" dirty="0" smtClean="0">
                <a:solidFill>
                  <a:srgbClr val="000000"/>
                </a:solidFill>
                <a:latin typeface="Consolas"/>
                <a:ea typeface="MS PGothic"/>
                <a:cs typeface="Arial"/>
              </a:rPr>
              <a:t>=(</a:t>
            </a:r>
            <a:r>
              <a:rPr lang="en-US" sz="1600" dirty="0" err="1" smtClean="0">
                <a:solidFill>
                  <a:srgbClr val="2B91AF"/>
                </a:solidFill>
                <a:latin typeface="Consolas"/>
                <a:ea typeface="MS PGothic"/>
                <a:cs typeface="Arial"/>
              </a:rPr>
              <a:t>CMyIntVector</a:t>
            </a:r>
            <a:r>
              <a:rPr lang="en-US" sz="1600" dirty="0" smtClean="0">
                <a:solidFill>
                  <a:srgbClr val="000000"/>
                </a:solidFill>
                <a:latin typeface="Consolas"/>
                <a:ea typeface="MS PGothic"/>
                <a:cs typeface="Arial"/>
              </a:rPr>
              <a:t>&amp;&amp; </a:t>
            </a:r>
            <a:r>
              <a:rPr lang="en-US" sz="1600" dirty="0">
                <a:solidFill>
                  <a:srgbClr val="808080"/>
                </a:solidFill>
                <a:latin typeface="Consolas"/>
                <a:ea typeface="MS PGothic"/>
                <a:cs typeface="Arial"/>
              </a:rPr>
              <a:t>vector</a:t>
            </a:r>
            <a:r>
              <a:rPr lang="en-US" sz="1600" dirty="0" smtClean="0">
                <a:solidFill>
                  <a:srgbClr val="000000"/>
                </a:solidFill>
                <a:latin typeface="Consolas"/>
                <a:ea typeface="MS PGothic"/>
                <a:cs typeface="Arial"/>
              </a:rPr>
              <a:t>) </a:t>
            </a:r>
            <a:r>
              <a:rPr lang="en-US" sz="1600" dirty="0" err="1" smtClean="0">
                <a:solidFill>
                  <a:srgbClr val="C00000"/>
                </a:solidFill>
                <a:latin typeface="Consolas"/>
                <a:ea typeface="MS PGothic"/>
                <a:cs typeface="Arial"/>
              </a:rPr>
              <a:t>noexcept</a:t>
            </a:r>
            <a:r>
              <a:rPr lang="en-US" sz="1600" dirty="0" smtClean="0">
                <a:solidFill>
                  <a:srgbClr val="C00000"/>
                </a:solidFill>
                <a:latin typeface="Consolas"/>
                <a:ea typeface="MS PGothic"/>
                <a:cs typeface="Arial"/>
              </a:rPr>
              <a:t> </a:t>
            </a:r>
            <a:r>
              <a:rPr lang="en-US" sz="1600" dirty="0" smtClean="0">
                <a:solidFill>
                  <a:srgbClr val="000000"/>
                </a:solidFill>
                <a:latin typeface="Consolas"/>
                <a:ea typeface="MS PGothic"/>
                <a:cs typeface="Arial"/>
              </a:rPr>
              <a:t>{</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6F008A"/>
                </a:solidFill>
                <a:latin typeface="Consolas"/>
                <a:ea typeface="MS PGothic"/>
                <a:cs typeface="Arial"/>
              </a:rPr>
              <a:t>  assert</a:t>
            </a:r>
            <a:r>
              <a:rPr lang="en-US" sz="1600" dirty="0" smtClean="0">
                <a:solidFill>
                  <a:srgbClr val="000000"/>
                </a:solidFill>
                <a:latin typeface="Consolas"/>
                <a:ea typeface="MS PGothic"/>
                <a:cs typeface="Arial"/>
              </a:rPr>
              <a:t>(&amp;</a:t>
            </a:r>
            <a:r>
              <a:rPr lang="en-US" sz="1600" dirty="0" smtClean="0">
                <a:solidFill>
                  <a:srgbClr val="808080"/>
                </a:solidFill>
                <a:latin typeface="Consolas"/>
                <a:ea typeface="MS PGothic"/>
                <a:cs typeface="Arial"/>
              </a:rPr>
              <a:t>vector</a:t>
            </a:r>
            <a:r>
              <a:rPr lang="en-US" sz="1600" dirty="0" smtClean="0">
                <a:solidFill>
                  <a:srgbClr val="000000"/>
                </a:solidFill>
                <a:latin typeface="Consolas"/>
                <a:ea typeface="MS PGothic"/>
                <a:cs typeface="Arial"/>
              </a:rPr>
              <a:t> </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this</a:t>
            </a:r>
            <a:r>
              <a:rPr lang="en-US" sz="1600" dirty="0">
                <a:solidFill>
                  <a:srgbClr val="000000"/>
                </a:solidFill>
                <a:latin typeface="Consolas"/>
                <a:ea typeface="MS PGothic"/>
                <a:cs typeface="Arial"/>
              </a:rPr>
              <a:t>); // Alternative: </a:t>
            </a:r>
            <a:r>
              <a:rPr lang="en-US" sz="1600" dirty="0" smtClean="0">
                <a:solidFill>
                  <a:srgbClr val="000000"/>
                </a:solidFill>
                <a:latin typeface="Consolas"/>
                <a:ea typeface="MS PGothic"/>
                <a:cs typeface="Arial"/>
              </a:rPr>
              <a:t>If-test</a:t>
            </a:r>
          </a:p>
          <a:p>
            <a:pPr algn="l">
              <a:lnSpc>
                <a:spcPct val="110000"/>
              </a:lnSpc>
              <a:spcBef>
                <a:spcPts val="0"/>
              </a:spcBef>
              <a:spcAft>
                <a:spcPts val="0"/>
              </a:spcAft>
            </a:pP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8000"/>
                </a:solidFill>
                <a:latin typeface="Consolas"/>
                <a:ea typeface="MS PGothic"/>
                <a:cs typeface="Arial"/>
              </a:rPr>
              <a:t>  // Clean-up memory</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delete</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data_;</a:t>
            </a:r>
          </a:p>
          <a:p>
            <a:pPr algn="l">
              <a:lnSpc>
                <a:spcPct val="110000"/>
              </a:lnSpc>
              <a:spcBef>
                <a:spcPts val="0"/>
              </a:spcBef>
              <a:spcAft>
                <a:spcPts val="0"/>
              </a:spcAft>
            </a:pP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8000"/>
                </a:solidFill>
                <a:latin typeface="Consolas"/>
                <a:ea typeface="MS PGothic"/>
                <a:cs typeface="Arial"/>
              </a:rPr>
              <a:t>  // Fill-in members</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size_ </a:t>
            </a:r>
            <a:r>
              <a:rPr lang="en-US" sz="1600" dirty="0">
                <a:solidFill>
                  <a:srgbClr val="000000"/>
                </a:solidFill>
                <a:latin typeface="Consolas"/>
                <a:ea typeface="MS PGothic"/>
                <a:cs typeface="Arial"/>
              </a:rPr>
              <a:t>=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.size</a:t>
            </a:r>
            <a:r>
              <a:rPr lang="en-US" sz="1600" dirty="0" smtClean="0">
                <a:solidFill>
                  <a:srgbClr val="000000"/>
                </a:solidFill>
                <a:latin typeface="Consolas"/>
                <a:ea typeface="MS PGothic"/>
                <a:cs typeface="Arial"/>
              </a:rPr>
              <a:t>_;</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data_ </a:t>
            </a:r>
            <a:r>
              <a:rPr lang="en-US" sz="1600" dirty="0">
                <a:solidFill>
                  <a:srgbClr val="000000"/>
                </a:solidFill>
                <a:latin typeface="Consolas"/>
                <a:ea typeface="MS PGothic"/>
                <a:cs typeface="Arial"/>
              </a:rPr>
              <a:t>=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.data</a:t>
            </a:r>
            <a:r>
              <a:rPr lang="en-US" sz="1600" dirty="0" smtClean="0">
                <a:solidFill>
                  <a:srgbClr val="000000"/>
                </a:solidFill>
                <a:latin typeface="Consolas"/>
                <a:ea typeface="MS PGothic"/>
                <a:cs typeface="Arial"/>
              </a:rPr>
              <a:t>_;</a:t>
            </a:r>
          </a:p>
          <a:p>
            <a:pPr algn="l">
              <a:lnSpc>
                <a:spcPct val="110000"/>
              </a:lnSpc>
              <a:spcBef>
                <a:spcPts val="0"/>
              </a:spcBef>
              <a:spcAft>
                <a:spcPts val="0"/>
              </a:spcAft>
            </a:pP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8000"/>
                </a:solidFill>
                <a:latin typeface="Consolas"/>
                <a:ea typeface="MS PGothic"/>
                <a:cs typeface="Arial"/>
              </a:rPr>
              <a:t>  // Make </a:t>
            </a:r>
            <a:r>
              <a:rPr lang="en-US" sz="1600" i="1" dirty="0" smtClean="0">
                <a:solidFill>
                  <a:srgbClr val="008000"/>
                </a:solidFill>
                <a:latin typeface="Consolas"/>
                <a:ea typeface="MS PGothic"/>
                <a:cs typeface="Arial"/>
              </a:rPr>
              <a:t>vector </a:t>
            </a:r>
            <a:r>
              <a:rPr lang="en-US" sz="1600" dirty="0" smtClean="0">
                <a:solidFill>
                  <a:srgbClr val="008000"/>
                </a:solidFill>
                <a:latin typeface="Consolas"/>
                <a:ea typeface="MS PGothic"/>
                <a:cs typeface="Arial"/>
              </a:rPr>
              <a:t>an </a:t>
            </a:r>
            <a:r>
              <a:rPr lang="en-US" sz="1600" dirty="0">
                <a:solidFill>
                  <a:srgbClr val="008000"/>
                </a:solidFill>
                <a:latin typeface="Consolas"/>
                <a:ea typeface="MS PGothic"/>
                <a:cs typeface="Arial"/>
              </a:rPr>
              <a:t>“empty”-vector</a:t>
            </a:r>
            <a:endParaRPr lang="en-US" sz="1200" dirty="0">
              <a:latin typeface="Calibri"/>
              <a:ea typeface="SimSun"/>
              <a:cs typeface="Times New Roman"/>
            </a:endParaRPr>
          </a:p>
          <a:p>
            <a:pPr algn="l">
              <a:lnSpc>
                <a:spcPct val="110000"/>
              </a:lnSpc>
              <a:spcBef>
                <a:spcPts val="0"/>
              </a:spcBef>
              <a:spcAft>
                <a:spcPts val="0"/>
              </a:spcAft>
            </a:pPr>
            <a:r>
              <a:rPr lang="en-US" sz="1600" dirty="0" smtClean="0">
                <a:solidFill>
                  <a:srgbClr val="808080"/>
                </a:solidFill>
                <a:latin typeface="Consolas"/>
                <a:ea typeface="MS PGothic"/>
                <a:cs typeface="Arial"/>
              </a:rPr>
              <a:t>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.size</a:t>
            </a:r>
            <a:r>
              <a:rPr lang="en-US" sz="1600" dirty="0" smtClean="0">
                <a:solidFill>
                  <a:srgbClr val="000000"/>
                </a:solidFill>
                <a:latin typeface="Consolas"/>
                <a:ea typeface="MS PGothic"/>
                <a:cs typeface="Arial"/>
              </a:rPr>
              <a:t>_ </a:t>
            </a:r>
            <a:r>
              <a:rPr lang="en-US" sz="1600" dirty="0">
                <a:solidFill>
                  <a:srgbClr val="000000"/>
                </a:solidFill>
                <a:latin typeface="Consolas"/>
                <a:ea typeface="MS PGothic"/>
                <a:cs typeface="Arial"/>
              </a:rPr>
              <a:t>= 0;</a:t>
            </a:r>
            <a:endParaRPr lang="en-US" sz="1200" dirty="0">
              <a:latin typeface="Calibri"/>
              <a:ea typeface="SimSun"/>
              <a:cs typeface="Times New Roman"/>
            </a:endParaRPr>
          </a:p>
          <a:p>
            <a:pPr algn="l">
              <a:lnSpc>
                <a:spcPct val="110000"/>
              </a:lnSpc>
              <a:spcBef>
                <a:spcPts val="0"/>
              </a:spcBef>
              <a:spcAft>
                <a:spcPts val="0"/>
              </a:spcAft>
            </a:pPr>
            <a:r>
              <a:rPr lang="en-US" sz="1600" dirty="0" smtClean="0">
                <a:solidFill>
                  <a:srgbClr val="808080"/>
                </a:solidFill>
                <a:latin typeface="Consolas"/>
                <a:ea typeface="MS PGothic"/>
                <a:cs typeface="Arial"/>
              </a:rPr>
              <a:t>  </a:t>
            </a:r>
            <a:r>
              <a:rPr lang="en-US" sz="1600" dirty="0" err="1">
                <a:solidFill>
                  <a:srgbClr val="808080"/>
                </a:solidFill>
                <a:latin typeface="Consolas"/>
                <a:ea typeface="MS PGothic"/>
                <a:cs typeface="Arial"/>
              </a:rPr>
              <a:t>vector</a:t>
            </a:r>
            <a:r>
              <a:rPr lang="en-US" sz="1600" dirty="0" err="1" smtClean="0">
                <a:solidFill>
                  <a:srgbClr val="000000"/>
                </a:solidFill>
                <a:latin typeface="Consolas"/>
                <a:ea typeface="MS PGothic"/>
                <a:cs typeface="Arial"/>
              </a:rPr>
              <a:t>.data</a:t>
            </a:r>
            <a:r>
              <a:rPr lang="en-US" sz="1600" dirty="0" smtClean="0">
                <a:solidFill>
                  <a:srgbClr val="000000"/>
                </a:solidFill>
                <a:latin typeface="Consolas"/>
                <a:ea typeface="MS PGothic"/>
                <a:cs typeface="Arial"/>
              </a:rPr>
              <a:t>_ </a:t>
            </a:r>
            <a:r>
              <a:rPr lang="en-US" sz="1600" dirty="0">
                <a:solidFill>
                  <a:srgbClr val="000000"/>
                </a:solidFill>
                <a:latin typeface="Consolas"/>
                <a:ea typeface="MS PGothic"/>
                <a:cs typeface="Arial"/>
              </a:rPr>
              <a:t>= </a:t>
            </a:r>
            <a:r>
              <a:rPr lang="en-US" sz="1600" dirty="0" err="1">
                <a:solidFill>
                  <a:srgbClr val="0000FF"/>
                </a:solidFill>
                <a:latin typeface="Consolas"/>
                <a:ea typeface="MS PGothic"/>
                <a:cs typeface="Arial"/>
              </a:rPr>
              <a:t>nullptr</a:t>
            </a:r>
            <a:r>
              <a:rPr lang="en-US" sz="1600" dirty="0">
                <a:solidFill>
                  <a:srgbClr val="000000"/>
                </a:solidFill>
                <a:latin typeface="Consolas"/>
                <a:ea typeface="MS PGothic"/>
                <a:cs typeface="Arial"/>
              </a:rPr>
              <a:t>;</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this</a:t>
            </a:r>
            <a:r>
              <a:rPr lang="en-US" sz="1600" dirty="0">
                <a:solidFill>
                  <a:srgbClr val="000000"/>
                </a:solidFill>
                <a:latin typeface="Consolas"/>
                <a:ea typeface="MS PGothic"/>
                <a:cs typeface="Arial"/>
              </a:rPr>
              <a:t>;</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200" dirty="0">
              <a:effectLst/>
              <a:latin typeface="Calibri"/>
              <a:ea typeface="SimSun"/>
              <a:cs typeface="Times New Roman"/>
            </a:endParaRPr>
          </a:p>
        </p:txBody>
      </p:sp>
    </p:spTree>
    <p:extLst>
      <p:ext uri="{BB962C8B-B14F-4D97-AF65-F5344CB8AC3E}">
        <p14:creationId xmlns:p14="http://schemas.microsoft.com/office/powerpoint/2010/main" val="393322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Alternative implementations for move </a:t>
            </a:r>
            <a:r>
              <a:rPr lang="en-US" dirty="0" smtClean="0"/>
              <a:t>operations</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err="1"/>
              <a:t>std</a:t>
            </a:r>
            <a:r>
              <a:rPr lang="en-US" dirty="0"/>
              <a:t>::swap to exchange </a:t>
            </a:r>
            <a:r>
              <a:rPr lang="en-US" dirty="0" smtClean="0"/>
              <a:t>members</a:t>
            </a:r>
          </a:p>
          <a:p>
            <a:pPr marL="285750" indent="-285750">
              <a:buFont typeface="Arial" panose="020B0604020202020204" pitchFamily="34" charset="0"/>
              <a:buChar char="•"/>
            </a:pPr>
            <a:r>
              <a:rPr lang="en-US" dirty="0"/>
              <a:t>Call </a:t>
            </a:r>
            <a:r>
              <a:rPr lang="en-US" i="1" dirty="0"/>
              <a:t>move assignment operator </a:t>
            </a:r>
            <a:r>
              <a:rPr lang="en-US" dirty="0"/>
              <a:t>in </a:t>
            </a:r>
            <a:r>
              <a:rPr lang="en-US" i="1" dirty="0"/>
              <a:t>move </a:t>
            </a:r>
            <a:r>
              <a:rPr lang="en-US" i="1" dirty="0" smtClean="0"/>
              <a:t>constructor</a:t>
            </a:r>
          </a:p>
          <a:p>
            <a:pPr marL="285750" indent="-285750">
              <a:buFont typeface="Arial" panose="020B0604020202020204" pitchFamily="34" charset="0"/>
              <a:buChar char="•"/>
            </a:pPr>
            <a:r>
              <a:rPr lang="en-US" dirty="0" smtClean="0"/>
              <a:t>Pass </a:t>
            </a:r>
            <a:r>
              <a:rPr lang="en-US" dirty="0"/>
              <a:t>by value in assignment </a:t>
            </a:r>
            <a:r>
              <a:rPr lang="en-US" dirty="0" smtClean="0"/>
              <a:t>operator</a:t>
            </a:r>
          </a:p>
          <a:p>
            <a:pPr marL="285750" indent="-285750">
              <a:buFont typeface="Arial" panose="020B0604020202020204" pitchFamily="34" charset="0"/>
              <a:buChar char="•"/>
            </a:pPr>
            <a:r>
              <a:rPr lang="en-US" dirty="0"/>
              <a:t>Copy/swap </a:t>
            </a:r>
            <a:r>
              <a:rPr lang="en-US" dirty="0" smtClean="0"/>
              <a:t>idiom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Moved to part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427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1</a:t>
            </a:r>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highlight>
                <a:srgbClr val="FFFFFF"/>
              </a:highlight>
              <a:latin typeface="Consolas"/>
            </a:endParaRPr>
          </a:p>
          <a:p>
            <a:pPr marL="0" indent="0">
              <a:buNone/>
            </a:pPr>
            <a:endParaRPr lang="en-US" dirty="0">
              <a:solidFill>
                <a:srgbClr val="000000"/>
              </a:solidFill>
              <a:highlight>
                <a:srgbClr val="FFFFFF"/>
              </a:highlight>
              <a:latin typeface="Consolas"/>
            </a:endParaRPr>
          </a:p>
          <a:p>
            <a:pPr marL="0" indent="0">
              <a:buNone/>
            </a:pPr>
            <a:endParaRPr lang="en-US" dirty="0" smtClean="0">
              <a:solidFill>
                <a:srgbClr val="000000"/>
              </a:solidFill>
              <a:highlight>
                <a:srgbClr val="FFFFFF"/>
              </a:highlight>
              <a:latin typeface="Consolas"/>
            </a:endParaRPr>
          </a:p>
          <a:p>
            <a:pPr marL="0" indent="0">
              <a:buNone/>
            </a:pPr>
            <a:endParaRPr lang="en-US" dirty="0">
              <a:solidFill>
                <a:srgbClr val="000000"/>
              </a:solidFill>
              <a:highlight>
                <a:srgbClr val="FFFFFF"/>
              </a:highlight>
              <a:latin typeface="Consolas"/>
            </a:endParaRPr>
          </a:p>
          <a:p>
            <a:pPr marL="0" indent="0">
              <a:buNone/>
            </a:pPr>
            <a:endParaRPr lang="en-US" dirty="0" smtClean="0">
              <a:solidFill>
                <a:srgbClr val="000000"/>
              </a:solidFill>
              <a:highlight>
                <a:srgbClr val="FFFFFF"/>
              </a:highlight>
              <a:latin typeface="Consolas"/>
            </a:endParaRPr>
          </a:p>
          <a:p>
            <a:pPr marL="0" indent="0">
              <a:buNone/>
            </a:pPr>
            <a:endParaRPr lang="en-US" dirty="0">
              <a:solidFill>
                <a:srgbClr val="000000"/>
              </a:solidFill>
              <a:highlight>
                <a:srgbClr val="FFFFFF"/>
              </a:highlight>
              <a:latin typeface="Consolas"/>
            </a:endParaRPr>
          </a:p>
          <a:p>
            <a:pPr marL="0" indent="0">
              <a:buNone/>
            </a:pPr>
            <a:endParaRPr lang="en-US" dirty="0" smtClean="0">
              <a:solidFill>
                <a:srgbClr val="000000"/>
              </a:solidFill>
              <a:highlight>
                <a:srgbClr val="FFFFFF"/>
              </a:highlight>
              <a:latin typeface="Consolas"/>
            </a:endParaRPr>
          </a:p>
          <a:p>
            <a:pPr marL="0" indent="0">
              <a:buNone/>
            </a:pPr>
            <a:endParaRPr lang="en-US" dirty="0">
              <a:solidFill>
                <a:srgbClr val="000000"/>
              </a:solidFill>
              <a:highlight>
                <a:srgbClr val="FFFFFF"/>
              </a:highlight>
              <a:latin typeface="Consolas"/>
            </a:endParaRPr>
          </a:p>
          <a:p>
            <a:pPr marL="0" indent="0">
              <a:buNone/>
            </a:pPr>
            <a:endParaRPr lang="en-US" dirty="0" smtClean="0">
              <a:solidFill>
                <a:srgbClr val="000000"/>
              </a:solidFill>
              <a:highlight>
                <a:srgbClr val="FFFFFF"/>
              </a:highlight>
              <a:latin typeface="Consolas"/>
            </a:endParaRPr>
          </a:p>
          <a:p>
            <a:pPr marL="0" indent="0">
              <a:buNone/>
            </a:pPr>
            <a:endParaRPr lang="en-US" dirty="0" smtClean="0">
              <a:solidFill>
                <a:srgbClr val="000000"/>
              </a:solidFill>
              <a:highlight>
                <a:srgbClr val="FFFFFF"/>
              </a:highlight>
              <a:latin typeface="Consolas"/>
            </a:endParaRPr>
          </a:p>
          <a:p>
            <a:pPr marL="0" indent="0">
              <a:buNone/>
            </a:pPr>
            <a:r>
              <a:rPr lang="en-US" sz="2800" dirty="0" smtClean="0"/>
              <a:t>	For loop takes 3317 </a:t>
            </a:r>
            <a:r>
              <a:rPr lang="en-US" sz="2800" dirty="0" err="1" smtClean="0"/>
              <a:t>ms</a:t>
            </a:r>
            <a:endParaRPr lang="en-US" sz="2800" dirty="0"/>
          </a:p>
          <a:p>
            <a:pPr marL="0" indent="0">
              <a:buNone/>
            </a:pPr>
            <a:r>
              <a:rPr lang="en-US" sz="2400" dirty="0" smtClean="0"/>
              <a:t>		(1424 </a:t>
            </a:r>
            <a:r>
              <a:rPr lang="en-US" sz="2400" dirty="0" err="1" smtClean="0"/>
              <a:t>ms</a:t>
            </a:r>
            <a:r>
              <a:rPr lang="en-US" sz="2400" dirty="0" smtClean="0"/>
              <a:t> with reserve)</a:t>
            </a:r>
          </a:p>
          <a:p>
            <a:pPr marL="0" indent="0">
              <a:buNone/>
            </a:pPr>
            <a:endParaRPr lang="en-US" dirty="0" smtClean="0"/>
          </a:p>
          <a:p>
            <a:pPr marL="0" indent="0">
              <a:buNone/>
            </a:pPr>
            <a:endParaRPr lang="en-US" dirty="0">
              <a:solidFill>
                <a:srgbClr val="FF0000"/>
              </a:solidFill>
            </a:endParaRPr>
          </a:p>
        </p:txBody>
      </p:sp>
      <p:sp>
        <p:nvSpPr>
          <p:cNvPr id="4" name="Content Placeholder 3"/>
          <p:cNvSpPr txBox="1">
            <a:spLocks/>
          </p:cNvSpPr>
          <p:nvPr/>
        </p:nvSpPr>
        <p:spPr bwMode="auto">
          <a:xfrm>
            <a:off x="533400" y="1524000"/>
            <a:ext cx="7772398" cy="225972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vector</a:t>
            </a:r>
            <a:r>
              <a:rPr lang="en-US" sz="1600" dirty="0">
                <a:solidFill>
                  <a:srgbClr val="000000"/>
                </a:solidFill>
                <a:latin typeface="Consolas"/>
                <a:ea typeface="MS PGothic"/>
                <a:cs typeface="Arial"/>
              </a:rPr>
              <a:t>&lt;</a:t>
            </a:r>
            <a:r>
              <a:rPr lang="en-US" sz="1600" dirty="0" err="1">
                <a:solidFill>
                  <a:srgbClr val="2B91AF"/>
                </a:solidFill>
                <a:latin typeface="Consolas"/>
                <a:ea typeface="MS PGothic"/>
                <a:cs typeface="Arial"/>
              </a:rPr>
              <a:t>MyString</a:t>
            </a:r>
            <a:r>
              <a:rPr lang="en-US" sz="1600" dirty="0">
                <a:solidFill>
                  <a:srgbClr val="000000"/>
                </a:solidFill>
                <a:latin typeface="Consolas"/>
                <a:ea typeface="MS PGothic"/>
                <a:cs typeface="Arial"/>
              </a:rPr>
              <a:t>&gt; </a:t>
            </a:r>
            <a:r>
              <a:rPr lang="en-US" sz="1600" dirty="0" smtClean="0">
                <a:solidFill>
                  <a:srgbClr val="000000"/>
                </a:solidFill>
                <a:latin typeface="Consolas"/>
                <a:ea typeface="MS PGothic"/>
                <a:cs typeface="Arial"/>
              </a:rPr>
              <a:t>vector</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smtClean="0">
                <a:solidFill>
                  <a:srgbClr val="008000"/>
                </a:solidFill>
                <a:latin typeface="Consolas"/>
                <a:ea typeface="MS PGothic"/>
                <a:cs typeface="Arial"/>
              </a:rPr>
              <a:t>//</a:t>
            </a:r>
            <a:r>
              <a:rPr lang="en-US" sz="1600" dirty="0" err="1" smtClean="0">
                <a:solidFill>
                  <a:srgbClr val="008000"/>
                </a:solidFill>
                <a:latin typeface="Consolas"/>
                <a:ea typeface="MS PGothic"/>
                <a:cs typeface="Arial"/>
              </a:rPr>
              <a:t>vector.reserve</a:t>
            </a:r>
            <a:r>
              <a:rPr lang="en-US" sz="1600" dirty="0" smtClean="0">
                <a:solidFill>
                  <a:srgbClr val="008000"/>
                </a:solidFill>
                <a:latin typeface="Consolas"/>
                <a:ea typeface="MS PGothic"/>
                <a:cs typeface="Arial"/>
              </a:rPr>
              <a:t>(count);</a:t>
            </a:r>
          </a:p>
          <a:p>
            <a:pPr algn="l">
              <a:lnSpc>
                <a:spcPct val="110000"/>
              </a:lnSpc>
              <a:spcBef>
                <a:spcPts val="0"/>
              </a:spcBef>
              <a:spcAft>
                <a:spcPts val="0"/>
              </a:spcAft>
            </a:pPr>
            <a:endParaRPr lang="nn-NO" sz="1600" dirty="0" smtClean="0">
              <a:solidFill>
                <a:srgbClr val="0000FF"/>
              </a:solidFill>
              <a:latin typeface="Consolas"/>
              <a:ea typeface="MS PGothic"/>
              <a:cs typeface="Arial"/>
            </a:endParaRPr>
          </a:p>
          <a:p>
            <a:pPr algn="l">
              <a:lnSpc>
                <a:spcPct val="110000"/>
              </a:lnSpc>
              <a:spcBef>
                <a:spcPts val="0"/>
              </a:spcBef>
              <a:spcAft>
                <a:spcPts val="0"/>
              </a:spcAft>
            </a:pPr>
            <a:r>
              <a:rPr lang="nn-NO" sz="1600" dirty="0" smtClean="0">
                <a:solidFill>
                  <a:srgbClr val="0000FF"/>
                </a:solidFill>
                <a:latin typeface="Consolas"/>
                <a:ea typeface="MS PGothic"/>
                <a:cs typeface="Arial"/>
              </a:rPr>
              <a:t>for</a:t>
            </a:r>
            <a:r>
              <a:rPr lang="nn-NO" sz="1600" dirty="0" smtClean="0">
                <a:solidFill>
                  <a:srgbClr val="000000"/>
                </a:solidFill>
                <a:latin typeface="Consolas"/>
                <a:ea typeface="MS PGothic"/>
                <a:cs typeface="Arial"/>
              </a:rPr>
              <a:t> </a:t>
            </a:r>
            <a:r>
              <a:rPr lang="nn-NO" sz="1600" dirty="0">
                <a:solidFill>
                  <a:srgbClr val="000000"/>
                </a:solidFill>
                <a:latin typeface="Consolas"/>
                <a:ea typeface="MS PGothic"/>
                <a:cs typeface="Arial"/>
              </a:rPr>
              <a:t>(</a:t>
            </a:r>
            <a:r>
              <a:rPr lang="nn-NO" sz="1600" dirty="0">
                <a:solidFill>
                  <a:srgbClr val="0000FF"/>
                </a:solidFill>
                <a:latin typeface="Consolas"/>
                <a:ea typeface="MS PGothic"/>
                <a:cs typeface="Arial"/>
              </a:rPr>
              <a:t>int</a:t>
            </a:r>
            <a:r>
              <a:rPr lang="nn-NO" sz="1600" dirty="0">
                <a:solidFill>
                  <a:srgbClr val="000000"/>
                </a:solidFill>
                <a:latin typeface="Consolas"/>
                <a:ea typeface="MS PGothic"/>
                <a:cs typeface="Arial"/>
              </a:rPr>
              <a:t> i = 0; i &lt; </a:t>
            </a:r>
            <a:r>
              <a:rPr lang="nn-NO" sz="1600" dirty="0" smtClean="0">
                <a:solidFill>
                  <a:srgbClr val="000000"/>
                </a:solidFill>
                <a:latin typeface="Consolas"/>
                <a:ea typeface="MS PGothic"/>
                <a:cs typeface="Arial"/>
              </a:rPr>
              <a:t>count</a:t>
            </a:r>
            <a:r>
              <a:rPr lang="nn-NO" sz="1600" dirty="0">
                <a:solidFill>
                  <a:srgbClr val="000000"/>
                </a:solidFill>
                <a:latin typeface="Consolas"/>
                <a:ea typeface="MS PGothic"/>
                <a:cs typeface="Arial"/>
              </a:rPr>
              <a:t>; ++i)</a:t>
            </a:r>
            <a:endParaRPr lang="en-US" sz="11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vector.push_back</a:t>
            </a:r>
            <a:r>
              <a:rPr lang="en-US" sz="1600" dirty="0" smtClean="0">
                <a:solidFill>
                  <a:srgbClr val="000000"/>
                </a:solidFill>
                <a:latin typeface="Consolas"/>
                <a:ea typeface="MS PGothic"/>
                <a:cs typeface="Arial"/>
              </a:rPr>
              <a:t>(</a:t>
            </a:r>
            <a:r>
              <a:rPr lang="en-US" sz="1600" dirty="0" err="1" smtClean="0">
                <a:solidFill>
                  <a:srgbClr val="2B91AF"/>
                </a:solidFill>
                <a:latin typeface="Consolas"/>
                <a:ea typeface="MS PGothic"/>
                <a:cs typeface="Arial"/>
              </a:rPr>
              <a:t>MyString</a:t>
            </a:r>
            <a:r>
              <a:rPr lang="en-US" sz="1600" dirty="0">
                <a:solidFill>
                  <a:srgbClr val="000000"/>
                </a:solidFill>
                <a:latin typeface="Consolas"/>
                <a:ea typeface="MS PGothic"/>
                <a:cs typeface="Arial"/>
              </a:rPr>
              <a:t>(</a:t>
            </a:r>
            <a:r>
              <a:rPr lang="en-US" sz="1600" dirty="0">
                <a:solidFill>
                  <a:srgbClr val="A31515"/>
                </a:solidFill>
                <a:latin typeface="Consolas"/>
                <a:ea typeface="MS PGothic"/>
                <a:cs typeface="Arial"/>
              </a:rPr>
              <a:t>"To be, or not to be,</a:t>
            </a:r>
            <a:endParaRPr lang="en-US" sz="1100" dirty="0">
              <a:latin typeface="Times New Roman"/>
              <a:ea typeface="Times New Roman"/>
            </a:endParaRPr>
          </a:p>
          <a:p>
            <a:pPr algn="l">
              <a:lnSpc>
                <a:spcPct val="110000"/>
              </a:lnSpc>
              <a:spcBef>
                <a:spcPts val="0"/>
              </a:spcBef>
              <a:spcAft>
                <a:spcPts val="0"/>
              </a:spcAft>
            </a:pPr>
            <a:r>
              <a:rPr lang="en-US" sz="1600" dirty="0">
                <a:solidFill>
                  <a:srgbClr val="A31515"/>
                </a:solidFill>
                <a:latin typeface="Consolas"/>
                <a:ea typeface="MS PGothic"/>
                <a:cs typeface="Arial"/>
              </a:rPr>
              <a:t>     that is the question: Whether…"</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100" dirty="0">
              <a:latin typeface="Times New Roman"/>
              <a:ea typeface="Times New Roman"/>
            </a:endParaRPr>
          </a:p>
        </p:txBody>
      </p:sp>
      <p:sp>
        <p:nvSpPr>
          <p:cNvPr id="5" name="Rounded Rectangle 4"/>
          <p:cNvSpPr/>
          <p:nvPr/>
        </p:nvSpPr>
        <p:spPr bwMode="auto">
          <a:xfrm>
            <a:off x="507506" y="2362200"/>
            <a:ext cx="5969493" cy="1421521"/>
          </a:xfrm>
          <a:prstGeom prst="roundRect">
            <a:avLst/>
          </a:prstGeom>
          <a:noFill/>
          <a:ln w="28575">
            <a:solidFill>
              <a:srgbClr val="C00000"/>
            </a:solid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Tree>
    <p:extLst>
      <p:ext uri="{BB962C8B-B14F-4D97-AF65-F5344CB8AC3E}">
        <p14:creationId xmlns:p14="http://schemas.microsoft.com/office/powerpoint/2010/main" val="7318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semantics – Optimal implementation</a:t>
            </a:r>
            <a:endParaRPr lang="en-US" dirty="0"/>
          </a:p>
        </p:txBody>
      </p:sp>
      <p:sp>
        <p:nvSpPr>
          <p:cNvPr id="4" name="Content Placeholder 3"/>
          <p:cNvSpPr txBox="1">
            <a:spLocks/>
          </p:cNvSpPr>
          <p:nvPr/>
        </p:nvSpPr>
        <p:spPr bwMode="auto">
          <a:xfrm>
            <a:off x="533400" y="1524000"/>
            <a:ext cx="7772398" cy="2243820"/>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a:solidFill>
                  <a:srgbClr val="0000FF"/>
                </a:solidFill>
                <a:latin typeface="Consolas"/>
                <a:ea typeface="MS PGothic"/>
                <a:cs typeface="Arial"/>
              </a:rPr>
              <a:t>class</a:t>
            </a:r>
            <a:r>
              <a:rPr lang="en-US" sz="1600" dirty="0">
                <a:solidFill>
                  <a:srgbClr val="000000"/>
                </a:solidFill>
                <a:latin typeface="Consolas"/>
                <a:ea typeface="MS PGothic"/>
                <a:cs typeface="Arial"/>
              </a:rPr>
              <a:t> </a:t>
            </a:r>
            <a:r>
              <a:rPr lang="en-US" sz="1600" dirty="0" err="1">
                <a:solidFill>
                  <a:srgbClr val="2B91AF"/>
                </a:solidFill>
                <a:latin typeface="Consolas"/>
                <a:ea typeface="MS PGothic"/>
                <a:cs typeface="Arial"/>
              </a:rPr>
              <a:t>MyString</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public</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MyString</a:t>
            </a:r>
            <a:r>
              <a:rPr lang="en-US" sz="1600" dirty="0">
                <a:solidFill>
                  <a:srgbClr val="000000"/>
                </a:solidFill>
                <a:latin typeface="Consolas"/>
                <a:ea typeface="MS PGothic"/>
                <a:cs typeface="Arial"/>
              </a:rPr>
              <a:t>(</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char</a:t>
            </a:r>
            <a:r>
              <a:rPr lang="en-US" sz="1600" dirty="0">
                <a:solidFill>
                  <a:srgbClr val="000000"/>
                </a:solidFill>
                <a:latin typeface="Consolas"/>
                <a:ea typeface="MS PGothic"/>
                <a:cs typeface="Arial"/>
              </a:rPr>
              <a:t>* </a:t>
            </a:r>
            <a:r>
              <a:rPr lang="en-US" sz="1600" dirty="0" smtClean="0">
                <a:solidFill>
                  <a:srgbClr val="808080"/>
                </a:solidFill>
                <a:latin typeface="Consolas"/>
                <a:ea typeface="MS PGothic"/>
                <a:cs typeface="Arial"/>
              </a:rPr>
              <a:t>string</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 string</a:t>
            </a:r>
            <a:r>
              <a:rPr lang="en-US" sz="1600" dirty="0" smtClean="0">
                <a:solidFill>
                  <a:srgbClr val="000000"/>
                </a:solidFill>
                <a:latin typeface="Consolas"/>
                <a:ea typeface="MS PGothic"/>
                <a:cs typeface="Arial"/>
              </a:rPr>
              <a:t>_(</a:t>
            </a:r>
            <a:r>
              <a:rPr lang="en-US" sz="1600" dirty="0" smtClean="0">
                <a:solidFill>
                  <a:srgbClr val="808080"/>
                </a:solidFill>
                <a:latin typeface="Consolas"/>
                <a:ea typeface="MS PGothic"/>
                <a:cs typeface="Arial"/>
              </a:rPr>
              <a:t>string</a:t>
            </a:r>
            <a:r>
              <a:rPr lang="en-US" sz="1600" dirty="0">
                <a:solidFill>
                  <a:srgbClr val="000000"/>
                </a:solidFill>
                <a:latin typeface="Consolas"/>
                <a:ea typeface="MS PGothic"/>
                <a:cs typeface="Arial"/>
              </a:rPr>
              <a:t>) {}</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private</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a:solidFill>
                  <a:srgbClr val="2B91AF"/>
                </a:solidFill>
                <a:latin typeface="Consolas"/>
                <a:ea typeface="MS PGothic"/>
                <a:cs typeface="Arial"/>
              </a:rPr>
              <a:t>string</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string</a:t>
            </a:r>
            <a:r>
              <a:rPr lang="en-US" sz="1600" dirty="0" smtClean="0">
                <a:solidFill>
                  <a:srgbClr val="000000"/>
                </a:solidFill>
                <a:latin typeface="Consolas"/>
                <a:ea typeface="MS PGothic"/>
                <a:cs typeface="Arial"/>
              </a:rPr>
              <a:t>_;</a:t>
            </a:r>
            <a:endParaRPr lang="en-US" sz="1600" dirty="0">
              <a:latin typeface="Times New Roman"/>
              <a:ea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600" dirty="0">
              <a:latin typeface="Times New Roman"/>
              <a:ea typeface="Times New Roman"/>
            </a:endParaRPr>
          </a:p>
        </p:txBody>
      </p:sp>
    </p:spTree>
    <p:extLst>
      <p:ext uri="{BB962C8B-B14F-4D97-AF65-F5344CB8AC3E}">
        <p14:creationId xmlns:p14="http://schemas.microsoft.com/office/powerpoint/2010/main" val="18151329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Generated Move Constructor/Assignment Operator</a:t>
            </a:r>
            <a:endParaRPr lang="en-US" dirty="0"/>
          </a:p>
        </p:txBody>
      </p:sp>
      <p:sp>
        <p:nvSpPr>
          <p:cNvPr id="3" name="Content Placeholder 2"/>
          <p:cNvSpPr>
            <a:spLocks noGrp="1"/>
          </p:cNvSpPr>
          <p:nvPr>
            <p:ph idx="1"/>
          </p:nvPr>
        </p:nvSpPr>
        <p:spPr/>
        <p:txBody>
          <a:bodyPr>
            <a:normAutofit lnSpcReduction="10000"/>
          </a:bodyPr>
          <a:lstStyle/>
          <a:p>
            <a:pPr marL="285750" indent="-285750">
              <a:buFont typeface="Arial" pitchFamily="34" charset="0"/>
              <a:buChar char="•"/>
            </a:pPr>
            <a:r>
              <a:rPr lang="en-US" dirty="0" smtClean="0"/>
              <a:t>Good news:</a:t>
            </a:r>
          </a:p>
          <a:p>
            <a:pPr marL="465138" lvl="1" indent="-285750">
              <a:buFont typeface="Arial" pitchFamily="34" charset="0"/>
              <a:buChar char="•"/>
            </a:pPr>
            <a:r>
              <a:rPr lang="en-US" dirty="0" smtClean="0"/>
              <a:t>Move </a:t>
            </a:r>
            <a:r>
              <a:rPr lang="en-US" dirty="0"/>
              <a:t>Constructor/Assignment </a:t>
            </a:r>
            <a:r>
              <a:rPr lang="en-US" dirty="0" smtClean="0"/>
              <a:t>Operator generated by compiler</a:t>
            </a:r>
          </a:p>
          <a:p>
            <a:pPr marL="285750" indent="-285750">
              <a:buFont typeface="Arial" pitchFamily="34" charset="0"/>
              <a:buChar char="•"/>
            </a:pPr>
            <a:endParaRPr lang="en-US" dirty="0" smtClean="0"/>
          </a:p>
          <a:p>
            <a:pPr lvl="1"/>
            <a:r>
              <a:rPr lang="en-US" dirty="0" smtClean="0"/>
              <a:t>But only when </a:t>
            </a:r>
          </a:p>
          <a:p>
            <a:pPr lvl="2"/>
            <a:r>
              <a:rPr lang="en-US" dirty="0" smtClean="0"/>
              <a:t>No user-declared copy constructor</a:t>
            </a:r>
          </a:p>
          <a:p>
            <a:pPr lvl="2"/>
            <a:r>
              <a:rPr lang="en-US" dirty="0" smtClean="0"/>
              <a:t>No user-declared copy assignment operator</a:t>
            </a:r>
          </a:p>
          <a:p>
            <a:pPr lvl="2"/>
            <a:r>
              <a:rPr lang="en-US" dirty="0" smtClean="0"/>
              <a:t>No user-declared move assignment operator/move constructor</a:t>
            </a:r>
          </a:p>
          <a:p>
            <a:pPr lvl="2"/>
            <a:r>
              <a:rPr lang="en-US" dirty="0" smtClean="0"/>
              <a:t>No user-declared destructor</a:t>
            </a:r>
          </a:p>
          <a:p>
            <a:pPr lvl="2"/>
            <a:endParaRPr lang="en-US" dirty="0" smtClean="0"/>
          </a:p>
          <a:p>
            <a:pPr lvl="1"/>
            <a:r>
              <a:rPr lang="en-US" dirty="0"/>
              <a:t>Supported from Visual Studio 2015 (not a typo </a:t>
            </a:r>
            <a:r>
              <a:rPr lang="en-US" dirty="0">
                <a:sym typeface="Wingdings" panose="05000000000000000000" pitchFamily="2" charset="2"/>
              </a:rPr>
              <a:t>)</a:t>
            </a:r>
          </a:p>
          <a:p>
            <a:pPr lvl="1"/>
            <a:endParaRPr lang="en-US" dirty="0" smtClean="0"/>
          </a:p>
          <a:p>
            <a:pPr lvl="1"/>
            <a:r>
              <a:rPr lang="en-US" dirty="0" smtClean="0"/>
              <a:t>Rule </a:t>
            </a:r>
            <a:r>
              <a:rPr lang="en-US" dirty="0"/>
              <a:t>of five/zero</a:t>
            </a:r>
            <a:endParaRPr lang="en-US" dirty="0">
              <a:sym typeface="Wingdings" panose="05000000000000000000" pitchFamily="2" charset="2"/>
            </a:endParaRPr>
          </a:p>
          <a:p>
            <a:pPr lvl="1"/>
            <a:endParaRPr lang="en-US" dirty="0" smtClean="0"/>
          </a:p>
          <a:p>
            <a:pPr lvl="1"/>
            <a:r>
              <a:rPr lang="en-US" dirty="0" smtClean="0"/>
              <a:t>= default</a:t>
            </a:r>
          </a:p>
          <a:p>
            <a:pPr lvl="2"/>
            <a:r>
              <a:rPr lang="en-US" dirty="0" err="1">
                <a:solidFill>
                  <a:srgbClr val="000000"/>
                </a:solidFill>
                <a:latin typeface="Consolas"/>
                <a:ea typeface="MS PGothic"/>
                <a:cs typeface="Arial"/>
              </a:rPr>
              <a:t>MyString</a:t>
            </a:r>
            <a:r>
              <a:rPr lang="en-US" dirty="0">
                <a:solidFill>
                  <a:srgbClr val="000000"/>
                </a:solidFill>
                <a:latin typeface="Consolas"/>
                <a:ea typeface="SimSun"/>
                <a:cs typeface="Times New Roman"/>
              </a:rPr>
              <a:t>&amp; operator=(</a:t>
            </a:r>
            <a:r>
              <a:rPr lang="en-US" dirty="0" err="1" smtClean="0">
                <a:solidFill>
                  <a:srgbClr val="000000"/>
                </a:solidFill>
                <a:latin typeface="Consolas"/>
                <a:ea typeface="MS PGothic"/>
                <a:cs typeface="Arial"/>
              </a:rPr>
              <a:t>MyString</a:t>
            </a:r>
            <a:r>
              <a:rPr lang="en-US" dirty="0" smtClean="0">
                <a:solidFill>
                  <a:srgbClr val="000000"/>
                </a:solidFill>
                <a:latin typeface="Consolas"/>
                <a:ea typeface="MS PGothic"/>
                <a:cs typeface="Arial"/>
              </a:rPr>
              <a:t>&amp;&amp;</a:t>
            </a:r>
            <a:r>
              <a:rPr lang="en-US" dirty="0" smtClean="0">
                <a:solidFill>
                  <a:srgbClr val="000000"/>
                </a:solidFill>
                <a:latin typeface="Consolas"/>
                <a:ea typeface="SimSun"/>
                <a:cs typeface="Times New Roman"/>
              </a:rPr>
              <a:t> </a:t>
            </a:r>
            <a:r>
              <a:rPr lang="en-US" dirty="0">
                <a:solidFill>
                  <a:srgbClr val="808080"/>
                </a:solidFill>
                <a:latin typeface="Consolas"/>
                <a:ea typeface="SimSun"/>
                <a:cs typeface="Times New Roman"/>
              </a:rPr>
              <a:t>vector</a:t>
            </a:r>
            <a:r>
              <a:rPr lang="en-US" dirty="0" smtClean="0">
                <a:solidFill>
                  <a:srgbClr val="000000"/>
                </a:solidFill>
                <a:latin typeface="Consolas"/>
                <a:ea typeface="SimSun"/>
                <a:cs typeface="Times New Roman"/>
              </a:rPr>
              <a:t>) = default;</a:t>
            </a:r>
          </a:p>
          <a:p>
            <a:pPr lvl="3"/>
            <a:r>
              <a:rPr lang="en-US" dirty="0" err="1" smtClean="0">
                <a:solidFill>
                  <a:srgbClr val="000000"/>
                </a:solidFill>
                <a:latin typeface="Consolas"/>
                <a:ea typeface="SimSun"/>
                <a:cs typeface="Times New Roman"/>
              </a:rPr>
              <a:t>Noexcept</a:t>
            </a:r>
            <a:endParaRPr lang="en-US" dirty="0"/>
          </a:p>
          <a:p>
            <a:pPr lvl="1"/>
            <a:endParaRPr lang="en-US" dirty="0" smtClean="0"/>
          </a:p>
          <a:p>
            <a:pPr marL="1588"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400442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a:t>
            </a:r>
            <a:r>
              <a:rPr lang="en-US" dirty="0" smtClean="0"/>
              <a:t>::move</a:t>
            </a:r>
            <a:endParaRPr lang="en-US" dirty="0"/>
          </a:p>
        </p:txBody>
      </p:sp>
      <p:sp>
        <p:nvSpPr>
          <p:cNvPr id="3" name="Content Placeholder 2"/>
          <p:cNvSpPr>
            <a:spLocks noGrp="1"/>
          </p:cNvSpPr>
          <p:nvPr>
            <p:ph idx="1"/>
          </p:nvPr>
        </p:nvSpPr>
        <p:spPr/>
        <p:txBody>
          <a:bodyPr/>
          <a:lstStyle/>
          <a:p>
            <a:pPr marL="285750" indent="-285750">
              <a:buFont typeface="Arial" pitchFamily="34" charset="0"/>
              <a:buChar char="•"/>
            </a:pPr>
            <a:r>
              <a:rPr lang="en-US" dirty="0" smtClean="0"/>
              <a:t>Converts </a:t>
            </a:r>
            <a:r>
              <a:rPr lang="en-US" dirty="0" err="1" smtClean="0"/>
              <a:t>lvalues</a:t>
            </a:r>
            <a:r>
              <a:rPr lang="en-US" dirty="0" smtClean="0"/>
              <a:t> into </a:t>
            </a:r>
            <a:r>
              <a:rPr lang="en-US" dirty="0" err="1" smtClean="0"/>
              <a:t>rvalues</a:t>
            </a:r>
            <a:r>
              <a:rPr lang="en-US" dirty="0" smtClean="0"/>
              <a:t> references</a:t>
            </a:r>
          </a:p>
          <a:p>
            <a:pPr marL="285750" indent="-285750">
              <a:buFont typeface="Arial" pitchFamily="34" charset="0"/>
              <a:buChar char="•"/>
            </a:pPr>
            <a:r>
              <a:rPr lang="en-US" dirty="0" smtClean="0"/>
              <a:t>A simple cast</a:t>
            </a:r>
          </a:p>
          <a:p>
            <a:pPr marL="285750" indent="-285750">
              <a:buFont typeface="Arial" pitchFamily="34" charset="0"/>
              <a:buChar char="•"/>
            </a:pPr>
            <a:r>
              <a:rPr lang="en-US" dirty="0" smtClean="0"/>
              <a:t>Doesn’t move anything</a:t>
            </a:r>
          </a:p>
          <a:p>
            <a:pPr marL="465138" lvl="1" indent="-285750">
              <a:buFont typeface="Arial" pitchFamily="34" charset="0"/>
              <a:buChar char="•"/>
            </a:pPr>
            <a:r>
              <a:rPr lang="en-US" dirty="0"/>
              <a:t>A </a:t>
            </a:r>
            <a:r>
              <a:rPr lang="en-US" dirty="0" err="1"/>
              <a:t>a</a:t>
            </a:r>
            <a:r>
              <a:rPr lang="en-US" dirty="0"/>
              <a:t>; a = </a:t>
            </a:r>
            <a:r>
              <a:rPr lang="en-US" dirty="0" err="1"/>
              <a:t>std</a:t>
            </a:r>
            <a:r>
              <a:rPr lang="en-US" dirty="0"/>
              <a:t>::move(b);</a:t>
            </a:r>
          </a:p>
          <a:p>
            <a:pPr marL="465138" lvl="1" indent="-285750">
              <a:buFont typeface="Arial" pitchFamily="34" charset="0"/>
              <a:buChar char="•"/>
            </a:pPr>
            <a:r>
              <a:rPr lang="en-US" dirty="0" smtClean="0"/>
              <a:t>=  does the move</a:t>
            </a:r>
          </a:p>
          <a:p>
            <a:pPr marL="342900" indent="-342900">
              <a:buFont typeface="Arial" pitchFamily="34" charset="0"/>
              <a:buChar char="•"/>
            </a:pPr>
            <a:r>
              <a:rPr lang="en-US" dirty="0" err="1"/>
              <a:t>std</a:t>
            </a:r>
            <a:r>
              <a:rPr lang="en-US" dirty="0"/>
              <a:t>::move doesn't necessarily lead to a move </a:t>
            </a:r>
            <a:r>
              <a:rPr lang="en-US" dirty="0" smtClean="0"/>
              <a:t>operation</a:t>
            </a:r>
          </a:p>
          <a:p>
            <a:pPr lvl="2"/>
            <a:r>
              <a:rPr lang="en-US" dirty="0" err="1" smtClean="0"/>
              <a:t>std</a:t>
            </a:r>
            <a:r>
              <a:rPr lang="en-US" dirty="0"/>
              <a:t>::move </a:t>
            </a:r>
            <a:r>
              <a:rPr lang="en-US" dirty="0" smtClean="0"/>
              <a:t>(</a:t>
            </a:r>
            <a:r>
              <a:rPr lang="en-US" b="1" dirty="0" err="1" smtClean="0"/>
              <a:t>const</a:t>
            </a:r>
            <a:r>
              <a:rPr lang="en-US" b="1" dirty="0" smtClean="0"/>
              <a:t> </a:t>
            </a:r>
            <a:r>
              <a:rPr lang="en-US" dirty="0" smtClean="0"/>
              <a:t>object)</a:t>
            </a:r>
          </a:p>
          <a:p>
            <a:pPr lvl="2"/>
            <a:r>
              <a:rPr lang="en-US" dirty="0" smtClean="0"/>
              <a:t>Class might not implement move operations</a:t>
            </a:r>
          </a:p>
          <a:p>
            <a:pPr lvl="2"/>
            <a:r>
              <a:rPr lang="en-US" dirty="0" smtClean="0"/>
              <a:t>Move operations possibly not generated</a:t>
            </a:r>
            <a:endParaRPr lang="en-US" dirty="0"/>
          </a:p>
        </p:txBody>
      </p:sp>
    </p:spTree>
    <p:extLst>
      <p:ext uri="{BB962C8B-B14F-4D97-AF65-F5344CB8AC3E}">
        <p14:creationId xmlns:p14="http://schemas.microsoft.com/office/powerpoint/2010/main" val="6214085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wrong?</a:t>
            </a:r>
            <a:endParaRPr lang="en-US" dirty="0"/>
          </a:p>
        </p:txBody>
      </p:sp>
      <p:sp>
        <p:nvSpPr>
          <p:cNvPr id="3" name="Content Placeholder 2"/>
          <p:cNvSpPr>
            <a:spLocks noGrp="1"/>
          </p:cNvSpPr>
          <p:nvPr>
            <p:ph idx="1"/>
          </p:nvPr>
        </p:nvSpPr>
        <p:spPr>
          <a:xfrm>
            <a:off x="539749" y="1412874"/>
            <a:ext cx="8070851" cy="491172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8" name="Content Placeholder 3"/>
          <p:cNvSpPr txBox="1">
            <a:spLocks/>
          </p:cNvSpPr>
          <p:nvPr/>
        </p:nvSpPr>
        <p:spPr bwMode="auto">
          <a:xfrm>
            <a:off x="533400" y="1371600"/>
            <a:ext cx="7772398" cy="144719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getDataTrue</a:t>
            </a:r>
            <a:r>
              <a:rPr lang="en-US" sz="16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smtClean="0">
                <a:solidFill>
                  <a:srgbClr val="0000FF"/>
                </a:solidFill>
                <a:latin typeface="Consolas"/>
                <a:ea typeface="MS PGothic"/>
                <a:cs typeface="Arial"/>
              </a:rPr>
              <a:t>  return</a:t>
            </a:r>
            <a:r>
              <a:rPr lang="en-US" sz="1600" dirty="0" smtClean="0">
                <a:solidFill>
                  <a:srgbClr val="000000"/>
                </a:solidFill>
                <a:latin typeface="Consolas"/>
                <a:ea typeface="MS PGothic"/>
                <a:cs typeface="Arial"/>
              </a:rPr>
              <a:t> </a:t>
            </a:r>
            <a:r>
              <a:rPr lang="en-US" sz="1600" dirty="0" err="1">
                <a:latin typeface="Consolas"/>
                <a:ea typeface="MS PGothic"/>
                <a:cs typeface="Arial"/>
              </a:rPr>
              <a:t>std</a:t>
            </a:r>
            <a:r>
              <a:rPr lang="en-US" sz="1600" dirty="0">
                <a:latin typeface="Consolas"/>
                <a:ea typeface="MS PGothic"/>
                <a:cs typeface="Arial"/>
              </a:rPr>
              <a:t>::</a:t>
            </a:r>
            <a:r>
              <a:rPr lang="en-US" sz="1600" dirty="0" smtClean="0">
                <a:latin typeface="Consolas"/>
                <a:ea typeface="MS PGothic"/>
                <a:cs typeface="Arial"/>
              </a:rPr>
              <a:t>move(result); </a:t>
            </a:r>
            <a:r>
              <a:rPr lang="en-US" sz="1600" dirty="0">
                <a:solidFill>
                  <a:srgbClr val="008000"/>
                </a:solidFill>
                <a:latin typeface="Consolas"/>
                <a:ea typeface="MS PGothic"/>
                <a:cs typeface="Arial"/>
              </a:rPr>
              <a:t>// </a:t>
            </a:r>
            <a:r>
              <a:rPr lang="en-US" sz="1600" dirty="0" smtClean="0">
                <a:solidFill>
                  <a:srgbClr val="008000"/>
                </a:solidFill>
                <a:latin typeface="Consolas"/>
                <a:ea typeface="MS PGothic"/>
                <a:cs typeface="Arial"/>
              </a:rPr>
              <a:t>move to avoid copy</a:t>
            </a:r>
            <a:endParaRPr lang="en-US" sz="1200" dirty="0" smtClean="0">
              <a:latin typeface="Calibri"/>
              <a:ea typeface="SimSun"/>
              <a:cs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9" name="Content Placeholder 3"/>
          <p:cNvSpPr txBox="1">
            <a:spLocks/>
          </p:cNvSpPr>
          <p:nvPr/>
        </p:nvSpPr>
        <p:spPr bwMode="auto">
          <a:xfrm>
            <a:off x="533400" y="3200400"/>
            <a:ext cx="7772398" cy="90550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getDataFalse</a:t>
            </a:r>
            <a:r>
              <a:rPr lang="en-US" sz="16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smtClean="0">
                <a:solidFill>
                  <a:srgbClr val="0000FF"/>
                </a:solidFill>
                <a:latin typeface="Consolas"/>
                <a:ea typeface="MS PGothic"/>
                <a:cs typeface="Arial"/>
              </a:rPr>
              <a:t>  return</a:t>
            </a:r>
            <a:r>
              <a:rPr lang="en-US" sz="1600" dirty="0" smtClean="0">
                <a:solidFill>
                  <a:srgbClr val="000000"/>
                </a:solidFill>
                <a:latin typeface="Consolas"/>
                <a:ea typeface="MS PGothic"/>
                <a:cs typeface="Arial"/>
              </a:rPr>
              <a:t> </a:t>
            </a:r>
            <a:r>
              <a:rPr lang="en-US" sz="1600" dirty="0" err="1" smtClean="0">
                <a:latin typeface="Consolas"/>
                <a:ea typeface="MS PGothic"/>
                <a:cs typeface="Arial"/>
              </a:rPr>
              <a:t>std</a:t>
            </a:r>
            <a:r>
              <a:rPr lang="en-US" sz="1600" dirty="0" smtClean="0">
                <a:latin typeface="Consolas"/>
                <a:ea typeface="MS PGothic"/>
                <a:cs typeface="Arial"/>
              </a:rPr>
              <a:t>::move(</a:t>
            </a:r>
            <a:r>
              <a:rPr lang="en-US" sz="1600" dirty="0" err="1" smtClean="0">
                <a:latin typeface="Consolas"/>
                <a:ea typeface="MS PGothic"/>
                <a:cs typeface="Arial"/>
              </a:rPr>
              <a:t>getReverseData</a:t>
            </a:r>
            <a:r>
              <a:rPr lang="en-US" sz="1600" dirty="0" smtClean="0">
                <a:latin typeface="Consolas"/>
                <a:ea typeface="MS PGothic"/>
                <a:cs typeface="Arial"/>
              </a:rPr>
              <a:t>()); </a:t>
            </a:r>
            <a:r>
              <a:rPr lang="en-US" sz="1600" dirty="0" smtClean="0">
                <a:solidFill>
                  <a:srgbClr val="008000"/>
                </a:solidFill>
                <a:latin typeface="Consolas"/>
                <a:ea typeface="MS PGothic"/>
                <a:cs typeface="Arial"/>
              </a:rPr>
              <a:t>// </a:t>
            </a:r>
            <a:r>
              <a:rPr lang="en-US" sz="1600" dirty="0">
                <a:solidFill>
                  <a:srgbClr val="008000"/>
                </a:solidFill>
                <a:latin typeface="Consolas"/>
                <a:ea typeface="MS PGothic"/>
                <a:cs typeface="Arial"/>
              </a:rPr>
              <a:t>move to avoid </a:t>
            </a:r>
            <a:r>
              <a:rPr lang="en-US" sz="1600" dirty="0" smtClean="0">
                <a:solidFill>
                  <a:srgbClr val="008000"/>
                </a:solidFill>
                <a:latin typeface="Consolas"/>
                <a:ea typeface="MS PGothic"/>
                <a:cs typeface="Arial"/>
              </a:rPr>
              <a:t>copy</a:t>
            </a:r>
            <a:endParaRPr lang="en-US" sz="1600" dirty="0" smtClean="0">
              <a:latin typeface="Calibri"/>
              <a:ea typeface="SimSun"/>
              <a:cs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Tree>
    <p:extLst>
      <p:ext uri="{BB962C8B-B14F-4D97-AF65-F5344CB8AC3E}">
        <p14:creationId xmlns:p14="http://schemas.microsoft.com/office/powerpoint/2010/main" val="3443984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return </a:t>
            </a:r>
            <a:r>
              <a:rPr lang="en-US" dirty="0" err="1" smtClean="0"/>
              <a:t>std</a:t>
            </a:r>
            <a:r>
              <a:rPr lang="en-US" dirty="0" smtClean="0"/>
              <a:t>::move(…)</a:t>
            </a:r>
            <a:endParaRPr lang="en-US" dirty="0"/>
          </a:p>
        </p:txBody>
      </p:sp>
      <p:sp>
        <p:nvSpPr>
          <p:cNvPr id="3" name="Content Placeholder 2"/>
          <p:cNvSpPr>
            <a:spLocks noGrp="1"/>
          </p:cNvSpPr>
          <p:nvPr>
            <p:ph idx="1"/>
          </p:nvPr>
        </p:nvSpPr>
        <p:spPr>
          <a:xfrm>
            <a:off x="539749" y="1412874"/>
            <a:ext cx="8070851" cy="491172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US" dirty="0" smtClean="0"/>
          </a:p>
        </p:txBody>
      </p:sp>
      <p:sp>
        <p:nvSpPr>
          <p:cNvPr id="6" name="Content Placeholder 3"/>
          <p:cNvSpPr txBox="1">
            <a:spLocks/>
          </p:cNvSpPr>
          <p:nvPr/>
        </p:nvSpPr>
        <p:spPr bwMode="auto">
          <a:xfrm>
            <a:off x="533400" y="1371600"/>
            <a:ext cx="7772398" cy="144719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getDataTrue</a:t>
            </a:r>
            <a:r>
              <a:rPr lang="en-US" sz="16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endParaRPr lang="en-US" sz="1200" dirty="0">
              <a:latin typeface="Calibri"/>
              <a:ea typeface="SimSun"/>
              <a:cs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7" name="Content Placeholder 3"/>
          <p:cNvSpPr txBox="1">
            <a:spLocks/>
          </p:cNvSpPr>
          <p:nvPr/>
        </p:nvSpPr>
        <p:spPr bwMode="auto">
          <a:xfrm>
            <a:off x="533400" y="3200400"/>
            <a:ext cx="7772398" cy="90550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getDataFalse</a:t>
            </a:r>
            <a:r>
              <a:rPr lang="en-US" sz="16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getReverseData</a:t>
            </a:r>
            <a:r>
              <a:rPr lang="en-US" sz="1600" dirty="0">
                <a:solidFill>
                  <a:srgbClr val="000000"/>
                </a:solidFill>
                <a:latin typeface="Consolas"/>
                <a:ea typeface="MS PGothic"/>
                <a:cs typeface="Arial"/>
              </a:rPr>
              <a:t>();</a:t>
            </a:r>
            <a:endParaRPr lang="en-US" sz="1200" dirty="0">
              <a:latin typeface="Calibri"/>
              <a:ea typeface="SimSun"/>
              <a:cs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200" dirty="0">
              <a:effectLst/>
              <a:latin typeface="Calibri"/>
              <a:ea typeface="SimSun"/>
              <a:cs typeface="Times New Roman"/>
            </a:endParaRPr>
          </a:p>
        </p:txBody>
      </p:sp>
    </p:spTree>
    <p:extLst>
      <p:ext uri="{BB962C8B-B14F-4D97-AF65-F5344CB8AC3E}">
        <p14:creationId xmlns:p14="http://schemas.microsoft.com/office/powerpoint/2010/main" val="17041058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return </a:t>
            </a:r>
            <a:r>
              <a:rPr lang="en-US" dirty="0" err="1" smtClean="0"/>
              <a:t>std</a:t>
            </a:r>
            <a:r>
              <a:rPr lang="en-US" dirty="0" smtClean="0"/>
              <a:t>::move(…)</a:t>
            </a:r>
            <a:endParaRPr lang="en-US" dirty="0"/>
          </a:p>
        </p:txBody>
      </p:sp>
      <p:sp>
        <p:nvSpPr>
          <p:cNvPr id="3" name="Content Placeholder 2"/>
          <p:cNvSpPr>
            <a:spLocks noGrp="1"/>
          </p:cNvSpPr>
          <p:nvPr>
            <p:ph idx="1"/>
          </p:nvPr>
        </p:nvSpPr>
        <p:spPr>
          <a:xfrm>
            <a:off x="539749" y="1412874"/>
            <a:ext cx="8070851" cy="491172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Move not necessary</a:t>
            </a:r>
            <a:r>
              <a:rPr lang="en-US" sz="1200" dirty="0" smtClean="0"/>
              <a:t> (*)</a:t>
            </a:r>
            <a:endParaRPr lang="en-US" dirty="0" smtClean="0"/>
          </a:p>
          <a:p>
            <a:pPr marL="285750" indent="-285750">
              <a:buFont typeface="Arial" pitchFamily="34" charset="0"/>
              <a:buChar char="•"/>
            </a:pPr>
            <a:r>
              <a:rPr lang="en-US" dirty="0"/>
              <a:t>Move is done implicit if local values are returned</a:t>
            </a:r>
          </a:p>
          <a:p>
            <a:pPr marL="0" indent="0">
              <a:buNone/>
            </a:pPr>
            <a:endParaRPr lang="en-US" dirty="0"/>
          </a:p>
          <a:p>
            <a:pPr marL="0" lvl="1" indent="0">
              <a:buClrTx/>
              <a:buNone/>
            </a:pPr>
            <a:r>
              <a:rPr lang="en-US" dirty="0" smtClean="0"/>
              <a:t>RVO and NRVO can’t be applied with </a:t>
            </a:r>
            <a:r>
              <a:rPr lang="en-US" dirty="0" err="1" smtClean="0"/>
              <a:t>std</a:t>
            </a:r>
            <a:r>
              <a:rPr lang="en-US" dirty="0" smtClean="0"/>
              <a:t>::</a:t>
            </a:r>
            <a:r>
              <a:rPr lang="en-US" dirty="0"/>
              <a:t>move (See hidden slides </a:t>
            </a:r>
            <a:r>
              <a:rPr lang="en-US" dirty="0" smtClean="0">
                <a:sym typeface="Wingdings" pitchFamily="2" charset="2"/>
              </a:rPr>
              <a:t>)</a:t>
            </a:r>
            <a:endParaRPr lang="en-US" dirty="0" smtClean="0"/>
          </a:p>
          <a:p>
            <a:pPr lvl="1"/>
            <a:r>
              <a:rPr lang="en-US" dirty="0" smtClean="0"/>
              <a:t>Not a named object</a:t>
            </a:r>
          </a:p>
          <a:p>
            <a:pPr lvl="1"/>
            <a:r>
              <a:rPr lang="en-US" dirty="0" smtClean="0"/>
              <a:t>Not (obviously) a temporary</a:t>
            </a:r>
          </a:p>
          <a:p>
            <a:endParaRPr lang="nl-BE" sz="900" dirty="0" smtClean="0"/>
          </a:p>
          <a:p>
            <a:r>
              <a:rPr lang="nl-BE" sz="900" dirty="0" smtClean="0"/>
              <a:t>* There are a limited number of advanced use-cases where it is useful to return with std::move. The default hower should be not to return with std::move</a:t>
            </a:r>
            <a:endParaRPr lang="en-US" sz="900" dirty="0" smtClean="0"/>
          </a:p>
          <a:p>
            <a:endParaRPr lang="en-US" dirty="0" smtClean="0"/>
          </a:p>
        </p:txBody>
      </p:sp>
      <p:sp>
        <p:nvSpPr>
          <p:cNvPr id="8" name="Content Placeholder 3"/>
          <p:cNvSpPr txBox="1">
            <a:spLocks/>
          </p:cNvSpPr>
          <p:nvPr/>
        </p:nvSpPr>
        <p:spPr bwMode="auto">
          <a:xfrm>
            <a:off x="533400" y="1371600"/>
            <a:ext cx="7772398" cy="1447192"/>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getDataTrue</a:t>
            </a:r>
            <a:r>
              <a:rPr lang="en-US" sz="16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smtClean="0">
                <a:solidFill>
                  <a:srgbClr val="0000FF"/>
                </a:solidFill>
                <a:latin typeface="Consolas"/>
                <a:ea typeface="MS PGothic"/>
                <a:cs typeface="Arial"/>
              </a:rPr>
              <a:t>return</a:t>
            </a:r>
            <a:r>
              <a:rPr lang="en-US" sz="1600" dirty="0" smtClean="0">
                <a:solidFill>
                  <a:srgbClr val="000000"/>
                </a:solidFill>
                <a:latin typeface="Consolas"/>
                <a:ea typeface="MS PGothic"/>
                <a:cs typeface="Arial"/>
              </a:rPr>
              <a:t> </a:t>
            </a:r>
            <a:r>
              <a:rPr lang="en-US" sz="1600" dirty="0" err="1">
                <a:solidFill>
                  <a:srgbClr val="C00000"/>
                </a:solidFill>
                <a:latin typeface="Consolas"/>
                <a:ea typeface="MS PGothic"/>
                <a:cs typeface="Arial"/>
              </a:rPr>
              <a:t>std</a:t>
            </a:r>
            <a:r>
              <a:rPr lang="en-US" sz="1600" dirty="0">
                <a:solidFill>
                  <a:srgbClr val="C00000"/>
                </a:solidFill>
                <a:latin typeface="Consolas"/>
                <a:ea typeface="MS PGothic"/>
                <a:cs typeface="Arial"/>
              </a:rPr>
              <a:t>::</a:t>
            </a:r>
            <a:r>
              <a:rPr lang="en-US" sz="1600" dirty="0" smtClean="0">
                <a:solidFill>
                  <a:srgbClr val="C00000"/>
                </a:solidFill>
                <a:latin typeface="Consolas"/>
                <a:ea typeface="MS PGothic"/>
                <a:cs typeface="Arial"/>
              </a:rPr>
              <a:t>move(</a:t>
            </a:r>
            <a:r>
              <a:rPr lang="en-US" sz="1600" dirty="0" smtClean="0">
                <a:solidFill>
                  <a:srgbClr val="000000"/>
                </a:solidFill>
                <a:latin typeface="Consolas"/>
                <a:ea typeface="MS PGothic"/>
                <a:cs typeface="Arial"/>
              </a:rPr>
              <a:t>result</a:t>
            </a:r>
            <a:r>
              <a:rPr lang="en-US" sz="1600" dirty="0" smtClean="0">
                <a:solidFill>
                  <a:srgbClr val="C00000"/>
                </a:solidFill>
                <a:latin typeface="Consolas"/>
                <a:ea typeface="MS PGothic"/>
                <a:cs typeface="Arial"/>
              </a:rPr>
              <a:t>)</a:t>
            </a:r>
            <a:r>
              <a:rPr lang="en-US" sz="1600" dirty="0" smtClean="0">
                <a:solidFill>
                  <a:srgbClr val="000000"/>
                </a:solidFill>
                <a:latin typeface="Consolas"/>
                <a:ea typeface="MS PGothic"/>
                <a:cs typeface="Arial"/>
              </a:rPr>
              <a:t>;</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4" name="&quot;No&quot; Symbol 3"/>
          <p:cNvSpPr/>
          <p:nvPr/>
        </p:nvSpPr>
        <p:spPr bwMode="auto">
          <a:xfrm>
            <a:off x="1905000" y="2209800"/>
            <a:ext cx="381000" cy="381000"/>
          </a:xfrm>
          <a:prstGeom prst="noSmoking">
            <a:avLst/>
          </a:prstGeom>
          <a:solidFill>
            <a:srgbClr val="FF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9" name="Content Placeholder 3"/>
          <p:cNvSpPr txBox="1">
            <a:spLocks/>
          </p:cNvSpPr>
          <p:nvPr/>
        </p:nvSpPr>
        <p:spPr bwMode="auto">
          <a:xfrm>
            <a:off x="533400" y="3200400"/>
            <a:ext cx="7772398" cy="90550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getDataFalse</a:t>
            </a:r>
            <a:r>
              <a:rPr lang="en-US" sz="1600" dirty="0" smtClean="0">
                <a:solidFill>
                  <a:srgbClr val="000000"/>
                </a:solidFill>
                <a:latin typeface="Consolas"/>
                <a:ea typeface="MS PGothic"/>
                <a:cs typeface="Arial"/>
              </a:rPr>
              <a:t>() {</a:t>
            </a:r>
            <a:endParaRPr lang="en-US" sz="1200" dirty="0">
              <a:latin typeface="Calibri"/>
              <a:ea typeface="SimSun"/>
              <a:cs typeface="Times New Roman"/>
            </a:endParaRPr>
          </a:p>
          <a:p>
            <a:pPr algn="l">
              <a:lnSpc>
                <a:spcPct val="110000"/>
              </a:lnSpc>
              <a:spcBef>
                <a:spcPts val="0"/>
              </a:spcBef>
              <a:spcAft>
                <a:spcPts val="0"/>
              </a:spcAft>
            </a:pPr>
            <a:r>
              <a:rPr lang="en-US" sz="1600" dirty="0" smtClean="0">
                <a:solidFill>
                  <a:srgbClr val="0000FF"/>
                </a:solidFill>
                <a:latin typeface="Consolas"/>
                <a:ea typeface="MS PGothic"/>
                <a:cs typeface="Arial"/>
              </a:rPr>
              <a:t>return</a:t>
            </a:r>
            <a:r>
              <a:rPr lang="en-US" sz="1600" dirty="0" smtClean="0">
                <a:solidFill>
                  <a:srgbClr val="000000"/>
                </a:solidFill>
                <a:latin typeface="Consolas"/>
                <a:ea typeface="MS PGothic"/>
                <a:cs typeface="Arial"/>
              </a:rPr>
              <a:t> </a:t>
            </a:r>
            <a:r>
              <a:rPr lang="en-US" sz="1600" dirty="0" err="1">
                <a:solidFill>
                  <a:srgbClr val="C00000"/>
                </a:solidFill>
                <a:latin typeface="Consolas"/>
                <a:ea typeface="MS PGothic"/>
                <a:cs typeface="Arial"/>
              </a:rPr>
              <a:t>std</a:t>
            </a:r>
            <a:r>
              <a:rPr lang="en-US" sz="1600" dirty="0">
                <a:solidFill>
                  <a:srgbClr val="C00000"/>
                </a:solidFill>
                <a:latin typeface="Consolas"/>
                <a:ea typeface="MS PGothic"/>
                <a:cs typeface="Arial"/>
              </a:rPr>
              <a:t>::</a:t>
            </a:r>
            <a:r>
              <a:rPr lang="en-US" sz="1600" dirty="0" smtClean="0">
                <a:solidFill>
                  <a:srgbClr val="C00000"/>
                </a:solidFill>
                <a:latin typeface="Consolas"/>
                <a:ea typeface="MS PGothic"/>
                <a:cs typeface="Arial"/>
              </a:rPr>
              <a:t>move(</a:t>
            </a:r>
            <a:r>
              <a:rPr lang="en-US" sz="1600" dirty="0" err="1" smtClean="0">
                <a:solidFill>
                  <a:srgbClr val="000000"/>
                </a:solidFill>
                <a:latin typeface="Consolas"/>
                <a:ea typeface="MS PGothic"/>
                <a:cs typeface="Arial"/>
              </a:rPr>
              <a:t>getReverseData</a:t>
            </a:r>
            <a:r>
              <a:rPr lang="en-US" sz="1600" dirty="0">
                <a:solidFill>
                  <a:srgbClr val="000000"/>
                </a:solidFill>
                <a:latin typeface="Consolas"/>
                <a:ea typeface="MS PGothic"/>
                <a:cs typeface="Arial"/>
              </a:rPr>
              <a:t>()</a:t>
            </a:r>
            <a:r>
              <a:rPr lang="en-US" sz="1600" dirty="0">
                <a:solidFill>
                  <a:srgbClr val="C00000"/>
                </a:solidFill>
                <a:latin typeface="Consolas"/>
                <a:ea typeface="MS PGothic"/>
                <a:cs typeface="Arial"/>
              </a:rPr>
              <a:t>)</a:t>
            </a:r>
            <a:r>
              <a:rPr lang="en-US" sz="1600" dirty="0">
                <a:solidFill>
                  <a:srgbClr val="000000"/>
                </a:solidFill>
                <a:latin typeface="Consolas"/>
                <a:ea typeface="MS PGothic"/>
                <a:cs typeface="Arial"/>
              </a:rPr>
              <a:t>;</a:t>
            </a:r>
            <a:endParaRPr lang="en-US" sz="12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200" dirty="0">
              <a:effectLst/>
              <a:latin typeface="Calibri"/>
              <a:ea typeface="SimSun"/>
              <a:cs typeface="Times New Roman"/>
            </a:endParaRPr>
          </a:p>
        </p:txBody>
      </p:sp>
      <p:sp>
        <p:nvSpPr>
          <p:cNvPr id="5" name="&quot;No&quot; Symbol 4"/>
          <p:cNvSpPr/>
          <p:nvPr/>
        </p:nvSpPr>
        <p:spPr bwMode="auto">
          <a:xfrm>
            <a:off x="1905000" y="3505200"/>
            <a:ext cx="381000" cy="381000"/>
          </a:xfrm>
          <a:prstGeom prst="noSmoking">
            <a:avLst/>
          </a:prstGeom>
          <a:solidFill>
            <a:srgbClr val="FF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Tree>
    <p:extLst>
      <p:ext uri="{BB962C8B-B14F-4D97-AF65-F5344CB8AC3E}">
        <p14:creationId xmlns:p14="http://schemas.microsoft.com/office/powerpoint/2010/main" val="3668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wrong?</a:t>
            </a:r>
            <a:endParaRPr lang="en-US" dirty="0"/>
          </a:p>
        </p:txBody>
      </p:sp>
      <p:sp>
        <p:nvSpPr>
          <p:cNvPr id="3" name="Content Placeholder 2"/>
          <p:cNvSpPr>
            <a:spLocks noGrp="1"/>
          </p:cNvSpPr>
          <p:nvPr>
            <p:ph idx="1"/>
          </p:nvPr>
        </p:nvSpPr>
        <p:spPr>
          <a:xfrm>
            <a:off x="539749" y="1412874"/>
            <a:ext cx="8147051" cy="4752975"/>
          </a:xfrm>
        </p:spPr>
        <p:txBody>
          <a:bodyPr/>
          <a:lstStyle/>
          <a:p>
            <a:pPr marL="0" indent="0">
              <a:buNone/>
            </a:pPr>
            <a:endParaRPr lang="en-US" dirty="0" smtClean="0">
              <a:solidFill>
                <a:srgbClr val="2B91AF"/>
              </a:solidFill>
              <a:highlight>
                <a:srgbClr val="FFFFFF"/>
              </a:highlight>
              <a:latin typeface="Consolas"/>
            </a:endParaRPr>
          </a:p>
          <a:p>
            <a:endParaRPr lang="en-US" dirty="0">
              <a:solidFill>
                <a:srgbClr val="2B91AF"/>
              </a:solidFill>
              <a:highlight>
                <a:srgbClr val="FFFFFF"/>
              </a:highlight>
              <a:latin typeface="Consolas"/>
            </a:endParaRPr>
          </a:p>
          <a:p>
            <a:endParaRPr lang="en-US" dirty="0" smtClean="0">
              <a:solidFill>
                <a:srgbClr val="2B91AF"/>
              </a:solidFill>
              <a:highlight>
                <a:srgbClr val="FFFFFF"/>
              </a:highlight>
              <a:latin typeface="Consolas"/>
            </a:endParaRPr>
          </a:p>
          <a:p>
            <a:endParaRPr lang="en-US" dirty="0">
              <a:solidFill>
                <a:srgbClr val="2B91AF"/>
              </a:solidFill>
              <a:highlight>
                <a:srgbClr val="FFFFFF"/>
              </a:highlight>
              <a:latin typeface="Consolas"/>
            </a:endParaRPr>
          </a:p>
          <a:p>
            <a:endParaRPr lang="en-US" dirty="0" smtClean="0">
              <a:solidFill>
                <a:srgbClr val="2B91AF"/>
              </a:solidFill>
              <a:highlight>
                <a:srgbClr val="FFFFFF"/>
              </a:highlight>
              <a:latin typeface="Consolas"/>
            </a:endParaRPr>
          </a:p>
          <a:p>
            <a:endParaRPr lang="en-US" dirty="0">
              <a:solidFill>
                <a:srgbClr val="2B91AF"/>
              </a:solidFill>
              <a:highlight>
                <a:srgbClr val="FFFFFF"/>
              </a:highlight>
              <a:latin typeface="Consolas"/>
            </a:endParaRPr>
          </a:p>
          <a:p>
            <a:endParaRPr lang="en-US" dirty="0" smtClean="0">
              <a:solidFill>
                <a:srgbClr val="2B91AF"/>
              </a:solidFill>
              <a:highlight>
                <a:srgbClr val="FFFFFF"/>
              </a:highlight>
              <a:latin typeface="Consolas"/>
            </a:endParaRPr>
          </a:p>
        </p:txBody>
      </p:sp>
      <p:sp>
        <p:nvSpPr>
          <p:cNvPr id="7" name="Content Placeholder 3"/>
          <p:cNvSpPr txBox="1">
            <a:spLocks/>
          </p:cNvSpPr>
          <p:nvPr/>
        </p:nvSpPr>
        <p:spPr bwMode="auto">
          <a:xfrm>
            <a:off x="533400" y="1600200"/>
            <a:ext cx="7772398" cy="171803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a:solidFill>
                  <a:srgbClr val="0000FF"/>
                </a:solidFill>
                <a:latin typeface="Consolas"/>
                <a:ea typeface="MS PGothic"/>
                <a:cs typeface="Arial"/>
              </a:rPr>
              <a:t>return</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effectLst/>
              <a:latin typeface="Calibri"/>
              <a:ea typeface="SimSun"/>
              <a:cs typeface="Times New Roman"/>
            </a:endParaRPr>
          </a:p>
        </p:txBody>
      </p:sp>
    </p:spTree>
    <p:extLst>
      <p:ext uri="{BB962C8B-B14F-4D97-AF65-F5344CB8AC3E}">
        <p14:creationId xmlns:p14="http://schemas.microsoft.com/office/powerpoint/2010/main" val="2962246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return by </a:t>
            </a:r>
            <a:r>
              <a:rPr lang="en-US" dirty="0" err="1" smtClean="0"/>
              <a:t>const</a:t>
            </a:r>
            <a:r>
              <a:rPr lang="en-US" dirty="0" smtClean="0"/>
              <a:t> value</a:t>
            </a:r>
            <a:endParaRPr lang="en-US" dirty="0"/>
          </a:p>
        </p:txBody>
      </p:sp>
      <p:sp>
        <p:nvSpPr>
          <p:cNvPr id="3" name="Content Placeholder 2"/>
          <p:cNvSpPr>
            <a:spLocks noGrp="1"/>
          </p:cNvSpPr>
          <p:nvPr>
            <p:ph idx="1"/>
          </p:nvPr>
        </p:nvSpPr>
        <p:spPr>
          <a:xfrm>
            <a:off x="539749" y="1412874"/>
            <a:ext cx="8147051" cy="4752975"/>
          </a:xfrm>
        </p:spPr>
        <p:txBody>
          <a:bodyPr/>
          <a:lstStyle/>
          <a:p>
            <a:pPr marL="0" indent="0">
              <a:buNone/>
            </a:pPr>
            <a:endParaRPr lang="en-US" dirty="0" smtClean="0">
              <a:solidFill>
                <a:srgbClr val="2B91AF"/>
              </a:solidFill>
              <a:highlight>
                <a:srgbClr val="FFFFFF"/>
              </a:highlight>
              <a:latin typeface="Consolas"/>
            </a:endParaRPr>
          </a:p>
          <a:p>
            <a:endParaRPr lang="en-US" dirty="0">
              <a:solidFill>
                <a:srgbClr val="2B91AF"/>
              </a:solidFill>
              <a:highlight>
                <a:srgbClr val="FFFFFF"/>
              </a:highlight>
              <a:latin typeface="Consolas"/>
            </a:endParaRPr>
          </a:p>
          <a:p>
            <a:endParaRPr lang="en-US" dirty="0" smtClean="0">
              <a:solidFill>
                <a:srgbClr val="2B91AF"/>
              </a:solidFill>
              <a:highlight>
                <a:srgbClr val="FFFFFF"/>
              </a:highlight>
              <a:latin typeface="Consolas"/>
            </a:endParaRPr>
          </a:p>
          <a:p>
            <a:endParaRPr lang="en-US" dirty="0">
              <a:solidFill>
                <a:srgbClr val="2B91AF"/>
              </a:solidFill>
              <a:highlight>
                <a:srgbClr val="FFFFFF"/>
              </a:highlight>
              <a:latin typeface="Consolas"/>
            </a:endParaRPr>
          </a:p>
          <a:p>
            <a:endParaRPr lang="en-US" dirty="0" smtClean="0">
              <a:solidFill>
                <a:srgbClr val="2B91AF"/>
              </a:solidFill>
              <a:highlight>
                <a:srgbClr val="FFFFFF"/>
              </a:highlight>
              <a:latin typeface="Consolas"/>
            </a:endParaRPr>
          </a:p>
          <a:p>
            <a:endParaRPr lang="en-US" dirty="0">
              <a:solidFill>
                <a:srgbClr val="2B91AF"/>
              </a:solidFill>
              <a:highlight>
                <a:srgbClr val="FFFFFF"/>
              </a:highlight>
              <a:latin typeface="Consolas"/>
            </a:endParaRPr>
          </a:p>
          <a:p>
            <a:endParaRPr lang="en-US" dirty="0" smtClean="0">
              <a:solidFill>
                <a:srgbClr val="2B91AF"/>
              </a:solidFill>
              <a:highlight>
                <a:srgbClr val="FFFFFF"/>
              </a:highlight>
              <a:latin typeface="Consolas"/>
            </a:endParaRPr>
          </a:p>
          <a:p>
            <a:endParaRPr lang="en-US" dirty="0" smtClean="0">
              <a:solidFill>
                <a:srgbClr val="2B91AF"/>
              </a:solidFill>
              <a:highlight>
                <a:srgbClr val="FFFFFF"/>
              </a:highlight>
              <a:latin typeface="Consolas"/>
            </a:endParaRPr>
          </a:p>
          <a:p>
            <a:pPr marL="285750" indent="-285750">
              <a:buFont typeface="Arial" pitchFamily="34" charset="0"/>
              <a:buChar char="•"/>
            </a:pPr>
            <a:r>
              <a:rPr lang="en-US" dirty="0" err="1" smtClean="0"/>
              <a:t>Const</a:t>
            </a:r>
            <a:r>
              <a:rPr lang="en-US" dirty="0" smtClean="0"/>
              <a:t> == don’t change me</a:t>
            </a:r>
            <a:endParaRPr lang="en-US" dirty="0"/>
          </a:p>
          <a:p>
            <a:pPr marL="465138" lvl="1" indent="-285750">
              <a:buFont typeface="Arial" pitchFamily="34" charset="0"/>
              <a:buChar char="•"/>
            </a:pPr>
            <a:r>
              <a:rPr lang="en-US" dirty="0" smtClean="0"/>
              <a:t>Can’t be moved</a:t>
            </a:r>
          </a:p>
          <a:p>
            <a:pPr marL="465138" lvl="1" indent="-285750">
              <a:buFont typeface="Arial" pitchFamily="34" charset="0"/>
              <a:buChar char="•"/>
            </a:pPr>
            <a:r>
              <a:rPr lang="en-US" dirty="0" smtClean="0"/>
              <a:t>Compiles, but copy instead of move</a:t>
            </a:r>
          </a:p>
          <a:p>
            <a:pPr lvl="2" indent="0">
              <a:buNone/>
            </a:pPr>
            <a:endParaRPr lang="en-US" dirty="0" smtClean="0">
              <a:solidFill>
                <a:srgbClr val="2B91AF"/>
              </a:solidFill>
              <a:latin typeface="Consolas"/>
              <a:ea typeface="MS PGothic"/>
              <a:cs typeface="Arial"/>
            </a:endParaRPr>
          </a:p>
          <a:p>
            <a:pPr lvl="2" indent="0">
              <a:buNone/>
            </a:pPr>
            <a:r>
              <a:rPr lang="en-US" dirty="0" smtClean="0">
                <a:solidFill>
                  <a:srgbClr val="2B91AF"/>
                </a:solidFill>
                <a:latin typeface="Consolas"/>
                <a:ea typeface="MS PGothic"/>
                <a:cs typeface="Arial"/>
              </a:rPr>
              <a:t>	</a:t>
            </a:r>
            <a:r>
              <a:rPr lang="en-US" dirty="0" err="1" smtClean="0">
                <a:solidFill>
                  <a:srgbClr val="2B91AF"/>
                </a:solidFill>
                <a:latin typeface="Consolas"/>
                <a:ea typeface="MS PGothic"/>
                <a:cs typeface="Arial"/>
              </a:rPr>
              <a:t>MyStringVector</a:t>
            </a:r>
            <a:r>
              <a:rPr lang="en-US" dirty="0" smtClean="0">
                <a:solidFill>
                  <a:srgbClr val="000000"/>
                </a:solidFill>
                <a:latin typeface="Consolas"/>
                <a:ea typeface="MS PGothic"/>
                <a:cs typeface="Arial"/>
              </a:rPr>
              <a:t>&amp; operator=(</a:t>
            </a:r>
            <a:r>
              <a:rPr lang="en-US" dirty="0" err="1" smtClean="0">
                <a:solidFill>
                  <a:srgbClr val="0000FF"/>
                </a:solidFill>
                <a:latin typeface="Consolas"/>
                <a:ea typeface="MS PGothic"/>
                <a:cs typeface="Arial"/>
              </a:rPr>
              <a:t>const</a:t>
            </a:r>
            <a:r>
              <a:rPr lang="en-US" dirty="0" smtClean="0">
                <a:solidFill>
                  <a:srgbClr val="000000"/>
                </a:solidFill>
                <a:latin typeface="Consolas"/>
                <a:ea typeface="MS PGothic"/>
                <a:cs typeface="Arial"/>
              </a:rPr>
              <a:t> </a:t>
            </a:r>
            <a:r>
              <a:rPr lang="en-US" dirty="0" err="1" smtClean="0">
                <a:solidFill>
                  <a:srgbClr val="2B91AF"/>
                </a:solidFill>
                <a:latin typeface="Consolas"/>
                <a:ea typeface="MS PGothic"/>
                <a:cs typeface="Arial"/>
              </a:rPr>
              <a:t>MyStringVector</a:t>
            </a:r>
            <a:r>
              <a:rPr lang="en-US" dirty="0" smtClean="0">
                <a:solidFill>
                  <a:srgbClr val="000000"/>
                </a:solidFill>
                <a:latin typeface="Consolas"/>
                <a:ea typeface="MS PGothic"/>
                <a:cs typeface="Arial"/>
              </a:rPr>
              <a:t>&amp; </a:t>
            </a:r>
            <a:r>
              <a:rPr lang="en-US" dirty="0" smtClean="0">
                <a:solidFill>
                  <a:srgbClr val="808080"/>
                </a:solidFill>
                <a:latin typeface="Consolas"/>
                <a:ea typeface="MS PGothic"/>
                <a:cs typeface="Arial"/>
              </a:rPr>
              <a:t>vector</a:t>
            </a:r>
            <a:r>
              <a:rPr lang="en-US" dirty="0" smtClean="0">
                <a:solidFill>
                  <a:srgbClr val="000000"/>
                </a:solidFill>
                <a:latin typeface="Consolas"/>
                <a:ea typeface="MS PGothic"/>
                <a:cs typeface="Arial"/>
              </a:rPr>
              <a:t>)</a:t>
            </a:r>
          </a:p>
          <a:p>
            <a:pPr lvl="2" indent="0">
              <a:buNone/>
            </a:pPr>
            <a:r>
              <a:rPr lang="en-US" dirty="0" smtClean="0">
                <a:solidFill>
                  <a:srgbClr val="2B91AF"/>
                </a:solidFill>
                <a:latin typeface="Consolas"/>
                <a:ea typeface="MS PGothic"/>
                <a:cs typeface="Arial"/>
              </a:rPr>
              <a:t>	</a:t>
            </a:r>
            <a:r>
              <a:rPr lang="en-US" dirty="0" err="1" smtClean="0">
                <a:solidFill>
                  <a:srgbClr val="2B91AF"/>
                </a:solidFill>
                <a:latin typeface="Consolas"/>
                <a:ea typeface="MS PGothic"/>
                <a:cs typeface="Arial"/>
              </a:rPr>
              <a:t>MyStringVector</a:t>
            </a:r>
            <a:r>
              <a:rPr lang="en-US" dirty="0" smtClean="0">
                <a:solidFill>
                  <a:srgbClr val="000000"/>
                </a:solidFill>
                <a:latin typeface="Consolas"/>
                <a:ea typeface="MS PGothic"/>
                <a:cs typeface="Arial"/>
              </a:rPr>
              <a:t>&amp; operator=(</a:t>
            </a:r>
            <a:r>
              <a:rPr lang="en-US" dirty="0" err="1" smtClean="0">
                <a:solidFill>
                  <a:srgbClr val="2B91AF"/>
                </a:solidFill>
                <a:latin typeface="Consolas"/>
                <a:ea typeface="MS PGothic"/>
                <a:cs typeface="Arial"/>
              </a:rPr>
              <a:t>MyStringVector</a:t>
            </a:r>
            <a:r>
              <a:rPr lang="en-US" dirty="0" smtClean="0">
                <a:solidFill>
                  <a:srgbClr val="000000"/>
                </a:solidFill>
                <a:latin typeface="Consolas"/>
                <a:ea typeface="MS PGothic"/>
                <a:cs typeface="Arial"/>
              </a:rPr>
              <a:t>&amp;&amp; </a:t>
            </a:r>
            <a:r>
              <a:rPr lang="en-US" dirty="0" smtClean="0">
                <a:solidFill>
                  <a:srgbClr val="808080"/>
                </a:solidFill>
                <a:latin typeface="Consolas"/>
                <a:ea typeface="MS PGothic"/>
                <a:cs typeface="Arial"/>
              </a:rPr>
              <a:t>vector</a:t>
            </a:r>
            <a:r>
              <a:rPr lang="en-US" dirty="0" smtClean="0">
                <a:solidFill>
                  <a:srgbClr val="000000"/>
                </a:solidFill>
                <a:latin typeface="Consolas"/>
                <a:ea typeface="MS PGothic"/>
                <a:cs typeface="Arial"/>
              </a:rPr>
              <a:t>)</a:t>
            </a:r>
            <a:endParaRPr lang="en-US" dirty="0" smtClean="0"/>
          </a:p>
          <a:p>
            <a:endParaRPr lang="en-US" dirty="0"/>
          </a:p>
        </p:txBody>
      </p:sp>
      <p:sp>
        <p:nvSpPr>
          <p:cNvPr id="7" name="Content Placeholder 3"/>
          <p:cNvSpPr txBox="1">
            <a:spLocks/>
          </p:cNvSpPr>
          <p:nvPr/>
        </p:nvSpPr>
        <p:spPr bwMode="auto">
          <a:xfrm>
            <a:off x="533400" y="1600200"/>
            <a:ext cx="7772398" cy="1718035"/>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a:t>
            </a: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a:solidFill>
                  <a:srgbClr val="0000FF"/>
                </a:solidFill>
                <a:latin typeface="Consolas"/>
                <a:ea typeface="MS PGothic"/>
                <a:cs typeface="Arial"/>
              </a:rPr>
              <a:t>return</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endParaRPr lang="en-US" sz="1600" dirty="0">
              <a:latin typeface="Calibri"/>
              <a:ea typeface="SimSun"/>
              <a:cs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effectLst/>
              <a:latin typeface="Calibri"/>
              <a:ea typeface="SimSun"/>
              <a:cs typeface="Times New Roman"/>
            </a:endParaRPr>
          </a:p>
        </p:txBody>
      </p:sp>
      <p:sp>
        <p:nvSpPr>
          <p:cNvPr id="4" name="&quot;No&quot; Symbol 3"/>
          <p:cNvSpPr/>
          <p:nvPr/>
        </p:nvSpPr>
        <p:spPr bwMode="auto">
          <a:xfrm>
            <a:off x="685800" y="1641835"/>
            <a:ext cx="381000" cy="381000"/>
          </a:xfrm>
          <a:prstGeom prst="noSmoking">
            <a:avLst/>
          </a:prstGeom>
          <a:solidFill>
            <a:srgbClr val="FF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Tree>
    <p:extLst>
      <p:ext uri="{BB962C8B-B14F-4D97-AF65-F5344CB8AC3E}">
        <p14:creationId xmlns:p14="http://schemas.microsoft.com/office/powerpoint/2010/main" val="127596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Something wrong?</a:t>
            </a:r>
          </a:p>
        </p:txBody>
      </p:sp>
      <p:sp>
        <p:nvSpPr>
          <p:cNvPr id="3" name="Content Placeholder 2"/>
          <p:cNvSpPr>
            <a:spLocks noGrp="1"/>
          </p:cNvSpPr>
          <p:nvPr>
            <p:ph idx="1"/>
          </p:nvPr>
        </p:nvSpPr>
        <p:spPr/>
        <p:txBody>
          <a:bodyPr/>
          <a:lstStyle/>
          <a:p>
            <a:pPr marL="285750" indent="-285750">
              <a:buFont typeface="Arial" pitchFamily="34" charset="0"/>
              <a:buChar char="•"/>
            </a:pPr>
            <a:endParaRPr lang="en-US" dirty="0"/>
          </a:p>
        </p:txBody>
      </p:sp>
      <p:sp>
        <p:nvSpPr>
          <p:cNvPr id="7" name="Content Placeholder 3"/>
          <p:cNvSpPr txBox="1">
            <a:spLocks/>
          </p:cNvSpPr>
          <p:nvPr/>
        </p:nvSpPr>
        <p:spPr bwMode="auto">
          <a:xfrm>
            <a:off x="533400" y="1822407"/>
            <a:ext cx="7772398" cy="12255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5000"/>
              </a:lnSpc>
              <a:spcBef>
                <a:spcPts val="0"/>
              </a:spcBef>
              <a:spcAft>
                <a:spcPts val="0"/>
              </a:spcAft>
            </a:pPr>
            <a:r>
              <a:rPr lang="en-US" sz="1600" dirty="0" err="1" smtClean="0">
                <a:solidFill>
                  <a:srgbClr val="000000"/>
                </a:solidFill>
                <a:latin typeface="Consolas"/>
                <a:ea typeface="SimSun"/>
                <a:cs typeface="Times New Roman"/>
              </a:rPr>
              <a:t>std</a:t>
            </a:r>
            <a:r>
              <a:rPr lang="en-US" sz="1600" dirty="0">
                <a:solidFill>
                  <a:srgbClr val="000000"/>
                </a:solidFill>
                <a:latin typeface="Consolas"/>
                <a:ea typeface="SimSun"/>
                <a:cs typeface="Times New Roman"/>
              </a:rPr>
              <a:t>::</a:t>
            </a:r>
            <a:r>
              <a:rPr lang="en-US" sz="1600" dirty="0">
                <a:solidFill>
                  <a:srgbClr val="2B91AF"/>
                </a:solidFill>
                <a:latin typeface="Consolas"/>
                <a:ea typeface="SimSun"/>
                <a:cs typeface="Times New Roman"/>
              </a:rPr>
              <a:t>string</a:t>
            </a:r>
            <a:r>
              <a:rPr lang="en-US" sz="1600" dirty="0">
                <a:solidFill>
                  <a:srgbClr val="000000"/>
                </a:solidFill>
                <a:latin typeface="Consolas"/>
                <a:ea typeface="SimSun"/>
                <a:cs typeface="Times New Roman"/>
              </a:rPr>
              <a:t> a(“Test”)</a:t>
            </a:r>
            <a:endParaRPr lang="en-US" sz="2000" dirty="0">
              <a:latin typeface="Calibri"/>
              <a:ea typeface="SimSun"/>
              <a:cs typeface="Times New Roman"/>
            </a:endParaRPr>
          </a:p>
          <a:p>
            <a:pPr algn="l">
              <a:lnSpc>
                <a:spcPct val="115000"/>
              </a:lnSpc>
              <a:spcBef>
                <a:spcPts val="0"/>
              </a:spcBef>
              <a:spcAft>
                <a:spcPts val="0"/>
              </a:spcAft>
            </a:pPr>
            <a:r>
              <a:rPr lang="en-US" sz="1600" dirty="0" err="1" smtClean="0">
                <a:solidFill>
                  <a:srgbClr val="000000"/>
                </a:solidFill>
                <a:latin typeface="Consolas"/>
                <a:ea typeface="SimSun"/>
                <a:cs typeface="Times New Roman"/>
              </a:rPr>
              <a:t>std</a:t>
            </a:r>
            <a:r>
              <a:rPr lang="en-US" sz="1600" dirty="0" smtClean="0">
                <a:solidFill>
                  <a:srgbClr val="000000"/>
                </a:solidFill>
                <a:latin typeface="Consolas"/>
                <a:ea typeface="SimSun"/>
                <a:cs typeface="Times New Roman"/>
              </a:rPr>
              <a:t>::</a:t>
            </a:r>
            <a:r>
              <a:rPr lang="en-US" sz="1600" dirty="0" smtClean="0">
                <a:solidFill>
                  <a:srgbClr val="2B91AF"/>
                </a:solidFill>
                <a:latin typeface="Consolas"/>
                <a:ea typeface="SimSun"/>
                <a:cs typeface="Times New Roman"/>
              </a:rPr>
              <a:t>string</a:t>
            </a:r>
            <a:r>
              <a:rPr lang="en-US" sz="1600" dirty="0" smtClean="0">
                <a:solidFill>
                  <a:srgbClr val="000000"/>
                </a:solidFill>
                <a:latin typeface="Consolas"/>
                <a:ea typeface="SimSun"/>
                <a:cs typeface="Times New Roman"/>
              </a:rPr>
              <a:t> </a:t>
            </a:r>
            <a:r>
              <a:rPr lang="en-US" sz="1600" dirty="0">
                <a:solidFill>
                  <a:srgbClr val="000000"/>
                </a:solidFill>
                <a:latin typeface="Consolas"/>
                <a:ea typeface="SimSun"/>
                <a:cs typeface="Times New Roman"/>
              </a:rPr>
              <a:t>b = </a:t>
            </a:r>
            <a:r>
              <a:rPr lang="en-US" sz="1600" dirty="0" err="1">
                <a:solidFill>
                  <a:srgbClr val="000000"/>
                </a:solidFill>
                <a:latin typeface="Consolas"/>
                <a:ea typeface="SimSun"/>
                <a:cs typeface="Times New Roman"/>
              </a:rPr>
              <a:t>std</a:t>
            </a:r>
            <a:r>
              <a:rPr lang="en-US" sz="1600" dirty="0">
                <a:solidFill>
                  <a:srgbClr val="000000"/>
                </a:solidFill>
                <a:latin typeface="Consolas"/>
                <a:ea typeface="SimSun"/>
                <a:cs typeface="Times New Roman"/>
              </a:rPr>
              <a:t>::move(a);</a:t>
            </a:r>
            <a:endParaRPr lang="en-US" sz="2000" dirty="0">
              <a:latin typeface="Calibri"/>
              <a:ea typeface="SimSun"/>
              <a:cs typeface="Times New Roman"/>
            </a:endParaRPr>
          </a:p>
          <a:p>
            <a:pPr algn="l">
              <a:lnSpc>
                <a:spcPct val="115000"/>
              </a:lnSpc>
              <a:spcBef>
                <a:spcPts val="0"/>
              </a:spcBef>
              <a:spcAft>
                <a:spcPts val="0"/>
              </a:spcAft>
            </a:pPr>
            <a:r>
              <a:rPr lang="en-US" sz="1600" dirty="0" smtClean="0">
                <a:solidFill>
                  <a:srgbClr val="000000"/>
                </a:solidFill>
                <a:latin typeface="Consolas"/>
                <a:ea typeface="SimSun"/>
                <a:cs typeface="Times New Roman"/>
              </a:rPr>
              <a:t>…</a:t>
            </a:r>
            <a:endParaRPr lang="en-US" sz="2000" dirty="0">
              <a:latin typeface="Calibri"/>
              <a:ea typeface="SimSun"/>
              <a:cs typeface="Times New Roman"/>
            </a:endParaRPr>
          </a:p>
          <a:p>
            <a:pPr algn="l">
              <a:lnSpc>
                <a:spcPct val="115000"/>
              </a:lnSpc>
              <a:spcBef>
                <a:spcPts val="0"/>
              </a:spcBef>
              <a:spcAft>
                <a:spcPts val="1000"/>
              </a:spcAft>
            </a:pPr>
            <a:r>
              <a:rPr lang="en-US" sz="1600" dirty="0" smtClean="0">
                <a:solidFill>
                  <a:srgbClr val="000000"/>
                </a:solidFill>
                <a:latin typeface="Consolas"/>
                <a:ea typeface="SimSun"/>
                <a:cs typeface="Times New Roman"/>
              </a:rPr>
              <a:t>a </a:t>
            </a:r>
            <a:r>
              <a:rPr lang="en-US" sz="1600" dirty="0">
                <a:solidFill>
                  <a:srgbClr val="000000"/>
                </a:solidFill>
                <a:latin typeface="Consolas"/>
                <a:ea typeface="SimSun"/>
                <a:cs typeface="Times New Roman"/>
              </a:rPr>
              <a:t>+= “test”;</a:t>
            </a:r>
            <a:endParaRPr lang="en-US" sz="2000" dirty="0">
              <a:effectLst/>
              <a:latin typeface="Calibri"/>
              <a:ea typeface="SimSun"/>
              <a:cs typeface="Times New Roman"/>
            </a:endParaRPr>
          </a:p>
        </p:txBody>
      </p:sp>
    </p:spTree>
    <p:extLst>
      <p:ext uri="{BB962C8B-B14F-4D97-AF65-F5344CB8AC3E}">
        <p14:creationId xmlns:p14="http://schemas.microsoft.com/office/powerpoint/2010/main" val="20198585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Don't </a:t>
            </a:r>
            <a:r>
              <a:rPr lang="en-US" dirty="0"/>
              <a:t>use a value that has been moved</a:t>
            </a:r>
          </a:p>
        </p:txBody>
      </p:sp>
      <p:sp>
        <p:nvSpPr>
          <p:cNvPr id="3" name="Content Placeholder 2"/>
          <p:cNvSpPr>
            <a:spLocks noGrp="1"/>
          </p:cNvSpPr>
          <p:nvPr>
            <p:ph idx="1"/>
          </p:nvPr>
        </p:nvSpPr>
        <p:spPr/>
        <p:txBody>
          <a:bodyPr/>
          <a:lstStyle/>
          <a:p>
            <a:pPr marL="285750" indent="-285750">
              <a:buFont typeface="Arial" pitchFamily="34" charset="0"/>
              <a:buChar char="•"/>
            </a:pPr>
            <a:r>
              <a:rPr lang="en-US" dirty="0" smtClean="0"/>
              <a:t>Object in unspecified valid state</a:t>
            </a:r>
          </a:p>
          <a:p>
            <a:pPr marL="285750" indent="-285750">
              <a:buFont typeface="Arial" pitchFamily="34" charset="0"/>
              <a:buChar char="•"/>
            </a:pPr>
            <a:endParaRPr lang="en-US" dirty="0"/>
          </a:p>
        </p:txBody>
      </p:sp>
      <p:sp>
        <p:nvSpPr>
          <p:cNvPr id="7" name="Content Placeholder 3"/>
          <p:cNvSpPr txBox="1">
            <a:spLocks/>
          </p:cNvSpPr>
          <p:nvPr/>
        </p:nvSpPr>
        <p:spPr bwMode="auto">
          <a:xfrm>
            <a:off x="533400" y="1822407"/>
            <a:ext cx="7772398" cy="122559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5000"/>
              </a:lnSpc>
              <a:spcBef>
                <a:spcPts val="0"/>
              </a:spcBef>
              <a:spcAft>
                <a:spcPts val="0"/>
              </a:spcAft>
            </a:pPr>
            <a:r>
              <a:rPr lang="en-US" sz="1600" dirty="0" err="1" smtClean="0">
                <a:solidFill>
                  <a:srgbClr val="000000"/>
                </a:solidFill>
                <a:latin typeface="Consolas"/>
                <a:ea typeface="SimSun"/>
                <a:cs typeface="Times New Roman"/>
              </a:rPr>
              <a:t>std</a:t>
            </a:r>
            <a:r>
              <a:rPr lang="en-US" sz="1600" dirty="0">
                <a:solidFill>
                  <a:srgbClr val="000000"/>
                </a:solidFill>
                <a:latin typeface="Consolas"/>
                <a:ea typeface="SimSun"/>
                <a:cs typeface="Times New Roman"/>
              </a:rPr>
              <a:t>::</a:t>
            </a:r>
            <a:r>
              <a:rPr lang="en-US" sz="1600" dirty="0">
                <a:solidFill>
                  <a:srgbClr val="2B91AF"/>
                </a:solidFill>
                <a:latin typeface="Consolas"/>
                <a:ea typeface="SimSun"/>
                <a:cs typeface="Times New Roman"/>
              </a:rPr>
              <a:t>string</a:t>
            </a:r>
            <a:r>
              <a:rPr lang="en-US" sz="1600" dirty="0">
                <a:solidFill>
                  <a:srgbClr val="000000"/>
                </a:solidFill>
                <a:latin typeface="Consolas"/>
                <a:ea typeface="SimSun"/>
                <a:cs typeface="Times New Roman"/>
              </a:rPr>
              <a:t> a(“Test”)</a:t>
            </a:r>
            <a:endParaRPr lang="en-US" sz="2000" dirty="0">
              <a:latin typeface="Calibri"/>
              <a:ea typeface="SimSun"/>
              <a:cs typeface="Times New Roman"/>
            </a:endParaRPr>
          </a:p>
          <a:p>
            <a:pPr algn="l">
              <a:lnSpc>
                <a:spcPct val="115000"/>
              </a:lnSpc>
              <a:spcBef>
                <a:spcPts val="0"/>
              </a:spcBef>
              <a:spcAft>
                <a:spcPts val="0"/>
              </a:spcAft>
            </a:pPr>
            <a:r>
              <a:rPr lang="en-US" sz="1600" dirty="0" err="1" smtClean="0">
                <a:solidFill>
                  <a:srgbClr val="000000"/>
                </a:solidFill>
                <a:latin typeface="Consolas"/>
                <a:ea typeface="SimSun"/>
                <a:cs typeface="Times New Roman"/>
              </a:rPr>
              <a:t>std</a:t>
            </a:r>
            <a:r>
              <a:rPr lang="en-US" sz="1600" dirty="0" smtClean="0">
                <a:solidFill>
                  <a:srgbClr val="000000"/>
                </a:solidFill>
                <a:latin typeface="Consolas"/>
                <a:ea typeface="SimSun"/>
                <a:cs typeface="Times New Roman"/>
              </a:rPr>
              <a:t>::</a:t>
            </a:r>
            <a:r>
              <a:rPr lang="en-US" sz="1600" dirty="0" smtClean="0">
                <a:solidFill>
                  <a:srgbClr val="2B91AF"/>
                </a:solidFill>
                <a:latin typeface="Consolas"/>
                <a:ea typeface="SimSun"/>
                <a:cs typeface="Times New Roman"/>
              </a:rPr>
              <a:t>string</a:t>
            </a:r>
            <a:r>
              <a:rPr lang="en-US" sz="1600" dirty="0" smtClean="0">
                <a:solidFill>
                  <a:srgbClr val="000000"/>
                </a:solidFill>
                <a:latin typeface="Consolas"/>
                <a:ea typeface="SimSun"/>
                <a:cs typeface="Times New Roman"/>
              </a:rPr>
              <a:t> </a:t>
            </a:r>
            <a:r>
              <a:rPr lang="en-US" sz="1600" dirty="0">
                <a:solidFill>
                  <a:srgbClr val="000000"/>
                </a:solidFill>
                <a:latin typeface="Consolas"/>
                <a:ea typeface="SimSun"/>
                <a:cs typeface="Times New Roman"/>
              </a:rPr>
              <a:t>b = </a:t>
            </a:r>
            <a:r>
              <a:rPr lang="en-US" sz="1600" dirty="0" err="1">
                <a:solidFill>
                  <a:srgbClr val="000000"/>
                </a:solidFill>
                <a:latin typeface="Consolas"/>
                <a:ea typeface="SimSun"/>
                <a:cs typeface="Times New Roman"/>
              </a:rPr>
              <a:t>std</a:t>
            </a:r>
            <a:r>
              <a:rPr lang="en-US" sz="1600" dirty="0">
                <a:solidFill>
                  <a:srgbClr val="000000"/>
                </a:solidFill>
                <a:latin typeface="Consolas"/>
                <a:ea typeface="SimSun"/>
                <a:cs typeface="Times New Roman"/>
              </a:rPr>
              <a:t>::move(a);</a:t>
            </a:r>
            <a:endParaRPr lang="en-US" sz="2000" dirty="0">
              <a:latin typeface="Calibri"/>
              <a:ea typeface="SimSun"/>
              <a:cs typeface="Times New Roman"/>
            </a:endParaRPr>
          </a:p>
          <a:p>
            <a:pPr algn="l">
              <a:lnSpc>
                <a:spcPct val="115000"/>
              </a:lnSpc>
              <a:spcBef>
                <a:spcPts val="0"/>
              </a:spcBef>
              <a:spcAft>
                <a:spcPts val="0"/>
              </a:spcAft>
            </a:pPr>
            <a:r>
              <a:rPr lang="en-US" sz="1600" dirty="0" smtClean="0">
                <a:solidFill>
                  <a:srgbClr val="000000"/>
                </a:solidFill>
                <a:latin typeface="Consolas"/>
                <a:ea typeface="SimSun"/>
                <a:cs typeface="Times New Roman"/>
              </a:rPr>
              <a:t>…</a:t>
            </a:r>
            <a:endParaRPr lang="en-US" sz="2000" dirty="0">
              <a:latin typeface="Calibri"/>
              <a:ea typeface="SimSun"/>
              <a:cs typeface="Times New Roman"/>
            </a:endParaRPr>
          </a:p>
          <a:p>
            <a:pPr algn="l">
              <a:lnSpc>
                <a:spcPct val="115000"/>
              </a:lnSpc>
              <a:spcBef>
                <a:spcPts val="0"/>
              </a:spcBef>
              <a:spcAft>
                <a:spcPts val="1000"/>
              </a:spcAft>
            </a:pPr>
            <a:r>
              <a:rPr lang="en-US" sz="1600" dirty="0" smtClean="0">
                <a:solidFill>
                  <a:srgbClr val="000000"/>
                </a:solidFill>
                <a:latin typeface="Consolas"/>
                <a:ea typeface="SimSun"/>
                <a:cs typeface="Times New Roman"/>
              </a:rPr>
              <a:t>a </a:t>
            </a:r>
            <a:r>
              <a:rPr lang="en-US" sz="1600" dirty="0">
                <a:solidFill>
                  <a:srgbClr val="000000"/>
                </a:solidFill>
                <a:latin typeface="Consolas"/>
                <a:ea typeface="SimSun"/>
                <a:cs typeface="Times New Roman"/>
              </a:rPr>
              <a:t>+= “test”;</a:t>
            </a:r>
            <a:endParaRPr lang="en-US" sz="2000" dirty="0">
              <a:effectLst/>
              <a:latin typeface="Calibri"/>
              <a:ea typeface="SimSun"/>
              <a:cs typeface="Times New Roman"/>
            </a:endParaRPr>
          </a:p>
        </p:txBody>
      </p:sp>
      <p:sp>
        <p:nvSpPr>
          <p:cNvPr id="8" name="&quot;No&quot; Symbol 7"/>
          <p:cNvSpPr/>
          <p:nvPr/>
        </p:nvSpPr>
        <p:spPr bwMode="auto">
          <a:xfrm>
            <a:off x="685800" y="2667000"/>
            <a:ext cx="381000" cy="381000"/>
          </a:xfrm>
          <a:prstGeom prst="noSmoking">
            <a:avLst/>
          </a:prstGeom>
          <a:solidFill>
            <a:srgbClr val="FF0000"/>
          </a:solidFill>
          <a:ln>
            <a:noFill/>
          </a:ln>
          <a:effectLs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sp>
        <p:nvSpPr>
          <p:cNvPr id="9" name="Rounded Rectangle 8"/>
          <p:cNvSpPr/>
          <p:nvPr/>
        </p:nvSpPr>
        <p:spPr bwMode="auto">
          <a:xfrm>
            <a:off x="4114800" y="2435203"/>
            <a:ext cx="3962400" cy="1447800"/>
          </a:xfrm>
          <a:prstGeom prst="round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4000" numCol="1" spcCol="72000" rtlCol="0" anchor="ctr">
            <a:noAutofit/>
          </a:bodyPr>
          <a:lstStyle/>
          <a:p>
            <a:pPr algn="ctr">
              <a:lnSpc>
                <a:spcPct val="110000"/>
              </a:lnSpc>
              <a:spcBef>
                <a:spcPct val="0"/>
              </a:spcBef>
              <a:buFont typeface="Wingdings" charset="0"/>
              <a:buNone/>
            </a:pPr>
            <a:r>
              <a:rPr lang="en-US" b="1" i="1" dirty="0">
                <a:solidFill>
                  <a:schemeClr val="bg1"/>
                </a:solidFill>
              </a:rPr>
              <a:t>a</a:t>
            </a:r>
            <a:r>
              <a:rPr lang="en-US" b="1" dirty="0">
                <a:solidFill>
                  <a:schemeClr val="bg1"/>
                </a:solidFill>
              </a:rPr>
              <a:t> might be anything:</a:t>
            </a:r>
          </a:p>
          <a:p>
            <a:pPr algn="ctr">
              <a:lnSpc>
                <a:spcPct val="110000"/>
              </a:lnSpc>
              <a:spcBef>
                <a:spcPct val="0"/>
              </a:spcBef>
              <a:buFont typeface="Wingdings" charset="0"/>
              <a:buNone/>
            </a:pPr>
            <a:r>
              <a:rPr lang="en-US" b="1" dirty="0">
                <a:solidFill>
                  <a:schemeClr val="bg1"/>
                </a:solidFill>
              </a:rPr>
              <a:t>“Test”, “”, “Invalid String”, …</a:t>
            </a:r>
          </a:p>
          <a:p>
            <a:pPr algn="ctr">
              <a:lnSpc>
                <a:spcPct val="110000"/>
              </a:lnSpc>
              <a:spcBef>
                <a:spcPct val="0"/>
              </a:spcBef>
              <a:buFont typeface="Wingdings" charset="0"/>
              <a:buNone/>
            </a:pPr>
            <a:r>
              <a:rPr lang="en-US" b="1" dirty="0">
                <a:solidFill>
                  <a:schemeClr val="bg1"/>
                </a:solidFill>
              </a:rPr>
              <a:t>Most likely: “”</a:t>
            </a:r>
          </a:p>
          <a:p>
            <a:pPr algn="ctr">
              <a:lnSpc>
                <a:spcPct val="110000"/>
              </a:lnSpc>
              <a:spcBef>
                <a:spcPct val="0"/>
              </a:spcBef>
              <a:buFont typeface="Wingdings" charset="0"/>
              <a:buNone/>
            </a:pPr>
            <a:r>
              <a:rPr lang="en-US" b="1" dirty="0">
                <a:solidFill>
                  <a:schemeClr val="bg1"/>
                </a:solidFill>
              </a:rPr>
              <a:t>Unspecified, but valid</a:t>
            </a:r>
          </a:p>
        </p:txBody>
      </p:sp>
      <p:cxnSp>
        <p:nvCxnSpPr>
          <p:cNvPr id="10" name="Straight Arrow Connector 9"/>
          <p:cNvCxnSpPr>
            <a:stCxn id="9" idx="1"/>
          </p:cNvCxnSpPr>
          <p:nvPr/>
        </p:nvCxnSpPr>
        <p:spPr bwMode="auto">
          <a:xfrm flipH="1" flipV="1">
            <a:off x="1981200" y="2615791"/>
            <a:ext cx="2133600" cy="543312"/>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8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1</a:t>
            </a:r>
          </a:p>
        </p:txBody>
      </p:sp>
      <p:sp>
        <p:nvSpPr>
          <p:cNvPr id="3" name="Content Placeholder 2"/>
          <p:cNvSpPr>
            <a:spLocks noGrp="1"/>
          </p:cNvSpPr>
          <p:nvPr>
            <p:ph idx="1"/>
          </p:nvPr>
        </p:nvSpPr>
        <p:spPr/>
        <p:txBody>
          <a:bodyPr/>
          <a:lstStyle/>
          <a:p>
            <a:pPr marL="0" indent="0">
              <a:buNone/>
            </a:pPr>
            <a:endParaRPr lang="en-US" dirty="0" smtClean="0">
              <a:solidFill>
                <a:srgbClr val="000000"/>
              </a:solidFill>
              <a:highlight>
                <a:srgbClr val="FFFFFF"/>
              </a:highlight>
              <a:latin typeface="Consolas"/>
            </a:endParaRPr>
          </a:p>
          <a:p>
            <a:pPr marL="0" indent="0">
              <a:buNone/>
            </a:pPr>
            <a:endParaRPr lang="en-US" dirty="0">
              <a:solidFill>
                <a:srgbClr val="000000"/>
              </a:solidFill>
              <a:highlight>
                <a:srgbClr val="FFFFFF"/>
              </a:highlight>
              <a:latin typeface="Consolas"/>
            </a:endParaRPr>
          </a:p>
          <a:p>
            <a:pPr marL="0" indent="0">
              <a:buNone/>
            </a:pPr>
            <a:endParaRPr lang="en-US" dirty="0" smtClean="0">
              <a:solidFill>
                <a:srgbClr val="000000"/>
              </a:solidFill>
              <a:highlight>
                <a:srgbClr val="FFFFFF"/>
              </a:highlight>
              <a:latin typeface="Consolas"/>
            </a:endParaRPr>
          </a:p>
          <a:p>
            <a:pPr marL="0" indent="0">
              <a:buNone/>
            </a:pPr>
            <a:endParaRPr lang="en-US" dirty="0" smtClean="0">
              <a:solidFill>
                <a:srgbClr val="000000"/>
              </a:solidFill>
              <a:highlight>
                <a:srgbClr val="FFFFFF"/>
              </a:highlight>
              <a:latin typeface="Consolas"/>
            </a:endParaRPr>
          </a:p>
          <a:p>
            <a:pPr marL="285750" indent="-285750">
              <a:buFont typeface="Arial" pitchFamily="34" charset="0"/>
              <a:buChar char="•"/>
            </a:pPr>
            <a:r>
              <a:rPr lang="en-US" dirty="0" smtClean="0"/>
              <a:t>This will copy </a:t>
            </a:r>
            <a:r>
              <a:rPr lang="en-US" dirty="0" err="1" smtClean="0"/>
              <a:t>MyString</a:t>
            </a:r>
            <a:r>
              <a:rPr lang="en-US" dirty="0" smtClean="0"/>
              <a:t> (typically new heap allocation)</a:t>
            </a:r>
          </a:p>
          <a:p>
            <a:pPr marL="285750" indent="-285750">
              <a:buFont typeface="Arial" pitchFamily="34" charset="0"/>
              <a:buChar char="•"/>
            </a:pPr>
            <a:r>
              <a:rPr lang="en-US" dirty="0" smtClean="0"/>
              <a:t>What if we could avoid this copy (move semantics):</a:t>
            </a:r>
          </a:p>
          <a:p>
            <a:pPr lvl="4"/>
            <a:endParaRPr lang="en-US" dirty="0" smtClean="0"/>
          </a:p>
          <a:p>
            <a:pPr lvl="4"/>
            <a:endParaRPr lang="en-US" dirty="0"/>
          </a:p>
          <a:p>
            <a:pPr lvl="4"/>
            <a:endParaRPr lang="en-US" dirty="0" smtClean="0"/>
          </a:p>
          <a:p>
            <a:pPr lvl="4"/>
            <a:endParaRPr lang="en-US" dirty="0" smtClean="0"/>
          </a:p>
          <a:p>
            <a:pPr lvl="4"/>
            <a:endParaRPr lang="en-US" dirty="0"/>
          </a:p>
          <a:p>
            <a:pPr lvl="1"/>
            <a:r>
              <a:rPr lang="en-US" dirty="0" smtClean="0"/>
              <a:t>Why move semantics?</a:t>
            </a:r>
          </a:p>
          <a:p>
            <a:pPr marL="180975" lvl="2" indent="0">
              <a:buNone/>
            </a:pPr>
            <a:r>
              <a:rPr lang="en-US" dirty="0" smtClean="0"/>
              <a:t>	=&gt; Performance (avoid unnecessary copies)</a:t>
            </a:r>
          </a:p>
          <a:p>
            <a:pPr lvl="6"/>
            <a:r>
              <a:rPr lang="en-US" dirty="0" smtClean="0"/>
              <a:t>Mostly done automatically</a:t>
            </a:r>
          </a:p>
          <a:p>
            <a:pPr marL="180975" lvl="2" indent="0">
              <a:buNone/>
            </a:pPr>
            <a:r>
              <a:rPr lang="en-US" dirty="0"/>
              <a:t>	=&gt; </a:t>
            </a:r>
            <a:r>
              <a:rPr lang="en-US" dirty="0" smtClean="0"/>
              <a:t>Explicitly transfer ownership</a:t>
            </a:r>
          </a:p>
          <a:p>
            <a:pPr marL="180975" lvl="2" indent="0">
              <a:buNone/>
            </a:pPr>
            <a:r>
              <a:rPr lang="en-US" dirty="0" smtClean="0"/>
              <a:t>		Example: </a:t>
            </a:r>
            <a:r>
              <a:rPr lang="en-US" dirty="0" err="1" smtClean="0"/>
              <a:t>std</a:t>
            </a:r>
            <a:r>
              <a:rPr lang="en-US" dirty="0" smtClean="0"/>
              <a:t>::</a:t>
            </a:r>
            <a:r>
              <a:rPr lang="en-US" dirty="0" err="1" smtClean="0"/>
              <a:t>unique_ptr</a:t>
            </a:r>
            <a:endParaRPr lang="en-US" dirty="0"/>
          </a:p>
          <a:p>
            <a:pPr marL="180975" lvl="2" indent="0">
              <a:buNone/>
            </a:pPr>
            <a:endParaRPr lang="en-US" dirty="0"/>
          </a:p>
        </p:txBody>
      </p:sp>
      <p:sp>
        <p:nvSpPr>
          <p:cNvPr id="4" name="Content Placeholder 3"/>
          <p:cNvSpPr txBox="1">
            <a:spLocks/>
          </p:cNvSpPr>
          <p:nvPr/>
        </p:nvSpPr>
        <p:spPr bwMode="auto">
          <a:xfrm>
            <a:off x="533400" y="1447800"/>
            <a:ext cx="7772398" cy="702373"/>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smtClean="0">
                <a:solidFill>
                  <a:srgbClr val="000000"/>
                </a:solidFill>
                <a:latin typeface="Consolas"/>
                <a:ea typeface="MS PGothic"/>
                <a:cs typeface="Arial"/>
              </a:rPr>
              <a:t>vector.push_back</a:t>
            </a:r>
            <a:r>
              <a:rPr lang="en-US" sz="1800" dirty="0" smtClean="0">
                <a:solidFill>
                  <a:srgbClr val="000000"/>
                </a:solidFill>
                <a:latin typeface="Consolas"/>
                <a:ea typeface="MS PGothic"/>
                <a:cs typeface="Arial"/>
              </a:rPr>
              <a:t>(</a:t>
            </a:r>
            <a:r>
              <a:rPr lang="en-US" sz="1800" dirty="0" err="1" smtClean="0">
                <a:solidFill>
                  <a:srgbClr val="2B91AF"/>
                </a:solidFill>
                <a:latin typeface="Consolas"/>
                <a:ea typeface="MS PGothic"/>
                <a:cs typeface="Arial"/>
              </a:rPr>
              <a:t>MyString</a:t>
            </a:r>
            <a:r>
              <a:rPr lang="en-US" sz="1800" dirty="0">
                <a:solidFill>
                  <a:srgbClr val="000000"/>
                </a:solidFill>
                <a:latin typeface="Consolas"/>
                <a:ea typeface="MS PGothic"/>
                <a:cs typeface="Arial"/>
              </a:rPr>
              <a:t>(</a:t>
            </a:r>
            <a:r>
              <a:rPr lang="en-US" sz="1800" dirty="0">
                <a:solidFill>
                  <a:srgbClr val="A31515"/>
                </a:solidFill>
                <a:latin typeface="Consolas"/>
                <a:ea typeface="MS PGothic"/>
                <a:cs typeface="Arial"/>
              </a:rPr>
              <a:t>"To be, or not to be,</a:t>
            </a:r>
            <a:endParaRPr lang="en-US" sz="1200" dirty="0">
              <a:latin typeface="Times New Roman"/>
              <a:ea typeface="Times New Roman"/>
            </a:endParaRPr>
          </a:p>
          <a:p>
            <a:pPr algn="l">
              <a:lnSpc>
                <a:spcPct val="110000"/>
              </a:lnSpc>
              <a:spcBef>
                <a:spcPts val="0"/>
              </a:spcBef>
              <a:spcAft>
                <a:spcPts val="0"/>
              </a:spcAft>
            </a:pPr>
            <a:r>
              <a:rPr lang="en-US" sz="1800" dirty="0">
                <a:solidFill>
                  <a:srgbClr val="A31515"/>
                </a:solidFill>
                <a:latin typeface="Consolas"/>
                <a:ea typeface="MS PGothic"/>
                <a:cs typeface="Arial"/>
              </a:rPr>
              <a:t>     that is the question: Whether</a:t>
            </a:r>
            <a:r>
              <a:rPr lang="en-US" sz="1800" dirty="0" smtClean="0">
                <a:solidFill>
                  <a:srgbClr val="A31515"/>
                </a:solidFill>
                <a:latin typeface="Consolas"/>
                <a:ea typeface="MS PGothic"/>
                <a:cs typeface="Arial"/>
              </a:rPr>
              <a:t>…"</a:t>
            </a:r>
            <a:r>
              <a:rPr lang="en-US" sz="1800" dirty="0" smtClean="0">
                <a:solidFill>
                  <a:srgbClr val="000000"/>
                </a:solidFill>
                <a:latin typeface="Consolas"/>
                <a:ea typeface="MS PGothic"/>
                <a:cs typeface="Arial"/>
              </a:rPr>
              <a:t>));</a:t>
            </a:r>
            <a:endParaRPr lang="en-US" sz="1200" dirty="0">
              <a:latin typeface="Times New Roman"/>
              <a:ea typeface="Times New Roman"/>
            </a:endParaRPr>
          </a:p>
        </p:txBody>
      </p:sp>
      <p:graphicFrame>
        <p:nvGraphicFramePr>
          <p:cNvPr id="5" name="Table 4"/>
          <p:cNvGraphicFramePr>
            <a:graphicFrameLocks noGrp="1"/>
          </p:cNvGraphicFramePr>
          <p:nvPr>
            <p:extLst>
              <p:ext uri="{D42A27DB-BD31-4B8C-83A1-F6EECF244321}">
                <p14:modId xmlns:p14="http://schemas.microsoft.com/office/powerpoint/2010/main" val="2911344571"/>
              </p:ext>
            </p:extLst>
          </p:nvPr>
        </p:nvGraphicFramePr>
        <p:xfrm>
          <a:off x="1295400" y="3429000"/>
          <a:ext cx="6096000" cy="1112520"/>
        </p:xfrm>
        <a:graphic>
          <a:graphicData uri="http://schemas.openxmlformats.org/drawingml/2006/table">
            <a:tbl>
              <a:tblPr firstRow="1" bandRow="1">
                <a:tableStyleId>{5C22544A-7EE6-4342-B048-85BDC9FD1C3A}</a:tableStyleId>
              </a:tblPr>
              <a:tblGrid>
                <a:gridCol w="2032000"/>
                <a:gridCol w="2159001"/>
                <a:gridCol w="1904999"/>
              </a:tblGrid>
              <a:tr h="370840">
                <a:tc>
                  <a:txBody>
                    <a:bodyPr/>
                    <a:lstStyle/>
                    <a:p>
                      <a:endParaRPr lang="en-US" dirty="0"/>
                    </a:p>
                  </a:txBody>
                  <a:tcPr/>
                </a:tc>
                <a:tc>
                  <a:txBody>
                    <a:bodyPr/>
                    <a:lstStyle/>
                    <a:p>
                      <a:r>
                        <a:rPr lang="en-US" dirty="0" smtClean="0"/>
                        <a:t>No move support</a:t>
                      </a:r>
                      <a:endParaRPr lang="en-US" dirty="0"/>
                    </a:p>
                  </a:txBody>
                  <a:tcPr/>
                </a:tc>
                <a:tc>
                  <a:txBody>
                    <a:bodyPr/>
                    <a:lstStyle/>
                    <a:p>
                      <a:r>
                        <a:rPr lang="en-US" dirty="0" smtClean="0"/>
                        <a:t>Move support</a:t>
                      </a:r>
                      <a:endParaRPr lang="en-US" dirty="0"/>
                    </a:p>
                  </a:txBody>
                  <a:tcPr/>
                </a:tc>
              </a:tr>
              <a:tr h="370840">
                <a:tc>
                  <a:txBody>
                    <a:bodyPr/>
                    <a:lstStyle/>
                    <a:p>
                      <a:r>
                        <a:rPr lang="en-US" dirty="0" smtClean="0"/>
                        <a:t>no reserve</a:t>
                      </a:r>
                      <a:endParaRPr lang="en-US" dirty="0"/>
                    </a:p>
                  </a:txBody>
                  <a:tcPr/>
                </a:tc>
                <a:tc>
                  <a:txBody>
                    <a:bodyPr/>
                    <a:lstStyle/>
                    <a:p>
                      <a:r>
                        <a:rPr lang="en-US" dirty="0" smtClean="0">
                          <a:solidFill>
                            <a:srgbClr val="000000"/>
                          </a:solidFill>
                          <a:latin typeface="Consolas" panose="020B0609020204030204" pitchFamily="49" charset="0"/>
                          <a:ea typeface="MS PGothic"/>
                          <a:cs typeface="Consolas" panose="020B0609020204030204" pitchFamily="49" charset="0"/>
                        </a:rPr>
                        <a:t>3317 </a:t>
                      </a:r>
                      <a:r>
                        <a:rPr lang="en-US" dirty="0" err="1" smtClean="0">
                          <a:solidFill>
                            <a:srgbClr val="000000"/>
                          </a:solidFill>
                          <a:latin typeface="Consolas" panose="020B0609020204030204" pitchFamily="49" charset="0"/>
                          <a:ea typeface="MS PGothic"/>
                          <a:cs typeface="Consolas" panose="020B0609020204030204" pitchFamily="49" charset="0"/>
                        </a:rPr>
                        <a:t>ms</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solidFill>
                            <a:srgbClr val="000000"/>
                          </a:solidFill>
                          <a:latin typeface="Consolas" panose="020B0609020204030204" pitchFamily="49" charset="0"/>
                          <a:ea typeface="MS PGothic"/>
                          <a:cs typeface="Consolas" panose="020B0609020204030204" pitchFamily="49" charset="0"/>
                        </a:rPr>
                        <a:t>900 </a:t>
                      </a:r>
                      <a:r>
                        <a:rPr lang="en-US" dirty="0" err="1" smtClean="0">
                          <a:solidFill>
                            <a:srgbClr val="000000"/>
                          </a:solidFill>
                          <a:latin typeface="Consolas" panose="020B0609020204030204" pitchFamily="49" charset="0"/>
                          <a:ea typeface="MS PGothic"/>
                          <a:cs typeface="Consolas" panose="020B0609020204030204" pitchFamily="49" charset="0"/>
                        </a:rPr>
                        <a:t>ms</a:t>
                      </a:r>
                      <a:endParaRPr lang="en-US" dirty="0">
                        <a:latin typeface="Consolas" panose="020B0609020204030204" pitchFamily="49" charset="0"/>
                        <a:cs typeface="Consolas" panose="020B0609020204030204" pitchFamily="49" charset="0"/>
                      </a:endParaRPr>
                    </a:p>
                  </a:txBody>
                  <a:tcPr/>
                </a:tc>
              </a:tr>
              <a:tr h="370840">
                <a:tc>
                  <a:txBody>
                    <a:bodyPr/>
                    <a:lstStyle/>
                    <a:p>
                      <a:r>
                        <a:rPr lang="en-US" dirty="0" smtClean="0"/>
                        <a:t>reserve</a:t>
                      </a:r>
                      <a:endParaRPr lang="en-US" dirty="0"/>
                    </a:p>
                  </a:txBody>
                  <a:tcPr/>
                </a:tc>
                <a:tc>
                  <a:txBody>
                    <a:bodyPr/>
                    <a:lstStyle/>
                    <a:p>
                      <a:r>
                        <a:rPr lang="en-US" dirty="0" smtClean="0">
                          <a:latin typeface="Consolas" panose="020B0609020204030204" pitchFamily="49" charset="0"/>
                          <a:cs typeface="Consolas" panose="020B0609020204030204" pitchFamily="49" charset="0"/>
                        </a:rPr>
                        <a:t>1424 </a:t>
                      </a:r>
                      <a:r>
                        <a:rPr lang="en-US" dirty="0" err="1" smtClean="0">
                          <a:latin typeface="Consolas" panose="020B0609020204030204" pitchFamily="49" charset="0"/>
                          <a:cs typeface="Consolas" panose="020B0609020204030204" pitchFamily="49" charset="0"/>
                        </a:rPr>
                        <a:t>ms</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latin typeface="Consolas" panose="020B0609020204030204" pitchFamily="49" charset="0"/>
                          <a:cs typeface="Consolas" panose="020B0609020204030204" pitchFamily="49" charset="0"/>
                        </a:rPr>
                        <a:t>728 </a:t>
                      </a:r>
                      <a:r>
                        <a:rPr lang="en-US" baseline="0" dirty="0" err="1" smtClean="0">
                          <a:latin typeface="Consolas" panose="020B0609020204030204" pitchFamily="49" charset="0"/>
                          <a:cs typeface="Consolas" panose="020B0609020204030204" pitchFamily="49" charset="0"/>
                        </a:rPr>
                        <a:t>ms</a:t>
                      </a:r>
                      <a:endParaRPr lang="en-US"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24759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semantics &amp;&amp; </a:t>
            </a:r>
            <a:r>
              <a:rPr lang="en-US" dirty="0" err="1" smtClean="0"/>
              <a:t>rvalue</a:t>
            </a:r>
            <a:r>
              <a:rPr lang="en-US" dirty="0" smtClean="0"/>
              <a:t> references</a:t>
            </a:r>
            <a:endParaRPr lang="en-US" dirty="0"/>
          </a:p>
        </p:txBody>
      </p:sp>
      <p:sp>
        <p:nvSpPr>
          <p:cNvPr id="3" name="Content Placeholder 2"/>
          <p:cNvSpPr>
            <a:spLocks noGrp="1"/>
          </p:cNvSpPr>
          <p:nvPr>
            <p:ph idx="1"/>
          </p:nvPr>
        </p:nvSpPr>
        <p:spPr/>
        <p:txBody>
          <a:bodyPr/>
          <a:lstStyle/>
          <a:p>
            <a:pPr marL="285750" indent="-285750">
              <a:buFont typeface="Arial" pitchFamily="34" charset="0"/>
              <a:buChar char="•"/>
            </a:pPr>
            <a:r>
              <a:rPr lang="en-US" dirty="0" smtClean="0"/>
              <a:t>Broad topic</a:t>
            </a:r>
          </a:p>
          <a:p>
            <a:pPr marL="285750" indent="-285750">
              <a:buFont typeface="Arial" pitchFamily="34" charset="0"/>
              <a:buChar char="•"/>
            </a:pPr>
            <a:r>
              <a:rPr lang="en-US" dirty="0" smtClean="0"/>
              <a:t>Hidden slides</a:t>
            </a:r>
          </a:p>
          <a:p>
            <a:pPr marL="465138" lvl="1" indent="-285750">
              <a:buFont typeface="Arial" pitchFamily="34" charset="0"/>
              <a:buChar char="•"/>
            </a:pPr>
            <a:r>
              <a:rPr lang="en-US" dirty="0" smtClean="0"/>
              <a:t>More examples for move semantics</a:t>
            </a:r>
          </a:p>
          <a:p>
            <a:pPr marL="465138" lvl="1" indent="-285750">
              <a:buFont typeface="Arial" pitchFamily="34" charset="0"/>
              <a:buChar char="•"/>
            </a:pPr>
            <a:r>
              <a:rPr lang="en-US" dirty="0" smtClean="0"/>
              <a:t>RVO + NRVO: examples + explanation</a:t>
            </a:r>
          </a:p>
          <a:p>
            <a:pPr marL="465138" lvl="1" indent="-285750">
              <a:buFont typeface="Arial" pitchFamily="34" charset="0"/>
              <a:buChar char="•"/>
            </a:pPr>
            <a:r>
              <a:rPr lang="en-US" dirty="0" smtClean="0"/>
              <a:t>More examples for </a:t>
            </a:r>
            <a:r>
              <a:rPr lang="en-US" dirty="0" err="1" smtClean="0"/>
              <a:t>lvalues</a:t>
            </a:r>
            <a:r>
              <a:rPr lang="en-US" dirty="0" smtClean="0"/>
              <a:t> and </a:t>
            </a:r>
            <a:r>
              <a:rPr lang="en-US" dirty="0" err="1" smtClean="0"/>
              <a:t>rvalues</a:t>
            </a:r>
            <a:r>
              <a:rPr lang="en-US" dirty="0" smtClean="0"/>
              <a:t> (conversion rules)</a:t>
            </a:r>
          </a:p>
          <a:p>
            <a:pPr marL="465138" lvl="1" indent="-285750">
              <a:buFont typeface="Arial" pitchFamily="34" charset="0"/>
              <a:buChar char="•"/>
            </a:pPr>
            <a:r>
              <a:rPr lang="en-US" dirty="0" smtClean="0"/>
              <a:t>…</a:t>
            </a:r>
          </a:p>
        </p:txBody>
      </p:sp>
    </p:spTree>
    <p:extLst>
      <p:ext uri="{BB962C8B-B14F-4D97-AF65-F5344CB8AC3E}">
        <p14:creationId xmlns:p14="http://schemas.microsoft.com/office/powerpoint/2010/main" val="23091440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semantics &amp;&amp; </a:t>
            </a:r>
            <a:r>
              <a:rPr lang="en-US" dirty="0" err="1" smtClean="0"/>
              <a:t>rvalue</a:t>
            </a:r>
            <a:r>
              <a:rPr lang="en-US" dirty="0" smtClean="0"/>
              <a:t> references</a:t>
            </a:r>
            <a:endParaRPr lang="en-US" dirty="0"/>
          </a:p>
        </p:txBody>
      </p:sp>
      <p:sp>
        <p:nvSpPr>
          <p:cNvPr id="3" name="Content Placeholder 2"/>
          <p:cNvSpPr>
            <a:spLocks noGrp="1"/>
          </p:cNvSpPr>
          <p:nvPr>
            <p:ph idx="1"/>
          </p:nvPr>
        </p:nvSpPr>
        <p:spPr/>
        <p:txBody>
          <a:bodyPr/>
          <a:lstStyle/>
          <a:p>
            <a:pPr marL="285750" indent="-285750">
              <a:buFont typeface="Arial" pitchFamily="34" charset="0"/>
              <a:buChar char="•"/>
            </a:pPr>
            <a:r>
              <a:rPr lang="en-US" dirty="0" smtClean="0"/>
              <a:t>Part 2</a:t>
            </a:r>
          </a:p>
          <a:p>
            <a:pPr marL="522288" lvl="1" indent="-342900">
              <a:buFont typeface="+mj-lt"/>
              <a:buAutoNum type="arabicPeriod"/>
            </a:pPr>
            <a:r>
              <a:rPr lang="en-US" dirty="0" smtClean="0"/>
              <a:t>Alternative implementations </a:t>
            </a:r>
            <a:r>
              <a:rPr lang="en-US" dirty="0"/>
              <a:t>for move operations</a:t>
            </a:r>
            <a:endParaRPr lang="en-US" dirty="0" smtClean="0"/>
          </a:p>
          <a:p>
            <a:pPr marL="522288" lvl="1" indent="-342900">
              <a:buFont typeface="+mj-lt"/>
              <a:buAutoNum type="arabicPeriod"/>
            </a:pPr>
            <a:r>
              <a:rPr lang="en-US" dirty="0" smtClean="0"/>
              <a:t>Moving into C++14 lambda expressions</a:t>
            </a:r>
          </a:p>
          <a:p>
            <a:pPr marL="522288" lvl="1" indent="-342900">
              <a:buFont typeface="+mj-lt"/>
              <a:buAutoNum type="arabicPeriod"/>
            </a:pPr>
            <a:r>
              <a:rPr lang="en-US" dirty="0" err="1" smtClean="0"/>
              <a:t>Rvalue</a:t>
            </a:r>
            <a:r>
              <a:rPr lang="en-US" dirty="0" smtClean="0"/>
              <a:t> references and templates  (different binding rules)</a:t>
            </a:r>
          </a:p>
          <a:p>
            <a:pPr marL="644525" lvl="2" indent="-285750">
              <a:buFont typeface="Arial" pitchFamily="34" charset="0"/>
              <a:buChar char="•"/>
            </a:pPr>
            <a:r>
              <a:rPr lang="en-US" dirty="0"/>
              <a:t>void f(</a:t>
            </a:r>
            <a:r>
              <a:rPr lang="en-US" dirty="0" err="1"/>
              <a:t>int</a:t>
            </a:r>
            <a:r>
              <a:rPr lang="en-US" dirty="0"/>
              <a:t>&amp;&amp; a);</a:t>
            </a:r>
          </a:p>
          <a:p>
            <a:pPr lvl="3" indent="0">
              <a:buNone/>
            </a:pPr>
            <a:r>
              <a:rPr lang="en-US" dirty="0"/>
              <a:t>	=&gt; Only </a:t>
            </a:r>
            <a:r>
              <a:rPr lang="en-US" dirty="0" err="1"/>
              <a:t>rvalues</a:t>
            </a:r>
            <a:r>
              <a:rPr lang="en-US" dirty="0"/>
              <a:t> can bind with a</a:t>
            </a:r>
          </a:p>
          <a:p>
            <a:pPr marL="644525" lvl="2" indent="-285750">
              <a:buFont typeface="Arial" pitchFamily="34" charset="0"/>
              <a:buChar char="•"/>
            </a:pPr>
            <a:r>
              <a:rPr lang="en-US" dirty="0" smtClean="0"/>
              <a:t>template &lt;</a:t>
            </a:r>
            <a:r>
              <a:rPr lang="en-US" dirty="0" err="1" smtClean="0"/>
              <a:t>typename</a:t>
            </a:r>
            <a:r>
              <a:rPr lang="en-US" dirty="0" smtClean="0"/>
              <a:t> T&gt; void f(T&amp;&amp; a);</a:t>
            </a:r>
          </a:p>
          <a:p>
            <a:pPr lvl="3" indent="0">
              <a:buNone/>
            </a:pPr>
            <a:r>
              <a:rPr lang="en-US" dirty="0" smtClean="0"/>
              <a:t>	=&gt; </a:t>
            </a:r>
            <a:r>
              <a:rPr lang="en-US" dirty="0" err="1" smtClean="0"/>
              <a:t>Lvalues</a:t>
            </a:r>
            <a:r>
              <a:rPr lang="en-US" dirty="0" smtClean="0"/>
              <a:t> can bind with a</a:t>
            </a:r>
          </a:p>
          <a:p>
            <a:pPr marL="522288" lvl="1" indent="-342900">
              <a:buFont typeface="+mj-lt"/>
              <a:buAutoNum type="arabicPeriod"/>
            </a:pPr>
            <a:r>
              <a:rPr lang="en-US" dirty="0" smtClean="0"/>
              <a:t>Reference Collapsing rules </a:t>
            </a:r>
            <a:r>
              <a:rPr lang="en-US" dirty="0" smtClean="0">
                <a:sym typeface="Wingdings" pitchFamily="2" charset="2"/>
              </a:rPr>
              <a:t> </a:t>
            </a:r>
            <a:r>
              <a:rPr lang="en-US" dirty="0" smtClean="0"/>
              <a:t>Forwarding references</a:t>
            </a:r>
          </a:p>
          <a:p>
            <a:pPr marL="522288" lvl="1" indent="-342900">
              <a:buFont typeface="+mj-lt"/>
              <a:buAutoNum type="arabicPeriod"/>
            </a:pPr>
            <a:r>
              <a:rPr lang="en-US" dirty="0" smtClean="0"/>
              <a:t>Perfect forwarding</a:t>
            </a:r>
          </a:p>
          <a:p>
            <a:pPr marL="522288" lvl="1" indent="-342900">
              <a:buFont typeface="+mj-lt"/>
              <a:buAutoNum type="arabicPeriod"/>
            </a:pPr>
            <a:r>
              <a:rPr lang="en-US" dirty="0" err="1" smtClean="0"/>
              <a:t>std</a:t>
            </a:r>
            <a:r>
              <a:rPr lang="en-US" dirty="0" smtClean="0"/>
              <a:t>::forward</a:t>
            </a:r>
          </a:p>
          <a:p>
            <a:pPr marL="522288" lvl="1" indent="-342900">
              <a:buFont typeface="+mj-lt"/>
              <a:buAutoNum type="arabicPeriod"/>
            </a:pPr>
            <a:r>
              <a:rPr lang="en-US" dirty="0" smtClean="0"/>
              <a:t>How to pass arguments</a:t>
            </a:r>
          </a:p>
          <a:p>
            <a:pPr marL="522288" lvl="1" indent="-342900">
              <a:buFont typeface="+mj-lt"/>
              <a:buAutoNum type="arabicPeriod"/>
            </a:pPr>
            <a:r>
              <a:rPr lang="en-US" dirty="0" smtClean="0"/>
              <a:t>Emplace</a:t>
            </a:r>
          </a:p>
          <a:p>
            <a:pPr marL="644525" lvl="2" indent="-285750">
              <a:buFont typeface="Arial" pitchFamily="34" charset="0"/>
              <a:buChar char="•"/>
            </a:pPr>
            <a:endParaRPr lang="en-US" dirty="0"/>
          </a:p>
        </p:txBody>
      </p:sp>
    </p:spTree>
    <p:extLst>
      <p:ext uri="{BB962C8B-B14F-4D97-AF65-F5344CB8AC3E}">
        <p14:creationId xmlns:p14="http://schemas.microsoft.com/office/powerpoint/2010/main" val="4471654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semantics: Take-away notes</a:t>
            </a:r>
            <a:endParaRPr lang="en-US" dirty="0"/>
          </a:p>
        </p:txBody>
      </p:sp>
      <p:sp>
        <p:nvSpPr>
          <p:cNvPr id="3" name="Content Placeholder 2"/>
          <p:cNvSpPr>
            <a:spLocks noGrp="1"/>
          </p:cNvSpPr>
          <p:nvPr>
            <p:ph idx="1"/>
          </p:nvPr>
        </p:nvSpPr>
        <p:spPr>
          <a:xfrm>
            <a:off x="539749" y="1412874"/>
            <a:ext cx="7842251" cy="4752975"/>
          </a:xfrm>
        </p:spPr>
        <p:txBody>
          <a:bodyPr/>
          <a:lstStyle/>
          <a:p>
            <a:pPr marL="285750" indent="-285750">
              <a:buFont typeface="Arial" pitchFamily="34" charset="0"/>
              <a:buChar char="•"/>
            </a:pPr>
            <a:r>
              <a:rPr lang="en-US" dirty="0" smtClean="0"/>
              <a:t>Most (application) developers don’t need to be able to write move assignment operators and move constructors</a:t>
            </a:r>
          </a:p>
          <a:p>
            <a:pPr marL="465138" lvl="1" indent="-285750">
              <a:buFont typeface="Arial" pitchFamily="34" charset="0"/>
              <a:buChar char="•"/>
            </a:pPr>
            <a:r>
              <a:rPr lang="en-US" dirty="0" smtClean="0"/>
              <a:t>Generated</a:t>
            </a:r>
          </a:p>
          <a:p>
            <a:pPr marL="465138" lvl="1" indent="-285750">
              <a:buFont typeface="Arial" pitchFamily="34" charset="0"/>
              <a:buChar char="•"/>
            </a:pPr>
            <a:r>
              <a:rPr lang="en-US" dirty="0" smtClean="0"/>
              <a:t>Implemented for STL data structures</a:t>
            </a:r>
          </a:p>
          <a:p>
            <a:pPr marL="465138" lvl="1" indent="-285750">
              <a:buFont typeface="Arial" pitchFamily="34" charset="0"/>
              <a:buChar char="•"/>
            </a:pPr>
            <a:r>
              <a:rPr lang="en-US" dirty="0" smtClean="0"/>
              <a:t>Not a bottleneck for most types</a:t>
            </a:r>
          </a:p>
          <a:p>
            <a:pPr marL="465138" lvl="1" indent="-285750">
              <a:buFont typeface="Arial" pitchFamily="34" charset="0"/>
              <a:buChar char="•"/>
            </a:pPr>
            <a:r>
              <a:rPr lang="en-US" dirty="0" smtClean="0"/>
              <a:t>C++98 still good default</a:t>
            </a:r>
          </a:p>
          <a:p>
            <a:pPr marL="285750" indent="-285750">
              <a:buFont typeface="Arial" pitchFamily="34" charset="0"/>
              <a:buChar char="•"/>
            </a:pPr>
            <a:r>
              <a:rPr lang="en-US" dirty="0" smtClean="0"/>
              <a:t>Know existence of </a:t>
            </a:r>
            <a:r>
              <a:rPr lang="en-US" dirty="0" err="1" smtClean="0"/>
              <a:t>std</a:t>
            </a:r>
            <a:r>
              <a:rPr lang="en-US" dirty="0" smtClean="0"/>
              <a:t>::move, some idea what it does, when to use it</a:t>
            </a:r>
          </a:p>
          <a:p>
            <a:pPr marL="465138" lvl="1" indent="-285750">
              <a:buFont typeface="Arial" pitchFamily="34" charset="0"/>
              <a:buChar char="•"/>
            </a:pPr>
            <a:r>
              <a:rPr lang="en-US" dirty="0" smtClean="0"/>
              <a:t>Cast to </a:t>
            </a:r>
            <a:r>
              <a:rPr lang="en-US" dirty="0" err="1" smtClean="0"/>
              <a:t>rvalue</a:t>
            </a:r>
            <a:r>
              <a:rPr lang="en-US" dirty="0" smtClean="0"/>
              <a:t> reference</a:t>
            </a:r>
          </a:p>
          <a:p>
            <a:pPr marL="465138" lvl="1" indent="-285750">
              <a:buFont typeface="Arial" pitchFamily="34" charset="0"/>
              <a:buChar char="•"/>
            </a:pPr>
            <a:r>
              <a:rPr lang="en-US" dirty="0" smtClean="0"/>
              <a:t>Necessary for </a:t>
            </a:r>
            <a:r>
              <a:rPr lang="en-US" dirty="0" err="1" smtClean="0"/>
              <a:t>std</a:t>
            </a:r>
            <a:r>
              <a:rPr lang="en-US" dirty="0" smtClean="0"/>
              <a:t>::</a:t>
            </a:r>
            <a:r>
              <a:rPr lang="en-US" dirty="0" err="1" smtClean="0"/>
              <a:t>unique_ptr</a:t>
            </a:r>
            <a:endParaRPr lang="en-US" dirty="0" smtClean="0"/>
          </a:p>
          <a:p>
            <a:pPr marL="465138" lvl="1" indent="-285750">
              <a:buFont typeface="Arial" pitchFamily="34" charset="0"/>
              <a:buChar char="•"/>
            </a:pPr>
            <a:endParaRPr lang="en-US" dirty="0" smtClean="0"/>
          </a:p>
        </p:txBody>
      </p:sp>
    </p:spTree>
    <p:extLst>
      <p:ext uri="{BB962C8B-B14F-4D97-AF65-F5344CB8AC3E}">
        <p14:creationId xmlns:p14="http://schemas.microsoft.com/office/powerpoint/2010/main" val="214271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semantics: Take-away notes</a:t>
            </a:r>
            <a:endParaRPr lang="en-US" dirty="0"/>
          </a:p>
        </p:txBody>
      </p:sp>
      <p:sp>
        <p:nvSpPr>
          <p:cNvPr id="3" name="Content Placeholder 2"/>
          <p:cNvSpPr>
            <a:spLocks noGrp="1"/>
          </p:cNvSpPr>
          <p:nvPr>
            <p:ph idx="1"/>
          </p:nvPr>
        </p:nvSpPr>
        <p:spPr>
          <a:xfrm>
            <a:off x="539749" y="1412874"/>
            <a:ext cx="7842251" cy="4752975"/>
          </a:xfrm>
        </p:spPr>
        <p:txBody>
          <a:bodyPr/>
          <a:lstStyle/>
          <a:p>
            <a:pPr marL="285750" indent="-285750">
              <a:buFont typeface="Arial" pitchFamily="34" charset="0"/>
              <a:buChar char="•"/>
            </a:pPr>
            <a:r>
              <a:rPr lang="en-US" dirty="0" smtClean="0"/>
              <a:t>Tips</a:t>
            </a:r>
          </a:p>
          <a:p>
            <a:pPr marL="465138" lvl="1" indent="-285750">
              <a:buFont typeface="Arial" pitchFamily="34" charset="0"/>
              <a:buChar char="•"/>
            </a:pPr>
            <a:r>
              <a:rPr lang="en-US" dirty="0" smtClean="0"/>
              <a:t>Don’t return with </a:t>
            </a:r>
            <a:r>
              <a:rPr lang="en-US" dirty="0" err="1" smtClean="0"/>
              <a:t>std</a:t>
            </a:r>
            <a:r>
              <a:rPr lang="en-US" dirty="0" smtClean="0"/>
              <a:t>::move(…)</a:t>
            </a:r>
          </a:p>
          <a:p>
            <a:pPr marL="465138" lvl="1" indent="-285750">
              <a:buFont typeface="Arial" pitchFamily="34" charset="0"/>
              <a:buChar char="•"/>
            </a:pPr>
            <a:r>
              <a:rPr lang="en-US" dirty="0" smtClean="0"/>
              <a:t>Don’t use a moved value</a:t>
            </a:r>
          </a:p>
          <a:p>
            <a:pPr marL="465138" lvl="1" indent="-285750">
              <a:buFont typeface="Arial" pitchFamily="34" charset="0"/>
              <a:buChar char="•"/>
            </a:pPr>
            <a:r>
              <a:rPr lang="en-US" dirty="0" smtClean="0"/>
              <a:t>Function Signature</a:t>
            </a:r>
          </a:p>
          <a:p>
            <a:pPr marL="644525" lvl="2" indent="-285750">
              <a:buFont typeface="Arial" pitchFamily="34" charset="0"/>
              <a:buChar char="•"/>
            </a:pPr>
            <a:r>
              <a:rPr lang="en-US" dirty="0" smtClean="0"/>
              <a:t>Either return</a:t>
            </a:r>
          </a:p>
          <a:p>
            <a:pPr marL="823913" lvl="3" indent="-285750">
              <a:buFont typeface="Arial" pitchFamily="34" charset="0"/>
              <a:buChar char="•"/>
            </a:pPr>
            <a:r>
              <a:rPr lang="en-US" dirty="0" err="1" smtClean="0"/>
              <a:t>const</a:t>
            </a:r>
            <a:r>
              <a:rPr lang="en-US" dirty="0" smtClean="0"/>
              <a:t> T&amp; (not for objects on stack)</a:t>
            </a:r>
          </a:p>
          <a:p>
            <a:pPr marL="823913" lvl="3" indent="-285750">
              <a:buFont typeface="Arial" pitchFamily="34" charset="0"/>
              <a:buChar char="•"/>
            </a:pPr>
            <a:r>
              <a:rPr lang="en-US" dirty="0" smtClean="0"/>
              <a:t>T&amp; </a:t>
            </a:r>
            <a:r>
              <a:rPr lang="en-US" dirty="0"/>
              <a:t>(not for objects on stack</a:t>
            </a:r>
            <a:r>
              <a:rPr lang="en-US" dirty="0" smtClean="0"/>
              <a:t>)</a:t>
            </a:r>
          </a:p>
          <a:p>
            <a:pPr marL="823913" lvl="3" indent="-285750">
              <a:buFont typeface="Arial" pitchFamily="34" charset="0"/>
              <a:buChar char="•"/>
            </a:pPr>
            <a:r>
              <a:rPr lang="en-US" dirty="0" smtClean="0"/>
              <a:t>T</a:t>
            </a:r>
          </a:p>
          <a:p>
            <a:pPr marL="644525" lvl="2" indent="-285750">
              <a:buFont typeface="Arial" pitchFamily="34" charset="0"/>
              <a:buChar char="•"/>
            </a:pPr>
            <a:r>
              <a:rPr lang="en-US" dirty="0" smtClean="0"/>
              <a:t>Not: </a:t>
            </a:r>
            <a:r>
              <a:rPr lang="en-US" dirty="0" err="1" smtClean="0"/>
              <a:t>const</a:t>
            </a:r>
            <a:r>
              <a:rPr lang="en-US" dirty="0" smtClean="0"/>
              <a:t> T, T&amp;&amp; or </a:t>
            </a:r>
            <a:r>
              <a:rPr lang="en-US" dirty="0" err="1" smtClean="0"/>
              <a:t>const</a:t>
            </a:r>
            <a:r>
              <a:rPr lang="en-US" dirty="0" smtClean="0"/>
              <a:t> T&amp;&amp;</a:t>
            </a:r>
            <a:endParaRPr lang="en-US" dirty="0"/>
          </a:p>
        </p:txBody>
      </p:sp>
    </p:spTree>
    <p:extLst>
      <p:ext uri="{BB962C8B-B14F-4D97-AF65-F5344CB8AC3E}">
        <p14:creationId xmlns:p14="http://schemas.microsoft.com/office/powerpoint/2010/main" val="282501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ctrTitle"/>
          </p:nvPr>
        </p:nvSpPr>
        <p:spPr/>
        <p:txBody>
          <a:bodyPr/>
          <a:lstStyle/>
          <a:p>
            <a:r>
              <a:rPr lang="nl-BE" dirty="0" smtClean="0"/>
              <a:t>Questions?</a:t>
            </a:r>
            <a:endParaRPr lang="en-GB" dirty="0"/>
          </a:p>
        </p:txBody>
      </p:sp>
    </p:spTree>
    <p:extLst>
      <p:ext uri="{BB962C8B-B14F-4D97-AF65-F5344CB8AC3E}">
        <p14:creationId xmlns:p14="http://schemas.microsoft.com/office/powerpoint/2010/main" val="3832386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a:t>
            </a:r>
            <a:r>
              <a:rPr lang="en-US" dirty="0" smtClean="0"/>
              <a:t>2 </a:t>
            </a:r>
            <a:r>
              <a:rPr lang="en-US" dirty="0" smtClean="0">
                <a:solidFill>
                  <a:srgbClr val="FF0000"/>
                </a:solidFill>
              </a:rPr>
              <a:t>HIDDEN SLIDE</a:t>
            </a:r>
            <a:endParaRPr lang="en-US" dirty="0">
              <a:solidFill>
                <a:srgbClr val="FF0000"/>
              </a:solidFill>
            </a:endParaRPr>
          </a:p>
        </p:txBody>
      </p:sp>
      <p:sp>
        <p:nvSpPr>
          <p:cNvPr id="7" name="Content Placeholder 3"/>
          <p:cNvSpPr txBox="1">
            <a:spLocks/>
          </p:cNvSpPr>
          <p:nvPr/>
        </p:nvSpPr>
        <p:spPr bwMode="auto">
          <a:xfrm>
            <a:off x="533400" y="1447800"/>
            <a:ext cx="7772398" cy="312207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a:solidFill>
                  <a:srgbClr val="0000FF"/>
                </a:solidFill>
                <a:latin typeface="Consolas"/>
                <a:ea typeface="MS PGothic"/>
                <a:cs typeface="Arial"/>
              </a:rPr>
              <a:t>class</a:t>
            </a:r>
            <a:r>
              <a:rPr lang="en-US" sz="1800" dirty="0">
                <a:solidFill>
                  <a:srgbClr val="000000"/>
                </a:solidFill>
                <a:latin typeface="Consolas"/>
                <a:ea typeface="MS PGothic"/>
                <a:cs typeface="Arial"/>
              </a:rPr>
              <a:t> </a:t>
            </a:r>
            <a:r>
              <a:rPr lang="en-US" sz="1800" dirty="0" err="1">
                <a:solidFill>
                  <a:srgbClr val="2B91AF"/>
                </a:solidFill>
                <a:latin typeface="Consolas"/>
                <a:ea typeface="MS PGothic"/>
                <a:cs typeface="Arial"/>
              </a:rPr>
              <a:t>MyString</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FF"/>
                </a:solidFill>
                <a:latin typeface="Consolas"/>
                <a:ea typeface="MS PGothic"/>
                <a:cs typeface="Arial"/>
              </a:rPr>
              <a:t>public</a:t>
            </a:r>
            <a:r>
              <a:rPr lang="en-US" sz="1800" dirty="0">
                <a:solidFill>
                  <a:srgbClr val="000000"/>
                </a:solidFill>
                <a:latin typeface="Consolas"/>
                <a:ea typeface="MS PGothic"/>
                <a:cs typeface="Arial"/>
              </a:rPr>
              <a:t>:</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MyString</a:t>
            </a:r>
            <a:r>
              <a:rPr lang="en-US" sz="1800" dirty="0">
                <a:solidFill>
                  <a:srgbClr val="000000"/>
                </a:solidFill>
                <a:latin typeface="Consolas"/>
                <a:ea typeface="MS PGothic"/>
                <a:cs typeface="Arial"/>
              </a:rPr>
              <a:t>(</a:t>
            </a: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a:solidFill>
                  <a:srgbClr val="0000FF"/>
                </a:solidFill>
                <a:latin typeface="Consolas"/>
                <a:ea typeface="MS PGothic"/>
                <a:cs typeface="Arial"/>
              </a:rPr>
              <a:t>char</a:t>
            </a:r>
            <a:r>
              <a:rPr lang="en-US" sz="1800" dirty="0">
                <a:solidFill>
                  <a:srgbClr val="000000"/>
                </a:solidFill>
                <a:latin typeface="Consolas"/>
                <a:ea typeface="MS PGothic"/>
                <a:cs typeface="Arial"/>
              </a:rPr>
              <a:t>* </a:t>
            </a:r>
            <a:r>
              <a:rPr lang="en-US" sz="1800" dirty="0" smtClean="0">
                <a:solidFill>
                  <a:srgbClr val="808080"/>
                </a:solidFill>
                <a:latin typeface="Consolas"/>
                <a:ea typeface="MS PGothic"/>
                <a:cs typeface="Arial"/>
              </a:rPr>
              <a:t>string</a:t>
            </a:r>
            <a:r>
              <a:rPr lang="en-US" sz="1800" dirty="0" smtClean="0">
                <a:solidFill>
                  <a:srgbClr val="000000"/>
                </a:solidFill>
                <a:latin typeface="Consolas"/>
                <a:ea typeface="MS PGothic"/>
                <a:cs typeface="Arial"/>
              </a:rPr>
              <a:t>)</a:t>
            </a:r>
            <a:endParaRPr lang="en-US" sz="1800" dirty="0" smtClean="0">
              <a:latin typeface="Times New Roman"/>
              <a:ea typeface="Times New Roman"/>
            </a:endParaRPr>
          </a:p>
          <a:p>
            <a:pPr algn="l">
              <a:lnSpc>
                <a:spcPct val="110000"/>
              </a:lnSpc>
              <a:spcBef>
                <a:spcPts val="0"/>
              </a:spcBef>
              <a:spcAft>
                <a:spcPts val="0"/>
              </a:spcAft>
            </a:pPr>
            <a:r>
              <a:rPr lang="en-US" sz="1800" dirty="0" smtClean="0">
                <a:solidFill>
                  <a:srgbClr val="000000"/>
                </a:solidFill>
                <a:latin typeface="Consolas"/>
                <a:ea typeface="MS PGothic"/>
                <a:cs typeface="Arial"/>
              </a:rPr>
              <a:t>            : string_(</a:t>
            </a:r>
            <a:r>
              <a:rPr lang="en-US" sz="1800" dirty="0" smtClean="0">
                <a:solidFill>
                  <a:srgbClr val="808080"/>
                </a:solidFill>
                <a:latin typeface="Consolas"/>
                <a:ea typeface="MS PGothic"/>
                <a:cs typeface="Arial"/>
              </a:rPr>
              <a:t>string</a:t>
            </a:r>
            <a:r>
              <a:rPr lang="en-US" sz="1800" dirty="0" smtClean="0">
                <a:solidFill>
                  <a:srgbClr val="000000"/>
                </a:solidFill>
                <a:latin typeface="Consolas"/>
                <a:ea typeface="MS PGothic"/>
                <a:cs typeface="Arial"/>
              </a:rPr>
              <a:t>) {}</a:t>
            </a:r>
            <a:endParaRPr lang="en-US" sz="1800" dirty="0" smtClean="0">
              <a:latin typeface="Times New Roman"/>
              <a:ea typeface="Times New Roman"/>
            </a:endParaRPr>
          </a:p>
          <a:p>
            <a:pPr algn="l">
              <a:lnSpc>
                <a:spcPct val="110000"/>
              </a:lnSpc>
              <a:spcBef>
                <a:spcPts val="0"/>
              </a:spcBef>
              <a:spcAft>
                <a:spcPts val="0"/>
              </a:spcAft>
            </a:pPr>
            <a:r>
              <a:rPr lang="en-US" sz="1800" dirty="0" smtClean="0">
                <a:solidFill>
                  <a:srgbClr val="000000"/>
                </a:solidFill>
                <a:latin typeface="Consolas"/>
                <a:ea typeface="MS PGothic"/>
                <a:cs typeface="Arial"/>
              </a:rPr>
              <a:t>  </a:t>
            </a:r>
            <a:r>
              <a:rPr lang="en-US" sz="1800" dirty="0" err="1">
                <a:solidFill>
                  <a:srgbClr val="000000"/>
                </a:solidFill>
                <a:latin typeface="Consolas"/>
                <a:ea typeface="MS PGothic"/>
                <a:cs typeface="Arial"/>
              </a:rPr>
              <a:t>MyString</a:t>
            </a:r>
            <a:r>
              <a:rPr lang="en-US" sz="1800" dirty="0">
                <a:solidFill>
                  <a:srgbClr val="000000"/>
                </a:solidFill>
                <a:latin typeface="Consolas"/>
                <a:ea typeface="MS PGothic"/>
                <a:cs typeface="Arial"/>
              </a:rPr>
              <a:t>(</a:t>
            </a:r>
            <a:r>
              <a:rPr lang="en-US" sz="1800" dirty="0" err="1">
                <a:solidFill>
                  <a:srgbClr val="0000FF"/>
                </a:solidFill>
                <a:latin typeface="Consolas"/>
                <a:ea typeface="MS PGothic"/>
                <a:cs typeface="Arial"/>
              </a:rPr>
              <a:t>const</a:t>
            </a: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&amp; </a:t>
            </a:r>
            <a:r>
              <a:rPr lang="en-US" sz="1800" dirty="0" smtClean="0">
                <a:solidFill>
                  <a:srgbClr val="808080"/>
                </a:solidFill>
                <a:latin typeface="Consolas"/>
                <a:ea typeface="MS PGothic"/>
                <a:cs typeface="Arial"/>
              </a:rPr>
              <a:t>string</a:t>
            </a:r>
            <a:r>
              <a:rPr lang="en-US" sz="1800" dirty="0">
                <a:solidFill>
                  <a:srgbClr val="000000"/>
                </a:solidFill>
                <a:latin typeface="Consolas"/>
                <a:ea typeface="MS PGothic"/>
                <a:cs typeface="Arial"/>
              </a:rPr>
              <a:t>)</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 </a:t>
            </a:r>
            <a:r>
              <a:rPr lang="en-US" sz="1800" dirty="0" smtClean="0">
                <a:solidFill>
                  <a:srgbClr val="000000"/>
                </a:solidFill>
                <a:latin typeface="Consolas"/>
                <a:ea typeface="MS PGothic"/>
                <a:cs typeface="Arial"/>
              </a:rPr>
              <a:t>string_(</a:t>
            </a:r>
            <a:r>
              <a:rPr lang="en-US" sz="1800" dirty="0" smtClean="0">
                <a:solidFill>
                  <a:srgbClr val="808080"/>
                </a:solidFill>
                <a:latin typeface="Consolas"/>
                <a:ea typeface="MS PGothic"/>
                <a:cs typeface="Arial"/>
              </a:rPr>
              <a:t>string</a:t>
            </a:r>
            <a:r>
              <a:rPr lang="en-US" sz="1800" dirty="0">
                <a:solidFill>
                  <a:srgbClr val="000000"/>
                </a:solidFill>
                <a:latin typeface="Consolas"/>
                <a:ea typeface="MS PGothic"/>
                <a:cs typeface="Arial"/>
              </a:rPr>
              <a:t>) {}</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FF"/>
                </a:solidFill>
                <a:latin typeface="Consolas"/>
                <a:ea typeface="MS PGothic"/>
                <a:cs typeface="Arial"/>
              </a:rPr>
              <a:t>private</a:t>
            </a:r>
            <a:r>
              <a:rPr lang="en-US" sz="1800" dirty="0">
                <a:solidFill>
                  <a:srgbClr val="000000"/>
                </a:solidFill>
                <a:latin typeface="Consolas"/>
                <a:ea typeface="MS PGothic"/>
                <a:cs typeface="Arial"/>
              </a:rPr>
              <a:t>:</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string</a:t>
            </a:r>
            <a:r>
              <a:rPr lang="en-US" sz="1800" dirty="0">
                <a:solidFill>
                  <a:srgbClr val="000000"/>
                </a:solidFill>
                <a:latin typeface="Consolas"/>
                <a:ea typeface="MS PGothic"/>
                <a:cs typeface="Arial"/>
              </a:rPr>
              <a:t> </a:t>
            </a:r>
            <a:r>
              <a:rPr lang="en-US" sz="1800" dirty="0" err="1" smtClean="0">
                <a:solidFill>
                  <a:srgbClr val="000000"/>
                </a:solidFill>
                <a:latin typeface="Consolas"/>
                <a:ea typeface="MS PGothic"/>
                <a:cs typeface="Arial"/>
              </a:rPr>
              <a:t>string</a:t>
            </a:r>
            <a:r>
              <a:rPr lang="en-US" sz="1800" dirty="0" smtClean="0">
                <a:solidFill>
                  <a:srgbClr val="000000"/>
                </a:solidFill>
                <a:latin typeface="Consolas"/>
                <a:ea typeface="MS PGothic"/>
                <a:cs typeface="Arial"/>
              </a:rPr>
              <a:t>_;</a:t>
            </a:r>
            <a:endParaRPr lang="en-US" sz="1800" dirty="0">
              <a:latin typeface="Times New Roman"/>
              <a:ea typeface="Times New Roman"/>
            </a:endParaRPr>
          </a:p>
          <a:p>
            <a:pPr algn="l">
              <a:lnSpc>
                <a:spcPct val="110000"/>
              </a:lnSpc>
              <a:spcBef>
                <a:spcPts val="0"/>
              </a:spcBef>
              <a:spcAft>
                <a:spcPts val="0"/>
              </a:spcAft>
            </a:pPr>
            <a:r>
              <a:rPr lang="en-US" sz="1800" dirty="0" smtClean="0">
                <a:solidFill>
                  <a:srgbClr val="000000"/>
                </a:solidFill>
                <a:latin typeface="Consolas"/>
                <a:ea typeface="MS PGothic"/>
                <a:cs typeface="Arial"/>
              </a:rPr>
              <a:t>};</a:t>
            </a:r>
            <a:endParaRPr lang="en-US" sz="1800" dirty="0">
              <a:latin typeface="Times New Roman"/>
              <a:ea typeface="Times New Roman"/>
            </a:endParaRPr>
          </a:p>
        </p:txBody>
      </p:sp>
      <p:sp>
        <p:nvSpPr>
          <p:cNvPr id="8" name="Content Placeholder 3"/>
          <p:cNvSpPr txBox="1">
            <a:spLocks/>
          </p:cNvSpPr>
          <p:nvPr/>
        </p:nvSpPr>
        <p:spPr bwMode="auto">
          <a:xfrm>
            <a:off x="533400" y="4726020"/>
            <a:ext cx="7772398" cy="1616469"/>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800" dirty="0" err="1">
                <a:solidFill>
                  <a:srgbClr val="0000FF"/>
                </a:solidFill>
                <a:latin typeface="Consolas"/>
                <a:ea typeface="MS PGothic"/>
                <a:cs typeface="Arial"/>
              </a:rPr>
              <a:t>struct</a:t>
            </a:r>
            <a:r>
              <a:rPr lang="en-US" sz="1800" dirty="0">
                <a:solidFill>
                  <a:srgbClr val="0000FF"/>
                </a:solidFill>
                <a:latin typeface="Consolas"/>
                <a:ea typeface="MS PGothic"/>
                <a:cs typeface="Arial"/>
              </a:rPr>
              <a:t> </a:t>
            </a:r>
            <a:r>
              <a:rPr lang="en-US" sz="1800" dirty="0" err="1">
                <a:solidFill>
                  <a:srgbClr val="2B91AF"/>
                </a:solidFill>
                <a:latin typeface="Consolas"/>
                <a:ea typeface="MS PGothic"/>
                <a:cs typeface="Arial"/>
              </a:rPr>
              <a:t>MyStringVector</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MyStringVector</a:t>
            </a:r>
            <a:r>
              <a:rPr lang="en-US" sz="1800" dirty="0">
                <a:solidFill>
                  <a:srgbClr val="000000"/>
                </a:solidFill>
                <a:latin typeface="Consolas"/>
                <a:ea typeface="MS PGothic"/>
                <a:cs typeface="Arial"/>
              </a:rPr>
              <a:t>() {}</a:t>
            </a:r>
            <a:endParaRPr lang="en-US" sz="1800" dirty="0">
              <a:latin typeface="Times New Roman"/>
              <a:ea typeface="Times New Roman"/>
            </a:endParaRPr>
          </a:p>
          <a:p>
            <a:pPr algn="l">
              <a:lnSpc>
                <a:spcPct val="110000"/>
              </a:lnSpc>
              <a:spcBef>
                <a:spcPts val="0"/>
              </a:spcBef>
              <a:spcAft>
                <a:spcPts val="0"/>
              </a:spcAft>
            </a:pPr>
            <a:r>
              <a:rPr lang="en-US" sz="1800" dirty="0">
                <a:solidFill>
                  <a:srgbClr val="000000"/>
                </a:solidFill>
                <a:latin typeface="Consolas"/>
                <a:ea typeface="MS PGothic"/>
                <a:cs typeface="Arial"/>
              </a:rPr>
              <a:t>  </a:t>
            </a:r>
            <a:r>
              <a:rPr lang="en-US" sz="1800" dirty="0" err="1">
                <a:solidFill>
                  <a:srgbClr val="000000"/>
                </a:solidFill>
                <a:latin typeface="Consolas"/>
                <a:ea typeface="MS PGothic"/>
                <a:cs typeface="Arial"/>
              </a:rPr>
              <a:t>std</a:t>
            </a:r>
            <a:r>
              <a:rPr lang="en-US" sz="1800" dirty="0">
                <a:solidFill>
                  <a:srgbClr val="000000"/>
                </a:solidFill>
                <a:latin typeface="Consolas"/>
                <a:ea typeface="MS PGothic"/>
                <a:cs typeface="Arial"/>
              </a:rPr>
              <a:t>::</a:t>
            </a:r>
            <a:r>
              <a:rPr lang="en-US" sz="1800" dirty="0">
                <a:solidFill>
                  <a:srgbClr val="2B91AF"/>
                </a:solidFill>
                <a:latin typeface="Consolas"/>
                <a:ea typeface="MS PGothic"/>
                <a:cs typeface="Arial"/>
              </a:rPr>
              <a:t>vector</a:t>
            </a:r>
            <a:r>
              <a:rPr lang="en-US" sz="1800" dirty="0">
                <a:solidFill>
                  <a:srgbClr val="000000"/>
                </a:solidFill>
                <a:latin typeface="Consolas"/>
                <a:ea typeface="MS PGothic"/>
                <a:cs typeface="Arial"/>
              </a:rPr>
              <a:t>&lt;</a:t>
            </a:r>
            <a:r>
              <a:rPr lang="en-US" sz="1800" dirty="0" err="1">
                <a:solidFill>
                  <a:srgbClr val="2B91AF"/>
                </a:solidFill>
                <a:latin typeface="Consolas"/>
                <a:ea typeface="MS PGothic"/>
                <a:cs typeface="Arial"/>
              </a:rPr>
              <a:t>MyString</a:t>
            </a:r>
            <a:r>
              <a:rPr lang="en-US" sz="1800" dirty="0">
                <a:solidFill>
                  <a:srgbClr val="000000"/>
                </a:solidFill>
                <a:latin typeface="Consolas"/>
                <a:ea typeface="MS PGothic"/>
                <a:cs typeface="Arial"/>
              </a:rPr>
              <a:t>&gt; </a:t>
            </a:r>
            <a:r>
              <a:rPr lang="en-US" sz="1800" dirty="0" smtClean="0">
                <a:solidFill>
                  <a:srgbClr val="000000"/>
                </a:solidFill>
                <a:latin typeface="Consolas"/>
                <a:ea typeface="MS PGothic"/>
                <a:cs typeface="Arial"/>
              </a:rPr>
              <a:t>vector</a:t>
            </a:r>
            <a:r>
              <a:rPr lang="en-US" sz="1800" dirty="0">
                <a:solidFill>
                  <a:srgbClr val="000000"/>
                </a:solidFill>
                <a:latin typeface="Consolas"/>
                <a:ea typeface="MS PGothic"/>
                <a:cs typeface="Arial"/>
              </a:rPr>
              <a:t>;</a:t>
            </a:r>
            <a:endParaRPr lang="en-US" sz="1800" dirty="0">
              <a:latin typeface="Times New Roman"/>
              <a:ea typeface="Times New Roman"/>
            </a:endParaRPr>
          </a:p>
          <a:p>
            <a:pPr algn="l">
              <a:lnSpc>
                <a:spcPct val="110000"/>
              </a:lnSpc>
              <a:spcBef>
                <a:spcPts val="0"/>
              </a:spcBef>
              <a:spcAft>
                <a:spcPts val="0"/>
              </a:spcAft>
            </a:pPr>
            <a:r>
              <a:rPr lang="en-US" sz="1800" dirty="0" smtClean="0">
                <a:solidFill>
                  <a:srgbClr val="000000"/>
                </a:solidFill>
                <a:latin typeface="Consolas"/>
                <a:ea typeface="MS PGothic"/>
                <a:cs typeface="Arial"/>
              </a:rPr>
              <a:t>};</a:t>
            </a:r>
            <a:endParaRPr lang="en-US" sz="1800" dirty="0">
              <a:latin typeface="Times New Roman"/>
              <a:ea typeface="Times New Roman"/>
            </a:endParaRPr>
          </a:p>
        </p:txBody>
      </p:sp>
    </p:spTree>
    <p:extLst>
      <p:ext uri="{BB962C8B-B14F-4D97-AF65-F5344CB8AC3E}">
        <p14:creationId xmlns:p14="http://schemas.microsoft.com/office/powerpoint/2010/main" val="3386274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2 </a:t>
            </a:r>
            <a:r>
              <a:rPr lang="en-US" dirty="0" smtClean="0">
                <a:solidFill>
                  <a:srgbClr val="FF0000"/>
                </a:solidFill>
              </a:rPr>
              <a:t>HIDDEN SLIDE</a:t>
            </a:r>
            <a:endParaRPr lang="en-US" dirty="0">
              <a:solidFill>
                <a:srgbClr val="FF0000"/>
              </a:solidFill>
            </a:endParaRPr>
          </a:p>
        </p:txBody>
      </p:sp>
      <p:sp>
        <p:nvSpPr>
          <p:cNvPr id="4" name="Content Placeholder 3"/>
          <p:cNvSpPr txBox="1">
            <a:spLocks/>
          </p:cNvSpPr>
          <p:nvPr/>
        </p:nvSpPr>
        <p:spPr bwMode="auto">
          <a:xfrm>
            <a:off x="533400" y="1371600"/>
            <a:ext cx="7772398" cy="5225086"/>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getData</a:t>
            </a:r>
            <a:r>
              <a:rPr lang="en-US" sz="1600" dirty="0" smtClean="0">
                <a:solidFill>
                  <a:srgbClr val="000000"/>
                </a:solidFill>
                <a:latin typeface="Consolas"/>
                <a:ea typeface="MS PGothic"/>
                <a:cs typeface="Arial"/>
              </a:rPr>
              <a:t>(</a:t>
            </a:r>
            <a:r>
              <a:rPr lang="en-US" sz="1600" dirty="0" err="1" smtClean="0">
                <a:solidFill>
                  <a:srgbClr val="0000FF"/>
                </a:solidFill>
                <a:latin typeface="Consolas"/>
                <a:ea typeface="MS PGothic"/>
                <a:cs typeface="Arial"/>
              </a:rPr>
              <a:t>bool</a:t>
            </a:r>
            <a:r>
              <a:rPr lang="en-US" sz="1600" dirty="0" smtClean="0">
                <a:solidFill>
                  <a:srgbClr val="000000"/>
                </a:solidFill>
                <a:latin typeface="Consolas"/>
                <a:ea typeface="MS PGothic"/>
                <a:cs typeface="Arial"/>
              </a:rPr>
              <a:t> </a:t>
            </a:r>
            <a:r>
              <a:rPr lang="en-US" sz="1600" dirty="0" smtClean="0">
                <a:solidFill>
                  <a:srgbClr val="808080"/>
                </a:solidFill>
                <a:latin typeface="Consolas"/>
                <a:ea typeface="MS PGothic"/>
                <a:cs typeface="Arial"/>
              </a:rPr>
              <a:t>flag</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if</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a:t>
            </a:r>
            <a:r>
              <a:rPr lang="en-US" sz="1600" dirty="0" smtClean="0">
                <a:solidFill>
                  <a:srgbClr val="808080"/>
                </a:solidFill>
                <a:latin typeface="Consolas"/>
                <a:ea typeface="MS PGothic"/>
                <a:cs typeface="Arial"/>
              </a:rPr>
              <a:t>flag</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unsigned</a:t>
            </a:r>
            <a:r>
              <a:rPr lang="en-US" sz="1600" dirty="0">
                <a:solidFill>
                  <a:srgbClr val="000000"/>
                </a:solidFill>
                <a:latin typeface="Consolas"/>
                <a:ea typeface="MS PGothic"/>
                <a:cs typeface="Arial"/>
              </a:rPr>
              <a:t> </a:t>
            </a:r>
            <a:r>
              <a:rPr lang="en-US" sz="1600" dirty="0" err="1">
                <a:solidFill>
                  <a:srgbClr val="0000FF"/>
                </a:solidFill>
                <a:latin typeface="Consolas"/>
                <a:ea typeface="MS PGothic"/>
                <a:cs typeface="Arial"/>
              </a:rPr>
              <a:t>int</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count </a:t>
            </a:r>
            <a:r>
              <a:rPr lang="en-US" sz="1600" dirty="0">
                <a:solidFill>
                  <a:srgbClr val="000000"/>
                </a:solidFill>
                <a:latin typeface="Consolas"/>
                <a:ea typeface="MS PGothic"/>
                <a:cs typeface="Arial"/>
              </a:rPr>
              <a:t>= 10000000;</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result.vector.reserve</a:t>
            </a:r>
            <a:r>
              <a:rPr lang="en-US" sz="1600" dirty="0" smtClean="0">
                <a:solidFill>
                  <a:srgbClr val="000000"/>
                </a:solidFill>
                <a:latin typeface="Consolas"/>
                <a:ea typeface="MS PGothic"/>
                <a:cs typeface="Arial"/>
              </a:rPr>
              <a:t>(count</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for</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unsigned</a:t>
            </a:r>
            <a:r>
              <a:rPr lang="en-US" sz="1600" dirty="0">
                <a:solidFill>
                  <a:srgbClr val="000000"/>
                </a:solidFill>
                <a:latin typeface="Consolas"/>
                <a:ea typeface="MS PGothic"/>
                <a:cs typeface="Arial"/>
              </a:rPr>
              <a:t> </a:t>
            </a:r>
            <a:r>
              <a:rPr lang="en-US" sz="1600" dirty="0" err="1">
                <a:solidFill>
                  <a:srgbClr val="0000FF"/>
                </a:solidFill>
                <a:latin typeface="Consolas"/>
                <a:ea typeface="MS PGothic"/>
                <a:cs typeface="Arial"/>
              </a:rPr>
              <a:t>int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i</a:t>
            </a:r>
            <a:r>
              <a:rPr lang="en-US" sz="1600" dirty="0">
                <a:solidFill>
                  <a:srgbClr val="000000"/>
                </a:solidFill>
                <a:latin typeface="Consolas"/>
                <a:ea typeface="MS PGothic"/>
                <a:cs typeface="Arial"/>
              </a:rPr>
              <a:t> = 0; </a:t>
            </a:r>
            <a:r>
              <a:rPr lang="en-US" sz="1600" dirty="0" err="1">
                <a:solidFill>
                  <a:srgbClr val="000000"/>
                </a:solidFill>
                <a:latin typeface="Consolas"/>
                <a:ea typeface="MS PGothic"/>
                <a:cs typeface="Arial"/>
              </a:rPr>
              <a:t>i</a:t>
            </a:r>
            <a:r>
              <a:rPr lang="en-US" sz="1600" dirty="0">
                <a:solidFill>
                  <a:srgbClr val="000000"/>
                </a:solidFill>
                <a:latin typeface="Consolas"/>
                <a:ea typeface="MS PGothic"/>
                <a:cs typeface="Arial"/>
              </a:rPr>
              <a:t> &lt; </a:t>
            </a:r>
            <a:r>
              <a:rPr lang="en-US" sz="1600" dirty="0" smtClean="0">
                <a:solidFill>
                  <a:srgbClr val="000000"/>
                </a:solidFill>
                <a:latin typeface="Consolas"/>
                <a:ea typeface="MS PGothic"/>
                <a:cs typeface="Arial"/>
              </a:rPr>
              <a:t>count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i</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result.vector.push_back</a:t>
            </a:r>
            <a:r>
              <a:rPr lang="en-US" sz="1600" dirty="0" smtClean="0">
                <a:solidFill>
                  <a:srgbClr val="000000"/>
                </a:solidFill>
                <a:latin typeface="Consolas"/>
                <a:ea typeface="MS PGothic"/>
                <a:cs typeface="Arial"/>
              </a:rPr>
              <a:t>(</a:t>
            </a:r>
            <a:endParaRPr lang="en-US" sz="1600" dirty="0" smtClean="0">
              <a:latin typeface="Times New Roman"/>
              <a:ea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                       </a:t>
            </a:r>
            <a:r>
              <a:rPr lang="en-US" sz="1600" dirty="0" err="1" smtClean="0">
                <a:solidFill>
                  <a:srgbClr val="2B91AF"/>
                </a:solidFill>
                <a:latin typeface="Consolas"/>
                <a:ea typeface="MS PGothic"/>
                <a:cs typeface="Arial"/>
              </a:rPr>
              <a:t>MyString</a:t>
            </a:r>
            <a:r>
              <a:rPr lang="en-US" sz="1600" dirty="0" smtClean="0">
                <a:solidFill>
                  <a:srgbClr val="000000"/>
                </a:solidFill>
                <a:latin typeface="Consolas"/>
                <a:ea typeface="MS PGothic"/>
                <a:cs typeface="Arial"/>
              </a:rPr>
              <a:t>(</a:t>
            </a:r>
            <a:r>
              <a:rPr lang="en-US" sz="1600" dirty="0" err="1" smtClean="0">
                <a:solidFill>
                  <a:srgbClr val="000000"/>
                </a:solidFill>
                <a:latin typeface="Consolas"/>
                <a:ea typeface="MS PGothic"/>
                <a:cs typeface="Arial"/>
              </a:rPr>
              <a:t>std</a:t>
            </a:r>
            <a:r>
              <a:rPr lang="en-US" sz="1600" dirty="0" smtClean="0">
                <a:solidFill>
                  <a:srgbClr val="000000"/>
                </a:solidFill>
                <a:latin typeface="Consolas"/>
                <a:ea typeface="MS PGothic"/>
                <a:cs typeface="Arial"/>
              </a:rPr>
              <a:t>::</a:t>
            </a:r>
            <a:r>
              <a:rPr lang="en-US" sz="1600" dirty="0" err="1" smtClean="0">
                <a:solidFill>
                  <a:srgbClr val="000000"/>
                </a:solidFill>
                <a:latin typeface="Consolas"/>
                <a:ea typeface="MS PGothic"/>
                <a:cs typeface="Arial"/>
              </a:rPr>
              <a:t>to_string</a:t>
            </a:r>
            <a:r>
              <a:rPr lang="en-US" sz="1600" dirty="0" smtClean="0">
                <a:solidFill>
                  <a:srgbClr val="000000"/>
                </a:solidFill>
                <a:latin typeface="Consolas"/>
                <a:ea typeface="MS PGothic"/>
                <a:cs typeface="Arial"/>
              </a:rPr>
              <a:t>(</a:t>
            </a:r>
            <a:r>
              <a:rPr lang="en-US" sz="1600" dirty="0" err="1" smtClean="0">
                <a:solidFill>
                  <a:srgbClr val="000000"/>
                </a:solidFill>
                <a:latin typeface="Consolas"/>
                <a:ea typeface="MS PGothic"/>
                <a:cs typeface="Arial"/>
              </a:rPr>
              <a:t>i</a:t>
            </a:r>
            <a:r>
              <a:rPr lang="en-US" sz="1600" dirty="0" smtClean="0">
                <a:solidFill>
                  <a:srgbClr val="000000"/>
                </a:solidFill>
                <a:latin typeface="Consolas"/>
                <a:ea typeface="MS PGothic"/>
                <a:cs typeface="Arial"/>
              </a:rPr>
              <a:t>)));</a:t>
            </a:r>
            <a:endParaRPr lang="en-US" sz="1600" dirty="0" smtClean="0">
              <a:latin typeface="Times New Roman"/>
              <a:ea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    </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else</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FF"/>
                </a:solidFill>
                <a:latin typeface="Consolas"/>
                <a:ea typeface="MS PGothic"/>
                <a:cs typeface="Arial"/>
              </a:rPr>
              <a:t>    return</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getReverseData</a:t>
            </a:r>
            <a:r>
              <a:rPr lang="en-US" sz="1600" dirty="0">
                <a:solidFill>
                  <a:srgbClr val="000000"/>
                </a:solidFill>
                <a:latin typeface="Consolas"/>
                <a:ea typeface="MS PGothic"/>
                <a:cs typeface="Arial"/>
              </a:rPr>
              <a:t>();</a:t>
            </a:r>
            <a:endParaRPr lang="en-US" sz="16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endParaRPr lang="en-US" sz="1600" dirty="0">
              <a:latin typeface="Times New Roman"/>
              <a:ea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100" dirty="0">
              <a:effectLst/>
              <a:latin typeface="Calibri"/>
              <a:ea typeface="SimSun"/>
              <a:cs typeface="Times New Roman"/>
            </a:endParaRPr>
          </a:p>
        </p:txBody>
      </p:sp>
    </p:spTree>
    <p:extLst>
      <p:ext uri="{BB962C8B-B14F-4D97-AF65-F5344CB8AC3E}">
        <p14:creationId xmlns:p14="http://schemas.microsoft.com/office/powerpoint/2010/main" val="4264955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 - Example </a:t>
            </a:r>
            <a:r>
              <a:rPr lang="en-US" dirty="0" smtClean="0"/>
              <a:t>2 </a:t>
            </a:r>
            <a:r>
              <a:rPr lang="en-US" dirty="0" smtClean="0">
                <a:solidFill>
                  <a:srgbClr val="FF0000"/>
                </a:solidFill>
              </a:rPr>
              <a:t>HIDDEN SLIDE</a:t>
            </a:r>
            <a:endParaRPr lang="en-US" dirty="0">
              <a:solidFill>
                <a:srgbClr val="FF0000"/>
              </a:solidFill>
            </a:endParaRPr>
          </a:p>
        </p:txBody>
      </p:sp>
      <p:sp>
        <p:nvSpPr>
          <p:cNvPr id="3" name="Content Placeholder 2"/>
          <p:cNvSpPr>
            <a:spLocks noGrp="1"/>
          </p:cNvSpPr>
          <p:nvPr>
            <p:ph idx="1"/>
          </p:nvPr>
        </p:nvSpPr>
        <p:spPr/>
        <p:txBody>
          <a:bodyPr>
            <a:noAutofit/>
          </a:bodyPr>
          <a:lstStyle/>
          <a:p>
            <a:pPr marL="0" indent="0">
              <a:buNone/>
            </a:pPr>
            <a:endParaRPr lang="en-US" sz="1800" dirty="0" smtClean="0">
              <a:solidFill>
                <a:srgbClr val="2B91AF"/>
              </a:solidFill>
              <a:highlight>
                <a:srgbClr val="FFFFFF"/>
              </a:highlight>
              <a:latin typeface="Consolas"/>
            </a:endParaRPr>
          </a:p>
          <a:p>
            <a:pPr marL="0" indent="0">
              <a:buNone/>
            </a:pPr>
            <a:endParaRPr lang="en-US" dirty="0">
              <a:solidFill>
                <a:srgbClr val="2B91AF"/>
              </a:solidFill>
              <a:highlight>
                <a:srgbClr val="FFFFFF"/>
              </a:highlight>
              <a:latin typeface="Consolas"/>
            </a:endParaRPr>
          </a:p>
          <a:p>
            <a:pPr marL="0" indent="0">
              <a:buNone/>
            </a:pPr>
            <a:endParaRPr lang="en-US" dirty="0" smtClean="0">
              <a:solidFill>
                <a:srgbClr val="2B91AF"/>
              </a:solidFill>
              <a:highlight>
                <a:srgbClr val="FFFFFF"/>
              </a:highlight>
              <a:latin typeface="Consolas"/>
            </a:endParaRPr>
          </a:p>
          <a:p>
            <a:pPr marL="0" indent="0">
              <a:buNone/>
            </a:pPr>
            <a:endParaRPr lang="en-US" dirty="0">
              <a:solidFill>
                <a:srgbClr val="2B91AF"/>
              </a:solidFill>
              <a:highlight>
                <a:srgbClr val="FFFFFF"/>
              </a:highlight>
              <a:latin typeface="Consolas"/>
            </a:endParaRPr>
          </a:p>
          <a:p>
            <a:pPr marL="0" indent="0">
              <a:buNone/>
            </a:pPr>
            <a:endParaRPr lang="en-US" dirty="0" smtClean="0">
              <a:solidFill>
                <a:srgbClr val="2B91AF"/>
              </a:solidFill>
              <a:highlight>
                <a:srgbClr val="FFFFFF"/>
              </a:highlight>
              <a:latin typeface="Consolas"/>
            </a:endParaRPr>
          </a:p>
          <a:p>
            <a:pPr marL="0" indent="0">
              <a:buNone/>
            </a:pPr>
            <a:endParaRPr lang="en-US" dirty="0">
              <a:solidFill>
                <a:srgbClr val="2B91AF"/>
              </a:solidFill>
              <a:highlight>
                <a:srgbClr val="FFFFFF"/>
              </a:highlight>
              <a:latin typeface="Consolas"/>
            </a:endParaRPr>
          </a:p>
          <a:p>
            <a:pPr marL="0" indent="0">
              <a:buNone/>
            </a:pPr>
            <a:endParaRPr lang="en-US" dirty="0" smtClean="0">
              <a:solidFill>
                <a:srgbClr val="2B91AF"/>
              </a:solidFill>
              <a:highlight>
                <a:srgbClr val="FFFFFF"/>
              </a:highlight>
              <a:latin typeface="Consolas"/>
            </a:endParaRPr>
          </a:p>
          <a:p>
            <a:pPr marL="0" indent="0">
              <a:buNone/>
            </a:pPr>
            <a:endParaRPr lang="en-US" dirty="0">
              <a:solidFill>
                <a:srgbClr val="2B91AF"/>
              </a:solidFill>
              <a:highlight>
                <a:srgbClr val="FFFFFF"/>
              </a:highlight>
              <a:latin typeface="Consolas"/>
            </a:endParaRPr>
          </a:p>
          <a:p>
            <a:pPr marL="0" indent="0">
              <a:buNone/>
            </a:pPr>
            <a:endParaRPr lang="en-US" dirty="0" smtClean="0">
              <a:solidFill>
                <a:srgbClr val="2B91AF"/>
              </a:solidFill>
              <a:highlight>
                <a:srgbClr val="FFFFFF"/>
              </a:highlight>
              <a:latin typeface="Consolas"/>
            </a:endParaRPr>
          </a:p>
          <a:p>
            <a:pPr marL="0" indent="0">
              <a:buNone/>
            </a:pPr>
            <a:endParaRPr lang="en-US" dirty="0">
              <a:solidFill>
                <a:srgbClr val="2B91AF"/>
              </a:solidFill>
              <a:highlight>
                <a:srgbClr val="FFFFFF"/>
              </a:highlight>
              <a:latin typeface="Consolas"/>
            </a:endParaRPr>
          </a:p>
          <a:p>
            <a:pPr marL="0" indent="0">
              <a:buNone/>
            </a:pPr>
            <a:endParaRPr lang="en-US" dirty="0" smtClean="0">
              <a:solidFill>
                <a:srgbClr val="2B91AF"/>
              </a:solidFill>
              <a:highlight>
                <a:srgbClr val="FFFFFF"/>
              </a:highlight>
              <a:latin typeface="Consolas"/>
            </a:endParaRPr>
          </a:p>
          <a:p>
            <a:pPr marL="0" indent="0">
              <a:buNone/>
            </a:pPr>
            <a:endParaRPr lang="en-US" dirty="0">
              <a:solidFill>
                <a:srgbClr val="2B91AF"/>
              </a:solidFill>
              <a:highlight>
                <a:srgbClr val="FFFFFF"/>
              </a:highlight>
              <a:latin typeface="Consolas"/>
            </a:endParaRPr>
          </a:p>
          <a:p>
            <a:pPr marL="285750" indent="-285750">
              <a:buFont typeface="Arial" pitchFamily="34" charset="0"/>
              <a:buChar char="•"/>
            </a:pPr>
            <a:r>
              <a:rPr lang="en-US" dirty="0" err="1" smtClean="0"/>
              <a:t>getData</a:t>
            </a:r>
            <a:r>
              <a:rPr lang="en-US" dirty="0" smtClean="0"/>
              <a:t>(true) and </a:t>
            </a:r>
            <a:r>
              <a:rPr lang="en-US" dirty="0" err="1" smtClean="0"/>
              <a:t>getData</a:t>
            </a:r>
            <a:r>
              <a:rPr lang="en-US" dirty="0" smtClean="0"/>
              <a:t>(false) do similar work</a:t>
            </a:r>
          </a:p>
          <a:p>
            <a:pPr marL="285750" indent="-285750">
              <a:buFont typeface="Arial" pitchFamily="34" charset="0"/>
              <a:buChar char="•"/>
            </a:pPr>
            <a:r>
              <a:rPr lang="en-US" dirty="0" err="1" smtClean="0"/>
              <a:t>getData</a:t>
            </a:r>
            <a:r>
              <a:rPr lang="en-US" dirty="0" smtClean="0"/>
              <a:t>(false) =&gt; has extra function call</a:t>
            </a:r>
            <a:endParaRPr lang="en-US" dirty="0"/>
          </a:p>
        </p:txBody>
      </p:sp>
      <p:sp>
        <p:nvSpPr>
          <p:cNvPr id="4" name="Content Placeholder 3"/>
          <p:cNvSpPr txBox="1">
            <a:spLocks/>
          </p:cNvSpPr>
          <p:nvPr/>
        </p:nvSpPr>
        <p:spPr bwMode="auto">
          <a:xfrm>
            <a:off x="533400" y="1371600"/>
            <a:ext cx="7772398" cy="332719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spAutoFit/>
          </a:bodyPr>
          <a:lstStyle>
            <a:defPPr>
              <a:defRPr lang="en-GB"/>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lnSpc>
                <a:spcPct val="110000"/>
              </a:lnSpc>
              <a:spcBef>
                <a:spcPts val="0"/>
              </a:spcBef>
              <a:spcAft>
                <a:spcPts val="0"/>
              </a:spcAft>
            </a:pP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err="1" smtClean="0">
                <a:solidFill>
                  <a:srgbClr val="000000"/>
                </a:solidFill>
                <a:latin typeface="Consolas"/>
                <a:ea typeface="MS PGothic"/>
                <a:cs typeface="Arial"/>
              </a:rPr>
              <a:t>getReverseData</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2B91AF"/>
                </a:solidFill>
                <a:latin typeface="Consolas"/>
                <a:ea typeface="MS PGothic"/>
                <a:cs typeface="Arial"/>
              </a:rPr>
              <a:t>MyStringVector</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a:solidFill>
                  <a:srgbClr val="0000FF"/>
                </a:solidFill>
                <a:latin typeface="Consolas"/>
                <a:ea typeface="MS PGothic"/>
                <a:cs typeface="Arial"/>
              </a:rPr>
              <a:t>const</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unsigned</a:t>
            </a:r>
            <a:r>
              <a:rPr lang="en-US" sz="1600" dirty="0">
                <a:solidFill>
                  <a:srgbClr val="000000"/>
                </a:solidFill>
                <a:latin typeface="Consolas"/>
                <a:ea typeface="MS PGothic"/>
                <a:cs typeface="Arial"/>
              </a:rPr>
              <a:t> </a:t>
            </a:r>
            <a:r>
              <a:rPr lang="en-US" sz="1600" dirty="0" err="1">
                <a:solidFill>
                  <a:srgbClr val="0000FF"/>
                </a:solidFill>
                <a:latin typeface="Consolas"/>
                <a:ea typeface="MS PGothic"/>
                <a:cs typeface="Arial"/>
              </a:rPr>
              <a:t>int</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count </a:t>
            </a:r>
            <a:r>
              <a:rPr lang="en-US" sz="1600" dirty="0">
                <a:solidFill>
                  <a:srgbClr val="000000"/>
                </a:solidFill>
                <a:latin typeface="Consolas"/>
                <a:ea typeface="MS PGothic"/>
                <a:cs typeface="Arial"/>
              </a:rPr>
              <a:t>= 10000000;</a:t>
            </a:r>
            <a:endParaRPr lang="en-US" sz="11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smtClean="0">
                <a:solidFill>
                  <a:srgbClr val="000000"/>
                </a:solidFill>
                <a:latin typeface="Consolas"/>
                <a:ea typeface="MS PGothic"/>
                <a:cs typeface="Arial"/>
              </a:rPr>
              <a:t>result.vector.reserve</a:t>
            </a:r>
            <a:r>
              <a:rPr lang="en-US" sz="1600" dirty="0" smtClean="0">
                <a:solidFill>
                  <a:srgbClr val="000000"/>
                </a:solidFill>
                <a:latin typeface="Consolas"/>
                <a:ea typeface="MS PGothic"/>
                <a:cs typeface="Arial"/>
              </a:rPr>
              <a:t>(count</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a:solidFill>
                  <a:srgbClr val="0000FF"/>
                </a:solidFill>
                <a:latin typeface="Consolas"/>
                <a:ea typeface="MS PGothic"/>
                <a:cs typeface="Arial"/>
              </a:rPr>
              <a:t>for</a:t>
            </a:r>
            <a:r>
              <a:rPr lang="en-US" sz="1600" dirty="0">
                <a:solidFill>
                  <a:srgbClr val="000000"/>
                </a:solidFill>
                <a:latin typeface="Consolas"/>
                <a:ea typeface="MS PGothic"/>
                <a:cs typeface="Arial"/>
              </a:rPr>
              <a:t> (</a:t>
            </a:r>
            <a:r>
              <a:rPr lang="en-US" sz="1600" dirty="0">
                <a:solidFill>
                  <a:srgbClr val="0000FF"/>
                </a:solidFill>
                <a:latin typeface="Consolas"/>
                <a:ea typeface="MS PGothic"/>
                <a:cs typeface="Arial"/>
              </a:rPr>
              <a:t>unsigned</a:t>
            </a:r>
            <a:r>
              <a:rPr lang="en-US" sz="1600" dirty="0">
                <a:solidFill>
                  <a:srgbClr val="000000"/>
                </a:solidFill>
                <a:latin typeface="Consolas"/>
                <a:ea typeface="MS PGothic"/>
                <a:cs typeface="Arial"/>
              </a:rPr>
              <a:t> </a:t>
            </a:r>
            <a:r>
              <a:rPr lang="en-US" sz="1600" dirty="0" err="1">
                <a:solidFill>
                  <a:srgbClr val="0000FF"/>
                </a:solidFill>
                <a:latin typeface="Consolas"/>
                <a:ea typeface="MS PGothic"/>
                <a:cs typeface="Arial"/>
              </a:rPr>
              <a:t>int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i</a:t>
            </a:r>
            <a:r>
              <a:rPr lang="en-US" sz="1600" dirty="0">
                <a:solidFill>
                  <a:srgbClr val="000000"/>
                </a:solidFill>
                <a:latin typeface="Consolas"/>
                <a:ea typeface="MS PGothic"/>
                <a:cs typeface="Arial"/>
              </a:rPr>
              <a:t> = 0; </a:t>
            </a:r>
            <a:r>
              <a:rPr lang="en-US" sz="1600" dirty="0" err="1">
                <a:solidFill>
                  <a:srgbClr val="000000"/>
                </a:solidFill>
                <a:latin typeface="Consolas"/>
                <a:ea typeface="MS PGothic"/>
                <a:cs typeface="Arial"/>
              </a:rPr>
              <a:t>i</a:t>
            </a:r>
            <a:r>
              <a:rPr lang="en-US" sz="1600" dirty="0">
                <a:solidFill>
                  <a:srgbClr val="000000"/>
                </a:solidFill>
                <a:latin typeface="Consolas"/>
                <a:ea typeface="MS PGothic"/>
                <a:cs typeface="Arial"/>
              </a:rPr>
              <a:t> &lt; </a:t>
            </a:r>
            <a:r>
              <a:rPr lang="en-US" sz="1600" dirty="0" smtClean="0">
                <a:solidFill>
                  <a:srgbClr val="000000"/>
                </a:solidFill>
                <a:latin typeface="Consolas"/>
                <a:ea typeface="MS PGothic"/>
                <a:cs typeface="Arial"/>
              </a:rPr>
              <a:t>count</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i</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err="1" smtClean="0">
                <a:solidFill>
                  <a:srgbClr val="000000"/>
                </a:solidFill>
                <a:latin typeface="Consolas"/>
                <a:ea typeface="MS PGothic"/>
                <a:cs typeface="Arial"/>
              </a:rPr>
              <a:t>result.vector.push_back</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000000"/>
                </a:solidFill>
                <a:latin typeface="Consolas"/>
                <a:ea typeface="MS PGothic"/>
                <a:cs typeface="Arial"/>
              </a:rPr>
              <a:t>        </a:t>
            </a:r>
            <a:r>
              <a:rPr lang="en-US" sz="1600" dirty="0" err="1">
                <a:solidFill>
                  <a:srgbClr val="2B91AF"/>
                </a:solidFill>
                <a:latin typeface="Consolas"/>
                <a:ea typeface="MS PGothic"/>
                <a:cs typeface="Arial"/>
              </a:rPr>
              <a:t>MyString</a:t>
            </a:r>
            <a:r>
              <a:rPr lang="en-US" sz="1600" dirty="0">
                <a:solidFill>
                  <a:srgbClr val="000000"/>
                </a:solidFill>
                <a:latin typeface="Consolas"/>
                <a:ea typeface="MS PGothic"/>
                <a:cs typeface="Arial"/>
              </a:rPr>
              <a:t>(</a:t>
            </a:r>
            <a:r>
              <a:rPr lang="en-US" sz="1600" dirty="0" err="1">
                <a:solidFill>
                  <a:srgbClr val="000000"/>
                </a:solidFill>
                <a:latin typeface="Consolas"/>
                <a:ea typeface="MS PGothic"/>
                <a:cs typeface="Arial"/>
              </a:rPr>
              <a:t>std</a:t>
            </a:r>
            <a:r>
              <a:rPr lang="en-US" sz="1600" dirty="0">
                <a:solidFill>
                  <a:srgbClr val="000000"/>
                </a:solidFill>
                <a:latin typeface="Consolas"/>
                <a:ea typeface="MS PGothic"/>
                <a:cs typeface="Arial"/>
              </a:rPr>
              <a:t>::</a:t>
            </a:r>
            <a:r>
              <a:rPr lang="en-US" sz="1600" dirty="0" err="1" smtClean="0">
                <a:solidFill>
                  <a:srgbClr val="000000"/>
                </a:solidFill>
                <a:latin typeface="Consolas"/>
                <a:ea typeface="MS PGothic"/>
                <a:cs typeface="Arial"/>
              </a:rPr>
              <a:t>to_string</a:t>
            </a:r>
            <a:r>
              <a:rPr lang="en-US" sz="1600" dirty="0" smtClean="0">
                <a:solidFill>
                  <a:srgbClr val="000000"/>
                </a:solidFill>
                <a:latin typeface="Consolas"/>
                <a:ea typeface="MS PGothic"/>
                <a:cs typeface="Arial"/>
              </a:rPr>
              <a:t>(count </a:t>
            </a:r>
            <a:r>
              <a:rPr lang="en-US" sz="1600" dirty="0">
                <a:solidFill>
                  <a:srgbClr val="000000"/>
                </a:solidFill>
                <a:latin typeface="Consolas"/>
                <a:ea typeface="MS PGothic"/>
                <a:cs typeface="Arial"/>
              </a:rPr>
              <a:t>- </a:t>
            </a:r>
            <a:r>
              <a:rPr lang="en-US" sz="1600" dirty="0" err="1">
                <a:solidFill>
                  <a:srgbClr val="000000"/>
                </a:solidFill>
                <a:latin typeface="Consolas"/>
                <a:ea typeface="MS PGothic"/>
                <a:cs typeface="Arial"/>
              </a:rPr>
              <a:t>i</a:t>
            </a:r>
            <a:r>
              <a:rPr lang="en-US" sz="1600" dirty="0">
                <a:solidFill>
                  <a:srgbClr val="000000"/>
                </a:solidFill>
                <a:latin typeface="Consolas"/>
                <a:ea typeface="MS PGothic"/>
                <a:cs typeface="Arial"/>
              </a:rPr>
              <a:t> - 1)));</a:t>
            </a:r>
            <a:endParaRPr lang="en-US" sz="11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a:solidFill>
                  <a:srgbClr val="2B91AF"/>
                </a:solidFill>
                <a:latin typeface="Consolas"/>
                <a:ea typeface="MS PGothic"/>
                <a:cs typeface="Arial"/>
              </a:rPr>
              <a:t>  </a:t>
            </a:r>
            <a:r>
              <a:rPr lang="en-US" sz="1600" dirty="0">
                <a:solidFill>
                  <a:srgbClr val="0000FF"/>
                </a:solidFill>
                <a:latin typeface="Consolas"/>
                <a:ea typeface="MS PGothic"/>
                <a:cs typeface="Arial"/>
              </a:rPr>
              <a:t>return</a:t>
            </a:r>
            <a:r>
              <a:rPr lang="en-US" sz="1600" dirty="0">
                <a:solidFill>
                  <a:srgbClr val="000000"/>
                </a:solidFill>
                <a:latin typeface="Consolas"/>
                <a:ea typeface="MS PGothic"/>
                <a:cs typeface="Arial"/>
              </a:rPr>
              <a:t> </a:t>
            </a:r>
            <a:r>
              <a:rPr lang="en-US" sz="1600" dirty="0" smtClean="0">
                <a:solidFill>
                  <a:srgbClr val="000000"/>
                </a:solidFill>
                <a:latin typeface="Consolas"/>
                <a:ea typeface="MS PGothic"/>
                <a:cs typeface="Arial"/>
              </a:rPr>
              <a:t>result</a:t>
            </a:r>
            <a:r>
              <a:rPr lang="en-US" sz="1600" dirty="0">
                <a:solidFill>
                  <a:srgbClr val="000000"/>
                </a:solidFill>
                <a:latin typeface="Consolas"/>
                <a:ea typeface="MS PGothic"/>
                <a:cs typeface="Arial"/>
              </a:rPr>
              <a:t>;</a:t>
            </a:r>
            <a:endParaRPr lang="en-US" sz="1100" dirty="0">
              <a:latin typeface="Times New Roman"/>
              <a:ea typeface="Times New Roman"/>
            </a:endParaRPr>
          </a:p>
          <a:p>
            <a:pPr algn="l">
              <a:lnSpc>
                <a:spcPct val="110000"/>
              </a:lnSpc>
              <a:spcBef>
                <a:spcPts val="0"/>
              </a:spcBef>
              <a:spcAft>
                <a:spcPts val="0"/>
              </a:spcAft>
            </a:pPr>
            <a:r>
              <a:rPr lang="en-US" sz="1600" dirty="0" smtClean="0">
                <a:solidFill>
                  <a:srgbClr val="000000"/>
                </a:solidFill>
                <a:latin typeface="Consolas"/>
                <a:ea typeface="MS PGothic"/>
                <a:cs typeface="Arial"/>
              </a:rPr>
              <a:t>}</a:t>
            </a:r>
            <a:endParaRPr lang="en-US" sz="1100" dirty="0">
              <a:latin typeface="Times New Roman"/>
              <a:ea typeface="Times New Roman"/>
            </a:endParaRPr>
          </a:p>
        </p:txBody>
      </p:sp>
    </p:spTree>
    <p:extLst>
      <p:ext uri="{BB962C8B-B14F-4D97-AF65-F5344CB8AC3E}">
        <p14:creationId xmlns:p14="http://schemas.microsoft.com/office/powerpoint/2010/main" val="2548926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MS_template_4x3_Siemens_compatible_full">
  <a:themeElements>
    <a:clrScheme name="Siemens AG">
      <a:dk1>
        <a:srgbClr val="000000"/>
      </a:dk1>
      <a:lt1>
        <a:srgbClr val="FFFFFF"/>
      </a:lt1>
      <a:dk2>
        <a:srgbClr val="000000"/>
      </a:dk2>
      <a:lt2>
        <a:srgbClr val="879BAA"/>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Siemens PPT 2007 DEU">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smtClean="0">
            <a:solidFill>
              <a:schemeClr val="tx1"/>
            </a:solidFill>
          </a:defRPr>
        </a:defPPr>
      </a:lstStyle>
    </a:spDef>
    <a:lnDef>
      <a:spPr bwMode="auto">
        <a:ln>
          <a:headEnd type="none" w="med" len="med"/>
          <a:tailEnd type="arrow"/>
        </a:ln>
        <a:extLst/>
      </a:spPr>
      <a:bodyPr/>
      <a:lstStyle/>
      <a:style>
        <a:lnRef idx="1">
          <a:schemeClr val="accent1"/>
        </a:lnRef>
        <a:fillRef idx="3">
          <a:schemeClr val="accent1"/>
        </a:fillRef>
        <a:effectRef idx="2">
          <a:schemeClr val="accent1"/>
        </a:effectRef>
        <a:fontRef idx="minor">
          <a:schemeClr val="lt1"/>
        </a:fontRef>
      </a:style>
    </a:lnDef>
    <a:txDef>
      <a:spPr>
        <a:noFill/>
      </a:spPr>
      <a:bodyPr wrap="square" lIns="0" tIns="0" rIns="0" bIns="0" rtlCol="0">
        <a:spAutoFit/>
      </a:bodyPr>
      <a:lstStyle>
        <a:defPPr>
          <a:lnSpc>
            <a:spcPct val="110000"/>
          </a:lnSpc>
          <a:spcBef>
            <a:spcPts val="0"/>
          </a:spcBef>
          <a:defRPr sz="1200" dirty="0" err="1" smtClean="0">
            <a:solidFill>
              <a:schemeClr val="tx1"/>
            </a:solidFill>
          </a:defRPr>
        </a:defPPr>
      </a:lstStyle>
    </a:txDef>
  </a:objectDefaults>
  <a:extraClrSchemeLst/>
</a:theme>
</file>

<file path=ppt/theme/theme2.xml><?xml version="1.0" encoding="utf-8"?>
<a:theme xmlns:a="http://schemas.openxmlformats.org/drawingml/2006/main" name="Template">
  <a:themeElements>
    <a:clrScheme name="Siemens AG">
      <a:dk1>
        <a:srgbClr val="000000"/>
      </a:dk1>
      <a:lt1>
        <a:srgbClr val="FFFFFF"/>
      </a:lt1>
      <a:dk2>
        <a:srgbClr val="000000"/>
      </a:dk2>
      <a:lt2>
        <a:srgbClr val="879BAA"/>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Siemens PPT 2007 DEU">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smtClean="0">
            <a:solidFill>
              <a:schemeClr val="tx1"/>
            </a:solidFill>
          </a:defRPr>
        </a:defPPr>
      </a:lstStyle>
    </a:spDef>
    <a:lnDef>
      <a:spPr bwMode="auto">
        <a:ln>
          <a:headEnd type="none" w="med" len="med"/>
          <a:tailEnd type="arrow"/>
        </a:ln>
        <a:extLst/>
      </a:spPr>
      <a:bodyPr/>
      <a:lstStyle/>
      <a:style>
        <a:lnRef idx="1">
          <a:schemeClr val="accent1"/>
        </a:lnRef>
        <a:fillRef idx="3">
          <a:schemeClr val="accent1"/>
        </a:fillRef>
        <a:effectRef idx="2">
          <a:schemeClr val="accent1"/>
        </a:effectRef>
        <a:fontRef idx="minor">
          <a:schemeClr val="lt1"/>
        </a:fontRef>
      </a:style>
    </a:lnDef>
    <a:txDef>
      <a:spPr>
        <a:noFill/>
      </a:spPr>
      <a:bodyPr wrap="square" lIns="0" tIns="0" rIns="0" bIns="0" rtlCol="0">
        <a:spAutoFit/>
      </a:bodyPr>
      <a:lstStyle>
        <a:defPPr>
          <a:lnSpc>
            <a:spcPct val="110000"/>
          </a:lnSpc>
          <a:spcBef>
            <a:spcPts val="0"/>
          </a:spcBef>
          <a:defRPr sz="1200" dirty="0" err="1" smtClean="0">
            <a:solidFill>
              <a:schemeClr val="tx1"/>
            </a:solidFill>
          </a:defRPr>
        </a:defPPr>
      </a:lstStyle>
    </a:txDef>
  </a:objectDefaults>
  <a:extraClrSchemeLst/>
</a:theme>
</file>

<file path=ppt/theme/theme3.xml><?xml version="1.0" encoding="utf-8"?>
<a:theme xmlns:a="http://schemas.openxmlformats.org/drawingml/2006/main" name="Siemens">
  <a:themeElements>
    <a:clrScheme name="Siemens AG">
      <a:dk1>
        <a:srgbClr val="000000"/>
      </a:dk1>
      <a:lt1>
        <a:srgbClr val="FFFFFF"/>
      </a:lt1>
      <a:dk2>
        <a:srgbClr val="000000"/>
      </a:dk2>
      <a:lt2>
        <a:srgbClr val="879BAA"/>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Siemens PPT 2007 DEU">
      <a:majorFont>
        <a:latin typeface=""/>
        <a:ea typeface="ＭＳ Ｐゴシック"/>
        <a:cs typeface=""/>
      </a:majorFont>
      <a:minorFont>
        <a:latin typefac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smtClean="0">
            <a:solidFill>
              <a:schemeClr val="tx1"/>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ヒラギノ角ゴ Pro W3" charset="0"/>
          </a:defRPr>
        </a:defPPr>
      </a:lstStyle>
    </a:lnDef>
    <a:txDef>
      <a:spPr>
        <a:noFill/>
      </a:spPr>
      <a:bodyPr wrap="square" lIns="0" tIns="0" rIns="0" bIns="0" rtlCol="0">
        <a:spAutoFit/>
      </a:bodyPr>
      <a:lstStyle>
        <a:defPPr>
          <a:lnSpc>
            <a:spcPct val="110000"/>
          </a:lnSpc>
          <a:spcBef>
            <a:spcPts val="0"/>
          </a:spcBef>
          <a:defRPr sz="1200" dirty="0" err="1" smtClean="0">
            <a:solidFill>
              <a:schemeClr val="tx1"/>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22575</TotalTime>
  <Words>5092</Words>
  <Application>Microsoft Office PowerPoint</Application>
  <PresentationFormat>On-screen Show (4:3)</PresentationFormat>
  <Paragraphs>1136</Paragraphs>
  <Slides>64</Slides>
  <Notes>7</Notes>
  <HiddenSlides>19</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64</vt:i4>
      </vt:variant>
    </vt:vector>
  </HeadingPairs>
  <TitlesOfParts>
    <vt:vector size="68" baseType="lpstr">
      <vt:lpstr>LMS_template_4x3_Siemens_compatible_full</vt:lpstr>
      <vt:lpstr>Template</vt:lpstr>
      <vt:lpstr>Siemens</vt:lpstr>
      <vt:lpstr>think-cell Slide</vt:lpstr>
      <vt:lpstr>Move semantics, rvalue references &amp;&amp; perfect forwarding, part 1</vt:lpstr>
      <vt:lpstr>Some questions</vt:lpstr>
      <vt:lpstr>Move Semantics</vt:lpstr>
      <vt:lpstr>Move semantics - Example 1</vt:lpstr>
      <vt:lpstr>Move semantics - Example 1</vt:lpstr>
      <vt:lpstr>Move semantics - Example 1</vt:lpstr>
      <vt:lpstr>Move semantics - Example 2 HIDDEN SLIDE</vt:lpstr>
      <vt:lpstr>Move semantics - Example 2 HIDDEN SLIDE</vt:lpstr>
      <vt:lpstr>Move semantics - Example 2 HIDDEN SLIDE</vt:lpstr>
      <vt:lpstr>Move semantics - Example 2 HIDDEN SLIDE</vt:lpstr>
      <vt:lpstr>Move semantics - Example 2 HIDDEN SLIDE</vt:lpstr>
      <vt:lpstr>Move semantics - Example 2 HIDDEN SLIDE</vt:lpstr>
      <vt:lpstr>Move semantics - Example 2 HIDDEN SLIDE</vt:lpstr>
      <vt:lpstr>Example 2: getData(true)? HIDDEN SLIDE</vt:lpstr>
      <vt:lpstr>Named Return Value Optimization + Return value optimization HIDDEN SLIDE</vt:lpstr>
      <vt:lpstr>Named Return Value Optimization + Return value optimization HIDDEN SLIDE</vt:lpstr>
      <vt:lpstr>Move Support – Why? Performance!</vt:lpstr>
      <vt:lpstr>When moved?</vt:lpstr>
      <vt:lpstr>Example: Explicitly moving in code</vt:lpstr>
      <vt:lpstr>std::swap example for std::vector</vt:lpstr>
      <vt:lpstr>std::swap example for std::vector</vt:lpstr>
      <vt:lpstr>std::swap example for std::vector</vt:lpstr>
      <vt:lpstr>std::swap example for std::vector</vt:lpstr>
      <vt:lpstr>std::swap example for std::vector</vt:lpstr>
      <vt:lpstr>Importance? What moved? Enabling move semantics?</vt:lpstr>
      <vt:lpstr>Lvalues  rvalues Lvalues references  rvalues references</vt:lpstr>
      <vt:lpstr>Lvalues  rvalues – Examples HIDDEN SLIDE</vt:lpstr>
      <vt:lpstr>Lvalues  rvalues – Examples HIDDEN SLIDE</vt:lpstr>
      <vt:lpstr>Lvalues  rvalues – Examples HIDDEN SLIDE</vt:lpstr>
      <vt:lpstr>Lvalues  rvalues – Examples HIDDEN SLIDE</vt:lpstr>
      <vt:lpstr>Lvalues  rvalues – Binding of variables</vt:lpstr>
      <vt:lpstr>Lvalues  rvalues – Default binding of variables HIDDEN SLIDE</vt:lpstr>
      <vt:lpstr>Lvalues  rvalues – Default binding of variables HIDDEN SLIDE</vt:lpstr>
      <vt:lpstr>Lvalues  rvalues – Default binding of variables HIDDEN SLIDE</vt:lpstr>
      <vt:lpstr>Lvalues  rvalues</vt:lpstr>
      <vt:lpstr>Add move support in class</vt:lpstr>
      <vt:lpstr>Implementing Move Semantics</vt:lpstr>
      <vt:lpstr>Implementing Move Semantics - Note</vt:lpstr>
      <vt:lpstr>noexcept</vt:lpstr>
      <vt:lpstr>Exception safety guaranties</vt:lpstr>
      <vt:lpstr>Behavior of std::vector::push_back in C++98</vt:lpstr>
      <vt:lpstr>Erroneous behavior of std::vector::push_back in C++11</vt:lpstr>
      <vt:lpstr>Behavior of std::vector::push_back in C++11</vt:lpstr>
      <vt:lpstr>Implementing Move Semantics</vt:lpstr>
      <vt:lpstr>Implementing Move Semantics HIDDEN SLIDE</vt:lpstr>
      <vt:lpstr>Implementing Move Semantics HIDDEN SLIDE</vt:lpstr>
      <vt:lpstr>Implementing Move Semantics</vt:lpstr>
      <vt:lpstr>Implementing Move Semantics</vt:lpstr>
      <vt:lpstr>Alternative implementations for move operations</vt:lpstr>
      <vt:lpstr>Move semantics – Optimal implementation</vt:lpstr>
      <vt:lpstr>Generated Move Constructor/Assignment Operator</vt:lpstr>
      <vt:lpstr>std::move</vt:lpstr>
      <vt:lpstr>Something wrong?</vt:lpstr>
      <vt:lpstr>Don’t return std::move(…)</vt:lpstr>
      <vt:lpstr>Don’t return std::move(…)</vt:lpstr>
      <vt:lpstr>Something wrong?</vt:lpstr>
      <vt:lpstr>Don’t return by const value</vt:lpstr>
      <vt:lpstr>Something wrong?</vt:lpstr>
      <vt:lpstr>Don't use a value that has been moved</vt:lpstr>
      <vt:lpstr>Move semantics &amp;&amp; rvalue references</vt:lpstr>
      <vt:lpstr>Move semantics &amp;&amp; rvalue references</vt:lpstr>
      <vt:lpstr>Move semantics: Take-away notes</vt:lpstr>
      <vt:lpstr>Move semantics: Take-away notes</vt:lpstr>
      <vt:lpstr>Questions?</vt:lpstr>
    </vt:vector>
  </TitlesOfParts>
  <Company>LMS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Bert Rodiers</dc:creator>
  <cp:lastModifiedBy>Bert Rodiers</cp:lastModifiedBy>
  <cp:revision>236</cp:revision>
  <cp:lastPrinted>2014-12-09T17:18:12Z</cp:lastPrinted>
  <dcterms:created xsi:type="dcterms:W3CDTF">2013-11-08T09:19:48Z</dcterms:created>
  <dcterms:modified xsi:type="dcterms:W3CDTF">2015-01-02T12:36:45Z</dcterms:modified>
</cp:coreProperties>
</file>