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87" r:id="rId5"/>
    <p:sldId id="263" r:id="rId6"/>
    <p:sldId id="288" r:id="rId7"/>
    <p:sldId id="289" r:id="rId8"/>
    <p:sldId id="290" r:id="rId9"/>
    <p:sldId id="258" r:id="rId10"/>
    <p:sldId id="291" r:id="rId11"/>
    <p:sldId id="292" r:id="rId12"/>
    <p:sldId id="294" r:id="rId13"/>
    <p:sldId id="295" r:id="rId14"/>
    <p:sldId id="293" r:id="rId15"/>
    <p:sldId id="284" r:id="rId16"/>
    <p:sldId id="297" r:id="rId17"/>
    <p:sldId id="298" r:id="rId18"/>
    <p:sldId id="306" r:id="rId19"/>
    <p:sldId id="300" r:id="rId20"/>
    <p:sldId id="301" r:id="rId21"/>
    <p:sldId id="308" r:id="rId22"/>
    <p:sldId id="302" r:id="rId23"/>
    <p:sldId id="307" r:id="rId24"/>
    <p:sldId id="305" r:id="rId25"/>
    <p:sldId id="304" r:id="rId26"/>
    <p:sldId id="303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35AD690-8C6B-44E3-BECC-58DB41DF559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8EAF95B-0F30-4D64-9F9E-62AC9B1169A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/17729924/661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C++11Multithreading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</a:t>
            </a:r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SharedState</a:t>
            </a:r>
            <a:r>
              <a:rPr lang="en-US" dirty="0" smtClean="0"/>
              <a:t> – internal shared state;</a:t>
            </a:r>
          </a:p>
          <a:p>
            <a:r>
              <a:rPr lang="en-US" b="1" dirty="0" smtClean="0"/>
              <a:t>future </a:t>
            </a:r>
            <a:r>
              <a:rPr lang="en-US" dirty="0" smtClean="0"/>
              <a:t>– asynchronous return object;</a:t>
            </a:r>
          </a:p>
          <a:p>
            <a:r>
              <a:rPr lang="en-US" b="1" i="1" dirty="0" smtClean="0"/>
              <a:t>Setter</a:t>
            </a:r>
            <a:r>
              <a:rPr lang="en-US" dirty="0" smtClean="0"/>
              <a:t> – asynchronous provider object: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err="1" smtClean="0"/>
              <a:t>packaged_task</a:t>
            </a:r>
            <a:endParaRPr lang="en-US" dirty="0" smtClean="0"/>
          </a:p>
          <a:p>
            <a:pPr lvl="1"/>
            <a:r>
              <a:rPr lang="en-US" dirty="0" smtClean="0"/>
              <a:t>promise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934200" cy="177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9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Asynchronous Return Object: </a:t>
            </a:r>
            <a:r>
              <a:rPr lang="en-US" dirty="0" smtClean="0"/>
              <a:t>future&lt;T&gt;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Execute time consuming tasks simultaneously, using future&lt;T&gt;: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18565"/>
              </p:ext>
            </p:extLst>
          </p:nvPr>
        </p:nvGraphicFramePr>
        <p:xfrm>
          <a:off x="838200" y="2514600"/>
          <a:ext cx="7543800" cy="3779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37338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async_exec_service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: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    template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typename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_Function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auto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_Function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&amp;&amp;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-&gt;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decltype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())&gt;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/*...*/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async_exec_service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exec_service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... </a:t>
                      </a:r>
                    </a:p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exec_service</a:t>
                      </a:r>
                      <a:r>
                        <a:rPr lang="en-US" sz="11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configuration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1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1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1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1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wait for result and proceed</a:t>
                      </a:r>
                      <a:endParaRPr lang="en-US" sz="1100" b="1" dirty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6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future&lt;T&gt;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Main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valid() </a:t>
            </a:r>
            <a:r>
              <a:rPr lang="en-US" dirty="0" smtClean="0"/>
              <a:t>– tests if the future has a shared state;</a:t>
            </a:r>
          </a:p>
          <a:p>
            <a:r>
              <a:rPr lang="en-US" b="1" dirty="0" smtClean="0"/>
              <a:t>get()</a:t>
            </a:r>
            <a:r>
              <a:rPr lang="en-US" dirty="0" smtClean="0"/>
              <a:t> – retrieves value, wait if needed;</a:t>
            </a:r>
          </a:p>
          <a:p>
            <a:r>
              <a:rPr lang="en-US" b="1" dirty="0" smtClean="0"/>
              <a:t>wait()</a:t>
            </a:r>
            <a:r>
              <a:rPr lang="en-US" dirty="0" smtClean="0"/>
              <a:t>/</a:t>
            </a:r>
            <a:r>
              <a:rPr lang="en-US" b="1" dirty="0" err="1" smtClean="0"/>
              <a:t>wait_for</a:t>
            </a:r>
            <a:r>
              <a:rPr lang="en-US" b="1" dirty="0" smtClean="0"/>
              <a:t>(</a:t>
            </a:r>
            <a:r>
              <a:rPr lang="en-US" dirty="0" smtClean="0"/>
              <a:t>delay</a:t>
            </a:r>
            <a:r>
              <a:rPr lang="en-US" b="1" dirty="0" smtClean="0"/>
              <a:t>)</a:t>
            </a:r>
            <a:r>
              <a:rPr lang="en-US" dirty="0" smtClean="0"/>
              <a:t>/</a:t>
            </a:r>
            <a:r>
              <a:rPr lang="en-US" b="1" dirty="0" err="1" smtClean="0"/>
              <a:t>wait_until</a:t>
            </a:r>
            <a:r>
              <a:rPr lang="en-US" b="1" dirty="0" smtClean="0"/>
              <a:t>(</a:t>
            </a:r>
            <a:r>
              <a:rPr lang="en-US" dirty="0" smtClean="0"/>
              <a:t>time</a:t>
            </a:r>
            <a:r>
              <a:rPr lang="en-US" b="1" dirty="0" smtClean="0"/>
              <a:t>)</a:t>
            </a:r>
            <a:r>
              <a:rPr lang="en-US" dirty="0" smtClean="0"/>
              <a:t> – waits the future to be populated with result;</a:t>
            </a:r>
          </a:p>
          <a:p>
            <a:r>
              <a:rPr lang="en-US" b="1" dirty="0" smtClean="0"/>
              <a:t>share() </a:t>
            </a:r>
            <a:r>
              <a:rPr lang="en-US" dirty="0" smtClean="0"/>
              <a:t>– makes </a:t>
            </a:r>
            <a:r>
              <a:rPr lang="en-US" b="1" i="1" dirty="0" err="1" smtClean="0"/>
              <a:t>shared_future</a:t>
            </a:r>
            <a:r>
              <a:rPr lang="en-US" b="1" i="1" dirty="0" smtClean="0"/>
              <a:t> </a:t>
            </a:r>
            <a:r>
              <a:rPr lang="en-US" dirty="0" smtClean="0"/>
              <a:t>from this future; invalidates this future object.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shared_future</a:t>
            </a:r>
            <a:r>
              <a:rPr lang="en-US" b="1" dirty="0" smtClean="0"/>
              <a:t>&lt;T&gt;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hares its shared state object between several asynchronous return objects: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main purpose – signal the result is ready to multiple waiting threads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403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Asynchronous Provider Object: </a:t>
            </a:r>
            <a:r>
              <a:rPr lang="en-US" dirty="0" err="1" smtClean="0"/>
              <a:t>async</a:t>
            </a:r>
            <a:r>
              <a:rPr lang="en-US" dirty="0" smtClean="0"/>
              <a:t>&lt;F, </a:t>
            </a:r>
            <a:r>
              <a:rPr lang="en-US" dirty="0" err="1" smtClean="0"/>
              <a:t>Args</a:t>
            </a:r>
            <a:r>
              <a:rPr lang="en-US" dirty="0" smtClean="0"/>
              <a:t>…&gt;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a function in a separate thread and set its result to future: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back to naive approach: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6167"/>
              </p:ext>
            </p:extLst>
          </p:nvPr>
        </p:nvGraphicFramePr>
        <p:xfrm>
          <a:off x="838200" y="3200400"/>
          <a:ext cx="7543800" cy="30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30480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configuration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run loading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in a separate thread 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continue device initialization in current thread 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());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&lt;F, </a:t>
            </a:r>
            <a:r>
              <a:rPr lang="en-US" b="1" dirty="0" err="1" smtClean="0"/>
              <a:t>Args</a:t>
            </a:r>
            <a:r>
              <a:rPr lang="en-US" b="1" dirty="0" smtClean="0"/>
              <a:t>…&gt;: </a:t>
            </a:r>
            <a:r>
              <a:rPr lang="en-US" dirty="0" smtClean="0"/>
              <a:t>proactive vs 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async</a:t>
            </a:r>
            <a:r>
              <a:rPr lang="en-US" dirty="0" smtClean="0"/>
              <a:t> launch policy:</a:t>
            </a:r>
          </a:p>
          <a:p>
            <a:pPr lvl="2"/>
            <a:r>
              <a:rPr lang="en-US" b="1" dirty="0" smtClean="0"/>
              <a:t>launch::</a:t>
            </a:r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  <a:r>
              <a:rPr lang="en-US" dirty="0" smtClean="0"/>
              <a:t>– launch a new thread for execution;</a:t>
            </a:r>
          </a:p>
          <a:p>
            <a:pPr lvl="2"/>
            <a:r>
              <a:rPr lang="en-US" b="1" dirty="0" smtClean="0"/>
              <a:t>launch::deferred </a:t>
            </a:r>
            <a:r>
              <a:rPr lang="en-US" dirty="0" smtClean="0"/>
              <a:t>– defers the execution until the returned future value accessed; performs </a:t>
            </a:r>
            <a:r>
              <a:rPr lang="en-US" b="1" i="1" dirty="0" smtClean="0"/>
              <a:t>execution in current thread</a:t>
            </a:r>
            <a:r>
              <a:rPr lang="en-US" dirty="0" smtClean="0"/>
              <a:t>;</a:t>
            </a:r>
          </a:p>
          <a:p>
            <a:pPr lvl="2"/>
            <a:r>
              <a:rPr lang="en-US" b="1" dirty="0" smtClean="0"/>
              <a:t>launch::</a:t>
            </a:r>
            <a:r>
              <a:rPr lang="en-US" b="1" dirty="0" err="1" smtClean="0"/>
              <a:t>async|launch</a:t>
            </a:r>
            <a:r>
              <a:rPr lang="en-US" b="1" dirty="0" smtClean="0"/>
              <a:t>::deferred </a:t>
            </a:r>
            <a:r>
              <a:rPr lang="en-US" dirty="0" smtClean="0"/>
              <a:t>– used by </a:t>
            </a:r>
            <a:r>
              <a:rPr lang="en-US" b="1" i="1" dirty="0" smtClean="0"/>
              <a:t>default</a:t>
            </a:r>
            <a:r>
              <a:rPr lang="en-US" dirty="0" smtClean="0"/>
              <a:t>, allows the implementation to choose one.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03741"/>
              </p:ext>
            </p:extLst>
          </p:nvPr>
        </p:nvGraphicFramePr>
        <p:xfrm>
          <a:off x="762000" y="1676400"/>
          <a:ext cx="7543800" cy="129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12954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template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Function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...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Args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result_type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Function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&amp;&amp;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Args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&amp;&amp;...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args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template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Function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...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Args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en-US" sz="1400" b="0" i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result_type</a:t>
                      </a:r>
                      <a:r>
                        <a:rPr lang="en-US" sz="1400" b="0" i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launch policy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Function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&amp;&amp;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Args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&amp;&amp;...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args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&lt;F, </a:t>
            </a:r>
            <a:r>
              <a:rPr lang="en-US" b="1" dirty="0" err="1" smtClean="0"/>
              <a:t>Args</a:t>
            </a:r>
            <a:r>
              <a:rPr lang="en-US" b="1" dirty="0" smtClean="0"/>
              <a:t>…&gt;: </a:t>
            </a:r>
            <a:r>
              <a:rPr lang="en-US" dirty="0" smtClean="0"/>
              <a:t>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[3.6.8/5]:</a:t>
            </a:r>
          </a:p>
          <a:p>
            <a:pPr lvl="1"/>
            <a:r>
              <a:rPr lang="en-US" dirty="0" smtClean="0"/>
              <a:t>… </a:t>
            </a:r>
            <a:r>
              <a:rPr lang="en-US" dirty="0"/>
              <a:t>If the implementation chooses the </a:t>
            </a:r>
            <a:r>
              <a:rPr lang="en-US" b="1" dirty="0"/>
              <a:t>launch::</a:t>
            </a:r>
            <a:r>
              <a:rPr lang="en-US" b="1" dirty="0" err="1"/>
              <a:t>async</a:t>
            </a:r>
            <a:r>
              <a:rPr lang="en-US" b="1" dirty="0"/>
              <a:t> </a:t>
            </a:r>
            <a:r>
              <a:rPr lang="en-US" dirty="0"/>
              <a:t>policy</a:t>
            </a:r>
            <a:r>
              <a:rPr lang="en-US" dirty="0" smtClean="0"/>
              <a:t>, </a:t>
            </a:r>
          </a:p>
          <a:p>
            <a:pPr marL="630936" lvl="2" indent="0" algn="just">
              <a:buNone/>
            </a:pPr>
            <a:r>
              <a:rPr lang="en-US" dirty="0" smtClean="0"/>
              <a:t>  - 	</a:t>
            </a:r>
            <a:r>
              <a:rPr lang="en-US" b="1" i="1" dirty="0" smtClean="0"/>
              <a:t>a </a:t>
            </a:r>
            <a:r>
              <a:rPr lang="en-US" b="1" i="1" dirty="0"/>
              <a:t>call to a waiting function</a:t>
            </a:r>
            <a:r>
              <a:rPr lang="en-US" i="1" dirty="0"/>
              <a:t> </a:t>
            </a:r>
            <a:r>
              <a:rPr lang="en-US" dirty="0"/>
              <a:t>on an asynchronous return object that shares </a:t>
            </a:r>
            <a:r>
              <a:rPr lang="en-US" dirty="0" smtClean="0"/>
              <a:t>	the shared </a:t>
            </a:r>
            <a:r>
              <a:rPr lang="en-US" dirty="0"/>
              <a:t>state </a:t>
            </a:r>
            <a:r>
              <a:rPr lang="en-US" dirty="0" smtClean="0"/>
              <a:t>created by </a:t>
            </a:r>
            <a:r>
              <a:rPr lang="en-US" dirty="0"/>
              <a:t>this </a:t>
            </a:r>
            <a:r>
              <a:rPr lang="en-US" b="1" dirty="0" err="1"/>
              <a:t>async</a:t>
            </a:r>
            <a:r>
              <a:rPr lang="en-US" dirty="0"/>
              <a:t> call </a:t>
            </a:r>
            <a:r>
              <a:rPr lang="en-US" b="1" i="1" dirty="0"/>
              <a:t>shall block until the </a:t>
            </a:r>
            <a:r>
              <a:rPr lang="en-US" b="1" i="1" dirty="0" smtClean="0"/>
              <a:t>	associated </a:t>
            </a:r>
            <a:r>
              <a:rPr lang="en-US" b="1" i="1" dirty="0"/>
              <a:t>thread </a:t>
            </a:r>
            <a:r>
              <a:rPr lang="en-US" b="1" i="1" dirty="0" smtClean="0"/>
              <a:t>	has </a:t>
            </a:r>
            <a:r>
              <a:rPr lang="en-US" b="1" i="1" dirty="0"/>
              <a:t>completed</a:t>
            </a:r>
            <a:r>
              <a:rPr lang="en-US" dirty="0"/>
              <a:t>, as if </a:t>
            </a:r>
            <a:r>
              <a:rPr lang="en-US" dirty="0" smtClean="0"/>
              <a:t>joined;</a:t>
            </a:r>
          </a:p>
          <a:p>
            <a:pPr marL="630936" lvl="2" indent="0" algn="just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1433"/>
              </p:ext>
            </p:extLst>
          </p:nvPr>
        </p:nvGraphicFramePr>
        <p:xfrm>
          <a:off x="762000" y="1600200"/>
          <a:ext cx="7543800" cy="2865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1752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configuration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run loading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in a separate thread 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if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(!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what will happen to 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here ???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endParaRPr lang="en-US" sz="1400" dirty="0" smtClean="0">
                        <a:effectLst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());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3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Asynchronous Provider Object: </a:t>
            </a:r>
            <a:r>
              <a:rPr lang="en-US" dirty="0" err="1" smtClean="0"/>
              <a:t>packaged_task</a:t>
            </a:r>
            <a:r>
              <a:rPr lang="en-US" dirty="0" smtClean="0"/>
              <a:t>&lt;R, </a:t>
            </a:r>
            <a:r>
              <a:rPr lang="en-US" dirty="0" err="1"/>
              <a:t>Args</a:t>
            </a:r>
            <a:r>
              <a:rPr lang="en-US" dirty="0"/>
              <a:t>…&gt;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better control over execution;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oes not execute threads itself;</a:t>
            </a:r>
          </a:p>
          <a:p>
            <a:r>
              <a:rPr lang="en-US" sz="2400" dirty="0" smtClean="0"/>
              <a:t>provides a wrapper on a function or a callable object for store returned value/exception in a future.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10547"/>
              </p:ext>
            </p:extLst>
          </p:nvPr>
        </p:nvGraphicFramePr>
        <p:xfrm>
          <a:off x="762000" y="3276600"/>
          <a:ext cx="75438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packaged_task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load_config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configuration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load_config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get_future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just get future&lt;&gt;</a:t>
                      </a:r>
                      <a:r>
                        <a:rPr lang="en-US" sz="1200" b="1" baseline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for future :)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</a:t>
                      </a:r>
                      <a:endParaRPr lang="en-US" sz="1200" b="1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load_config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loading </a:t>
                      </a:r>
                      <a:r>
                        <a:rPr lang="en-US" sz="1200" b="1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goes here </a:t>
                      </a:r>
                    </a:p>
                    <a:p>
                      <a:endParaRPr lang="en-US" sz="1200" b="1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());</a:t>
                      </a:r>
                      <a:endParaRPr lang="en-US" sz="1200" dirty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packaged_task</a:t>
            </a:r>
            <a:r>
              <a:rPr lang="en-US" dirty="0" smtClean="0"/>
              <a:t>&lt;R, </a:t>
            </a:r>
            <a:r>
              <a:rPr lang="en-US" dirty="0" err="1"/>
              <a:t>Args</a:t>
            </a:r>
            <a:r>
              <a:rPr lang="en-US" dirty="0"/>
              <a:t>…&gt;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for </a:t>
            </a:r>
            <a:r>
              <a:rPr lang="en-US" sz="2800" b="1" i="1" dirty="0" err="1" smtClean="0"/>
              <a:t>async_exec_service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55630"/>
              </p:ext>
            </p:extLst>
          </p:nvPr>
        </p:nvGraphicFramePr>
        <p:xfrm>
          <a:off x="762000" y="2133600"/>
          <a:ext cx="7543800" cy="411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3276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async_exec_service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queue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function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_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exec_queue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worker threads will take</a:t>
                      </a:r>
                      <a:r>
                        <a:rPr lang="en-US" sz="1200" baseline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functions from _</a:t>
                      </a:r>
                      <a:r>
                        <a:rPr lang="en-US" sz="1200" baseline="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exec_queue</a:t>
                      </a:r>
                      <a:endParaRPr lang="en-US" sz="1200" baseline="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// ...</a:t>
                      </a:r>
                    </a:p>
                    <a:p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    void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enqueue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function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task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/* put task to _</a:t>
                      </a:r>
                      <a:r>
                        <a:rPr lang="en-US" sz="1200" baseline="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exec_queue</a:t>
                      </a:r>
                      <a:r>
                        <a:rPr lang="en-US" sz="1200" baseline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*/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200" dirty="0" smtClean="0">
                        <a:effectLst/>
                      </a:endParaRPr>
                    </a:p>
                    <a:p>
                      <a:endParaRPr lang="en-US" sz="12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: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    template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typename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_Function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auto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exec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_Function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&amp;&amp;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-&gt;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decltype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typedef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decltype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_Result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</a:p>
                    <a:p>
                      <a:endParaRPr lang="en-US" sz="1200" dirty="0" smtClean="0">
                        <a:effectLst/>
                      </a:endParaRPr>
                    </a:p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shared_ptr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packaged_task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_Result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()&gt;&gt;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task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make_shared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packaged_task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_Result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()&gt;&gt;(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function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task_wrapper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[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task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]{(*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task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)();};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</a:rPr>
                        <a:t>enqueue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urier New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</a:rPr>
                        <a:t>task_wrapper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urier New"/>
                        </a:rPr>
                        <a:t>)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200" b="1" dirty="0" smtClean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  <a:p>
                      <a:endParaRPr lang="en-US" sz="1200" b="1" dirty="0" smtClean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        return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task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-&gt;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get_future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endParaRPr lang="en-US" sz="1200" dirty="0" smtClean="0">
                        <a:effectLst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    }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// ...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};</a:t>
                      </a:r>
                      <a:endParaRPr lang="en-US" sz="1200" dirty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3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Asynchronous Provider Object: </a:t>
            </a:r>
            <a:r>
              <a:rPr lang="en-US" dirty="0" smtClean="0"/>
              <a:t>promise&lt;T&gt;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the highest level of control over the shared state;</a:t>
            </a:r>
          </a:p>
          <a:p>
            <a:r>
              <a:rPr lang="en-US" sz="2400" dirty="0" smtClean="0"/>
              <a:t>does not require a function or callable object for populate shared state;</a:t>
            </a:r>
          </a:p>
          <a:p>
            <a:r>
              <a:rPr lang="en-US" sz="2400" dirty="0" smtClean="0"/>
              <a:t>requires executing thread explicitly set value/exception to shared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Asynchronous Return Object:</a:t>
            </a:r>
          </a:p>
          <a:p>
            <a:pPr lvl="1"/>
            <a:r>
              <a:rPr lang="en-US" dirty="0" smtClean="0"/>
              <a:t>future&lt;T&gt;</a:t>
            </a:r>
          </a:p>
          <a:p>
            <a:r>
              <a:rPr lang="en-US" dirty="0" smtClean="0"/>
              <a:t>Asynchronous Provider Objects: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&lt;F, </a:t>
            </a:r>
            <a:r>
              <a:rPr lang="en-US" dirty="0" err="1" smtClean="0"/>
              <a:t>Args</a:t>
            </a:r>
            <a:r>
              <a:rPr lang="en-US" dirty="0" smtClean="0"/>
              <a:t>…&gt;</a:t>
            </a:r>
          </a:p>
          <a:p>
            <a:pPr lvl="1"/>
            <a:r>
              <a:rPr lang="en-US" dirty="0" err="1" smtClean="0"/>
              <a:t>packaged_task</a:t>
            </a:r>
            <a:r>
              <a:rPr lang="en-US" dirty="0" smtClean="0"/>
              <a:t>&lt;R, </a:t>
            </a:r>
            <a:r>
              <a:rPr lang="en-US" dirty="0" err="1" smtClean="0"/>
              <a:t>Args</a:t>
            </a:r>
            <a:r>
              <a:rPr lang="en-US" dirty="0" smtClean="0"/>
              <a:t>…&gt;</a:t>
            </a:r>
          </a:p>
          <a:p>
            <a:pPr lvl="1"/>
            <a:r>
              <a:rPr lang="en-US" dirty="0" smtClean="0"/>
              <a:t>promise&lt;T&gt;</a:t>
            </a:r>
          </a:p>
          <a:p>
            <a:r>
              <a:rPr lang="en-US" dirty="0" smtClean="0"/>
              <a:t>Continuation passing style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Asynchronous Provider Object: </a:t>
            </a:r>
            <a:r>
              <a:rPr lang="en-US" dirty="0" smtClean="0"/>
              <a:t>promise&lt;T&gt;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Yet another implementation </a:t>
            </a:r>
            <a:r>
              <a:rPr lang="en-US" sz="2400" dirty="0"/>
              <a:t>for </a:t>
            </a:r>
            <a:r>
              <a:rPr lang="en-US" sz="2400" b="1" i="1" dirty="0" err="1"/>
              <a:t>async_exec_service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76710"/>
              </p:ext>
            </p:extLst>
          </p:nvPr>
        </p:nvGraphicFramePr>
        <p:xfrm>
          <a:off x="838200" y="2209800"/>
          <a:ext cx="7543800" cy="428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async_exec_service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queue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function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()&gt;&gt;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_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exec_queue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worker threads will take</a:t>
                      </a:r>
                      <a:r>
                        <a:rPr lang="en-US" sz="1100" baseline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functions from _</a:t>
                      </a:r>
                      <a:r>
                        <a:rPr lang="en-US" sz="1100" baseline="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exec_queue</a:t>
                      </a:r>
                      <a:endParaRPr lang="en-US" sz="1100" baseline="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// ...</a:t>
                      </a:r>
                    </a:p>
                    <a:p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    void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enqueue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function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task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/* put task to _</a:t>
                      </a:r>
                      <a:r>
                        <a:rPr lang="en-US" sz="1100" baseline="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exec_queue</a:t>
                      </a:r>
                      <a:r>
                        <a:rPr lang="en-US" sz="1100" baseline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*/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100" dirty="0" smtClean="0">
                        <a:effectLst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: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    template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typename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_Function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auto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exec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_Function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&amp;&amp;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-&gt;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decltype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())&gt;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100" b="1" dirty="0" err="1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typedef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decltype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_Result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100" b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shared_ptr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promise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_Result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&gt;&gt;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result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make_shared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promise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_Result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&gt;&gt;();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function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task_wrapper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[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result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            try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        result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set_value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   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catch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(...)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        result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set_exception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current_exception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   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        }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</a:rPr>
                        <a:t>       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</a:rPr>
                        <a:t>enqueue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urier New"/>
                        </a:rPr>
                        <a:t>(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</a:rPr>
                        <a:t>task_wrapper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urier New"/>
                        </a:rPr>
                        <a:t>)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100" b="1" dirty="0" smtClean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        return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result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-&gt;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get_future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};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9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http://stackoverflow.com/q/17729924/6610</a:t>
            </a:r>
            <a:endParaRPr lang="en-US" dirty="0" smtClean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: simplifies things</a:t>
            </a:r>
          </a:p>
          <a:p>
            <a:pPr lvl="1"/>
            <a:r>
              <a:rPr lang="en-US" dirty="0" err="1" smtClean="0"/>
              <a:t>packaged_task</a:t>
            </a:r>
            <a:r>
              <a:rPr lang="en-US" dirty="0" smtClean="0"/>
              <a:t>: control what thread it’s run on</a:t>
            </a:r>
          </a:p>
          <a:p>
            <a:pPr lvl="1"/>
            <a:r>
              <a:rPr lang="en-US" dirty="0" smtClean="0"/>
              <a:t>promise: most fine </a:t>
            </a:r>
            <a:r>
              <a:rPr lang="en-US" smtClean="0"/>
              <a:t>grained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8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so,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4800" b="1" dirty="0" smtClean="0"/>
              <a:t>. || …</a:t>
            </a:r>
          </a:p>
        </p:txBody>
      </p:sp>
    </p:spTree>
    <p:extLst>
      <p:ext uri="{BB962C8B-B14F-4D97-AF65-F5344CB8AC3E}">
        <p14:creationId xmlns:p14="http://schemas.microsoft.com/office/powerpoint/2010/main" val="14295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Continuation </a:t>
            </a:r>
            <a:r>
              <a:rPr lang="en-US" dirty="0"/>
              <a:t>P</a:t>
            </a:r>
            <a:r>
              <a:rPr lang="en-US" dirty="0" smtClean="0"/>
              <a:t>assing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</a:t>
            </a:r>
            <a:r>
              <a:rPr lang="en-US" b="1" dirty="0" smtClean="0"/>
              <a:t>is not </a:t>
            </a:r>
            <a:r>
              <a:rPr lang="en-US" dirty="0" smtClean="0"/>
              <a:t>a part of C++ Standard</a:t>
            </a:r>
          </a:p>
          <a:p>
            <a:r>
              <a:rPr lang="en-US" dirty="0" smtClean="0"/>
              <a:t>Going to be included in C++17 (N3857)</a:t>
            </a:r>
          </a:p>
          <a:p>
            <a:r>
              <a:rPr lang="en-US" dirty="0" smtClean="0"/>
              <a:t>Already </a:t>
            </a:r>
            <a:r>
              <a:rPr lang="en-US" b="1" dirty="0" smtClean="0"/>
              <a:t>available</a:t>
            </a:r>
            <a:r>
              <a:rPr lang="en-US" dirty="0" smtClean="0"/>
              <a:t> in </a:t>
            </a:r>
            <a:r>
              <a:rPr lang="en-US" b="1" dirty="0" smtClean="0"/>
              <a:t>boost</a:t>
            </a:r>
          </a:p>
        </p:txBody>
      </p:sp>
    </p:spTree>
    <p:extLst>
      <p:ext uri="{BB962C8B-B14F-4D97-AF65-F5344CB8AC3E}">
        <p14:creationId xmlns:p14="http://schemas.microsoft.com/office/powerpoint/2010/main" val="1682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Continuation Passing </a:t>
            </a:r>
            <a:r>
              <a:rPr lang="en-US" dirty="0" smtClean="0"/>
              <a:t>Style: </a:t>
            </a:r>
            <a:r>
              <a:rPr lang="en-US" b="1" dirty="0" smtClean="0"/>
              <a:t>then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compose two futures by declaring one to be the continuation of </a:t>
            </a:r>
            <a:r>
              <a:rPr lang="en-US" sz="2800" dirty="0" smtClean="0"/>
              <a:t>another: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28570"/>
              </p:ext>
            </p:extLst>
          </p:nvPr>
        </p:nvGraphicFramePr>
        <p:xfrm>
          <a:off x="838200" y="2667000"/>
          <a:ext cx="7543800" cy="3078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4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configure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endParaRPr lang="en-US" sz="1400" b="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}).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then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](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){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JUST FOR EXAMPLE: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//</a:t>
                      </a:r>
                      <a:r>
                        <a:rPr lang="en-US" sz="1400" b="1" baseline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is ready at this point,</a:t>
                      </a:r>
                      <a:endParaRPr lang="en-US" sz="1400" b="1" dirty="0" smtClean="0">
                        <a:solidFill>
                          <a:srgbClr val="00008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// but it doesn’t mean we could already configure</a:t>
                      </a:r>
                      <a:r>
                        <a:rPr lang="en-US" sz="1400" b="1" baseline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the device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</a:p>
                    <a:p>
                      <a:endParaRPr lang="en-US" sz="1400" b="1" dirty="0" smtClean="0">
                        <a:solidFill>
                          <a:srgbClr val="00008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5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Continuation Passing Style: </a:t>
            </a:r>
            <a:r>
              <a:rPr lang="en-US" b="1" dirty="0" err="1" smtClean="0"/>
              <a:t>when_any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wait a number of futures for at least one to be ready: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27025"/>
              </p:ext>
            </p:extLst>
          </p:nvPr>
        </p:nvGraphicFramePr>
        <p:xfrm>
          <a:off x="838200" y="2667000"/>
          <a:ext cx="7543800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tasks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[]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}),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true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}),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vector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b="1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&gt;&gt;&gt;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anyone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when_any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begin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tasks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),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end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tasks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b="1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anyone_completed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anyone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then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    [](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vector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&gt;&gt;&gt;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JUST </a:t>
                      </a:r>
                      <a:r>
                        <a:rPr lang="en-US" sz="120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FOR EXAMPLE</a:t>
                      </a:r>
                      <a:endParaRPr lang="en-US" sz="12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        for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&gt;&amp;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: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if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is_ready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())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            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200" b="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won't block here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        }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endParaRPr lang="en-US" sz="1200" dirty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Continuation Passing Style: </a:t>
            </a:r>
            <a:r>
              <a:rPr lang="en-US" b="1" dirty="0" err="1" smtClean="0"/>
              <a:t>when_all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wait for a number of futures to be ready: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59465"/>
              </p:ext>
            </p:extLst>
          </p:nvPr>
        </p:nvGraphicFramePr>
        <p:xfrm>
          <a:off x="838200" y="2209800"/>
          <a:ext cx="7543800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init_device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1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load_config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configuration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1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tuple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&gt;,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&gt;&gt;&gt;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init_all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when_all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init_device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load_config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device_ready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init_all</a:t>
                      </a:r>
                      <a:r>
                        <a:rPr lang="en-US" sz="11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then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[&amp;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](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tuple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&gt;,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future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&gt;&gt;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params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){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1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bool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hw_ok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get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smtClean="0">
                          <a:solidFill>
                            <a:srgbClr val="FF8000"/>
                          </a:solidFill>
                          <a:effectLst/>
                          <a:latin typeface="Courier New"/>
                        </a:rPr>
                        <a:t>0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&gt;().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        if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(!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hw_ok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false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configuration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get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100" dirty="0" smtClean="0">
                          <a:solidFill>
                            <a:srgbClr val="FF8000"/>
                          </a:solidFill>
                          <a:effectLst/>
                          <a:latin typeface="Courier New"/>
                        </a:rPr>
                        <a:t>1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&gt;().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get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1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    </a:t>
                      </a:r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true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100" dirty="0" smtClean="0">
                        <a:effectLst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    }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972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Good news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++11 Introduces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[C++03, </a:t>
            </a:r>
            <a:r>
              <a:rPr lang="en-US" sz="3100" dirty="0" smtClean="0"/>
              <a:t>1.9.6]</a:t>
            </a:r>
          </a:p>
          <a:p>
            <a:pPr lvl="1"/>
            <a:r>
              <a:rPr lang="en-US" sz="2500" dirty="0" smtClean="0"/>
              <a:t>The </a:t>
            </a:r>
            <a:r>
              <a:rPr lang="en-US" sz="2500" dirty="0"/>
              <a:t>observable </a:t>
            </a:r>
            <a:r>
              <a:rPr lang="en-US" sz="2500" b="1" dirty="0"/>
              <a:t>behavior</a:t>
            </a:r>
            <a:r>
              <a:rPr lang="en-US" sz="2500" dirty="0"/>
              <a:t> of the abstract machine </a:t>
            </a:r>
            <a:r>
              <a:rPr lang="en-US" sz="2500" b="1" dirty="0"/>
              <a:t>is</a:t>
            </a:r>
            <a:r>
              <a:rPr lang="en-US" sz="2500" dirty="0"/>
              <a:t> its </a:t>
            </a:r>
            <a:r>
              <a:rPr lang="en-US" sz="2500" b="1" dirty="0"/>
              <a:t>sequence</a:t>
            </a:r>
            <a:r>
              <a:rPr lang="en-US" sz="2500" dirty="0"/>
              <a:t> of reads and writes to volatile data and calls to </a:t>
            </a:r>
            <a:r>
              <a:rPr lang="en-US" sz="2500" dirty="0" smtClean="0"/>
              <a:t>library I/O </a:t>
            </a:r>
            <a:r>
              <a:rPr lang="en-US" sz="2500" dirty="0"/>
              <a:t>functions</a:t>
            </a:r>
            <a:r>
              <a:rPr lang="en-US" sz="2500" dirty="0" smtClean="0"/>
              <a:t>.</a:t>
            </a:r>
            <a:endParaRPr lang="en-US" sz="2500" dirty="0"/>
          </a:p>
          <a:p>
            <a:pPr lvl="1"/>
            <a:endParaRPr lang="en-US" sz="2500" dirty="0" smtClean="0"/>
          </a:p>
          <a:p>
            <a:r>
              <a:rPr lang="en-US" sz="3100" dirty="0" smtClean="0"/>
              <a:t>[</a:t>
            </a:r>
            <a:r>
              <a:rPr lang="en-US" sz="3100" dirty="0"/>
              <a:t>C++11, 1.10.1</a:t>
            </a:r>
            <a:r>
              <a:rPr lang="en-US" sz="3100" dirty="0" smtClean="0"/>
              <a:t>]:</a:t>
            </a:r>
          </a:p>
          <a:p>
            <a:pPr lvl="1"/>
            <a:r>
              <a:rPr lang="en-US" sz="2500" dirty="0" smtClean="0"/>
              <a:t>A </a:t>
            </a:r>
            <a:r>
              <a:rPr lang="en-US" sz="2500" b="1" dirty="0"/>
              <a:t>thread of execution </a:t>
            </a:r>
            <a:r>
              <a:rPr lang="en-US" sz="2500" dirty="0"/>
              <a:t>(also known as a thread) is a </a:t>
            </a:r>
            <a:r>
              <a:rPr lang="en-US" sz="2500" b="1" dirty="0"/>
              <a:t>single flow of control </a:t>
            </a:r>
            <a:r>
              <a:rPr lang="en-US" sz="2500" dirty="0"/>
              <a:t>within a program... The execution of the entire program consists of an execution of all of its threads...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2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More good news</a:t>
            </a:r>
            <a:r>
              <a:rPr lang="en-US" sz="3600" dirty="0" smtClean="0"/>
              <a:t>: </a:t>
            </a:r>
            <a:r>
              <a:rPr lang="en-US" sz="3600" dirty="0"/>
              <a:t>C</a:t>
            </a:r>
            <a:r>
              <a:rPr lang="en-US" sz="3600" dirty="0" smtClean="0"/>
              <a:t>++11 Introduces Thread support library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[</a:t>
            </a:r>
            <a:r>
              <a:rPr lang="en-US" sz="3100" dirty="0"/>
              <a:t>C++11, </a:t>
            </a:r>
            <a:r>
              <a:rPr lang="en-US" sz="3100" dirty="0" smtClean="0"/>
              <a:t>30.1.1]: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err="1"/>
              <a:t>subclauses</a:t>
            </a:r>
            <a:r>
              <a:rPr lang="en-US" dirty="0"/>
              <a:t> </a:t>
            </a:r>
            <a:r>
              <a:rPr lang="en-US" b="1" dirty="0"/>
              <a:t>describe components to create and manage threads </a:t>
            </a:r>
            <a:r>
              <a:rPr lang="en-US" dirty="0"/>
              <a:t>(1.10), </a:t>
            </a:r>
            <a:r>
              <a:rPr lang="en-US" b="1" dirty="0"/>
              <a:t>perform mutual </a:t>
            </a:r>
            <a:r>
              <a:rPr lang="en-US" b="1" dirty="0" smtClean="0"/>
              <a:t>exclusion</a:t>
            </a:r>
            <a:r>
              <a:rPr lang="en-US" dirty="0" smtClean="0"/>
              <a:t>, and </a:t>
            </a:r>
            <a:r>
              <a:rPr lang="en-US" b="1" dirty="0"/>
              <a:t>communicate conditions and values</a:t>
            </a:r>
            <a:r>
              <a:rPr lang="en-US" dirty="0"/>
              <a:t> between </a:t>
            </a:r>
            <a:r>
              <a:rPr lang="en-US" dirty="0" smtClean="0"/>
              <a:t>threads…</a:t>
            </a:r>
            <a:endParaRPr lang="en-US" sz="7400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74880"/>
              </p:ext>
            </p:extLst>
          </p:nvPr>
        </p:nvGraphicFramePr>
        <p:xfrm>
          <a:off x="914400" y="4114800"/>
          <a:ext cx="7543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Subclause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&lt;thread&gt;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Mutual exclusion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mutex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condition_variable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Futures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&lt;future&gt;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Having independent </a:t>
            </a:r>
            <a:r>
              <a:rPr lang="en-US" dirty="0" smtClean="0"/>
              <a:t>time consuming tasks: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04568"/>
              </p:ext>
            </p:extLst>
          </p:nvPr>
        </p:nvGraphicFramePr>
        <p:xfrm>
          <a:off x="838200" y="2819400"/>
          <a:ext cx="7543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...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&lt;- time consuming 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&lt;- time consuming 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400" dirty="0" smtClean="0">
                        <a:effectLst/>
                      </a:endParaRPr>
                    </a:p>
                    <a:p>
                      <a:endParaRPr lang="en-US" sz="14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4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time consuming tasks simultaneously, naive approach: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51300"/>
              </p:ext>
            </p:extLst>
          </p:nvPr>
        </p:nvGraphicFramePr>
        <p:xfrm>
          <a:off x="838200" y="2819400"/>
          <a:ext cx="75438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... 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thread loader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&lt;- run loading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in a separate thread 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&lt;- continue device initialization in current thread</a:t>
                      </a:r>
                    </a:p>
                    <a:p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loader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join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&lt;- assume loading done at this point 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configure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400" dirty="0" smtClean="0">
                        <a:effectLst/>
                      </a:endParaRPr>
                    </a:p>
                    <a:p>
                      <a:endParaRPr lang="en-US" sz="14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time consuming tasks simultaneously, thread pool approach: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93315"/>
              </p:ext>
            </p:extLst>
          </p:nvPr>
        </p:nvGraphicFramePr>
        <p:xfrm>
          <a:off x="838200" y="2819400"/>
          <a:ext cx="75438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async_exec_service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: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exec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function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... 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async_exec_service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exec_service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...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exec_service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&lt;- run loading </a:t>
                      </a:r>
                      <a:r>
                        <a:rPr lang="en-US" sz="120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in the thread pool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&lt;- continue device initialization in current thread </a:t>
                      </a:r>
                    </a:p>
                    <a:p>
                      <a:endParaRPr lang="en-US" sz="1200" dirty="0" smtClean="0">
                        <a:solidFill>
                          <a:srgbClr val="008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hmmm... are we ready for proceed ???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endParaRPr lang="en-US" sz="1200" dirty="0" smtClean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Execute time consuming tasks simultaneously, thread pool approach with synchronization: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34627"/>
              </p:ext>
            </p:extLst>
          </p:nvPr>
        </p:nvGraphicFramePr>
        <p:xfrm>
          <a:off x="838200" y="2514600"/>
          <a:ext cx="7543800" cy="3962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3800"/>
              </a:tblGrid>
              <a:tr h="396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async_exec_service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: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exec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function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0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()&gt;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f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... </a:t>
                      </a:r>
                    </a:p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async_exec_service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exec_service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... </a:t>
                      </a:r>
                    </a:p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configuration_storage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unique_ptr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&lt;configuration&gt;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endParaRPr lang="en-US" sz="10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mutex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config_guard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condition_variable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config_cv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exec_service</a:t>
                      </a:r>
                      <a:r>
                        <a:rPr lang="en-US" sz="10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([&amp;]{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unique_lock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mutex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lock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config_guard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config.reset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0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new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configuration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</a:p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db</a:t>
                      </a:r>
                      <a:r>
                        <a:rPr lang="en-US" sz="10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load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(*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config_cv</a:t>
                      </a:r>
                      <a:r>
                        <a:rPr lang="en-US" sz="10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notify_one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&lt;- run loading </a:t>
                      </a:r>
                      <a:r>
                        <a:rPr lang="en-US" sz="100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0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in the thread pool </a:t>
                      </a:r>
                    </a:p>
                    <a:p>
                      <a:endParaRPr lang="en-US" sz="10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device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0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initialize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();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continue device initialization in current thread </a:t>
                      </a:r>
                    </a:p>
                    <a:p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{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wait for configuration loading done </a:t>
                      </a:r>
                    </a:p>
                    <a:p>
                      <a:r>
                        <a:rPr lang="en-US" sz="10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unique_lock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mutex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lock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config_guard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config_cv</a:t>
                      </a:r>
                      <a:r>
                        <a:rPr lang="en-US" sz="10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wait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lock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[&amp;]{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return 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!=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nullptr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});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}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sz="10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 </a:t>
                      </a:r>
                      <a:r>
                        <a:rPr lang="en-US" sz="1000" b="1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we are ready</a:t>
                      </a:r>
                      <a:r>
                        <a:rPr lang="en-US" sz="10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for proceed </a:t>
                      </a:r>
                    </a:p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target_device</a:t>
                      </a:r>
                      <a:r>
                        <a:rPr lang="en-US" sz="1000" b="1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.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configure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(*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config</a:t>
                      </a:r>
                      <a:r>
                        <a:rPr lang="en-US" sz="10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);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Unified Communications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Standard Library provides a unified </a:t>
            </a:r>
            <a:r>
              <a:rPr lang="en-US" dirty="0" smtClean="0"/>
              <a:t>solution communicate data between threads:</a:t>
            </a:r>
          </a:p>
          <a:p>
            <a:pPr lvl="1"/>
            <a:r>
              <a:rPr lang="en-US" b="1" i="1" dirty="0" smtClean="0"/>
              <a:t>shared state object </a:t>
            </a:r>
            <a:r>
              <a:rPr lang="en-US" dirty="0" smtClean="0"/>
              <a:t>– privately held object with a placeholder for result and some auxiliary data;</a:t>
            </a:r>
          </a:p>
          <a:p>
            <a:pPr lvl="1"/>
            <a:r>
              <a:rPr lang="en-US" b="1" i="1" dirty="0" smtClean="0"/>
              <a:t>asynchronous return object </a:t>
            </a:r>
            <a:r>
              <a:rPr lang="en-US" dirty="0" smtClean="0"/>
              <a:t>– reads result from a shared state;</a:t>
            </a:r>
          </a:p>
          <a:p>
            <a:pPr lvl="1"/>
            <a:r>
              <a:rPr lang="en-US" b="1" i="1" dirty="0" smtClean="0"/>
              <a:t>asynchronous provider </a:t>
            </a:r>
            <a:r>
              <a:rPr lang="en-US" dirty="0" smtClean="0"/>
              <a:t>- provides shared state object with a value.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10460</TotalTime>
  <Words>1706</Words>
  <Application>Microsoft Office PowerPoint</Application>
  <PresentationFormat>On-screen Show (4:3)</PresentationFormat>
  <Paragraphs>369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Consolas</vt:lpstr>
      <vt:lpstr>Courier New</vt:lpstr>
      <vt:lpstr>Rockwell</vt:lpstr>
      <vt:lpstr>Wingdings 2</vt:lpstr>
      <vt:lpstr>Foundry</vt:lpstr>
      <vt:lpstr>C++11Multithreading</vt:lpstr>
      <vt:lpstr>Agenda</vt:lpstr>
      <vt:lpstr>Good news: C++11 Introduces Threads</vt:lpstr>
      <vt:lpstr>More good news: C++11 Introduces Thread support library</vt:lpstr>
      <vt:lpstr>Motivation</vt:lpstr>
      <vt:lpstr>Motivation</vt:lpstr>
      <vt:lpstr>Motivation</vt:lpstr>
      <vt:lpstr>Motivation</vt:lpstr>
      <vt:lpstr>Unified Communications</vt:lpstr>
      <vt:lpstr>Unified Communications</vt:lpstr>
      <vt:lpstr>Asynchronous Return Object: future&lt;T&gt;</vt:lpstr>
      <vt:lpstr>future&lt;T&gt;: Main Methods</vt:lpstr>
      <vt:lpstr>shared_future&lt;T&gt;</vt:lpstr>
      <vt:lpstr>Asynchronous Provider Object: async&lt;F, Args…&gt;</vt:lpstr>
      <vt:lpstr>async&lt;F, Args…&gt;: proactive vs lazy evaluation</vt:lpstr>
      <vt:lpstr>async&lt;F, Args…&gt;: pitfall</vt:lpstr>
      <vt:lpstr>Asynchronous Provider Object: packaged_task&lt;R, Args…&gt;</vt:lpstr>
      <vt:lpstr>packaged_task&lt;R, Args…&gt;</vt:lpstr>
      <vt:lpstr>Asynchronous Provider Object: promise&lt;T&gt;</vt:lpstr>
      <vt:lpstr>Asynchronous Provider Object: promise&lt;T&gt;</vt:lpstr>
      <vt:lpstr>Choices… </vt:lpstr>
      <vt:lpstr>And so, what?</vt:lpstr>
      <vt:lpstr>Continuation Passing Style</vt:lpstr>
      <vt:lpstr>Continuation Passing Style: then</vt:lpstr>
      <vt:lpstr>Continuation Passing Style: when_any</vt:lpstr>
      <vt:lpstr>Continuation Passing Style: when_all</vt:lpstr>
      <vt:lpstr>PowerPoint Presentation</vt:lpstr>
    </vt:vector>
  </TitlesOfParts>
  <Company>Harmonic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C++11</dc:title>
  <dc:creator>Dmytro Gurin</dc:creator>
  <cp:lastModifiedBy>Kristoffel Pirard</cp:lastModifiedBy>
  <cp:revision>252</cp:revision>
  <dcterms:created xsi:type="dcterms:W3CDTF">2014-01-21T16:42:50Z</dcterms:created>
  <dcterms:modified xsi:type="dcterms:W3CDTF">2016-02-03T15:32:43Z</dcterms:modified>
</cp:coreProperties>
</file>