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68CD5F4-1EE4-43D5-85AC-CAC94F25FA1F}">
  <a:tblStyle styleId="{268CD5F4-1EE4-43D5-85AC-CAC94F25FA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example: void foo(vector&lt;int&gt;&amp;);   foo(1000000) =&gt; implicit allocation of huge vector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Remark: you probably won’t use this</a:t>
            </a: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Strong types have been used to solve and prevent ‘invisible’ bugs (e.g. Row/Column instead of int)</a:t>
            </a: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Note: don’t count with unsigned types!  They are storage representation types or enum types.</a:t>
            </a: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socpp.github.io/CppCoreGuidelines/CppCoreGuidelines#Rh-fina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programmers.stackexchange.com/questions/180216/does-auto-make-c-code-harder-to-understan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codeproject.com/Articles/447922/Application-of-Cplusplus11-User-Defined-Literals-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books.org/wiki/More_C++_Idioms/Address_Of" TargetMode="External"/><Relationship Id="rId10" Type="http://schemas.openxmlformats.org/officeDocument/2006/relationships/hyperlink" Target="http://en.wikibooks.org/wiki/More_C++_Idioms/Final_Class" TargetMode="External"/><Relationship Id="rId13" Type="http://schemas.openxmlformats.org/officeDocument/2006/relationships/hyperlink" Target="http://stackoverflow.com/questions/9299101/what-c-idioms-are-deprecated-in-c11" TargetMode="External"/><Relationship Id="rId12" Type="http://schemas.openxmlformats.org/officeDocument/2006/relationships/hyperlink" Target="http://stackoverflow.com/questions/9299101/what-c-idioms-are-deprecated-in-c1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en.wikibooks.org/wiki/More_C++_Idioms/nullptr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Relationship Id="rId5" Type="http://schemas.openxmlformats.org/officeDocument/2006/relationships/hyperlink" Target="http://en.wikibooks.org/wiki/More_C++_Idioms/Safe_bool" TargetMode="External"/><Relationship Id="rId6" Type="http://schemas.openxmlformats.org/officeDocument/2006/relationships/hyperlink" Target="http://en.wikibooks.org/wiki/More_C++_Idioms/Shrink-to-fit" TargetMode="External"/><Relationship Id="rId7" Type="http://schemas.openxmlformats.org/officeDocument/2006/relationships/hyperlink" Target="http://en.wikibooks.org/wiki/More_C++_Idioms/Type_Safe_Enum" TargetMode="External"/><Relationship Id="rId8" Type="http://schemas.openxmlformats.org/officeDocument/2006/relationships/hyperlink" Target="http://en.wikibooks.org/wiki/More_C++_Idioms/Requiring_or_Prohibiting_Heap-based_Objects" TargetMode="External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hyperlink" Target="http://cpprocks.com/c11-a-visual-summary-of-changes/" TargetMode="External"/><Relationship Id="rId10" Type="http://schemas.openxmlformats.org/officeDocument/2006/relationships/hyperlink" Target="http://cpprocks.com/cpp11-stl-additions/" TargetMode="External"/><Relationship Id="rId12" Type="http://schemas.openxmlformats.org/officeDocument/2006/relationships/hyperlink" Target="http://wiki.apache.org/stdcxx/C++0xCompilerSuppo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isocpp.org/" TargetMode="External"/><Relationship Id="rId4" Type="http://schemas.openxmlformats.org/officeDocument/2006/relationships/hyperlink" Target="http://www.cplusplus.com/" TargetMode="External"/><Relationship Id="rId9" Type="http://schemas.openxmlformats.org/officeDocument/2006/relationships/hyperlink" Target="http://channel9.msdn.com/Events/Lang-NEXT/Lang-NEXT-2012/-Not-Your-Father-s-C-" TargetMode="External"/><Relationship Id="rId5" Type="http://schemas.openxmlformats.org/officeDocument/2006/relationships/hyperlink" Target="http://www.stroustrup.com/C++11FAQ.html" TargetMode="External"/><Relationship Id="rId6" Type="http://schemas.openxmlformats.org/officeDocument/2006/relationships/hyperlink" Target="http://channel9.msdn.com/Events/GoingNative/GoingNative-2012/Keynote-Bjarne-Stroustrup-Cpp11-Style" TargetMode="External"/><Relationship Id="rId7" Type="http://schemas.openxmlformats.org/officeDocument/2006/relationships/hyperlink" Target="http://channel9.msdn.com/Events/Build/BUILD2011/TOOL-835T" TargetMode="External"/><Relationship Id="rId8" Type="http://schemas.openxmlformats.org/officeDocument/2006/relationships/hyperlink" Target="http://channel9.msdn.com/posts/C-and-Beyond-2011-Herb-Sutter-Why-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10298" y="5826042"/>
            <a:ext cx="8153399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 and std::initializer_list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92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int 	a[] = { 1, 2, 3, 4, 5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vector&lt;int&gt; 	v;</a:t>
                      </a:r>
                      <a:br>
                        <a:rPr lang="en-US" sz="1400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for( int i = 1; i &lt;= 5; ++i ) v.push_back(i);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int                    a[]</a:t>
                      </a:r>
                      <a:r>
                        <a:rPr lang="en-US" sz="1400"/>
                        <a:t>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</a:txBody>
                  <a:tcPr marT="45725" marB="45725" marR="91450" marL="91450"/>
                </a:tc>
              </a:tr>
              <a:tr h="129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map&lt;int, string&gt; labels;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labels.insert(make_pair(1, “Open”));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labels.insert(make_pair(2, “Close”));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labels.insert(make_pair(3, “Reboot”));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map&lt;int, string&gt; labels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1 , "Open"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2 , "Close"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,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3 , "Reboot"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Vector3(v.x*inv_len, v.y*inv_len, v.z*inv_len);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normalize(Vector3(2,5,9));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y(4,2,1);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1676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//How to make</a:t>
                      </a:r>
                      <a:r>
                        <a:rPr lang="en-US" sz="1400"/>
                        <a:t> this work?</a:t>
                      </a:r>
                    </a:p>
                  </a:txBody>
                  <a:tcPr marT="45725" marB="45725" marR="91450" marL="91450"/>
                </a:tc>
                <a:tc hMerge="1"/>
              </a:tr>
              <a:tr h="220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   =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 1, 2, 3, 4, 5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 is called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template&lt;class 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class vector{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vector(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/>
                        <a:t> args)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{ /*rude, naive implementation to show how ctor with initiailizer_list works*/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  for(auto it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begin</a:t>
                      </a:r>
                      <a:r>
                        <a:rPr lang="en-US" sz="1400"/>
                        <a:t>(args); it !=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end</a:t>
                      </a:r>
                      <a:r>
                        <a:rPr lang="en-US" sz="1400"/>
                        <a:t>(args); ++it)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    push_back(*it);</a:t>
                      </a:r>
                      <a:br>
                        <a:rPr lang="en-US" sz="1400"/>
                      </a:br>
                      <a:r>
                        <a:rPr lang="en-US" sz="1400"/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//…</a:t>
                      </a:r>
                      <a:br>
                        <a:rPr lang="en-US" sz="1400"/>
                      </a:br>
                      <a:r>
                        <a:rPr lang="en-US" sz="1400"/>
                        <a:t>};</a:t>
                      </a:r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//what is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lightweight proxy object that provides access to an array of objects of type T.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sng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/>
                        <a:t> constructed when: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;//list-initialization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;//</a:t>
                      </a:r>
                      <a:r>
                        <a:rPr lang="en-US" sz="1400"/>
                        <a:t>assignment expression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1,2,3,4,5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);//function call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for (int x :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1, 2, 3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)//ranged for loop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cout &lt;&lt; x &lt;&lt; endl;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std::initializer_list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1005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WARNING!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Constructor with initializer_list</a:t>
                      </a:r>
                      <a:r>
                        <a:rPr lang="en-US" sz="1400"/>
                        <a:t> has precedence!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4, 20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//vector contains 4 and 20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    v(4, 20); // vector contains 20, 20, 20, 20</a:t>
                      </a:r>
                    </a:p>
                  </a:txBody>
                  <a:tcPr marT="45725" marB="45725" marR="91450" marL="91450"/>
                </a:tc>
                <a:tc hMerge="1"/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6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3733800"/>
                <a:gridCol w="4495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495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//but wait!!! How then does this work?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struct Vector3{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float x,y,z;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Vector3(float _x, float _y, float _z)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: x(_x), y(_y), z(_z){}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I don’t see ctor with </a:t>
                      </a:r>
                      <a:r>
                        <a:rPr b="1" lang="en-US" sz="1400"/>
                        <a:t>std::initializer_list!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Vector3 normalize(const Vector3&amp; v){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float inv_len = 1.f/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length(v); 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 return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v.x*inv_len, v.y*inv_len, v.z*inv_len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x = normalize(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2,5,9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Vector3 y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4,2,1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The answer is:</a:t>
                      </a:r>
                      <a:r>
                        <a:rPr lang="en-US" sz="1400"/>
                        <a:t>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now you can use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/>
                        <a:t> instead of ()</a:t>
                      </a:r>
                    </a:p>
                  </a:txBody>
                  <a:tcPr marT="45725" marB="45725" marR="91450" marL="91450"/>
                </a:tc>
              </a:tr>
              <a:tr h="246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But what about following case: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T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T(int,int);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T(initializer_list&lt;int&gt;);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 foo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10,20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 // calls initializer_list ctor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T bar (10,20);  // calls first constructor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Initializer-list constructors </a:t>
                      </a:r>
                      <a:r>
                        <a:rPr b="1" lang="en-US" sz="1400" u="sng"/>
                        <a:t>take precedence over other constructors </a:t>
                      </a:r>
                      <a:r>
                        <a:rPr lang="en-US" sz="1400"/>
                        <a:t>when the initializer-list constructor syntax is used!</a:t>
                      </a:r>
                    </a:p>
                  </a:txBody>
                  <a:tcPr marT="45725" marB="45725" marR="91450" marL="91450"/>
                </a:tc>
              </a:tr>
              <a:tr h="1314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So</a:t>
                      </a:r>
                      <a:r>
                        <a:rPr lang="en-US" sz="1400"/>
                        <a:t>, be careful! Consider following example: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v(5); // v contains five elements {0,0,0,0,0}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vector&lt;int&gt; v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/>
                        <a:t>5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/>
                        <a:t>; // v contains one element {5}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463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200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Uniform initialization solves many problems:</a:t>
                      </a:r>
                    </a:p>
                  </a:txBody>
                  <a:tcPr marT="45725" marB="45725" marR="91450" marL="91450"/>
                </a:tc>
                <a:tc hMerge="1"/>
              </a:tr>
              <a:tr h="1314250">
                <a:tc gridSpan="2">
                  <a:txBody>
                    <a:bodyPr>
                      <a:noAutofit/>
                    </a:bodyPr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Narrowing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x = 6.3;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//warning! 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y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 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int z = {6.3};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narrowing</a:t>
                      </a:r>
                    </a:p>
                    <a:p>
                      <a:pPr indent="0" lvl="1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vector&lt;int&gt; v =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b="1" lang="en-US" sz="1400" u="none" cap="none" strike="noStrike"/>
                        <a:t> </a:t>
                      </a:r>
                      <a:r>
                        <a:rPr lang="en-US" sz="1400" u="none" cap="none" strike="noStrike"/>
                        <a:t>1, 4.3, 4, 0.6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u="none" cap="none" strike="noStrike"/>
                        <a:t>;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</a:p>
                  </a:txBody>
                  <a:tcPr marT="45725" marB="45725" marR="91450" marL="91450"/>
                </a:tc>
                <a:tc hMerge="1"/>
              </a:tr>
              <a:tr h="131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B{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A{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a(B());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//this is function </a:t>
                      </a:r>
                      <a:r>
                        <a:rPr b="1" lang="en-US" sz="1400" u="sng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declaration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a.f(); //compile</a:t>
                      </a:r>
                      <a:r>
                        <a:rPr b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error!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B{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A{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f(){}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B()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//calls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 ctor, then A ctor. Everything is ok.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a.f(); //calls A::f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Initialization and std::initializer_list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Don’t mix std::initializer_list with auto</a:t>
            </a:r>
          </a:p>
          <a:p>
            <a:pPr indent="0" lvl="1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 </a:t>
            </a:r>
          </a:p>
          <a:p>
            <a:pPr indent="0" lvl="1" marL="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w(n);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n; 	 // int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y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// std::initializer_list&lt;int&gt;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z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// std::initializer_list&lt;int&gt;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330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typedef void (*Fn)(double);</a:t>
                      </a:r>
                    </a:p>
                  </a:txBody>
                  <a:tcPr marT="45725" marB="45725" marR="91450" marL="91450"/>
                </a:tc>
                <a:tc hMerge="1"/>
              </a:tr>
              <a:tr h="606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</a:p>
                  </a:txBody>
                  <a:tcPr marT="45725" marB="45725" marR="91450" marL="91450"/>
                </a:tc>
                <a:tc hMerge="1"/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template&lt;int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 strike="noStrike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template&lt;int V&gt;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meta_type{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typedef meta_type&lt;36&gt;::type MyType;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457200" y="1706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3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int int32_t;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typedef void (*Fn)(double);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int32_t = int; // on windows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Fn = void (*)(double);</a:t>
                      </a:r>
                    </a:p>
                  </a:txBody>
                  <a:tcPr marT="45725" marB="45725" marR="91450" marL="91450"/>
                </a:tc>
              </a:tr>
              <a:tr h="60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typedef Type&lt;42,36&gt; ConcreteType;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 &lt;int U, int V&gt; class Type;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/>
                        <a:t>ConcreteType = Type&lt;42,36&gt;;</a:t>
                      </a:r>
                    </a:p>
                  </a:txBody>
                  <a:tcPr marT="45725" marB="45725" marR="91450" marL="91450"/>
                </a:tc>
              </a:tr>
              <a:tr h="190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template&lt;int V&gt;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meta_type{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typedef Type&lt;42, V&gt; type;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typedef meta_type&lt;36&gt;::type MyType;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MyType object;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1" sz="1800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sz="1800"/>
                        <a:t> MyType = Type&lt;42, V&gt;;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MyType&lt;36&gt; object;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struct A { A(int){};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A a(1);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f(1); 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</a:tblGrid>
              <a:tr h="46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25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struct A {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/>
                        <a:t>A(int){};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void f(A){};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 a(1);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f(1);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conversion operators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b;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f(b); 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 cast!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A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A(int)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struct B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int m;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B(int x) : m(x)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/>
                        <a:t> operator A() { return A(m);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void f(A){}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main(){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B b(1);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A a 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  f(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/>
                        <a:t>A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/>
                        <a:t>(b));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  return 0;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template &gt;&gt; notation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std::vector&lt;std::vector&lt;int&gt;&gt;</a:t>
                      </a:r>
                      <a:r>
                        <a:rPr lang="en-US" sz="1400"/>
                        <a:t> x; // compiler 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std::vector&lt;std::vector&lt;int&gt;&gt;</a:t>
                      </a:r>
                      <a:r>
                        <a:rPr lang="en-US" sz="1600"/>
                        <a:t> x; // OK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in-class member initializers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A(): a(4), b(2),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in_a) : a(in_a), b(2),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</a:t>
                      </a:r>
                      <a:r>
                        <a:rPr b="0" lang="en-US" sz="1600"/>
                        <a:t>("text1"),</a:t>
                      </a:r>
                      <a:r>
                        <a:rPr b="0" lang="en-US" sz="1600"/>
                        <a:t> 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 c) : a(4), b(2),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h("text1"), </a:t>
                      </a:r>
                      <a:r>
                        <a:rPr b="0" lang="en-US" sz="1600"/>
                        <a:t> </a:t>
                      </a:r>
                      <a:r>
                        <a:rPr b="0" lang="en-US" sz="1600"/>
                        <a:t>s("text2")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h;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s;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in_a) : a(in_a)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 c) {}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private: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4;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</a:t>
                      </a:r>
                      <a:r>
                        <a:rPr b="0" lang="en-US" sz="1600"/>
                        <a:t> b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2;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h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"text1";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string s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"text2";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constructors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int a;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void validate(int x)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public: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A(int x) { validate(x);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A() { validate(42); }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A(string s)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int x = stoi(s);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  validate(x);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}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int a;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public: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A(int x)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  if (0&lt;x &amp;&amp; x&lt;=42) a=x; else throw bad_A(x);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b="0" lang="en-US" sz="1600"/>
                        <a:t>{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  A(string s)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b="0" lang="en-US" sz="1600"/>
                        <a:t>{ }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57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Base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some_func(float);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Derived : Base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//warning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Base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virtual void some_func(float);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struct Derived : Base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  void some_func(int)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/>
                        <a:t>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 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5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Java</a:t>
                      </a:r>
                    </a:p>
                  </a:txBody>
                  <a:tcPr marT="45725" marB="45725" marR="91450" marL="91450"/>
                </a:tc>
              </a:tr>
              <a:tr h="359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struct Base1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 {};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Derived1 : Base1{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struct Base2{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virtual void f()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18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Derived2 : Base2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void f();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Base1 {}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Derived1 extends Base1 {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Base2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public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f(){};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class Derived2 extends Base2 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public void f(){};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Shape 254"/>
          <p:cNvSpPr txBox="1"/>
          <p:nvPr>
            <p:ph type="title"/>
          </p:nvPr>
        </p:nvSpPr>
        <p:spPr>
          <a:xfrm>
            <a:off x="457200" y="5649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Note: </a:t>
            </a:r>
            <a:r>
              <a:rPr lang="en-US" sz="1800"/>
              <a:t>CPPCoreGuidelines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says No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of defaults: default and delete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792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class A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A&amp; operator=(A)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 // </a:t>
                      </a:r>
                      <a:r>
                        <a:rPr lang="en-US" sz="1600"/>
                        <a:t>disallow copying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A(const A&amp;)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struct B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B(float); 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can initialize with a float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B(long)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b="0" lang="en-US" sz="1600"/>
                        <a:t>;</a:t>
                      </a:r>
                      <a:r>
                        <a:rPr b="1" lang="en-US" sz="1600"/>
                        <a:t> </a:t>
                      </a:r>
                      <a:r>
                        <a:rPr b="0" lang="en-US" sz="1600"/>
                        <a:t>//</a:t>
                      </a:r>
                      <a:r>
                        <a:rPr b="1" lang="en-US" sz="1600"/>
                        <a:t> </a:t>
                      </a:r>
                      <a:r>
                        <a:rPr lang="en-US" sz="1600"/>
                        <a:t>but not with long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struct C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{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  virtual ~C() =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b="0" lang="en-US" sz="1600"/>
                        <a:t>;</a:t>
                      </a:r>
                      <a:br>
                        <a:rPr b="0" lang="en-US" sz="1600"/>
                      </a:br>
                      <a:r>
                        <a:rPr b="0" lang="en-US" sz="1600"/>
                        <a:t>};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>
                <a:highlight>
                  <a:srgbClr val="B6D7A8"/>
                </a:highlight>
              </a:rPr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3810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3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8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map&lt;string,string&gt;::iterator it = m.begin();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double const param = config["param"];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singleton&amp; s = singleton::instance();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it = m.begin();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const param = config["param"];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&amp; s = singleton::instance();</a:t>
                      </a:r>
                    </a:p>
                  </a:txBody>
                  <a:tcPr marT="45725" marB="45725" marR="91450" marL="91450"/>
                </a:tc>
              </a:tr>
              <a:tr h="348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Prefer using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/>
                        <a:t>:</a:t>
                      </a:r>
                    </a:p>
                  </a:txBody>
                  <a:tcPr marT="45725" marB="45725" marR="91450" marL="91450"/>
                </a:tc>
                <a:tc hMerge="1"/>
              </a:tr>
              <a:tr h="360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new T();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Here is T in the expression. No need to repeat it again.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p = make_shared&lt;T&gt;(arg1);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The same as above.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my_lambda = [](){};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lambda expression: on-the-fly type.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/>
                        <a:t> it = m.begin();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Instead of: map&lt;string,list&lt;int&gt;::iterator&gt;::const_iterator it = m.cbegin();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http://programmers.stackexchange.com/questions/180216/does-auto-make-c-code-harder-to-understand</a:t>
                      </a:r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class - scoped and strongly typed enums</a:t>
            </a:r>
          </a:p>
        </p:txBody>
      </p:sp>
      <p:graphicFrame>
        <p:nvGraphicFramePr>
          <p:cNvPr id="279" name="Shape 27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enum Alert { green, yellow, red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//enum</a:t>
                      </a: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Color{ red, blue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C2365: 'red' : redefinition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a3 = Alert::red;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Alert { green, yellow, red 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b="0" lang="en-US" sz="1600"/>
                        <a:t> Color</a:t>
                      </a:r>
                      <a:r>
                        <a:rPr b="0" lang="en-US" sz="1600"/>
                        <a:t> :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b="0" lang="en-US" sz="1600"/>
                        <a:t>{ red, blue };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b="0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Alert a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Color c = 7;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a2 = red;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a3 = Alert::red;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a4 = blue;</a:t>
                      </a:r>
                      <a:r>
                        <a:rPr b="1" lang="en-US" sz="1600"/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int a5 = Color::blue;</a:t>
                      </a:r>
                      <a:r>
                        <a:rPr b="1" i="0" lang="en-US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1" i="0" lang="en-US" sz="160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600"/>
                        <a:t>Color a6 = Color::blue;</a:t>
                      </a:r>
                      <a:r>
                        <a:rPr b="0"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//ok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literals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3048000"/>
                <a:gridCol w="518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 // int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 // double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1.2F // float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'a' // char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1ULL // unsigned long long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1.2_i // imaginary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123.4567891234_df // decimal floating point (IBM)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101010111000101_b // binary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123_s // seconds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123.56_km // not miles! (units)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Speed</a:t>
                      </a:r>
                      <a:r>
                        <a:rPr b="0" lang="en-US" sz="1800"/>
                        <a:t> v = 100_km/1_h;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b="1" lang="en-US" sz="1800"/>
                        <a:t>_</a:t>
                      </a:r>
                      <a:r>
                        <a:rPr lang="en-US" sz="1800"/>
                        <a:t>km(int val){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return val;</a:t>
                      </a:r>
                      <a:br>
                        <a:rPr lang="en-US" sz="1800"/>
                      </a:b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Practical</a:t>
                      </a:r>
                      <a:r>
                        <a:rPr lang="en-US" sz="1800"/>
                        <a:t> usage: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http://www.codeproject.com/Articles/447922/Application-of-Cplusplus11-User-Defined-Literals-t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291" name="Shape 29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214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297" name="Shape 29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03" name="Shape 30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b="0" lang="en-US" sz="1800"/>
                        <a:t>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//return type</a:t>
                      </a:r>
                      <a:r>
                        <a:rPr b="0" lang="en-US" sz="1800"/>
                        <a:t>???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231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(*(T*)(0)+*(U*)(0)) add(T x, U y)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return x+y;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template&lt;class T, class U&gt;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b="0" lang="en-US" sz="1800"/>
                        <a:t>(T x, U y)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b="1" lang="en-US" sz="1800"/>
                        <a:t>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b="0" lang="en-US" sz="1800"/>
                        <a:t>(x+y)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 return x+y;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// c++14: deduced!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template&lt;class T, class U&gt;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/>
                        <a:t> add(T x, U y)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r>
                        <a:rPr lang="en-US"/>
                        <a:t> </a:t>
                      </a:r>
                      <a:r>
                        <a:rPr lang="en-US" sz="1800"/>
                        <a:t>return x+y; 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suffix return type syntax</a:t>
            </a:r>
          </a:p>
        </p:txBody>
      </p:sp>
      <p:graphicFrame>
        <p:nvGraphicFramePr>
          <p:cNvPr id="315" name="Shape 3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43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struct LinkedList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struct Link { /* ... */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Link* erase(Link* p);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// ...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LinkedList::Link* LinkedList::erase(Link* p)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/* ... */ 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struct LinkedList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struct Link { /* ... */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Link* erase(Link* p);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  // ...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b="0" lang="en-US" sz="1800"/>
                        <a:t> LinkedList::erase(Link* p)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b="0" lang="en-US" sz="1800"/>
                        <a:t>Link*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/>
                        <a:t>{ /* ... */ 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322" name="Shape 322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</a:p>
        </p:txBody>
      </p:sp>
      <p:graphicFrame>
        <p:nvGraphicFramePr>
          <p:cNvPr id="328" name="Shape 32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8229600"/>
              </a:tblGrid>
              <a:tr h="44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43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template&lt;class 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f(T v){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static_assert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(sizeof(v) == 4, “v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//do something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v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g(){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int64_t v; // 8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bytes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f(v);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  <a:tr h="115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vs2010/2012 output: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1&gt;d:\main.cpp(5): error C2338: v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must have size of 4 bytes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range-for, begin, end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for( vector&lt;int&gt;::iterator i = v.begin(); i != v.end(); ++i 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*i;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v.begin(), v.end() 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&amp;a[0], &amp;a[0] + sizeof(a)/sizeof(a[0]));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vector&lt;int&gt; v;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for( auto d : v 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total += 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a[] = {1,2,3,4,5};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sort(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decltype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int main(){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i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j = 6;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k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a[5];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*p;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var1;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var2;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var3;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var4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var5 = 1;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var6 = j;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var7[5];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var8 =</a:t>
                      </a:r>
                      <a:r>
                        <a:rPr lang="en-US" sz="1400"/>
                        <a:t>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int&amp; var9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int main(){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i = 4;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 j = 6;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const int&amp; k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a[5];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int *p;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/>
                        <a:t>is an operator for querying the type of an expression.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//similarly to the sizeof operator, the operand of decltype is unevaluated.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(i</a:t>
                      </a:r>
                      <a:r>
                        <a:rPr lang="en-US" sz="1400"/>
                        <a:t>) var1; </a:t>
                      </a:r>
                      <a:r>
                        <a:rPr lang="en-US" sz="1400"/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(1) var2;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(2+3) var3;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(i=1) var4 = i; //there is no assignment i to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// i</a:t>
                      </a:r>
                      <a:r>
                        <a:rPr lang="en-US" sz="1400"/>
                        <a:t> == 4 as before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(j) var5 = 1;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(k) var6 = j;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(a) var7;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(a[3]) var8 = i;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/>
                        <a:t>(*p) var9 = i;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5" name="Shape 335"/>
          <p:cNvSpPr/>
          <p:nvPr/>
        </p:nvSpPr>
        <p:spPr>
          <a:xfrm>
            <a:off x="2133600" y="5105400"/>
            <a:ext cx="647700" cy="3047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std::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declval&lt;</a:t>
            </a:r>
            <a:r>
              <a:rPr lang="en-US"/>
              <a:t>T&gt;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acceptable template parameters may have no constructor in common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77777"/>
              <a:buFont typeface="Arial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T&gt;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sum_t = decltype(declval&lt;T&gt;() + declval&lt;T&gt;());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sum_t&lt;matrix&lt;2,3&gt;&gt; m;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template&lt;class X&gt;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using ftype = decltype(declval&lt;X&gt;().foo());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traits</a:t>
            </a:r>
          </a:p>
        </p:txBody>
      </p:sp>
      <p:graphicFrame>
        <p:nvGraphicFramePr>
          <p:cNvPr id="347" name="Shape 34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Output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#include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&lt;type_traits&gt;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#include &lt;iostream&gt;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using namespace std;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A {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B { virtual void f(){}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struct C : B {};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int main()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/>
                        <a:t>  cout &lt;&lt; "int:"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i="0" lang="en-US" sz="1400"/>
                        <a:t>&lt;int&gt;::value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"int:"&lt;&lt;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&lt;int&gt;::value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"A: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&lt;A&gt;::value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"B: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&lt;B&gt;::value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cout &lt;&lt; "C: " &lt;&lt; </a:t>
                      </a:r>
                      <a:r>
                        <a:rPr b="1" i="0" lang="en-US" sz="140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b="0" i="0" lang="en-US" sz="1400"/>
                        <a:t>&lt;C&gt;::value</a:t>
                      </a:r>
                      <a:r>
                        <a:rPr i="0" lang="en-US" sz="1400"/>
                        <a:t> &lt;&lt; endl</a:t>
                      </a:r>
                      <a:r>
                        <a:rPr b="0" i="0"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/>
                        <a:t>  typedef int mytype[][24][60];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  cout &lt;&lt; "(0 dim.): " &lt;&lt;</a:t>
                      </a:r>
                      <a:r>
                        <a:rPr lang="en-US" sz="1400"/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/>
                        <a:t>&lt;mytype,0&gt;::value</a:t>
                      </a:r>
                      <a:r>
                        <a:rPr i="0" lang="en-US" sz="1400"/>
                        <a:t> &lt;&lt; endl</a:t>
                      </a:r>
                      <a:r>
                        <a:rPr lang="en-US" sz="1400"/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"(1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&lt;mytype,1&gt;::value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cout &lt;&lt; "(2 dim.): " &lt;&lt;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&lt;mytype,2&gt;::value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  return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/>
                        <a:t>}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1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int:0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A: 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B: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C: 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(0st dim.): 0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(1st dim.): 24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</a:rPr>
                        <a:t>(2st dim.): 60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Haskell</a:t>
                      </a:r>
                    </a:p>
                  </a:txBody>
                  <a:tcPr marT="45725" marB="45725" marR="91450" marL="91450"/>
                </a:tc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[] = 0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(T:Args) = 1 + count Args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 [0,1,2,3,4]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</a:t>
                      </a:r>
                      <a:r>
                        <a:rPr lang="en-US" sz="1800"/>
                        <a:t> class U</a:t>
                      </a:r>
                      <a:r>
                        <a:rPr lang="en-US" sz="1800"/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 class U, class Y&gt;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arg2, Y arg3);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T, class U, class Y, class</a:t>
                      </a:r>
                      <a:r>
                        <a:rPr lang="en-US" sz="1800"/>
                        <a:t> Z</a:t>
                      </a:r>
                      <a:r>
                        <a:rPr lang="en-US" sz="1800"/>
                        <a:t>&gt;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f(T arg1, U arg2, Y arg3, Z arg4);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//… till some</a:t>
                      </a:r>
                      <a:r>
                        <a:rPr lang="en-US" sz="1800"/>
                        <a:t> max </a:t>
                      </a:r>
                      <a:r>
                        <a:rPr lang="en-US" sz="1800"/>
                        <a:t>N.</a:t>
                      </a:r>
                      <a:r>
                        <a:rPr lang="en-US" sz="1800"/>
                        <a:t>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template &lt;class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void f(T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args);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f(“test”,42,’s’,12.f);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1" name="Shape 361"/>
          <p:cNvSpPr/>
          <p:nvPr/>
        </p:nvSpPr>
        <p:spPr>
          <a:xfrm>
            <a:off x="6610600" y="2360162"/>
            <a:ext cx="2404500" cy="838200"/>
          </a:xfrm>
          <a:prstGeom prst="wedgeRoundRectCallout">
            <a:avLst>
              <a:gd fmla="val -57923" name="adj1"/>
              <a:gd fmla="val -45671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Template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</a:p>
        </p:txBody>
      </p:sp>
      <p:sp>
        <p:nvSpPr>
          <p:cNvPr id="362" name="Shape 362"/>
          <p:cNvSpPr/>
          <p:nvPr/>
        </p:nvSpPr>
        <p:spPr>
          <a:xfrm>
            <a:off x="4876800" y="4140871"/>
            <a:ext cx="3657600" cy="838199"/>
          </a:xfrm>
          <a:prstGeom prst="wedgeRoundRectCallout">
            <a:avLst>
              <a:gd fmla="val -28847" name="adj1"/>
              <a:gd fmla="val 67821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 expands to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f(const char*, int, char, float)</a:t>
            </a:r>
          </a:p>
        </p:txBody>
      </p:sp>
      <p:sp>
        <p:nvSpPr>
          <p:cNvPr id="363" name="Shape 363"/>
          <p:cNvSpPr/>
          <p:nvPr/>
        </p:nvSpPr>
        <p:spPr>
          <a:xfrm>
            <a:off x="5011950" y="3276850"/>
            <a:ext cx="3099600" cy="431100"/>
          </a:xfrm>
          <a:prstGeom prst="wedgeRoundRectCallout">
            <a:avLst>
              <a:gd fmla="val -22883" name="adj1"/>
              <a:gd fmla="val -181669" name="adj2"/>
              <a:gd fmla="val 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 Pack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</a:t>
            </a:r>
          </a:p>
        </p:txBody>
      </p:sp>
      <p:graphicFrame>
        <p:nvGraphicFramePr>
          <p:cNvPr id="370" name="Shape 37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C++11(call sequence)</a:t>
                      </a:r>
                    </a:p>
                  </a:txBody>
                  <a:tcPr marT="45725" marB="45725" marR="91450" marL="91450"/>
                </a:tc>
              </a:tr>
              <a:tr h="29718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T&gt;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print_list(T value)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  cout&lt;&lt;value&lt;&lt;endl;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template&lt;class First, class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void print_list(First first, Rest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rest)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  cout&lt;&lt;first&lt;&lt;","; print_list(rest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/>
                        <a:t>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print_list(42,"hello",2.3,'a');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print_list(first = 42, ...rest = "hello",2.3,'a')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42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print_list(first = "hello", ...rest = 2.3,'a')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hello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print_list(first = 2.3, ...rest = 'a')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2.3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print_list(value ='a') //trivial case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    a</a:t>
                      </a:r>
                    </a:p>
                  </a:txBody>
                  <a:tcPr marT="45725" marB="45725" marR="91450" marL="91450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Output</a:t>
                      </a:r>
                    </a:p>
                  </a:txBody>
                  <a:tcPr marT="45725" marB="45725" marR="91450" marL="91450"/>
                </a:tc>
              </a:tr>
              <a:tr h="10607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42,hello,2.3,a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Variadic templates(sizeof... operator)</a:t>
            </a:r>
          </a:p>
        </p:txBody>
      </p:sp>
      <p:graphicFrame>
        <p:nvGraphicFramePr>
          <p:cNvPr id="376" name="Shape 376"/>
          <p:cNvGraphicFramePr/>
          <p:nvPr/>
        </p:nvGraphicFramePr>
        <p:xfrm>
          <a:off x="228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 hMerge="1"/>
              </a:tr>
              <a:tr h="428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template&lt;&gt; struct count&lt;&gt;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0;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 T, 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Args&gt;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count&lt;T, 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1 +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count&lt;Args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template&lt;int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Elements&gt;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count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static const int value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(Elements);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sizeof...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return the number elements in a parameter pack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*/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//call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int x = count&lt;0,1,2,3,4&gt;::value;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constexpr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243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template&lt;int N&gt;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struct Fib{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  value = Fib&lt;N-1&gt;::value + Fib&lt;N-2&gt;::value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template&lt;&gt; struct Fib&lt;1&gt;{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value = 1 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template&lt;&gt; struct Fib&lt;0&gt; {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 enum { value = 0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cout &lt;&lt; Fib&lt;15&gt;::value;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60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/>
                        <a:t>int Fib(int n)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 return n&lt;=2 ? 1 : Fib(n-1)+Fib(n-2);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cout &lt;&lt; Fib(15); //compile time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/>
                        <a:t>int a = 15;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/>
                        <a:t>cout &lt;&lt; Fib(a); //runtime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685800" y="879300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Overview</a:t>
            </a:r>
          </a:p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1371600" y="243815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Bits and Pieces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Class Design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Type System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Metaprogramming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-US"/>
              <a:t>Standard Library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</a:t>
            </a:r>
          </a:p>
        </p:txBody>
      </p:sp>
      <p:graphicFrame>
        <p:nvGraphicFramePr>
          <p:cNvPr id="395" name="Shape 39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495800"/>
                <a:gridCol w="3733800"/>
              </a:tblGrid>
              <a:tr h="44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python</a:t>
                      </a:r>
                    </a:p>
                  </a:txBody>
                  <a:tcPr marT="45725" marB="45725" marR="91450" marL="91450"/>
                </a:tc>
              </a:tr>
              <a:tr h="115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sz="1800"/>
                        <a:t>&lt;int,float,string&gt; t(1,2.f,”text”);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/>
                        <a:t>int x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&lt;0&gt;(t);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float y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&lt;1&gt;(t);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string z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sz="1800"/>
                        <a:t>&lt;2&gt;(t);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t = (1,2.0,’text’)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i="0" lang="en-US" sz="1800"/>
                        <a:t>x = t[0]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y = t[1]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z = t[2]</a:t>
                      </a:r>
                    </a:p>
                  </a:txBody>
                  <a:tcPr marT="45725" marB="45725" marR="91450" marL="91450"/>
                </a:tc>
              </a:tr>
              <a:tr h="1957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int myint;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0" lang="en-US" sz="1800"/>
                        <a:t>char mychar;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i="0" lang="en-US" sz="1800"/>
                        <a:t>&lt;int,float,char&gt; mytuple;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i="0" lang="en-US" sz="1800"/>
                        <a:t>mytuple =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b="1" i="0" lang="en-US" sz="1800"/>
                        <a:t> </a:t>
                      </a:r>
                      <a:r>
                        <a:rPr i="0" lang="en-US" sz="1800"/>
                        <a:t>(10, 2.6, 'a');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i="0" lang="en-US" sz="1800"/>
                        <a:t>(myint, </a:t>
                      </a: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i="0" lang="en-US" sz="1800"/>
                        <a:t>, mychar) = mytuple;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packing values into tuple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mytuple = (10, 2.6, 'a')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// unpacking tuple into variables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myint, _, mychar</a:t>
                      </a:r>
                      <a:r>
                        <a:rPr i="0" lang="en-US" sz="1800"/>
                        <a:t> = </a:t>
                      </a:r>
                      <a:r>
                        <a:rPr i="0" lang="en-US" sz="1800"/>
                        <a:t>mytuple</a:t>
                      </a:r>
                    </a:p>
                  </a:txBody>
                  <a:tcPr marT="45725" marB="45725" marR="91450" marL="91450"/>
                </a:tc>
              </a:tr>
              <a:tr h="116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a = 5;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int b = 6;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sz="1800"/>
                        <a:t>(b, a)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sz="1800"/>
                        <a:t>(a, b);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a = 5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b = 6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i="0" lang="en-US" sz="1800"/>
                        <a:t>b,a =</a:t>
                      </a:r>
                      <a:r>
                        <a:rPr i="0" lang="en-US" sz="1800"/>
                        <a:t> a,b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foo(NULL);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std::tuple/std::tie(for lexicographical comparison)</a:t>
            </a:r>
          </a:p>
        </p:txBody>
      </p:sp>
      <p:graphicFrame>
        <p:nvGraphicFramePr>
          <p:cNvPr id="401" name="Shape 40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&lt; rhs.name)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return true;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if(name == rhs.name)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&lt; rhs.classId)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true;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if(classId == rhs.classId)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return numPassedExams &lt; rhs.numPassedExams;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return false;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Student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string name;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classId;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int numPassedExams;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bool operator&lt;(const Student&amp; rhs) const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{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return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&lt;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classId,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rhs.numPassedExams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}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set&lt;Student&gt; students;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 idioms</a:t>
            </a:r>
          </a:p>
        </p:txBody>
      </p:sp>
      <p:graphicFrame>
        <p:nvGraphicFramePr>
          <p:cNvPr id="408" name="Shape 40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8077200"/>
              </a:tblGrid>
              <a:tr h="343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25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Now that we have C++11, we can use new features instead of following idioms: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3"/>
                        </a:rPr>
                        <a:t>nullptr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4"/>
                        </a:rPr>
                        <a:t>Move_Constructor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5"/>
                        </a:rPr>
                        <a:t>Safe_bool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6"/>
                        </a:rPr>
                        <a:t>Shrink-to-fit</a:t>
                      </a:r>
                    </a:p>
                  </a:txBody>
                  <a:tcPr marT="45725" marB="45725" marR="91450" marL="91450"/>
                </a:tc>
              </a:tr>
              <a:tr h="22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7"/>
                        </a:rPr>
                        <a:t>Type_Safe_Enum</a:t>
                      </a:r>
                    </a:p>
                  </a:txBody>
                  <a:tcPr marT="45725" marB="45725" marR="91450" marL="91450"/>
                </a:tc>
              </a:tr>
              <a:tr h="12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8"/>
                        </a:rPr>
                        <a:t>Requiring_or_Prohibiting_Heap-based_Objects</a:t>
                      </a: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9"/>
                        </a:rPr>
                        <a:t>Type_Generator</a:t>
                      </a: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0"/>
                        </a:rPr>
                        <a:t>Final_Class</a:t>
                      </a:r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1"/>
                        </a:rPr>
                        <a:t>address_of</a:t>
                      </a:r>
                    </a:p>
                  </a:txBody>
                  <a:tcPr marT="45725" marB="45725" marR="91450" marL="91450"/>
                </a:tc>
              </a:tr>
              <a:tr h="164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400" u="sng">
                        <a:solidFill>
                          <a:schemeClr val="hlink"/>
                        </a:solidFill>
                        <a:hlinkClick r:id="rId12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400" u="sng">
                          <a:solidFill>
                            <a:schemeClr val="hlink"/>
                          </a:solidFill>
                          <a:hlinkClick r:id="rId13"/>
                        </a:rPr>
                        <a:t>http://stackoverflow.com/questions/9299101/what-c-idioms-are-deprecated-in-c11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533400" y="2417466"/>
            <a:ext cx="8229600" cy="3720779"/>
            <a:chOff x="0" y="817266"/>
            <a:chExt cx="8229600" cy="3720779"/>
          </a:xfrm>
        </p:grpSpPr>
        <p:sp>
          <p:nvSpPr>
            <p:cNvPr id="417" name="Shape 417"/>
            <p:cNvSpPr/>
            <p:nvPr/>
          </p:nvSpPr>
          <p:spPr>
            <a:xfrm>
              <a:off x="0" y="81726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6391" y="83365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3"/>
                </a:rPr>
                <a:t>http://www.isocpp.org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0" y="119337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16391" y="120976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http://www.cplusplus.com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0" y="156948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16391" y="158587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http://www.stroustrup.com/C++11FAQ.html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0" y="194559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16391" y="196198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http://channel9.msdn.com/Events/GoingNative/GoingNative-2012/Keynote-Bjarne-Stroustrup-Cpp11-Style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0" y="232170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16391" y="233809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http://channel9.msdn.com/Events/Build/BUILD2011/TOOL-835T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269781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16391" y="271420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http://channel9.msdn.com/posts/C-and-Beyond-2011-Herb-Sutter-Why-C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307392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16391" y="309031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http://channel9.msdn.com/Events/Lang-NEXT/Lang-NEXT-2012/-Not-Your-Father-s-C-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45003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6391" y="3466426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0"/>
                </a:rPr>
                <a:t>http://cpprocks.com/cpp11-stl-additions/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3826146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16391" y="3842537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http://cpprocks.com/c11-a-visual-summary-of-changes/#!prettyPhoto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0" y="4202255"/>
              <a:ext cx="8229600" cy="335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16391" y="4218648"/>
              <a:ext cx="8196815" cy="303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2"/>
                </a:rPr>
                <a:t>http://wiki.apache.org/stdcxx/C++0xCompilerSupport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pointer constant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foo(NULL); </a:t>
                      </a: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//calls second foo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foo(char*);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void foo(int);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foo(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/>
                        <a:t>);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 first foo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/>
                        <a:t>sizeof(int) == 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types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434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400"/>
                        <a:t>sizeof(int) == ?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== 1 byte(==</a:t>
                      </a:r>
                      <a:r>
                        <a:rPr lang="en-US" sz="2400"/>
                        <a:t> ? bits</a:t>
                      </a:r>
                      <a:r>
                        <a:rPr lang="en-US" sz="2400"/>
                        <a:t>)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sizeof(char) &lt;= sizeof(short) &lt;= sizeof(int) &lt;= sizeof(long)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int8_t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uint8_t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int16_t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uint16_t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int32_t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uint32_t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int64_t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uint64_t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string literals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{268CD5F4-1EE4-43D5-85AC-CAC94F25FA1F}</a:tableStyleId>
              </a:tblPr>
              <a:tblGrid>
                <a:gridCol w="4038600"/>
                <a:gridCol w="4191000"/>
              </a:tblGrid>
              <a:tr h="44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C++03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C++11</a:t>
                      </a: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test="C:\\A\\B\\C\\D\\file1.txt";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test=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</a:txBody>
                  <a:tcPr marT="45725" marB="45725" marR="91450" marL="91450"/>
                </a:tc>
              </a:tr>
              <a:tr h="50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C:\A\B\C\D\file1.txt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2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"First Line.\nSecond line.\nThird Line.\n";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=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Line.\nSecond line.\nThird Line.\n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7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Third Line.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First Line.\nSecond line.\nThird Line.\n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12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test =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 Line.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test &lt;&lt; endl;</a:t>
                      </a:r>
                    </a:p>
                  </a:txBody>
                  <a:tcPr marT="45725" marB="45725" marR="91450" marL="91450"/>
                </a:tc>
              </a:tr>
              <a:tr h="80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First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Second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Third Line.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