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/MGiMx5RcGklIGo4pilpPNjrU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EFF223-D4FF-40EF-B75B-97DFDF850369}">
  <a:tblStyle styleId="{19EFF223-D4FF-40EF-B75B-97DFDF8503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95a01c22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95a01c22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f95a01c228_0_1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95a01c228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95a01c228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f95a01c228_0_28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95a01c228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95a01c228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f95a01c228_0_16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95a01c228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95a01c228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f95a01c228_0_22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rt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rtl="1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rtl="1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rtl="1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rtl="1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rtl="1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rtl="1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rtl="1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1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1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1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1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מונה פנורמית עם כיתוב">
  <p:cSld name="תמונה פנורמית עם כיתוב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1" algn="r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כיתוב">
  <p:cSld name="כותרת וכיתוב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1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ציטוט עם כיתוב">
  <p:cSld name="ציטוט עם כיתוב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1" algn="r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1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4" name="Google Shape;104;p2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רטיס שם">
  <p:cSld name="כרטיס שם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רטיס שם עם ציטוט">
  <p:cSld name="כרטיס שם עם ציטוט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1" algn="r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נכון או לא נכון">
  <p:cSld name="נכון או לא נכון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1" algn="r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טקסט אנכי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1" algn="r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אנכית וטקסט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1" algn="r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1" algn="r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מקטע עליונה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ני תכנים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1" algn="r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1" algn="r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השוואה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1" algn="r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1" algn="r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בלבד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ריק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וכן עם כיתוב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1" algn="r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1" algn="r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מונה עם כיתוב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rtl="1" algn="r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1" algn="r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1" algn="r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1" algn="r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1" algn="r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1" algn="r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1" algn="r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1" algn="r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11" name="Google Shape;11;p1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" name="Google Shape;16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1" algn="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82000">
              <a:srgbClr val="05578D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212149" y="455893"/>
            <a:ext cx="11979851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Natural Language Processing</a:t>
            </a:r>
            <a:br>
              <a:rPr b="1" i="0" lang="en-US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Machine Learning 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Products reviews </a:t>
            </a:r>
            <a:endParaRPr b="1" sz="4800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" name="Google Shape;14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9033" y="3890662"/>
            <a:ext cx="2575277" cy="160954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"/>
          <p:cNvSpPr txBox="1"/>
          <p:nvPr/>
        </p:nvSpPr>
        <p:spPr>
          <a:xfrm>
            <a:off x="597763" y="3584845"/>
            <a:ext cx="685356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Elad Eliav and Elad Sela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Project</a:t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1"/>
          <p:cNvSpPr txBox="1"/>
          <p:nvPr/>
        </p:nvSpPr>
        <p:spPr>
          <a:xfrm>
            <a:off x="597763" y="5136969"/>
            <a:ext cx="6116732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NAYA college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Practical Data Science</a:t>
            </a:r>
            <a:endParaRPr/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October 2021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7" y="1400175"/>
            <a:ext cx="1132522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/>
          <p:nvPr/>
        </p:nvSpPr>
        <p:spPr>
          <a:xfrm>
            <a:off x="260413" y="201046"/>
            <a:ext cx="10788000" cy="71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 Learning – BERT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BERT  </a:t>
            </a:r>
            <a:r>
              <a:rPr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(Bidirectional Encoder Representations from Transformers) </a:t>
            </a:r>
            <a:r>
              <a:rPr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was invented by researchers at Google. the model looking at a text sequence </a:t>
            </a:r>
            <a:r>
              <a:rPr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jointly conditioning on both left and right context.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attention mechanism that learns contextual relations between words (or sub-words) in a text.</a:t>
            </a:r>
            <a:endParaRPr/>
          </a:p>
          <a:p>
            <a:pPr indent="-254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4" name="Google Shape;2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2625" y="4112900"/>
            <a:ext cx="4679374" cy="23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400" y="4660598"/>
            <a:ext cx="3608274" cy="19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gf95a01c228_0_1"/>
          <p:cNvGraphicFramePr/>
          <p:nvPr/>
        </p:nvGraphicFramePr>
        <p:xfrm>
          <a:off x="866750" y="201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{19EFF223-D4FF-40EF-B75B-97DFDF850369}</a:tableStyleId>
              </a:tblPr>
              <a:tblGrid>
                <a:gridCol w="2091700"/>
                <a:gridCol w="2091700"/>
                <a:gridCol w="2091700"/>
                <a:gridCol w="2091700"/>
                <a:gridCol w="2091700"/>
              </a:tblGrid>
              <a:tr h="9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Model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Linear SVC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Gradient Boosting Classifier</a:t>
                      </a:r>
                      <a:endParaRPr b="1" sz="2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XGBoost</a:t>
                      </a:r>
                      <a:endParaRPr b="1" sz="2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BERT</a:t>
                      </a:r>
                      <a:endParaRPr b="1" sz="2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9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Accuracy Score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0.84</a:t>
                      </a:r>
                      <a:endParaRPr sz="2000"/>
                    </a:p>
                  </a:txBody>
                  <a:tcPr marT="91425" marB="91425" marR="91425" marL="91425"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0.81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0.72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0.83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gf95a01c228_0_1"/>
          <p:cNvSpPr txBox="1"/>
          <p:nvPr/>
        </p:nvSpPr>
        <p:spPr>
          <a:xfrm>
            <a:off x="3117275" y="498775"/>
            <a:ext cx="5642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 Scores</a:t>
            </a:r>
            <a:endParaRPr sz="2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95a01c228_0_28"/>
          <p:cNvSpPr txBox="1"/>
          <p:nvPr>
            <p:ph type="title"/>
          </p:nvPr>
        </p:nvSpPr>
        <p:spPr>
          <a:xfrm>
            <a:off x="1619387" y="497207"/>
            <a:ext cx="8534400" cy="15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Challenges</a:t>
            </a:r>
            <a:endParaRPr/>
          </a:p>
        </p:txBody>
      </p:sp>
      <p:sp>
        <p:nvSpPr>
          <p:cNvPr id="229" name="Google Shape;229;gf95a01c228_0_28"/>
          <p:cNvSpPr txBox="1"/>
          <p:nvPr>
            <p:ph idx="1" type="body"/>
          </p:nvPr>
        </p:nvSpPr>
        <p:spPr>
          <a:xfrm>
            <a:off x="1619375" y="2712050"/>
            <a:ext cx="6080400" cy="227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3540" lvl="0" marL="457200" rtl="0" algn="l">
              <a:spcBef>
                <a:spcPts val="360"/>
              </a:spcBef>
              <a:spcAft>
                <a:spcPts val="0"/>
              </a:spcAft>
              <a:buSzPts val="2440"/>
              <a:buAutoNum type="arabicPeriod"/>
            </a:pPr>
            <a:r>
              <a:rPr lang="en-US" sz="3000">
                <a:solidFill>
                  <a:schemeClr val="lt1"/>
                </a:solidFill>
              </a:rPr>
              <a:t>Time management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>
                <a:solidFill>
                  <a:schemeClr val="lt1"/>
                </a:solidFill>
              </a:rPr>
              <a:t>Using BERT on Google Colab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>
                <a:solidFill>
                  <a:schemeClr val="lt1"/>
                </a:solidFill>
              </a:rPr>
              <a:t>Fine tuning of the models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f95a01c228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320" y="1765650"/>
            <a:ext cx="4441300" cy="33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95a01c228_0_22"/>
          <p:cNvSpPr txBox="1"/>
          <p:nvPr>
            <p:ph type="title"/>
          </p:nvPr>
        </p:nvSpPr>
        <p:spPr>
          <a:xfrm>
            <a:off x="1619387" y="497207"/>
            <a:ext cx="8534400" cy="15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Goals</a:t>
            </a:r>
            <a:endParaRPr/>
          </a:p>
        </p:txBody>
      </p:sp>
      <p:sp>
        <p:nvSpPr>
          <p:cNvPr id="153" name="Google Shape;153;gf95a01c228_0_22"/>
          <p:cNvSpPr txBox="1"/>
          <p:nvPr>
            <p:ph idx="1" type="body"/>
          </p:nvPr>
        </p:nvSpPr>
        <p:spPr>
          <a:xfrm>
            <a:off x="1619375" y="2712050"/>
            <a:ext cx="6080400" cy="227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83540" lvl="0" marL="457200" rtl="0" algn="l">
              <a:spcBef>
                <a:spcPts val="360"/>
              </a:spcBef>
              <a:spcAft>
                <a:spcPts val="0"/>
              </a:spcAft>
              <a:buSzPts val="2440"/>
              <a:buAutoNum type="arabicPeriod"/>
            </a:pPr>
            <a:r>
              <a:rPr lang="en-US" sz="3000">
                <a:solidFill>
                  <a:schemeClr val="lt1"/>
                </a:solidFill>
              </a:rPr>
              <a:t>85% accuracy for </a:t>
            </a:r>
            <a:r>
              <a:rPr lang="en-US" sz="3000">
                <a:solidFill>
                  <a:schemeClr val="lt1"/>
                </a:solidFill>
              </a:rPr>
              <a:t>classification</a:t>
            </a:r>
            <a:r>
              <a:rPr lang="en-US" sz="3000">
                <a:solidFill>
                  <a:schemeClr val="lt1"/>
                </a:solidFill>
              </a:rPr>
              <a:t> reviews 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>
                <a:solidFill>
                  <a:schemeClr val="lt1"/>
                </a:solidFill>
              </a:rPr>
              <a:t>Using BERT 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>
                <a:solidFill>
                  <a:schemeClr val="lt1"/>
                </a:solidFill>
              </a:rPr>
              <a:t>Learning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/>
        </p:nvSpPr>
        <p:spPr>
          <a:xfrm>
            <a:off x="480292" y="304798"/>
            <a:ext cx="10954325" cy="544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Retrieved from Kaggle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28K records dataset of amazon products reviews and rating</a:t>
            </a:r>
            <a:endParaRPr/>
          </a:p>
          <a:p>
            <a:pPr indent="-3111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main objectives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AutoNum type="arabicPeriod"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 a sentiment in free text reviews that can predicts the rating score of the product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AutoNum type="arabicPeriod"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ML algorithm that weight reviews by scoring their authenticity</a:t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9" name="Google Shape;1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4780" y="392140"/>
            <a:ext cx="2889438" cy="327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/>
        </p:nvSpPr>
        <p:spPr>
          <a:xfrm>
            <a:off x="480292" y="304798"/>
            <a:ext cx="109542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Imbalanced data – 70% of data got 5 stars rating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percentage of missing values in few columns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Numbers of product categories is very limited</a:t>
            </a:r>
            <a:endParaRPr/>
          </a:p>
          <a:p>
            <a:pPr indent="-279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56" y="3394296"/>
            <a:ext cx="4419307" cy="287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7907" y="4207798"/>
            <a:ext cx="3804224" cy="1406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0113" y="3384270"/>
            <a:ext cx="2923020" cy="2880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/>
        </p:nvSpPr>
        <p:spPr>
          <a:xfrm>
            <a:off x="304801" y="147780"/>
            <a:ext cx="10788072" cy="351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Word Clouds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Representation of Word Clouds by primary category and by rating review score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4" name="Google Shape;1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1843" y="3045971"/>
            <a:ext cx="2820553" cy="1635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11296" y="4772687"/>
            <a:ext cx="2825311" cy="1535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051" y="3096084"/>
            <a:ext cx="2760004" cy="1535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83905" y="4772686"/>
            <a:ext cx="2758688" cy="153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/>
          <p:nvPr/>
        </p:nvSpPr>
        <p:spPr>
          <a:xfrm>
            <a:off x="480293" y="304798"/>
            <a:ext cx="10741890" cy="8125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Pre-Processing</a:t>
            </a: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Remove columns with high missing values percentage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reviews.didPurchase 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reviews.id 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reviews.numHelpful</a:t>
            </a:r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Fixing reviews free text before using NLP ML models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Replace all words to lower case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Remove non alphabetic chars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Remove double spaces</a:t>
            </a:r>
            <a:endParaRPr/>
          </a:p>
          <a:p>
            <a:pPr indent="-279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/>
        </p:nvSpPr>
        <p:spPr>
          <a:xfrm>
            <a:off x="480293" y="304798"/>
            <a:ext cx="11582398" cy="5109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Future Engineering</a:t>
            </a:r>
            <a:endParaRPr sz="2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column of word count for each review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Found out:</a:t>
            </a: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Median number of words in review is 10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rating of product is higher the less words used in review in average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9210" y="4191681"/>
            <a:ext cx="7084563" cy="236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/>
        </p:nvSpPr>
        <p:spPr>
          <a:xfrm>
            <a:off x="304801" y="147780"/>
            <a:ext cx="10788072" cy="7212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Cleaning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Remove rows with review word count is 0 or gather then 35 words – 4% of total rows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Remove rows with nulls in important columns: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Username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Title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Rating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- 0% of total rows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/>
        </p:nvSpPr>
        <p:spPr>
          <a:xfrm>
            <a:off x="304801" y="147780"/>
            <a:ext cx="9434003" cy="841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learning - Three Classifiers using TF-IDF vectorizer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TF-IDF is a statistical tool that aims to reflect the importance of words in the giving document collection – </a:t>
            </a:r>
            <a:r>
              <a:rPr lang="en-US" sz="27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products reviews in out case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choose three classifiers to use on top of TF-IDF vectorizer in a pipeline, to predict rating score of amazon reviews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that using three classifiers we enabled voting (hard and soft) to choose a predicted rating score</a:t>
            </a:r>
            <a:endParaRPr/>
          </a:p>
          <a:p>
            <a:pPr indent="-279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8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6761" y="2494625"/>
            <a:ext cx="2498230" cy="3674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פרוסה">
  <a:themeElements>
    <a:clrScheme name="פרוסה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2021-10-02T07:50:37Z</dcterms:created>
  <dc:creator>EladSelaServer</dc:creator>
</cp:coreProperties>
</file>