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16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4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</p:sldMasterIdLst>
  <p:notesMasterIdLst>
    <p:notesMasterId r:id="rId44"/>
  </p:notesMasterIdLst>
  <p:handoutMasterIdLst>
    <p:handoutMasterId r:id="rId45"/>
  </p:handoutMasterIdLst>
  <p:sldIdLst>
    <p:sldId id="256" r:id="rId2"/>
    <p:sldId id="264" r:id="rId3"/>
    <p:sldId id="258" r:id="rId4"/>
    <p:sldId id="259" r:id="rId5"/>
    <p:sldId id="289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260" r:id="rId14"/>
    <p:sldId id="294" r:id="rId15"/>
    <p:sldId id="285" r:id="rId16"/>
    <p:sldId id="287" r:id="rId17"/>
    <p:sldId id="288" r:id="rId18"/>
    <p:sldId id="261" r:id="rId19"/>
    <p:sldId id="290" r:id="rId20"/>
    <p:sldId id="301" r:id="rId21"/>
    <p:sldId id="302" r:id="rId22"/>
    <p:sldId id="283" r:id="rId23"/>
    <p:sldId id="262" r:id="rId24"/>
    <p:sldId id="263" r:id="rId25"/>
    <p:sldId id="299" r:id="rId26"/>
    <p:sldId id="272" r:id="rId27"/>
    <p:sldId id="281" r:id="rId28"/>
    <p:sldId id="278" r:id="rId29"/>
    <p:sldId id="279" r:id="rId30"/>
    <p:sldId id="280" r:id="rId31"/>
    <p:sldId id="269" r:id="rId32"/>
    <p:sldId id="292" r:id="rId33"/>
    <p:sldId id="271" r:id="rId34"/>
    <p:sldId id="298" r:id="rId35"/>
    <p:sldId id="267" r:id="rId36"/>
    <p:sldId id="276" r:id="rId37"/>
    <p:sldId id="277" r:id="rId38"/>
    <p:sldId id="274" r:id="rId39"/>
    <p:sldId id="268" r:id="rId40"/>
    <p:sldId id="282" r:id="rId41"/>
    <p:sldId id="284" r:id="rId42"/>
    <p:sldId id="313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av Shalelashvili" initials="ES" lastIdx="1" clrIdx="0">
    <p:extLst>
      <p:ext uri="{19B8F6BF-5375-455C-9EA6-DF929625EA0E}">
        <p15:presenceInfo xmlns:p15="http://schemas.microsoft.com/office/powerpoint/2012/main" userId="9f1cf27ad0ce51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94971" autoAdjust="0"/>
  </p:normalViewPr>
  <p:slideViewPr>
    <p:cSldViewPr snapToGrid="0">
      <p:cViewPr varScale="1">
        <p:scale>
          <a:sx n="105" d="100"/>
          <a:sy n="105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10BFAF-4AEF-470E-8732-03B0D7AEFC09}" type="doc">
      <dgm:prSet loTypeId="urn:microsoft.com/office/officeart/2005/8/layout/process4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pPr rtl="1"/>
          <a:endParaRPr lang="he-IL"/>
        </a:p>
      </dgm:t>
    </dgm:pt>
    <dgm:pt modelId="{67DD8E82-D535-4E28-B326-8BC1A3050858}">
      <dgm:prSet phldrT="[Text]" custT="1"/>
      <dgm:spPr/>
      <dgm:t>
        <a:bodyPr/>
        <a:lstStyle/>
        <a:p>
          <a:pPr rtl="0"/>
          <a:r>
            <a:rPr lang="en-US" sz="2400" dirty="0"/>
            <a:t>Preparations</a:t>
          </a:r>
          <a:endParaRPr lang="he-IL" sz="1400" dirty="0"/>
        </a:p>
      </dgm:t>
    </dgm:pt>
    <dgm:pt modelId="{4910FCDC-3889-496D-9CEF-8BB4897F438B}" type="parTrans" cxnId="{C95E2DCA-FD2F-4D05-802A-BD9B4B3A8AA6}">
      <dgm:prSet/>
      <dgm:spPr/>
      <dgm:t>
        <a:bodyPr/>
        <a:lstStyle/>
        <a:p>
          <a:pPr rtl="0"/>
          <a:endParaRPr lang="he-IL"/>
        </a:p>
      </dgm:t>
    </dgm:pt>
    <dgm:pt modelId="{08F85689-A44E-4E83-A9F3-100EE9B67F2F}" type="sibTrans" cxnId="{C95E2DCA-FD2F-4D05-802A-BD9B4B3A8AA6}">
      <dgm:prSet/>
      <dgm:spPr/>
      <dgm:t>
        <a:bodyPr/>
        <a:lstStyle/>
        <a:p>
          <a:pPr rtl="0"/>
          <a:endParaRPr lang="he-IL"/>
        </a:p>
      </dgm:t>
    </dgm:pt>
    <dgm:pt modelId="{DCB0B482-BEFA-414C-8FF9-940ACAFFC3D9}">
      <dgm:prSet phldrT="[Text]"/>
      <dgm:spPr/>
      <dgm:t>
        <a:bodyPr/>
        <a:lstStyle/>
        <a:p>
          <a:pPr rtl="0"/>
          <a:r>
            <a:rPr lang="en-US" dirty="0"/>
            <a:t>1. Define agents and implement by abstract classes</a:t>
          </a:r>
          <a:endParaRPr lang="he-IL" dirty="0"/>
        </a:p>
      </dgm:t>
    </dgm:pt>
    <dgm:pt modelId="{5EEC18FB-3926-4069-9C9E-B31C64DB5F42}" type="parTrans" cxnId="{4568C4D0-1590-4F88-8BF0-225B9B9CD72A}">
      <dgm:prSet/>
      <dgm:spPr/>
      <dgm:t>
        <a:bodyPr/>
        <a:lstStyle/>
        <a:p>
          <a:pPr rtl="0"/>
          <a:endParaRPr lang="he-IL"/>
        </a:p>
      </dgm:t>
    </dgm:pt>
    <dgm:pt modelId="{8D6959BC-ADBA-46E4-99F3-ECA53F337699}" type="sibTrans" cxnId="{4568C4D0-1590-4F88-8BF0-225B9B9CD72A}">
      <dgm:prSet/>
      <dgm:spPr/>
      <dgm:t>
        <a:bodyPr/>
        <a:lstStyle/>
        <a:p>
          <a:pPr rtl="0"/>
          <a:endParaRPr lang="he-IL"/>
        </a:p>
      </dgm:t>
    </dgm:pt>
    <dgm:pt modelId="{3E0D2976-B363-4FCA-A4F7-DFC8C8E26623}">
      <dgm:prSet phldrT="[Text]"/>
      <dgm:spPr/>
      <dgm:t>
        <a:bodyPr/>
        <a:lstStyle/>
        <a:p>
          <a:pPr rtl="0"/>
          <a:r>
            <a:rPr lang="en-US" dirty="0"/>
            <a:t>2. Add configuration of agents and environment</a:t>
          </a:r>
          <a:endParaRPr lang="he-IL" dirty="0"/>
        </a:p>
      </dgm:t>
    </dgm:pt>
    <dgm:pt modelId="{ED738FFF-7BA3-4482-B6AD-6850C21DF6A7}" type="parTrans" cxnId="{E088494D-2934-492C-B4D1-08FF8765602C}">
      <dgm:prSet/>
      <dgm:spPr/>
      <dgm:t>
        <a:bodyPr/>
        <a:lstStyle/>
        <a:p>
          <a:pPr rtl="0"/>
          <a:endParaRPr lang="he-IL"/>
        </a:p>
      </dgm:t>
    </dgm:pt>
    <dgm:pt modelId="{92384F98-F7F2-4FB5-843C-29637583437B}" type="sibTrans" cxnId="{E088494D-2934-492C-B4D1-08FF8765602C}">
      <dgm:prSet/>
      <dgm:spPr/>
      <dgm:t>
        <a:bodyPr/>
        <a:lstStyle/>
        <a:p>
          <a:pPr rtl="0"/>
          <a:endParaRPr lang="he-IL"/>
        </a:p>
      </dgm:t>
    </dgm:pt>
    <dgm:pt modelId="{0E607F95-C83C-4D8D-B750-2DE03263D64E}">
      <dgm:prSet phldrT="[Text]" custT="1"/>
      <dgm:spPr/>
      <dgm:t>
        <a:bodyPr/>
        <a:lstStyle/>
        <a:p>
          <a:pPr rtl="0"/>
          <a:r>
            <a:rPr lang="en-US" sz="2400" dirty="0"/>
            <a:t>Main Process</a:t>
          </a:r>
          <a:endParaRPr lang="he-IL" sz="2400" dirty="0"/>
        </a:p>
      </dgm:t>
    </dgm:pt>
    <dgm:pt modelId="{C5C813A9-28EF-4780-BDA9-690AA518C5AE}" type="parTrans" cxnId="{FECA9CD5-91E6-42FB-95B3-40E19CD5BFAB}">
      <dgm:prSet/>
      <dgm:spPr/>
      <dgm:t>
        <a:bodyPr/>
        <a:lstStyle/>
        <a:p>
          <a:pPr rtl="0"/>
          <a:endParaRPr lang="he-IL"/>
        </a:p>
      </dgm:t>
    </dgm:pt>
    <dgm:pt modelId="{6F4F113E-4503-4D2E-97A0-26F8CC532C34}" type="sibTrans" cxnId="{FECA9CD5-91E6-42FB-95B3-40E19CD5BFAB}">
      <dgm:prSet/>
      <dgm:spPr/>
      <dgm:t>
        <a:bodyPr/>
        <a:lstStyle/>
        <a:p>
          <a:pPr rtl="0"/>
          <a:endParaRPr lang="he-IL"/>
        </a:p>
      </dgm:t>
    </dgm:pt>
    <dgm:pt modelId="{DA048A1E-51C1-475E-B87F-76A87ABE0282}">
      <dgm:prSet phldrT="[Text]"/>
      <dgm:spPr/>
      <dgm:t>
        <a:bodyPr/>
        <a:lstStyle/>
        <a:p>
          <a:pPr rtl="0"/>
          <a:r>
            <a:rPr lang="en-US" dirty="0"/>
            <a:t>3. Run the game with two agents as light and zombie players</a:t>
          </a:r>
          <a:endParaRPr lang="he-IL" dirty="0"/>
        </a:p>
      </dgm:t>
    </dgm:pt>
    <dgm:pt modelId="{A9909C28-8FCC-47DF-8DB5-19957701C5C5}" type="parTrans" cxnId="{FCDACF6B-A73C-47E2-8702-975B01C5FE0A}">
      <dgm:prSet/>
      <dgm:spPr/>
      <dgm:t>
        <a:bodyPr/>
        <a:lstStyle/>
        <a:p>
          <a:pPr rtl="0"/>
          <a:endParaRPr lang="he-IL"/>
        </a:p>
      </dgm:t>
    </dgm:pt>
    <dgm:pt modelId="{3AC38266-E413-4904-BE53-AB51F1FCEADA}" type="sibTrans" cxnId="{FCDACF6B-A73C-47E2-8702-975B01C5FE0A}">
      <dgm:prSet/>
      <dgm:spPr/>
      <dgm:t>
        <a:bodyPr/>
        <a:lstStyle/>
        <a:p>
          <a:pPr rtl="0"/>
          <a:endParaRPr lang="he-IL"/>
        </a:p>
      </dgm:t>
    </dgm:pt>
    <dgm:pt modelId="{B4914B2A-F905-4039-82BC-6CD7468470EA}" type="pres">
      <dgm:prSet presAssocID="{3610BFAF-4AEF-470E-8732-03B0D7AEFC09}" presName="Name0" presStyleCnt="0">
        <dgm:presLayoutVars>
          <dgm:dir/>
          <dgm:animLvl val="lvl"/>
          <dgm:resizeHandles val="exact"/>
        </dgm:presLayoutVars>
      </dgm:prSet>
      <dgm:spPr/>
    </dgm:pt>
    <dgm:pt modelId="{A594C0C9-E406-4F0C-BE2F-369AD34C2D4D}" type="pres">
      <dgm:prSet presAssocID="{0E607F95-C83C-4D8D-B750-2DE03263D64E}" presName="boxAndChildren" presStyleCnt="0"/>
      <dgm:spPr/>
    </dgm:pt>
    <dgm:pt modelId="{11976AAE-AB73-4C49-8763-56C58DF3A094}" type="pres">
      <dgm:prSet presAssocID="{0E607F95-C83C-4D8D-B750-2DE03263D64E}" presName="parentTextBox" presStyleLbl="node1" presStyleIdx="0" presStyleCnt="2"/>
      <dgm:spPr/>
    </dgm:pt>
    <dgm:pt modelId="{A3920E4B-F825-4A99-88DD-63C87DDFA688}" type="pres">
      <dgm:prSet presAssocID="{0E607F95-C83C-4D8D-B750-2DE03263D64E}" presName="entireBox" presStyleLbl="node1" presStyleIdx="0" presStyleCnt="2"/>
      <dgm:spPr/>
    </dgm:pt>
    <dgm:pt modelId="{8CB3C8E6-2E40-4B69-BBE4-EFA34896277F}" type="pres">
      <dgm:prSet presAssocID="{0E607F95-C83C-4D8D-B750-2DE03263D64E}" presName="descendantBox" presStyleCnt="0"/>
      <dgm:spPr/>
    </dgm:pt>
    <dgm:pt modelId="{45B7B1AC-7E37-46F4-9F82-AADB07186268}" type="pres">
      <dgm:prSet presAssocID="{DA048A1E-51C1-475E-B87F-76A87ABE0282}" presName="childTextBox" presStyleLbl="fgAccFollowNode1" presStyleIdx="0" presStyleCnt="3">
        <dgm:presLayoutVars>
          <dgm:bulletEnabled val="1"/>
        </dgm:presLayoutVars>
      </dgm:prSet>
      <dgm:spPr/>
    </dgm:pt>
    <dgm:pt modelId="{6CED5658-0C4C-46E6-8158-EC1CD2BA9F2F}" type="pres">
      <dgm:prSet presAssocID="{08F85689-A44E-4E83-A9F3-100EE9B67F2F}" presName="sp" presStyleCnt="0"/>
      <dgm:spPr/>
    </dgm:pt>
    <dgm:pt modelId="{BFDF0FCE-23A0-4828-BA39-24DE5A9BBD2D}" type="pres">
      <dgm:prSet presAssocID="{67DD8E82-D535-4E28-B326-8BC1A3050858}" presName="arrowAndChildren" presStyleCnt="0"/>
      <dgm:spPr/>
    </dgm:pt>
    <dgm:pt modelId="{6FE01C26-A5BD-4A0E-A1BA-1EDF398B1905}" type="pres">
      <dgm:prSet presAssocID="{67DD8E82-D535-4E28-B326-8BC1A3050858}" presName="parentTextArrow" presStyleLbl="node1" presStyleIdx="0" presStyleCnt="2"/>
      <dgm:spPr/>
    </dgm:pt>
    <dgm:pt modelId="{5484BB2B-DBE1-4CA7-A3C8-AF32BED4A096}" type="pres">
      <dgm:prSet presAssocID="{67DD8E82-D535-4E28-B326-8BC1A3050858}" presName="arrow" presStyleLbl="node1" presStyleIdx="1" presStyleCnt="2"/>
      <dgm:spPr/>
    </dgm:pt>
    <dgm:pt modelId="{3DE67292-AC6F-43E9-9CA0-1C7832B671C1}" type="pres">
      <dgm:prSet presAssocID="{67DD8E82-D535-4E28-B326-8BC1A3050858}" presName="descendantArrow" presStyleCnt="0"/>
      <dgm:spPr/>
    </dgm:pt>
    <dgm:pt modelId="{8B2A0A06-4000-4E85-85D2-40CA6F0A82EB}" type="pres">
      <dgm:prSet presAssocID="{DCB0B482-BEFA-414C-8FF9-940ACAFFC3D9}" presName="childTextArrow" presStyleLbl="fgAccFollowNode1" presStyleIdx="1" presStyleCnt="3">
        <dgm:presLayoutVars>
          <dgm:bulletEnabled val="1"/>
        </dgm:presLayoutVars>
      </dgm:prSet>
      <dgm:spPr/>
    </dgm:pt>
    <dgm:pt modelId="{5B55239E-75AC-4AFB-A189-D865BFCF3A31}" type="pres">
      <dgm:prSet presAssocID="{3E0D2976-B363-4FCA-A4F7-DFC8C8E26623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B8EB0612-069D-4375-AE27-94C4C3166667}" type="presOf" srcId="{0E607F95-C83C-4D8D-B750-2DE03263D64E}" destId="{A3920E4B-F825-4A99-88DD-63C87DDFA688}" srcOrd="1" destOrd="0" presId="urn:microsoft.com/office/officeart/2005/8/layout/process4"/>
    <dgm:cxn modelId="{AC1D8F34-DD55-441C-97BD-4AF70A0D4E3F}" type="presOf" srcId="{67DD8E82-D535-4E28-B326-8BC1A3050858}" destId="{6FE01C26-A5BD-4A0E-A1BA-1EDF398B1905}" srcOrd="0" destOrd="0" presId="urn:microsoft.com/office/officeart/2005/8/layout/process4"/>
    <dgm:cxn modelId="{A76CC43B-002C-4394-9B3F-5DA5853D0D63}" type="presOf" srcId="{3610BFAF-4AEF-470E-8732-03B0D7AEFC09}" destId="{B4914B2A-F905-4039-82BC-6CD7468470EA}" srcOrd="0" destOrd="0" presId="urn:microsoft.com/office/officeart/2005/8/layout/process4"/>
    <dgm:cxn modelId="{FCDACF6B-A73C-47E2-8702-975B01C5FE0A}" srcId="{0E607F95-C83C-4D8D-B750-2DE03263D64E}" destId="{DA048A1E-51C1-475E-B87F-76A87ABE0282}" srcOrd="0" destOrd="0" parTransId="{A9909C28-8FCC-47DF-8DB5-19957701C5C5}" sibTransId="{3AC38266-E413-4904-BE53-AB51F1FCEADA}"/>
    <dgm:cxn modelId="{E088494D-2934-492C-B4D1-08FF8765602C}" srcId="{67DD8E82-D535-4E28-B326-8BC1A3050858}" destId="{3E0D2976-B363-4FCA-A4F7-DFC8C8E26623}" srcOrd="1" destOrd="0" parTransId="{ED738FFF-7BA3-4482-B6AD-6850C21DF6A7}" sibTransId="{92384F98-F7F2-4FB5-843C-29637583437B}"/>
    <dgm:cxn modelId="{0D6B2471-5345-4DFF-B475-3BE2152ECF84}" type="presOf" srcId="{3E0D2976-B363-4FCA-A4F7-DFC8C8E26623}" destId="{5B55239E-75AC-4AFB-A189-D865BFCF3A31}" srcOrd="0" destOrd="0" presId="urn:microsoft.com/office/officeart/2005/8/layout/process4"/>
    <dgm:cxn modelId="{8A328073-22F4-42CA-86C1-41C6F9DA8D12}" type="presOf" srcId="{DA048A1E-51C1-475E-B87F-76A87ABE0282}" destId="{45B7B1AC-7E37-46F4-9F82-AADB07186268}" srcOrd="0" destOrd="0" presId="urn:microsoft.com/office/officeart/2005/8/layout/process4"/>
    <dgm:cxn modelId="{CD2F2C91-B7B8-4DBF-A298-A8D241C37455}" type="presOf" srcId="{0E607F95-C83C-4D8D-B750-2DE03263D64E}" destId="{11976AAE-AB73-4C49-8763-56C58DF3A094}" srcOrd="0" destOrd="0" presId="urn:microsoft.com/office/officeart/2005/8/layout/process4"/>
    <dgm:cxn modelId="{4E61EDB4-7624-4A71-B332-81196B33A6CB}" type="presOf" srcId="{67DD8E82-D535-4E28-B326-8BC1A3050858}" destId="{5484BB2B-DBE1-4CA7-A3C8-AF32BED4A096}" srcOrd="1" destOrd="0" presId="urn:microsoft.com/office/officeart/2005/8/layout/process4"/>
    <dgm:cxn modelId="{C95E2DCA-FD2F-4D05-802A-BD9B4B3A8AA6}" srcId="{3610BFAF-4AEF-470E-8732-03B0D7AEFC09}" destId="{67DD8E82-D535-4E28-B326-8BC1A3050858}" srcOrd="0" destOrd="0" parTransId="{4910FCDC-3889-496D-9CEF-8BB4897F438B}" sibTransId="{08F85689-A44E-4E83-A9F3-100EE9B67F2F}"/>
    <dgm:cxn modelId="{4568C4D0-1590-4F88-8BF0-225B9B9CD72A}" srcId="{67DD8E82-D535-4E28-B326-8BC1A3050858}" destId="{DCB0B482-BEFA-414C-8FF9-940ACAFFC3D9}" srcOrd="0" destOrd="0" parTransId="{5EEC18FB-3926-4069-9C9E-B31C64DB5F42}" sibTransId="{8D6959BC-ADBA-46E4-99F3-ECA53F337699}"/>
    <dgm:cxn modelId="{FECA9CD5-91E6-42FB-95B3-40E19CD5BFAB}" srcId="{3610BFAF-4AEF-470E-8732-03B0D7AEFC09}" destId="{0E607F95-C83C-4D8D-B750-2DE03263D64E}" srcOrd="1" destOrd="0" parTransId="{C5C813A9-28EF-4780-BDA9-690AA518C5AE}" sibTransId="{6F4F113E-4503-4D2E-97A0-26F8CC532C34}"/>
    <dgm:cxn modelId="{DB3607DF-1F55-447C-A926-E940AA647257}" type="presOf" srcId="{DCB0B482-BEFA-414C-8FF9-940ACAFFC3D9}" destId="{8B2A0A06-4000-4E85-85D2-40CA6F0A82EB}" srcOrd="0" destOrd="0" presId="urn:microsoft.com/office/officeart/2005/8/layout/process4"/>
    <dgm:cxn modelId="{F2FA9A2A-876B-4899-9A8D-9243D341180B}" type="presParOf" srcId="{B4914B2A-F905-4039-82BC-6CD7468470EA}" destId="{A594C0C9-E406-4F0C-BE2F-369AD34C2D4D}" srcOrd="0" destOrd="0" presId="urn:microsoft.com/office/officeart/2005/8/layout/process4"/>
    <dgm:cxn modelId="{E85E8599-B5B4-473A-85DD-41801AD2BAB9}" type="presParOf" srcId="{A594C0C9-E406-4F0C-BE2F-369AD34C2D4D}" destId="{11976AAE-AB73-4C49-8763-56C58DF3A094}" srcOrd="0" destOrd="0" presId="urn:microsoft.com/office/officeart/2005/8/layout/process4"/>
    <dgm:cxn modelId="{DBF4A151-52C8-4252-9E88-C6256FE3B2E4}" type="presParOf" srcId="{A594C0C9-E406-4F0C-BE2F-369AD34C2D4D}" destId="{A3920E4B-F825-4A99-88DD-63C87DDFA688}" srcOrd="1" destOrd="0" presId="urn:microsoft.com/office/officeart/2005/8/layout/process4"/>
    <dgm:cxn modelId="{1392F0A3-4EBE-4D91-B209-93410E6E8B10}" type="presParOf" srcId="{A594C0C9-E406-4F0C-BE2F-369AD34C2D4D}" destId="{8CB3C8E6-2E40-4B69-BBE4-EFA34896277F}" srcOrd="2" destOrd="0" presId="urn:microsoft.com/office/officeart/2005/8/layout/process4"/>
    <dgm:cxn modelId="{2E6BFCFB-8F75-46FC-8583-DFE3D7AC6168}" type="presParOf" srcId="{8CB3C8E6-2E40-4B69-BBE4-EFA34896277F}" destId="{45B7B1AC-7E37-46F4-9F82-AADB07186268}" srcOrd="0" destOrd="0" presId="urn:microsoft.com/office/officeart/2005/8/layout/process4"/>
    <dgm:cxn modelId="{DA28D384-BFA6-424E-A183-8DFD7CB8A73F}" type="presParOf" srcId="{B4914B2A-F905-4039-82BC-6CD7468470EA}" destId="{6CED5658-0C4C-46E6-8158-EC1CD2BA9F2F}" srcOrd="1" destOrd="0" presId="urn:microsoft.com/office/officeart/2005/8/layout/process4"/>
    <dgm:cxn modelId="{E41099DE-0FAD-4C2D-9F01-E3BD3C61AF76}" type="presParOf" srcId="{B4914B2A-F905-4039-82BC-6CD7468470EA}" destId="{BFDF0FCE-23A0-4828-BA39-24DE5A9BBD2D}" srcOrd="2" destOrd="0" presId="urn:microsoft.com/office/officeart/2005/8/layout/process4"/>
    <dgm:cxn modelId="{F7C344FC-4A2A-4930-BA0F-A4AC5C3B7679}" type="presParOf" srcId="{BFDF0FCE-23A0-4828-BA39-24DE5A9BBD2D}" destId="{6FE01C26-A5BD-4A0E-A1BA-1EDF398B1905}" srcOrd="0" destOrd="0" presId="urn:microsoft.com/office/officeart/2005/8/layout/process4"/>
    <dgm:cxn modelId="{343705B5-0388-4818-96C5-2DA5993E19E6}" type="presParOf" srcId="{BFDF0FCE-23A0-4828-BA39-24DE5A9BBD2D}" destId="{5484BB2B-DBE1-4CA7-A3C8-AF32BED4A096}" srcOrd="1" destOrd="0" presId="urn:microsoft.com/office/officeart/2005/8/layout/process4"/>
    <dgm:cxn modelId="{7658ED58-4425-4C58-B52F-C1BB38EAA430}" type="presParOf" srcId="{BFDF0FCE-23A0-4828-BA39-24DE5A9BBD2D}" destId="{3DE67292-AC6F-43E9-9CA0-1C7832B671C1}" srcOrd="2" destOrd="0" presId="urn:microsoft.com/office/officeart/2005/8/layout/process4"/>
    <dgm:cxn modelId="{A1DC57CA-99A2-47D8-9D0D-48A08CD96D81}" type="presParOf" srcId="{3DE67292-AC6F-43E9-9CA0-1C7832B671C1}" destId="{8B2A0A06-4000-4E85-85D2-40CA6F0A82EB}" srcOrd="0" destOrd="0" presId="urn:microsoft.com/office/officeart/2005/8/layout/process4"/>
    <dgm:cxn modelId="{1F8FA26E-7573-4694-8005-C7220C3D0E50}" type="presParOf" srcId="{3DE67292-AC6F-43E9-9CA0-1C7832B671C1}" destId="{5B55239E-75AC-4AFB-A189-D865BFCF3A31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20E4B-F825-4A99-88DD-63C87DDFA688}">
      <dsp:nvSpPr>
        <dsp:cNvPr id="0" name=""/>
        <dsp:cNvSpPr/>
      </dsp:nvSpPr>
      <dsp:spPr>
        <a:xfrm>
          <a:off x="0" y="1469443"/>
          <a:ext cx="7217582" cy="9641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Main Process</a:t>
          </a:r>
          <a:endParaRPr lang="he-IL" sz="2400" kern="1200" dirty="0"/>
        </a:p>
      </dsp:txBody>
      <dsp:txXfrm>
        <a:off x="0" y="1469443"/>
        <a:ext cx="7217582" cy="520621"/>
      </dsp:txXfrm>
    </dsp:sp>
    <dsp:sp modelId="{45B7B1AC-7E37-46F4-9F82-AADB07186268}">
      <dsp:nvSpPr>
        <dsp:cNvPr id="0" name=""/>
        <dsp:cNvSpPr/>
      </dsp:nvSpPr>
      <dsp:spPr>
        <a:xfrm>
          <a:off x="0" y="1970783"/>
          <a:ext cx="7217582" cy="44349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3. Run the game with two agents as light and zombie players</a:t>
          </a:r>
          <a:endParaRPr lang="he-IL" sz="1500" kern="1200" dirty="0"/>
        </a:p>
      </dsp:txBody>
      <dsp:txXfrm>
        <a:off x="0" y="1970783"/>
        <a:ext cx="7217582" cy="443492"/>
      </dsp:txXfrm>
    </dsp:sp>
    <dsp:sp modelId="{5484BB2B-DBE1-4CA7-A3C8-AF32BED4A096}">
      <dsp:nvSpPr>
        <dsp:cNvPr id="0" name=""/>
        <dsp:cNvSpPr/>
      </dsp:nvSpPr>
      <dsp:spPr>
        <a:xfrm rot="10800000">
          <a:off x="0" y="1097"/>
          <a:ext cx="7217582" cy="1482807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Preparations</a:t>
          </a:r>
          <a:endParaRPr lang="he-IL" sz="1400" kern="1200" dirty="0"/>
        </a:p>
      </dsp:txBody>
      <dsp:txXfrm rot="-10800000">
        <a:off x="0" y="1097"/>
        <a:ext cx="7217582" cy="520465"/>
      </dsp:txXfrm>
    </dsp:sp>
    <dsp:sp modelId="{8B2A0A06-4000-4E85-85D2-40CA6F0A82EB}">
      <dsp:nvSpPr>
        <dsp:cNvPr id="0" name=""/>
        <dsp:cNvSpPr/>
      </dsp:nvSpPr>
      <dsp:spPr>
        <a:xfrm>
          <a:off x="0" y="521563"/>
          <a:ext cx="3608790" cy="44335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1. Define agents and implement by abstract classes</a:t>
          </a:r>
          <a:endParaRPr lang="he-IL" sz="1500" kern="1200" dirty="0"/>
        </a:p>
      </dsp:txBody>
      <dsp:txXfrm>
        <a:off x="0" y="521563"/>
        <a:ext cx="3608790" cy="443359"/>
      </dsp:txXfrm>
    </dsp:sp>
    <dsp:sp modelId="{5B55239E-75AC-4AFB-A189-D865BFCF3A31}">
      <dsp:nvSpPr>
        <dsp:cNvPr id="0" name=""/>
        <dsp:cNvSpPr/>
      </dsp:nvSpPr>
      <dsp:spPr>
        <a:xfrm>
          <a:off x="3608791" y="521563"/>
          <a:ext cx="3608790" cy="44335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2. Add configuration of agents and environment</a:t>
          </a:r>
          <a:endParaRPr lang="he-IL" sz="1500" kern="1200" dirty="0"/>
        </a:p>
      </dsp:txBody>
      <dsp:txXfrm>
        <a:off x="3608791" y="521563"/>
        <a:ext cx="3608790" cy="443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68CDE6-1442-440C-946C-36F2140694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C3F1B-3C4C-4C3A-B8D0-EB5BDDBC13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B79EB485-BE40-42C2-A124-1C59C9065831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F5A3C-A1B6-4780-8B90-2E64F6145B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BEDD8-5252-4BC6-94B5-E1AD2D4469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8622F07-5282-4B82-985F-2EC3D88DC9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9380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6D84BF70-F678-4E0C-A768-7750307B7B3D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23C78F5-5A45-4F29-8BF1-BDB6DE7EB8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1958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בניית שחקנים לומדים במשחק האור והזומבים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C78F5-5A45-4F29-8BF1-BDB6DE7EB81D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8107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C78F5-5A45-4F29-8BF1-BDB6DE7EB81D}" type="slidenum">
              <a:rPr lang="he-IL" smtClean="0"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5902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in the case where the algorithm plays the zombie, the reward is negative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C78F5-5A45-4F29-8BF1-BDB6DE7EB81D}" type="slidenum">
              <a:rPr lang="he-IL" smtClean="0"/>
              <a:t>41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709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C78F5-5A45-4F29-8BF1-BDB6DE7EB81D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5982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Light size of 2x2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C78F5-5A45-4F29-8BF1-BDB6DE7EB81D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4943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Before we diving deep into all the gameplay-scenarios, lets review the platform we have built to handle the project demands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C78F5-5A45-4F29-8BF1-BDB6DE7EB81D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103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C78F5-5A45-4F29-8BF1-BDB6DE7EB81D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4836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C78F5-5A45-4F29-8BF1-BDB6DE7EB81D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4712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C78F5-5A45-4F29-8BF1-BDB6DE7EB81D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3086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C78F5-5A45-4F29-8BF1-BDB6DE7EB81D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7440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in the case where the algorithm plays the zombie, the reward is positive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C78F5-5A45-4F29-8BF1-BDB6DE7EB81D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347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3B4B5AD-6900-4AAB-8E0A-F3B10092E509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730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388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0513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5649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1367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7017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1751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3231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61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939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8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302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111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684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526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906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796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4B5AD-6900-4AAB-8E0A-F3B10092E509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1490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  <p:sldLayoutId id="2147484030" r:id="rId14"/>
    <p:sldLayoutId id="2147484031" r:id="rId15"/>
    <p:sldLayoutId id="2147484032" r:id="rId16"/>
    <p:sldLayoutId id="2147484033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4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16.png"/><Relationship Id="rId4" Type="http://schemas.openxmlformats.org/officeDocument/2006/relationships/diagramData" Target="../diagrams/data1.xml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7.jpe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1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98EF-BC26-44EB-9B99-656756C87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Report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F3A01-7D44-4259-B740-727A754E2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Zero-sum stochastic game – Light against zombies</a:t>
            </a:r>
          </a:p>
          <a:p>
            <a:r>
              <a:rPr lang="en-US" dirty="0"/>
              <a:t>Eliav shalelashvili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3660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7645-4C85-4BB4-911B-DD59DCBE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4301"/>
            <a:ext cx="9905998" cy="1478570"/>
          </a:xfrm>
        </p:spPr>
        <p:txBody>
          <a:bodyPr/>
          <a:lstStyle/>
          <a:p>
            <a:r>
              <a:rPr lang="en-US" dirty="0"/>
              <a:t>Example – fifth frame of the game</a:t>
            </a:r>
            <a:endParaRPr lang="he-I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ED7458-66BF-4608-944E-F4018D653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1" y="2249488"/>
            <a:ext cx="7083424" cy="354171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365C4A-FBBE-4B75-AA28-B57F612F57CD}"/>
              </a:ext>
            </a:extLst>
          </p:cNvPr>
          <p:cNvSpPr txBox="1"/>
          <p:nvPr/>
        </p:nvSpPr>
        <p:spPr>
          <a:xfrm>
            <a:off x="9782174" y="3400425"/>
            <a:ext cx="22288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Zombie reward: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reward: 0</a:t>
            </a:r>
          </a:p>
        </p:txBody>
      </p:sp>
    </p:spTree>
    <p:extLst>
      <p:ext uri="{BB962C8B-B14F-4D97-AF65-F5344CB8AC3E}">
        <p14:creationId xmlns:p14="http://schemas.microsoft.com/office/powerpoint/2010/main" val="1238928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7645-4C85-4BB4-911B-DD59DCBE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4301"/>
            <a:ext cx="9905998" cy="1478570"/>
          </a:xfrm>
        </p:spPr>
        <p:txBody>
          <a:bodyPr/>
          <a:lstStyle/>
          <a:p>
            <a:r>
              <a:rPr lang="en-US" dirty="0"/>
              <a:t>Example – sixth frame of the game</a:t>
            </a:r>
            <a:endParaRPr lang="he-I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2DC268-2C1D-4B5E-A6DD-FB47AEEC5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1" y="2249488"/>
            <a:ext cx="7083424" cy="354171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F9879D-450C-485C-96E7-CDC8A4BE53DD}"/>
              </a:ext>
            </a:extLst>
          </p:cNvPr>
          <p:cNvSpPr txBox="1"/>
          <p:nvPr/>
        </p:nvSpPr>
        <p:spPr>
          <a:xfrm>
            <a:off x="9782174" y="3400425"/>
            <a:ext cx="22288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Zombie reward: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reward: -1</a:t>
            </a:r>
          </a:p>
        </p:txBody>
      </p:sp>
    </p:spTree>
    <p:extLst>
      <p:ext uri="{BB962C8B-B14F-4D97-AF65-F5344CB8AC3E}">
        <p14:creationId xmlns:p14="http://schemas.microsoft.com/office/powerpoint/2010/main" val="1130434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7645-4C85-4BB4-911B-DD59DCBE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4301"/>
            <a:ext cx="9905998" cy="1478570"/>
          </a:xfrm>
        </p:spPr>
        <p:txBody>
          <a:bodyPr/>
          <a:lstStyle/>
          <a:p>
            <a:r>
              <a:rPr lang="en-US" dirty="0"/>
              <a:t>Example – seventh frame of the game</a:t>
            </a:r>
            <a:endParaRPr lang="he-IL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52920A8-427E-4B78-AF95-BE967CF66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1" y="2249488"/>
            <a:ext cx="7083424" cy="354171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F9879D-450C-485C-96E7-CDC8A4BE53DD}"/>
              </a:ext>
            </a:extLst>
          </p:cNvPr>
          <p:cNvSpPr txBox="1"/>
          <p:nvPr/>
        </p:nvSpPr>
        <p:spPr>
          <a:xfrm>
            <a:off x="9782174" y="3400425"/>
            <a:ext cx="22288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Zombie reward: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reward: 0</a:t>
            </a:r>
          </a:p>
        </p:txBody>
      </p:sp>
    </p:spTree>
    <p:extLst>
      <p:ext uri="{BB962C8B-B14F-4D97-AF65-F5344CB8AC3E}">
        <p14:creationId xmlns:p14="http://schemas.microsoft.com/office/powerpoint/2010/main" val="3539065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ACB2-CE17-4F28-8119-2B5F02C3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implementation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0EA0A-AD33-479F-92A4-0945C6BD7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52" y="2097088"/>
            <a:ext cx="10340519" cy="4142687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/>
              <a:t>Building a framework that is able to communicate with an interface of generic type of any agent, turned to be an integrated and significant part of the project</a:t>
            </a:r>
          </a:p>
          <a:p>
            <a:pPr algn="l" rtl="0"/>
            <a:r>
              <a:rPr lang="en-US" dirty="0"/>
              <a:t>We built a </a:t>
            </a:r>
            <a:r>
              <a:rPr lang="en-US" u="sng" dirty="0"/>
              <a:t>framework</a:t>
            </a:r>
            <a:r>
              <a:rPr lang="en-US" dirty="0"/>
              <a:t> for developing and comparing reinforcement learning algorithms</a:t>
            </a:r>
          </a:p>
          <a:p>
            <a:pPr lvl="1" algn="l" rtl="0"/>
            <a:r>
              <a:rPr lang="en-US" dirty="0"/>
              <a:t>More than 20 classes and interfaces</a:t>
            </a:r>
          </a:p>
          <a:p>
            <a:pPr lvl="1" algn="l" rtl="0"/>
            <a:r>
              <a:rPr lang="en-US" dirty="0"/>
              <a:t>Four simple agents </a:t>
            </a:r>
          </a:p>
          <a:p>
            <a:pPr lvl="1" algn="l" rtl="0"/>
            <a:r>
              <a:rPr lang="en-US" dirty="0"/>
              <a:t>Three algorithms from two different domains (Reinforcement Learning and Tree Search)</a:t>
            </a:r>
          </a:p>
          <a:p>
            <a:pPr algn="l" rtl="0"/>
            <a:r>
              <a:rPr lang="en-US" dirty="0"/>
              <a:t>It currently contains the game of “Light against Zombie” and supports teaching agents as both players</a:t>
            </a: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71236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ACB2-CE17-4F28-8119-2B5F02C3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framework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0EA0A-AD33-479F-92A4-0945C6BD7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604" y="2097088"/>
            <a:ext cx="9905999" cy="400724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1. Define configuration:</a:t>
            </a:r>
          </a:p>
          <a:p>
            <a:pPr lvl="1" algn="l" rtl="0"/>
            <a:r>
              <a:rPr lang="en-US" dirty="0"/>
              <a:t>Interactive mode - Boolean</a:t>
            </a:r>
          </a:p>
          <a:p>
            <a:pPr lvl="2" algn="l" rtl="0"/>
            <a:r>
              <a:rPr lang="en-US" dirty="0"/>
              <a:t>Display width/height</a:t>
            </a:r>
          </a:p>
          <a:p>
            <a:pPr lvl="1" algn="l" rtl="0"/>
            <a:r>
              <a:rPr lang="en-US" dirty="0"/>
              <a:t>Number of training and validation episodes </a:t>
            </a:r>
          </a:p>
          <a:p>
            <a:pPr lvl="1" algn="l" rtl="0"/>
            <a:r>
              <a:rPr lang="en-US" dirty="0"/>
              <a:t>Number of zombies per episode</a:t>
            </a:r>
          </a:p>
          <a:p>
            <a:pPr lvl="1" algn="l" rtl="0"/>
            <a:r>
              <a:rPr lang="en-US" dirty="0"/>
              <a:t>Light size</a:t>
            </a:r>
          </a:p>
          <a:p>
            <a:pPr lvl="1" algn="l" rtl="0"/>
            <a:r>
              <a:rPr lang="en-US" dirty="0"/>
              <a:t>Board width/height</a:t>
            </a:r>
          </a:p>
          <a:p>
            <a:pPr lvl="1" algn="l" rtl="0"/>
            <a:r>
              <a:rPr lang="en-US" dirty="0"/>
              <a:t>Maximum hit points</a:t>
            </a:r>
          </a:p>
          <a:p>
            <a:pPr lvl="1" algn="l" rtl="0"/>
            <a:r>
              <a:rPr lang="en-US" dirty="0"/>
              <a:t>Heal ratio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0257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14908-7EB7-49AB-A271-D965023BC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663" y="1609913"/>
            <a:ext cx="9905999" cy="4238437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2. Competitors definition:</a:t>
            </a:r>
          </a:p>
          <a:p>
            <a:pPr lvl="1" algn="l" rtl="0"/>
            <a:r>
              <a:rPr lang="en-US" dirty="0"/>
              <a:t>Each agent must implement some basic methods in order to participate the game:</a:t>
            </a:r>
          </a:p>
          <a:p>
            <a:pPr lvl="2" algn="l" rtl="0"/>
            <a:r>
              <a:rPr lang="en-US" dirty="0"/>
              <a:t>Given a state, choose action</a:t>
            </a:r>
          </a:p>
          <a:p>
            <a:pPr lvl="2" algn="l" rtl="0"/>
            <a:r>
              <a:rPr lang="en-US" dirty="0"/>
              <a:t>Learning by batches of (state, action, next state, reward)</a:t>
            </a:r>
          </a:p>
          <a:p>
            <a:pPr lvl="1" algn="l" rtl="0"/>
            <a:r>
              <a:rPr lang="en-US" dirty="0"/>
              <a:t>Example:</a:t>
            </a:r>
          </a:p>
          <a:p>
            <a:pPr lvl="2" algn="l" rtl="0"/>
            <a:r>
              <a:rPr lang="en-US" dirty="0"/>
              <a:t>Uniform distribution agent as the zombie player</a:t>
            </a:r>
          </a:p>
          <a:p>
            <a:pPr lvl="3" algn="l" rtl="0"/>
            <a:r>
              <a:rPr lang="en-US" dirty="0"/>
              <a:t>Given a state, choosing action from uniform distribution</a:t>
            </a:r>
          </a:p>
          <a:p>
            <a:pPr lvl="3" algn="l" rtl="0"/>
            <a:r>
              <a:rPr lang="en-US" dirty="0"/>
              <a:t>None</a:t>
            </a:r>
          </a:p>
          <a:p>
            <a:pPr marL="0" indent="0" algn="l" rtl="0">
              <a:buNone/>
            </a:pPr>
            <a:r>
              <a:rPr lang="en-US" dirty="0"/>
              <a:t>3. Run the scenario of two agents playing Light and Zombie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1CDD564-3565-4354-9632-BB3DF4A3AB9A}"/>
              </a:ext>
            </a:extLst>
          </p:cNvPr>
          <p:cNvSpPr txBox="1">
            <a:spLocks/>
          </p:cNvSpPr>
          <p:nvPr/>
        </p:nvSpPr>
        <p:spPr>
          <a:xfrm>
            <a:off x="1143001" y="361344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running the framework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36685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einforcement learning environment">
            <a:extLst>
              <a:ext uri="{FF2B5EF4-FFF2-40B4-BE49-F238E27FC236}">
                <a16:creationId xmlns:a16="http://schemas.microsoft.com/office/drawing/2014/main" id="{B0541C35-B54F-4E98-8B5E-FAA1C250B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710" y="3981672"/>
            <a:ext cx="4266200" cy="28009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3A0E73F-934B-4AB1-93C8-5E4A4CA524BB}"/>
              </a:ext>
            </a:extLst>
          </p:cNvPr>
          <p:cNvSpPr/>
          <p:nvPr/>
        </p:nvSpPr>
        <p:spPr>
          <a:xfrm>
            <a:off x="5399773" y="4232632"/>
            <a:ext cx="1511166" cy="10299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D1B2B6-6EC5-4701-9661-13BF234BEE44}"/>
              </a:ext>
            </a:extLst>
          </p:cNvPr>
          <p:cNvSpPr/>
          <p:nvPr/>
        </p:nvSpPr>
        <p:spPr>
          <a:xfrm>
            <a:off x="5621154" y="5486400"/>
            <a:ext cx="1087654" cy="10299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324D3-9BE6-4D48-ABB9-B00F6211C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073" y="77542"/>
            <a:ext cx="8165592" cy="1478570"/>
          </a:xfrm>
        </p:spPr>
        <p:txBody>
          <a:bodyPr/>
          <a:lstStyle/>
          <a:p>
            <a:r>
              <a:rPr lang="en-US" dirty="0"/>
              <a:t>running the framework - summary</a:t>
            </a:r>
            <a:endParaRPr lang="he-I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54C392-5D63-4D45-9330-DADD113512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685092"/>
              </p:ext>
            </p:extLst>
          </p:nvPr>
        </p:nvGraphicFramePr>
        <p:xfrm>
          <a:off x="2487209" y="1371600"/>
          <a:ext cx="7217582" cy="243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FC250452-BB4F-4586-B402-FA58079622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154" y="6185920"/>
            <a:ext cx="985328" cy="5542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185513-6CB1-4479-A4CB-6206C7E4BD8B}"/>
              </a:ext>
            </a:extLst>
          </p:cNvPr>
          <p:cNvSpPr txBox="1"/>
          <p:nvPr/>
        </p:nvSpPr>
        <p:spPr>
          <a:xfrm>
            <a:off x="5618272" y="6299229"/>
            <a:ext cx="9853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ZOMBIE</a:t>
            </a:r>
            <a:endParaRPr lang="he-IL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F57D381-6D0F-417C-97E7-3F8356DC80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21154" y="5588704"/>
            <a:ext cx="985328" cy="55424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D9D0204-770F-4C98-B8E6-5B452C6BBF5D}"/>
              </a:ext>
            </a:extLst>
          </p:cNvPr>
          <p:cNvSpPr txBox="1"/>
          <p:nvPr/>
        </p:nvSpPr>
        <p:spPr>
          <a:xfrm>
            <a:off x="5621154" y="5702646"/>
            <a:ext cx="9853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LIGHT</a:t>
            </a:r>
            <a:endParaRPr lang="he-IL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5A279B7-971E-4F14-8BE7-60E203AB5D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68217" y="4251571"/>
            <a:ext cx="1376276" cy="68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0507-015B-4D8F-9055-4CA593BE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EEE1AB-4F26-4060-872E-82097B91C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5787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B73E-A6FF-4A14-81A7-3753167B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5051"/>
            <a:ext cx="9905998" cy="1478570"/>
          </a:xfrm>
        </p:spPr>
        <p:txBody>
          <a:bodyPr/>
          <a:lstStyle/>
          <a:p>
            <a:r>
              <a:rPr lang="en-US" dirty="0"/>
              <a:t>Games and agents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AC64B1E-68EB-4155-A638-8BCC60D642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1" y="1578929"/>
                <a:ext cx="9905999" cy="4226647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dirty="0"/>
                  <a:t>Squared Game Boards of: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</m:t>
                    </m:r>
                  </m:oMath>
                </a14:m>
                <a:endParaRPr lang="he-IL" dirty="0"/>
              </a:p>
              <a:p>
                <a:pPr algn="l" rtl="0"/>
                <a:r>
                  <a:rPr lang="en-US" dirty="0"/>
                  <a:t>Simple Agents: </a:t>
                </a:r>
              </a:p>
              <a:p>
                <a:pPr lvl="1" algn="l" rtl="0"/>
                <a:r>
                  <a:rPr lang="en-US" dirty="0"/>
                  <a:t>Single Action</a:t>
                </a:r>
              </a:p>
              <a:p>
                <a:pPr lvl="1" algn="l" rtl="0"/>
                <a:r>
                  <a:rPr lang="en-US" dirty="0"/>
                  <a:t>Double Action</a:t>
                </a:r>
              </a:p>
              <a:p>
                <a:pPr lvl="1" algn="l" rtl="0"/>
                <a:r>
                  <a:rPr lang="en-US" dirty="0"/>
                  <a:t>Uniform</a:t>
                </a:r>
              </a:p>
              <a:p>
                <a:pPr lvl="1" algn="l" rtl="0"/>
                <a:r>
                  <a:rPr lang="en-US" dirty="0"/>
                  <a:t>Gaussian</a:t>
                </a:r>
              </a:p>
              <a:p>
                <a:pPr algn="l" rtl="0"/>
                <a:r>
                  <a:rPr lang="en-US" dirty="0"/>
                  <a:t>Learning Agent:</a:t>
                </a:r>
              </a:p>
              <a:p>
                <a:pPr lvl="1" algn="l" rtl="0"/>
                <a:r>
                  <a:rPr lang="en-US" dirty="0"/>
                  <a:t>Double Deep Q-Learning</a:t>
                </a:r>
                <a:endParaRPr lang="he-IL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AC64B1E-68EB-4155-A638-8BCC60D642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1" y="1578929"/>
                <a:ext cx="9905999" cy="4226647"/>
              </a:xfrm>
              <a:blipFill>
                <a:blip r:embed="rId3"/>
                <a:stretch>
                  <a:fillRect l="-1292" t="-187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229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F4818-44DF-4311-A093-AE67A597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Agents elaboration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AB076-C77C-4ABB-898C-1CAC92454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/>
              <a:t>From a given set of N possible actions</a:t>
            </a:r>
          </a:p>
          <a:p>
            <a:pPr algn="l" rtl="0"/>
            <a:r>
              <a:rPr lang="en-US" u="sng" dirty="0"/>
              <a:t>Single Action </a:t>
            </a:r>
            <a:r>
              <a:rPr lang="en-US" dirty="0"/>
              <a:t>- picks the first action</a:t>
            </a:r>
          </a:p>
          <a:p>
            <a:pPr algn="l" rtl="0"/>
            <a:r>
              <a:rPr lang="en-US" u="sng" dirty="0"/>
              <a:t>Double Action</a:t>
            </a:r>
            <a:r>
              <a:rPr lang="en-US" dirty="0"/>
              <a:t> - picks the first and middle actions</a:t>
            </a:r>
          </a:p>
          <a:p>
            <a:pPr algn="l" rtl="0"/>
            <a:r>
              <a:rPr lang="en-US" u="sng" dirty="0"/>
              <a:t>Uniform Action</a:t>
            </a:r>
            <a:r>
              <a:rPr lang="en-US" dirty="0"/>
              <a:t> - picks a uniformly action</a:t>
            </a:r>
          </a:p>
          <a:p>
            <a:pPr algn="l" rtl="0"/>
            <a:r>
              <a:rPr lang="en-US" u="sng" dirty="0"/>
              <a:t>Gaussian Action</a:t>
            </a:r>
            <a:r>
              <a:rPr lang="en-US" dirty="0"/>
              <a:t> - picks an action from the normal distribution with:</a:t>
            </a:r>
          </a:p>
          <a:p>
            <a:pPr lvl="1" algn="l" rtl="0"/>
            <a:r>
              <a:rPr lang="en-US" dirty="0"/>
              <a:t>Mean - middle action</a:t>
            </a:r>
          </a:p>
          <a:p>
            <a:pPr lvl="1" algn="l" rtl="0"/>
            <a:r>
              <a:rPr lang="en-US" dirty="0"/>
              <a:t>Standard deviation - N/5 </a:t>
            </a:r>
          </a:p>
        </p:txBody>
      </p:sp>
    </p:spTree>
    <p:extLst>
      <p:ext uri="{BB962C8B-B14F-4D97-AF65-F5344CB8AC3E}">
        <p14:creationId xmlns:p14="http://schemas.microsoft.com/office/powerpoint/2010/main" val="1744948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C161-6712-4FDA-9DA7-4CD9956C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EC056-C98D-402A-A3B1-038262C95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Game Environment – The Problem of Light against Zombies</a:t>
            </a:r>
          </a:p>
          <a:p>
            <a:pPr algn="l" rtl="0"/>
            <a:r>
              <a:rPr lang="en-US" dirty="0"/>
              <a:t>Framework implementation</a:t>
            </a:r>
          </a:p>
          <a:p>
            <a:pPr algn="l" rtl="0"/>
            <a:r>
              <a:rPr lang="en-US" dirty="0"/>
              <a:t>Learning Agents</a:t>
            </a:r>
          </a:p>
          <a:p>
            <a:pPr algn="l" rtl="0"/>
            <a:r>
              <a:rPr lang="en-US" dirty="0"/>
              <a:t>Game Scenarios</a:t>
            </a:r>
          </a:p>
          <a:p>
            <a:pPr algn="l" rtl="0"/>
            <a:r>
              <a:rPr lang="en-US" dirty="0"/>
              <a:t>Game Evaluation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24918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FC30-4027-4CD7-AB02-96A0DBA2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deep q-learning agent</a:t>
            </a:r>
            <a:endParaRPr lang="he-I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F0773A5-C3EC-4E9E-BBAA-03D8E11E1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9437"/>
            <a:ext cx="9905999" cy="3541714"/>
          </a:xfrm>
        </p:spPr>
        <p:txBody>
          <a:bodyPr/>
          <a:lstStyle/>
          <a:p>
            <a:pPr algn="l" rtl="0"/>
            <a:r>
              <a:rPr lang="en-US" dirty="0"/>
              <a:t>Two networks:</a:t>
            </a:r>
          </a:p>
          <a:p>
            <a:pPr lvl="1" algn="l" rtl="0"/>
            <a:r>
              <a:rPr lang="en-US" dirty="0"/>
              <a:t>Policy/online network</a:t>
            </a:r>
          </a:p>
          <a:p>
            <a:pPr lvl="1" algn="l" rtl="0"/>
            <a:r>
              <a:rPr lang="en-US" dirty="0"/>
              <a:t>Target/offline network</a:t>
            </a:r>
          </a:p>
          <a:p>
            <a:pPr algn="l" rtl="0"/>
            <a:r>
              <a:rPr lang="en-US" dirty="0"/>
              <a:t>At each learning step, backpropagate weights of online network with mean squared error loss of the target network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40363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rain">
            <a:extLst>
              <a:ext uri="{FF2B5EF4-FFF2-40B4-BE49-F238E27FC236}">
                <a16:creationId xmlns:a16="http://schemas.microsoft.com/office/drawing/2014/main" id="{CD2FC318-3559-4560-AF72-5B3599F34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87" y="3776040"/>
            <a:ext cx="2853170" cy="203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תמונה 5">
            <a:extLst>
              <a:ext uri="{FF2B5EF4-FFF2-40B4-BE49-F238E27FC236}">
                <a16:creationId xmlns:a16="http://schemas.microsoft.com/office/drawing/2014/main" id="{83F743AB-2359-45D4-85FB-880D36D112B3}"/>
              </a:ext>
            </a:extLst>
          </p:cNvPr>
          <p:cNvPicPr/>
          <p:nvPr/>
        </p:nvPicPr>
        <p:blipFill rotWithShape="1">
          <a:blip r:embed="rId4"/>
          <a:srcRect t="14976" r="72260" b="23417"/>
          <a:stretch/>
        </p:blipFill>
        <p:spPr>
          <a:xfrm>
            <a:off x="6132507" y="3937477"/>
            <a:ext cx="2647950" cy="1715107"/>
          </a:xfrm>
          <a:prstGeom prst="rect">
            <a:avLst/>
          </a:prstGeom>
        </p:spPr>
      </p:pic>
      <p:pic>
        <p:nvPicPr>
          <p:cNvPr id="5" name="תמונה 5">
            <a:extLst>
              <a:ext uri="{FF2B5EF4-FFF2-40B4-BE49-F238E27FC236}">
                <a16:creationId xmlns:a16="http://schemas.microsoft.com/office/drawing/2014/main" id="{96C8DAB7-4C5C-4C0A-BB99-CE476175DD48}"/>
              </a:ext>
            </a:extLst>
          </p:cNvPr>
          <p:cNvPicPr/>
          <p:nvPr/>
        </p:nvPicPr>
        <p:blipFill rotWithShape="1">
          <a:blip r:embed="rId4"/>
          <a:srcRect l="56993" t="19196" r="15267" b="19196"/>
          <a:stretch/>
        </p:blipFill>
        <p:spPr>
          <a:xfrm>
            <a:off x="2852929" y="3937477"/>
            <a:ext cx="2647950" cy="1715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2D1BB2-3323-473F-B94A-3CCC7AC58F2B}"/>
              </a:ext>
            </a:extLst>
          </p:cNvPr>
          <p:cNvSpPr txBox="1"/>
          <p:nvPr/>
        </p:nvSpPr>
        <p:spPr>
          <a:xfrm>
            <a:off x="3932387" y="2430422"/>
            <a:ext cx="26479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State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E84851-D4E7-4646-B589-536E5F2F4E57}"/>
                  </a:ext>
                </a:extLst>
              </p:cNvPr>
              <p:cNvSpPr txBox="1"/>
              <p:nvPr/>
            </p:nvSpPr>
            <p:spPr>
              <a:xfrm>
                <a:off x="2951866" y="5961699"/>
                <a:ext cx="2647950" cy="37677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𝑇𝑎𝑟𝑔𝑒𝑡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E84851-D4E7-4646-B589-536E5F2F4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66" y="5961699"/>
                <a:ext cx="2647950" cy="376770"/>
              </a:xfrm>
              <a:prstGeom prst="rect">
                <a:avLst/>
              </a:prstGeom>
              <a:blipFill>
                <a:blip r:embed="rId5"/>
                <a:stretch>
                  <a:fillRect t="-4839" b="-112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BA8FFE-0F43-484F-AA96-25C7A9EC362F}"/>
                  </a:ext>
                </a:extLst>
              </p:cNvPr>
              <p:cNvSpPr txBox="1"/>
              <p:nvPr/>
            </p:nvSpPr>
            <p:spPr>
              <a:xfrm>
                <a:off x="5940137" y="5941712"/>
                <a:ext cx="264795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𝑂𝑛𝑙𝑖𝑛𝑒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BA8FFE-0F43-484F-AA96-25C7A9EC3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37" y="5941712"/>
                <a:ext cx="264795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3A5534-D2E8-44E4-88C0-E12E0BFEB9D5}"/>
                  </a:ext>
                </a:extLst>
              </p:cNvPr>
              <p:cNvSpPr txBox="1"/>
              <p:nvPr/>
            </p:nvSpPr>
            <p:spPr>
              <a:xfrm>
                <a:off x="9461100" y="4886947"/>
                <a:ext cx="2264723" cy="656013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nary>
                      </m:e>
                    </m:rad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3A5534-D2E8-44E4-88C0-E12E0BFEB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100" y="4886947"/>
                <a:ext cx="2264723" cy="656013"/>
              </a:xfrm>
              <a:prstGeom prst="rect">
                <a:avLst/>
              </a:prstGeom>
              <a:blipFill>
                <a:blip r:embed="rId7"/>
                <a:stretch>
                  <a:fillRect l="-1592"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8905637-8716-4C9F-9362-0D48E600B5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9817" y="213039"/>
            <a:ext cx="5680640" cy="284032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0A0461-D512-4AAF-BD0E-9668E10A74E1}"/>
              </a:ext>
            </a:extLst>
          </p:cNvPr>
          <p:cNvCxnSpPr>
            <a:cxnSpLocks/>
            <a:stCxn id="28" idx="3"/>
            <a:endCxn id="9" idx="2"/>
          </p:cNvCxnSpPr>
          <p:nvPr/>
        </p:nvCxnSpPr>
        <p:spPr>
          <a:xfrm flipV="1">
            <a:off x="8847356" y="5542960"/>
            <a:ext cx="1746106" cy="6170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BCDDEE-60F4-42DA-8B7A-3F8FBEED1205}"/>
              </a:ext>
            </a:extLst>
          </p:cNvPr>
          <p:cNvSpPr txBox="1"/>
          <p:nvPr/>
        </p:nvSpPr>
        <p:spPr>
          <a:xfrm>
            <a:off x="5130312" y="3116956"/>
            <a:ext cx="26479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State</a:t>
            </a:r>
            <a:endParaRPr lang="he-IL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ACF4ED-4C23-4FFC-A2B7-D37B7FEB426D}"/>
              </a:ext>
            </a:extLst>
          </p:cNvPr>
          <p:cNvCxnSpPr>
            <a:cxnSpLocks/>
          </p:cNvCxnSpPr>
          <p:nvPr/>
        </p:nvCxnSpPr>
        <p:spPr>
          <a:xfrm>
            <a:off x="4150389" y="3118444"/>
            <a:ext cx="0" cy="7570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5D4732-0F36-4165-B4E8-D46679912CBB}"/>
              </a:ext>
            </a:extLst>
          </p:cNvPr>
          <p:cNvCxnSpPr>
            <a:cxnSpLocks/>
          </p:cNvCxnSpPr>
          <p:nvPr/>
        </p:nvCxnSpPr>
        <p:spPr>
          <a:xfrm>
            <a:off x="7456482" y="3118444"/>
            <a:ext cx="0" cy="7570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13968CF-3363-40FD-BE65-983160379205}"/>
              </a:ext>
            </a:extLst>
          </p:cNvPr>
          <p:cNvSpPr txBox="1"/>
          <p:nvPr/>
        </p:nvSpPr>
        <p:spPr>
          <a:xfrm rot="20252236">
            <a:off x="9437086" y="5377637"/>
            <a:ext cx="264795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Loss</a:t>
            </a:r>
            <a:endParaRPr lang="he-I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0BD2F0-C15C-4C01-A398-F82A32CA7A34}"/>
              </a:ext>
            </a:extLst>
          </p:cNvPr>
          <p:cNvSpPr txBox="1"/>
          <p:nvPr/>
        </p:nvSpPr>
        <p:spPr>
          <a:xfrm rot="997781">
            <a:off x="9089352" y="4200357"/>
            <a:ext cx="126286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Back-prop</a:t>
            </a:r>
            <a:endParaRPr lang="he-IL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50CC82-FCD7-4D13-887C-6836340CFEA3}"/>
              </a:ext>
            </a:extLst>
          </p:cNvPr>
          <p:cNvSpPr/>
          <p:nvPr/>
        </p:nvSpPr>
        <p:spPr>
          <a:xfrm>
            <a:off x="2852929" y="5852075"/>
            <a:ext cx="5994427" cy="6158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1AB093-2BED-4536-A27F-F5C7147D91F9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780457" y="4363976"/>
            <a:ext cx="1813005" cy="5229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3161D2D-4592-4980-B6E5-8426D7C8DBC4}"/>
              </a:ext>
            </a:extLst>
          </p:cNvPr>
          <p:cNvSpPr txBox="1"/>
          <p:nvPr/>
        </p:nvSpPr>
        <p:spPr>
          <a:xfrm>
            <a:off x="4612635" y="1091395"/>
            <a:ext cx="2647950" cy="10912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/>
              <a:t>Game Environment</a:t>
            </a:r>
            <a:endParaRPr lang="he-IL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6D57CD-F608-48BA-92AD-EFA9402C494A}"/>
              </a:ext>
            </a:extLst>
          </p:cNvPr>
          <p:cNvSpPr txBox="1"/>
          <p:nvPr/>
        </p:nvSpPr>
        <p:spPr>
          <a:xfrm>
            <a:off x="548283" y="3116956"/>
            <a:ext cx="24640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Double Deep </a:t>
            </a:r>
            <a:br>
              <a:rPr lang="en-US" sz="2400" dirty="0"/>
            </a:br>
            <a:r>
              <a:rPr lang="en-US" sz="2400" dirty="0"/>
              <a:t>Q-Learning Agent:</a:t>
            </a:r>
            <a:endParaRPr lang="he-IL" sz="24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55D6663-59CA-4BCC-9E65-83E2114F6E5F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>
            <a:off x="5500879" y="4795031"/>
            <a:ext cx="631628" cy="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830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5" grpId="0"/>
      <p:bldP spid="27" grpId="0"/>
      <p:bldP spid="29" grpId="0"/>
      <p:bldP spid="28" grpId="0" animBg="1"/>
      <p:bldP spid="43" grpId="0"/>
      <p:bldP spid="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0F22-E725-4AC4-9FF4-8B7381BA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config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D5AB-F10A-4770-8C02-BDE93158B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981199"/>
            <a:ext cx="10340347" cy="3541714"/>
          </a:xfrm>
        </p:spPr>
        <p:txBody>
          <a:bodyPr>
            <a:normAutofit fontScale="85000" lnSpcReduction="20000"/>
          </a:bodyPr>
          <a:lstStyle/>
          <a:p>
            <a:pPr algn="l" rtl="0"/>
            <a:r>
              <a:rPr lang="en-US" dirty="0"/>
              <a:t>Fixed Parameters:</a:t>
            </a:r>
          </a:p>
          <a:p>
            <a:pPr lvl="1" algn="l" rtl="0"/>
            <a:r>
              <a:rPr lang="en-US" dirty="0"/>
              <a:t>Number of training episodes: 800</a:t>
            </a:r>
          </a:p>
          <a:p>
            <a:pPr lvl="1" algn="l" rtl="0"/>
            <a:r>
              <a:rPr lang="en-US" dirty="0"/>
              <a:t>Number of test episodes: 200</a:t>
            </a:r>
          </a:p>
          <a:p>
            <a:pPr lvl="1" algn="l" rtl="0"/>
            <a:r>
              <a:rPr lang="en-US" dirty="0"/>
              <a:t>Zombies per episode: 20</a:t>
            </a:r>
          </a:p>
          <a:p>
            <a:pPr lvl="1" algn="l" rtl="0"/>
            <a:r>
              <a:rPr lang="en-US" dirty="0"/>
              <a:t>Light size: 2*</a:t>
            </a:r>
          </a:p>
          <a:p>
            <a:pPr lvl="1" algn="l" rtl="0"/>
            <a:r>
              <a:rPr lang="en-US" dirty="0"/>
              <a:t>Minimum hit points of certain death: 1</a:t>
            </a:r>
          </a:p>
          <a:p>
            <a:pPr lvl="1" algn="l" rtl="0"/>
            <a:r>
              <a:rPr lang="en-US" dirty="0"/>
              <a:t>Heal ratio: 0.97</a:t>
            </a:r>
          </a:p>
          <a:p>
            <a:pPr algn="l" rtl="0"/>
            <a:r>
              <a:rPr lang="en-US" dirty="0"/>
              <a:t>Tuning Parameters:</a:t>
            </a:r>
          </a:p>
          <a:p>
            <a:pPr lvl="1" algn="l" rtl="0"/>
            <a:r>
              <a:rPr lang="en-US" dirty="0"/>
              <a:t>Target Policy update frequency – [500, 750, 1000]</a:t>
            </a:r>
          </a:p>
          <a:p>
            <a:pPr lvl="1" algn="l" rtl="0"/>
            <a:r>
              <a:rPr lang="en-US" dirty="0"/>
              <a:t>Replay Memory size – [3000, 4000, 5000]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FC882-D5BB-4BA8-95B3-4FF1962A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10340347" cy="365125"/>
          </a:xfrm>
        </p:spPr>
        <p:txBody>
          <a:bodyPr/>
          <a:lstStyle/>
          <a:p>
            <a:r>
              <a:rPr lang="en-US" dirty="0"/>
              <a:t>* - In case the learning agent plays as Zombie, the light size is a third of the board length - In order to make it less easy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838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12DD-A7A3-4ADB-A7B3-A38E8F2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408" y="93172"/>
            <a:ext cx="9905998" cy="1478570"/>
          </a:xfrm>
        </p:spPr>
        <p:txBody>
          <a:bodyPr/>
          <a:lstStyle/>
          <a:p>
            <a:r>
              <a:rPr lang="en-US" dirty="0"/>
              <a:t>game scenarios</a:t>
            </a:r>
            <a:endParaRPr lang="he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6FC78B6-6D7A-426B-9181-6CAE990FDA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092337"/>
              </p:ext>
            </p:extLst>
          </p:nvPr>
        </p:nvGraphicFramePr>
        <p:xfrm>
          <a:off x="1037088" y="1571743"/>
          <a:ext cx="4922589" cy="4933435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1640863">
                  <a:extLst>
                    <a:ext uri="{9D8B030D-6E8A-4147-A177-3AD203B41FA5}">
                      <a16:colId xmlns:a16="http://schemas.microsoft.com/office/drawing/2014/main" val="1993991516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1864289781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2751685555"/>
                    </a:ext>
                  </a:extLst>
                </a:gridCol>
              </a:tblGrid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Zombie Player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Light Player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Game Board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583991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DDQN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10x10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138582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209575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Uniform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77517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Gaussian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21815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DDQN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20x20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055345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010559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Uniform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667002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Gaussian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86377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DDQN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30x30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476614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283284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Uniform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132329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Gaussian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0584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04509E-4D57-4DE0-8821-DC4B88327C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605432"/>
              </p:ext>
            </p:extLst>
          </p:nvPr>
        </p:nvGraphicFramePr>
        <p:xfrm>
          <a:off x="6294407" y="1571742"/>
          <a:ext cx="4922589" cy="4933435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1640863">
                  <a:extLst>
                    <a:ext uri="{9D8B030D-6E8A-4147-A177-3AD203B41FA5}">
                      <a16:colId xmlns:a16="http://schemas.microsoft.com/office/drawing/2014/main" val="1993991516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1864289781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2751685555"/>
                    </a:ext>
                  </a:extLst>
                </a:gridCol>
              </a:tblGrid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Zombie Player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Light Player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Game Board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583991"/>
                  </a:ext>
                </a:extLst>
              </a:tr>
              <a:tr h="379495"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DDQN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10x10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138582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209575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Uniform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77517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Gaussian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21815"/>
                  </a:ext>
                </a:extLst>
              </a:tr>
              <a:tr h="379495"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DDQN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20x20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055345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010559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Uniform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667002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Gaussian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86377"/>
                  </a:ext>
                </a:extLst>
              </a:tr>
              <a:tr h="379495"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DDQN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30x30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476614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283284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Uniform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132329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Gaussian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058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41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5DD9-A050-4AA9-958D-89346327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deep q-learning evaluation process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B2385-8183-4A5C-803F-416B01EF9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389" y="2188906"/>
            <a:ext cx="10702656" cy="354171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1. Estimate success of the DDQN agent by Average Test Score</a:t>
            </a:r>
          </a:p>
          <a:p>
            <a:pPr marL="0" indent="0" algn="l" rtl="0">
              <a:buNone/>
            </a:pPr>
            <a:r>
              <a:rPr lang="en-US" dirty="0"/>
              <a:t>2. Choose the best sets of parameters</a:t>
            </a:r>
          </a:p>
          <a:p>
            <a:pPr marL="0" indent="0" algn="l" rtl="0">
              <a:buNone/>
            </a:pPr>
            <a:r>
              <a:rPr lang="en-US" dirty="0"/>
              <a:t>3. Compare the results of the best agents over different boards</a:t>
            </a:r>
          </a:p>
        </p:txBody>
      </p:sp>
    </p:spTree>
    <p:extLst>
      <p:ext uri="{BB962C8B-B14F-4D97-AF65-F5344CB8AC3E}">
        <p14:creationId xmlns:p14="http://schemas.microsoft.com/office/powerpoint/2010/main" val="2454744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7C04-419C-4270-B90B-3191E527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261" y="435638"/>
            <a:ext cx="9905998" cy="1478570"/>
          </a:xfrm>
        </p:spPr>
        <p:txBody>
          <a:bodyPr/>
          <a:lstStyle/>
          <a:p>
            <a:r>
              <a:rPr lang="en-US" dirty="0"/>
              <a:t>Example of a single evaluation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ADC15-1AAB-484C-95EA-2537E9C7B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261" y="1914208"/>
            <a:ext cx="9905999" cy="3541714"/>
          </a:xfrm>
        </p:spPr>
        <p:txBody>
          <a:bodyPr/>
          <a:lstStyle/>
          <a:p>
            <a:pPr algn="l" rtl="0"/>
            <a:r>
              <a:rPr lang="en-US" dirty="0"/>
              <a:t>For each scenario (Ex. DDQN as Zombie and Single Action Agent as Light), the framework produces the following “Reward per episode” graph: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65C526-04A8-475C-A212-021C2AB070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8"/>
          <a:stretch/>
        </p:blipFill>
        <p:spPr>
          <a:xfrm>
            <a:off x="3977957" y="3086099"/>
            <a:ext cx="4664202" cy="345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6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02B5836C-6646-4A5D-9634-53E5AE52F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674" y="4238652"/>
            <a:ext cx="2913214" cy="229112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BC04BE4-841A-4089-B100-DA9949099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99" y="4215780"/>
            <a:ext cx="2913213" cy="22911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842EB8-27EE-4B8E-A665-0ECCEC20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51099"/>
            <a:ext cx="9905998" cy="1478570"/>
          </a:xfrm>
        </p:spPr>
        <p:txBody>
          <a:bodyPr/>
          <a:lstStyle/>
          <a:p>
            <a:r>
              <a:rPr lang="en-US" dirty="0"/>
              <a:t>Example of a single evaluation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94487073-E2D1-47C7-9459-8AC2ECCC29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7720" y="1779557"/>
                <a:ext cx="7450881" cy="2237909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dirty="0"/>
                  <a:t>Considering the scenario of DDQN as Zombie vs. Single Action Agent as Light on top a board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 algn="l" rtl="0"/>
                <a:r>
                  <a:rPr lang="en-US" dirty="0"/>
                  <a:t>First, repeat the scenario several times</a:t>
                </a:r>
              </a:p>
              <a:p>
                <a:pPr lvl="1" algn="l" rtl="0"/>
                <a:r>
                  <a:rPr lang="en-US" dirty="0"/>
                  <a:t>Second, get the average of test rewards</a:t>
                </a:r>
              </a:p>
            </p:txBody>
          </p:sp>
        </mc:Choice>
        <mc:Fallback xmlns="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94487073-E2D1-47C7-9459-8AC2ECCC29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7720" y="1779557"/>
                <a:ext cx="7450881" cy="2237909"/>
              </a:xfrm>
              <a:blipFill>
                <a:blip r:embed="rId5"/>
                <a:stretch>
                  <a:fillRect l="-1635" t="-38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81233142-BD63-4B01-8A12-F99F00D1FF57}"/>
              </a:ext>
            </a:extLst>
          </p:cNvPr>
          <p:cNvSpPr/>
          <p:nvPr/>
        </p:nvSpPr>
        <p:spPr>
          <a:xfrm>
            <a:off x="6444287" y="4238652"/>
            <a:ext cx="749262" cy="492174"/>
          </a:xfrm>
          <a:prstGeom prst="ellipse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01ABD4-DE27-4279-A406-EBDEB487E771}"/>
              </a:ext>
            </a:extLst>
          </p:cNvPr>
          <p:cNvCxnSpPr>
            <a:cxnSpLocks/>
            <a:stCxn id="10" idx="6"/>
            <a:endCxn id="35" idx="0"/>
          </p:cNvCxnSpPr>
          <p:nvPr/>
        </p:nvCxnSpPr>
        <p:spPr>
          <a:xfrm>
            <a:off x="7193549" y="4484739"/>
            <a:ext cx="1210305" cy="1068996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1B0F8AB-5337-4556-86F8-30FDD45E4BE1}"/>
              </a:ext>
            </a:extLst>
          </p:cNvPr>
          <p:cNvSpPr txBox="1"/>
          <p:nvPr/>
        </p:nvSpPr>
        <p:spPr>
          <a:xfrm>
            <a:off x="9981172" y="5580065"/>
            <a:ext cx="1264195" cy="46166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2400" dirty="0"/>
              <a:t>19.99</a:t>
            </a:r>
            <a:endParaRPr lang="he-IL" sz="24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682C8E-E5B8-4036-97D4-3523FC830798}"/>
              </a:ext>
            </a:extLst>
          </p:cNvPr>
          <p:cNvSpPr/>
          <p:nvPr/>
        </p:nvSpPr>
        <p:spPr>
          <a:xfrm>
            <a:off x="2814481" y="4238652"/>
            <a:ext cx="749262" cy="492174"/>
          </a:xfrm>
          <a:prstGeom prst="ellipse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3CBC7D-066E-49A7-BB17-061A536C874D}"/>
              </a:ext>
            </a:extLst>
          </p:cNvPr>
          <p:cNvCxnSpPr>
            <a:cxnSpLocks/>
            <a:stCxn id="24" idx="6"/>
            <a:endCxn id="35" idx="1"/>
          </p:cNvCxnSpPr>
          <p:nvPr/>
        </p:nvCxnSpPr>
        <p:spPr>
          <a:xfrm>
            <a:off x="3563743" y="4484739"/>
            <a:ext cx="4044065" cy="1330606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69BEE90-C41D-4B40-8C0B-F112A8F03CCC}"/>
              </a:ext>
            </a:extLst>
          </p:cNvPr>
          <p:cNvSpPr/>
          <p:nvPr/>
        </p:nvSpPr>
        <p:spPr>
          <a:xfrm>
            <a:off x="9938043" y="5553735"/>
            <a:ext cx="1040934" cy="547378"/>
          </a:xfrm>
          <a:prstGeom prst="ellipse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082E38-485A-4DE4-B2DB-FB1D708D861F}"/>
              </a:ext>
            </a:extLst>
          </p:cNvPr>
          <p:cNvSpPr txBox="1"/>
          <p:nvPr/>
        </p:nvSpPr>
        <p:spPr>
          <a:xfrm>
            <a:off x="7607808" y="5553735"/>
            <a:ext cx="1592091" cy="52322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/>
              <a:t>Average</a:t>
            </a:r>
            <a:endParaRPr lang="he-IL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34E3AE6-DBFA-44F3-B2DE-A30C78ED5154}"/>
                  </a:ext>
                </a:extLst>
              </p:cNvPr>
              <p:cNvSpPr txBox="1"/>
              <p:nvPr/>
            </p:nvSpPr>
            <p:spPr>
              <a:xfrm>
                <a:off x="8955842" y="5553735"/>
                <a:ext cx="1241862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he-IL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34E3AE6-DBFA-44F3-B2DE-A30C78ED5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842" y="5553735"/>
                <a:ext cx="124186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7A369BB1-9434-40A2-AC22-45AE2D56A71A}"/>
              </a:ext>
            </a:extLst>
          </p:cNvPr>
          <p:cNvGrpSpPr/>
          <p:nvPr/>
        </p:nvGrpSpPr>
        <p:grpSpPr>
          <a:xfrm>
            <a:off x="8136376" y="958919"/>
            <a:ext cx="3835066" cy="2444767"/>
            <a:chOff x="8145534" y="546636"/>
            <a:chExt cx="3835066" cy="2444767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9E442C8-22D0-4D2E-8CFD-1AF6A102CF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9747" t="-6811" r="-7122" b="58439"/>
            <a:stretch/>
          </p:blipFill>
          <p:spPr>
            <a:xfrm>
              <a:off x="8145534" y="546636"/>
              <a:ext cx="3835066" cy="244476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C2FA476-0145-4932-8380-E2F023B391BE}"/>
                </a:ext>
              </a:extLst>
            </p:cNvPr>
            <p:cNvCxnSpPr/>
            <p:nvPr/>
          </p:nvCxnSpPr>
          <p:spPr>
            <a:xfrm>
              <a:off x="8540496" y="1616770"/>
              <a:ext cx="1225296" cy="0"/>
            </a:xfrm>
            <a:prstGeom prst="line">
              <a:avLst/>
            </a:prstGeom>
            <a:ln w="38100">
              <a:solidFill>
                <a:srgbClr val="DF212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9EDAF8A-79FA-45FD-94E7-ED45F5E26A65}"/>
                </a:ext>
              </a:extLst>
            </p:cNvPr>
            <p:cNvCxnSpPr/>
            <p:nvPr/>
          </p:nvCxnSpPr>
          <p:spPr>
            <a:xfrm>
              <a:off x="10441048" y="2189794"/>
              <a:ext cx="691648" cy="0"/>
            </a:xfrm>
            <a:prstGeom prst="line">
              <a:avLst/>
            </a:prstGeom>
            <a:ln w="38100">
              <a:solidFill>
                <a:srgbClr val="DF212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2127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3A56-0BED-4F00-BB58-F4653A6D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DDQN as the zombie player</a:t>
            </a:r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6EF1A-35E7-44C8-943E-E628BF36E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 rtl="0"/>
            <a:r>
              <a:rPr lang="en-US" dirty="0"/>
              <a:t>Goal – Maximize Total Reward - Maximize Zombies survive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58656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0678-6D60-485F-AF78-6EECB8B7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303" y="373343"/>
            <a:ext cx="9905998" cy="1478570"/>
          </a:xfrm>
        </p:spPr>
        <p:txBody>
          <a:bodyPr/>
          <a:lstStyle/>
          <a:p>
            <a:r>
              <a:rPr lang="en-US" dirty="0"/>
              <a:t>choosing optimal parameters</a:t>
            </a:r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A4EFD-AA97-45B0-8154-B075DC53B217}"/>
              </a:ext>
            </a:extLst>
          </p:cNvPr>
          <p:cNvSpPr txBox="1">
            <a:spLocks/>
          </p:cNvSpPr>
          <p:nvPr/>
        </p:nvSpPr>
        <p:spPr>
          <a:xfrm>
            <a:off x="976821" y="2260924"/>
            <a:ext cx="4954587" cy="311574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DDQN agent vs. Single Action Agent</a:t>
            </a:r>
          </a:p>
          <a:p>
            <a:pPr algn="l" rtl="0"/>
            <a:r>
              <a:rPr lang="en-US" dirty="0"/>
              <a:t>Board of 10x10</a:t>
            </a:r>
          </a:p>
          <a:p>
            <a:pPr algn="l" rtl="0"/>
            <a:r>
              <a:rPr lang="en-US" dirty="0"/>
              <a:t>Max reward of 20, by the fixed parameter of “Zombies per Game”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92C50-252F-4AC5-BACB-FA8CAD6577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3" t="6933" r="67161" b="62133"/>
          <a:stretch/>
        </p:blipFill>
        <p:spPr>
          <a:xfrm>
            <a:off x="6408826" y="2085963"/>
            <a:ext cx="3808429" cy="389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7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2EB8-27EE-4B8E-A665-0ECCEC20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optimal parameters</a:t>
            </a: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A1C58D-B4ED-40F0-956D-A7044D24CC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3" t="6933" b="62133"/>
          <a:stretch/>
        </p:blipFill>
        <p:spPr>
          <a:xfrm>
            <a:off x="746013" y="2735302"/>
            <a:ext cx="10696798" cy="27614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493F8A-2747-4F2B-81D2-46F2EDC2E4F3}"/>
              </a:ext>
            </a:extLst>
          </p:cNvPr>
          <p:cNvSpPr txBox="1"/>
          <p:nvPr/>
        </p:nvSpPr>
        <p:spPr>
          <a:xfrm>
            <a:off x="1278226" y="1954529"/>
            <a:ext cx="69305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DDQN vs. all Simple Agents – board of 10x10: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877554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2B86-256E-4D6B-B44A-8A7866C1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goal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9FB69-8C94-45FE-BEE7-90E00C0C6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Build </a:t>
            </a:r>
            <a:r>
              <a:rPr lang="en-US" u="sng" dirty="0"/>
              <a:t>learning agents</a:t>
            </a:r>
            <a:r>
              <a:rPr lang="en-US" dirty="0"/>
              <a:t> to play the game of </a:t>
            </a:r>
            <a:r>
              <a:rPr lang="en-US" u="sng" dirty="0"/>
              <a:t>Light against Zombies</a:t>
            </a:r>
            <a:endParaRPr lang="he-IL" u="sng" dirty="0"/>
          </a:p>
        </p:txBody>
      </p:sp>
    </p:spTree>
    <p:extLst>
      <p:ext uri="{BB962C8B-B14F-4D97-AF65-F5344CB8AC3E}">
        <p14:creationId xmlns:p14="http://schemas.microsoft.com/office/powerpoint/2010/main" val="54119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C200FFE-6831-4863-AE75-C636272BD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16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43DC-05DF-4BB3-9BE2-4B8A48A0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Discussion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431FE-FB56-4564-887C-4067ECD3B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76318"/>
            <a:ext cx="10202324" cy="456250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Overall, it seems that the DDQN agent manages to overcome its competitors in most of the scenarios:</a:t>
            </a:r>
          </a:p>
          <a:p>
            <a:pPr lvl="1" algn="l" rtl="0"/>
            <a:r>
              <a:rPr lang="en-US" dirty="0"/>
              <a:t>Achieving optimal reward competing Single and Double Action Agents with most of the configurations, on top all boards</a:t>
            </a:r>
          </a:p>
          <a:p>
            <a:pPr lvl="1" algn="l" rtl="0"/>
            <a:r>
              <a:rPr lang="en-US" dirty="0"/>
              <a:t>Achieving 17+ average reward competing the Gaussian Agent on all boards, without achieving optimal reward in any scenario</a:t>
            </a:r>
          </a:p>
          <a:p>
            <a:pPr algn="l" rtl="0"/>
            <a:r>
              <a:rPr lang="en-US" dirty="0"/>
              <a:t>However, the DDQN agent seems to encounter difficulties when faced with the Uniform Agent – managing to achieve average reward of 12-14</a:t>
            </a:r>
          </a:p>
        </p:txBody>
      </p:sp>
    </p:spTree>
    <p:extLst>
      <p:ext uri="{BB962C8B-B14F-4D97-AF65-F5344CB8AC3E}">
        <p14:creationId xmlns:p14="http://schemas.microsoft.com/office/powerpoint/2010/main" val="3850899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43DC-05DF-4BB3-9BE2-4B8A48A0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Discussion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431FE-FB56-4564-887C-4067ECD3B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250" y="1864175"/>
            <a:ext cx="10202324" cy="456250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While Competing against both the Random Agents, the DDQN Agent gets approximately same average reward over all three boards</a:t>
            </a:r>
          </a:p>
          <a:p>
            <a:pPr algn="l" rtl="0"/>
            <a:r>
              <a:rPr lang="en-US" dirty="0"/>
              <a:t>Perhaps more learning episodes would make a change here?</a:t>
            </a:r>
          </a:p>
          <a:p>
            <a:pPr algn="l" rtl="0"/>
            <a:r>
              <a:rPr lang="en-US" dirty="0"/>
              <a:t>Keep in mind that the highest reward against the Uniform Agent as light player is 15 – calculated by an agent which picks the best action exclusively (places zombies at the first row)</a:t>
            </a:r>
          </a:p>
          <a:p>
            <a:pPr algn="l" rtl="0"/>
            <a:r>
              <a:rPr lang="en-US" dirty="0"/>
              <a:t>To settle the issue, I ran multiple scenarios of the same configuration, DDQN Agent vs. Uniform Agent, this time with 1800 learning episodes and 200 test episodes – all cases yield to the same average test reward of around 12</a:t>
            </a:r>
          </a:p>
        </p:txBody>
      </p:sp>
    </p:spTree>
    <p:extLst>
      <p:ext uri="{BB962C8B-B14F-4D97-AF65-F5344CB8AC3E}">
        <p14:creationId xmlns:p14="http://schemas.microsoft.com/office/powerpoint/2010/main" val="3211980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72472-A351-4F7E-9BC4-D1B680BA2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4680"/>
            <a:ext cx="9905998" cy="1478570"/>
          </a:xfrm>
        </p:spPr>
        <p:txBody>
          <a:bodyPr/>
          <a:lstStyle/>
          <a:p>
            <a:r>
              <a:rPr lang="en-US" dirty="0"/>
              <a:t>DDQN plays zombie - Best configurations*</a:t>
            </a:r>
            <a:endParaRPr lang="he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6825B0-F03C-4D2E-AD3F-371A80593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127803"/>
              </p:ext>
            </p:extLst>
          </p:nvPr>
        </p:nvGraphicFramePr>
        <p:xfrm>
          <a:off x="1772553" y="1344670"/>
          <a:ext cx="8643715" cy="4933435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720884">
                  <a:extLst>
                    <a:ext uri="{9D8B030D-6E8A-4147-A177-3AD203B41FA5}">
                      <a16:colId xmlns:a16="http://schemas.microsoft.com/office/drawing/2014/main" val="858290143"/>
                    </a:ext>
                  </a:extLst>
                </a:gridCol>
                <a:gridCol w="1641600">
                  <a:extLst>
                    <a:ext uri="{9D8B030D-6E8A-4147-A177-3AD203B41FA5}">
                      <a16:colId xmlns:a16="http://schemas.microsoft.com/office/drawing/2014/main" val="1438140627"/>
                    </a:ext>
                  </a:extLst>
                </a:gridCol>
                <a:gridCol w="1467929">
                  <a:extLst>
                    <a:ext uri="{9D8B030D-6E8A-4147-A177-3AD203B41FA5}">
                      <a16:colId xmlns:a16="http://schemas.microsoft.com/office/drawing/2014/main" val="3591085594"/>
                    </a:ext>
                  </a:extLst>
                </a:gridCol>
                <a:gridCol w="1550479">
                  <a:extLst>
                    <a:ext uri="{9D8B030D-6E8A-4147-A177-3AD203B41FA5}">
                      <a16:colId xmlns:a16="http://schemas.microsoft.com/office/drawing/2014/main" val="1993991516"/>
                    </a:ext>
                  </a:extLst>
                </a:gridCol>
                <a:gridCol w="2262823">
                  <a:extLst>
                    <a:ext uri="{9D8B030D-6E8A-4147-A177-3AD203B41FA5}">
                      <a16:colId xmlns:a16="http://schemas.microsoft.com/office/drawing/2014/main" val="1864289781"/>
                    </a:ext>
                  </a:extLst>
                </a:gridCol>
              </a:tblGrid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Board size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Competitor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Memory Size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Target Update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Average Test Reward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583991"/>
                  </a:ext>
                </a:extLst>
              </a:tr>
              <a:tr h="379495"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10x10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9138582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19.98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3209575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1"/>
                          </a:solidFill>
                        </a:rPr>
                        <a:t>Uniform</a:t>
                      </a:r>
                      <a:endParaRPr lang="he-I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12.14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877517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1"/>
                          </a:solidFill>
                        </a:rPr>
                        <a:t>Gaussian</a:t>
                      </a:r>
                      <a:endParaRPr lang="he-I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19.03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3721815"/>
                  </a:ext>
                </a:extLst>
              </a:tr>
              <a:tr h="379495"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20x20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1055345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1010559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1"/>
                          </a:solidFill>
                        </a:rPr>
                        <a:t>Uniform</a:t>
                      </a:r>
                      <a:endParaRPr lang="he-I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13.85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0667002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1"/>
                          </a:solidFill>
                        </a:rPr>
                        <a:t>Gaussian</a:t>
                      </a:r>
                      <a:endParaRPr lang="he-I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17.98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5586377"/>
                  </a:ext>
                </a:extLst>
              </a:tr>
              <a:tr h="379495"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30x30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6476614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8283284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1"/>
                          </a:solidFill>
                        </a:rPr>
                        <a:t>Uniform</a:t>
                      </a:r>
                      <a:endParaRPr lang="he-I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12.18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3132329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1"/>
                          </a:solidFill>
                        </a:rPr>
                        <a:t>Gaussian</a:t>
                      </a:r>
                      <a:endParaRPr lang="he-I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17.82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0058494"/>
                  </a:ext>
                </a:extLst>
              </a:tr>
            </a:tbl>
          </a:graphicData>
        </a:graphic>
      </p:graphicFrame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9702FFE-6E24-40D7-9B1D-9B659646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6426685"/>
            <a:ext cx="6859588" cy="365125"/>
          </a:xfrm>
        </p:spPr>
        <p:txBody>
          <a:bodyPr/>
          <a:lstStyle/>
          <a:p>
            <a:r>
              <a:rPr lang="en-US" dirty="0"/>
              <a:t>* - In cases where the same result was obtained for several scenarios, the best chosen arbitrarily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1656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003192-A1E0-40A1-99BC-1A3B5F7977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78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3A56-0BED-4F00-BB58-F4653A6D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DDQN as the light player</a:t>
            </a:r>
            <a:endParaRPr lang="he-IL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F625101-1FD8-4656-8AB6-37FA52422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 rtl="0"/>
            <a:r>
              <a:rPr lang="en-US" dirty="0"/>
              <a:t>Goal – Maximize Total Reward – Minimize Zombies survive</a:t>
            </a:r>
          </a:p>
        </p:txBody>
      </p:sp>
    </p:spTree>
    <p:extLst>
      <p:ext uri="{BB962C8B-B14F-4D97-AF65-F5344CB8AC3E}">
        <p14:creationId xmlns:p14="http://schemas.microsoft.com/office/powerpoint/2010/main" val="4209739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0678-6D60-485F-AF78-6EECB8B7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DDQN agent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vs. Single action agent</a:t>
            </a:r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D8127-17CC-4243-B6F9-D95675D958A1}"/>
              </a:ext>
            </a:extLst>
          </p:cNvPr>
          <p:cNvSpPr txBox="1">
            <a:spLocks/>
          </p:cNvSpPr>
          <p:nvPr/>
        </p:nvSpPr>
        <p:spPr>
          <a:xfrm>
            <a:off x="1141413" y="2288356"/>
            <a:ext cx="4641763" cy="114064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Board of 10x10</a:t>
            </a:r>
          </a:p>
          <a:p>
            <a:pPr algn="l" rtl="0"/>
            <a:r>
              <a:rPr lang="en-US" dirty="0"/>
              <a:t>Get negative rewards as the opposite of Zombie Player</a:t>
            </a: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8001BF-7B33-4494-BC15-F9DCD42488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5" t="6735" r="67807" b="62337"/>
          <a:stretch/>
        </p:blipFill>
        <p:spPr>
          <a:xfrm>
            <a:off x="6408826" y="1967845"/>
            <a:ext cx="4205755" cy="43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66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2EB8-27EE-4B8E-A665-0ECCEC20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DDQN vs. all – board of 10x10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68DABC-7F8A-4403-9BDC-8D454281D5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5" t="6735" b="62337"/>
          <a:stretch/>
        </p:blipFill>
        <p:spPr>
          <a:xfrm>
            <a:off x="527909" y="2350881"/>
            <a:ext cx="11136181" cy="286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02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2E3D3C-2C29-411B-B874-86DAB19E7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96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43DC-05DF-4BB3-9BE2-4B8A48A0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Discussion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431FE-FB56-4564-887C-4067ECD3B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88588" cy="354171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This time the DDQN Agent managed to achieve partial success.</a:t>
            </a:r>
          </a:p>
          <a:p>
            <a:pPr algn="l" rtl="0"/>
            <a:r>
              <a:rPr lang="en-US" dirty="0"/>
              <a:t>Over all boards, the DDQN Agent seems to overcome the two Constant Agents</a:t>
            </a:r>
          </a:p>
          <a:p>
            <a:pPr lvl="1" algn="l" rtl="0"/>
            <a:r>
              <a:rPr lang="en-US" dirty="0"/>
              <a:t>With some preference of the [750, 4000] configuration in half of the cases</a:t>
            </a:r>
          </a:p>
          <a:p>
            <a:pPr algn="l" rtl="0"/>
            <a:r>
              <a:rPr lang="en-US" dirty="0"/>
              <a:t>However, competing the Random Agents didn’t lead to same success </a:t>
            </a:r>
            <a:endParaRPr lang="he-IL" dirty="0"/>
          </a:p>
          <a:p>
            <a:pPr lvl="1" algn="l" rtl="0"/>
            <a:r>
              <a:rPr lang="en-US" dirty="0"/>
              <a:t>The DDQN Agent was able to reach optimality only in the case of the smallest board</a:t>
            </a:r>
          </a:p>
          <a:p>
            <a:pPr lvl="1" algn="l" rtl="0"/>
            <a:r>
              <a:rPr lang="en-US" dirty="0"/>
              <a:t>This time, without any preference of any specific configuration </a:t>
            </a:r>
          </a:p>
        </p:txBody>
      </p:sp>
    </p:spTree>
    <p:extLst>
      <p:ext uri="{BB962C8B-B14F-4D97-AF65-F5344CB8AC3E}">
        <p14:creationId xmlns:p14="http://schemas.microsoft.com/office/powerpoint/2010/main" val="369603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7EAE-94BC-4F48-903E-BF41D941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Environment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C60339-C1C0-4F9D-953D-9CEC6DCD93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1850200"/>
                <a:ext cx="9675939" cy="3482938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dirty="0"/>
                  <a:t>Board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cells</a:t>
                </a:r>
              </a:p>
              <a:p>
                <a:pPr algn="l" rtl="0"/>
                <a:r>
                  <a:rPr lang="en-US" dirty="0"/>
                  <a:t>State space</a:t>
                </a:r>
              </a:p>
              <a:p>
                <a:pPr lvl="1" algn="l" rtl="0"/>
                <a:r>
                  <a:rPr lang="en-US" dirty="0"/>
                  <a:t>Zombie Player - zombies’ positions </a:t>
                </a:r>
              </a:p>
              <a:p>
                <a:pPr lvl="1" algn="l" rtl="0"/>
                <a:r>
                  <a:rPr lang="en-US" dirty="0"/>
                  <a:t>Light Player - zombies’ positions and hit points</a:t>
                </a:r>
              </a:p>
              <a:p>
                <a:pPr algn="l" rtl="0"/>
                <a:r>
                  <a:rPr lang="en-US" dirty="0"/>
                  <a:t>Action space</a:t>
                </a:r>
              </a:p>
              <a:p>
                <a:pPr lvl="1" algn="l" rtl="0"/>
                <a:r>
                  <a:rPr lang="en-US" dirty="0"/>
                  <a:t>Zombie Player – starting position* for a new zombie, total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possible actions</a:t>
                </a:r>
              </a:p>
              <a:p>
                <a:pPr lvl="1" algn="l" rtl="0"/>
                <a:r>
                  <a:rPr lang="en-US" dirty="0"/>
                  <a:t>Light Player - light position on the board, total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possible actions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C60339-C1C0-4F9D-953D-9CEC6DCD93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1850200"/>
                <a:ext cx="9675939" cy="3482938"/>
              </a:xfrm>
              <a:blipFill>
                <a:blip r:embed="rId4"/>
                <a:stretch>
                  <a:fillRect l="-1259" t="-2452" b="-17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3D9678C-F0A3-407A-A9AC-5D63459D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7096815" cy="365125"/>
          </a:xfrm>
        </p:spPr>
        <p:txBody>
          <a:bodyPr/>
          <a:lstStyle/>
          <a:p>
            <a:r>
              <a:rPr lang="en-US" dirty="0"/>
              <a:t>* - The green line at the left of the frame Represents the possible starting points of the zombies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93C0B9-6821-42B5-992D-5D0B54582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3464" y="259662"/>
            <a:ext cx="3674852" cy="18374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92175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72472-A351-4F7E-9BC4-D1B680BA2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4680"/>
            <a:ext cx="9905998" cy="1478570"/>
          </a:xfrm>
        </p:spPr>
        <p:txBody>
          <a:bodyPr/>
          <a:lstStyle/>
          <a:p>
            <a:r>
              <a:rPr lang="en-US" dirty="0"/>
              <a:t>DDQN plays light - Best configurations</a:t>
            </a:r>
            <a:endParaRPr lang="he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6825B0-F03C-4D2E-AD3F-371A80593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708540"/>
              </p:ext>
            </p:extLst>
          </p:nvPr>
        </p:nvGraphicFramePr>
        <p:xfrm>
          <a:off x="1681273" y="1493250"/>
          <a:ext cx="8826275" cy="519402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262823">
                  <a:extLst>
                    <a:ext uri="{9D8B030D-6E8A-4147-A177-3AD203B41FA5}">
                      <a16:colId xmlns:a16="http://schemas.microsoft.com/office/drawing/2014/main" val="1438140627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3591085594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1993991516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1864289781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2751685555"/>
                    </a:ext>
                  </a:extLst>
                </a:gridCol>
              </a:tblGrid>
              <a:tr h="379495"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Competitor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Memory size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Target update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Average Test Reward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583991"/>
                  </a:ext>
                </a:extLst>
              </a:tr>
              <a:tr h="379495"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Board 10x10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9138582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0.11-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3209575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Uniform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0.48-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877517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Gaussian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0.53-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3721815"/>
                  </a:ext>
                </a:extLst>
              </a:tr>
              <a:tr h="379495"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Board 20x20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0.08-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1055345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1010559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Uniform</a:t>
                      </a:r>
                      <a:endParaRPr lang="he-IL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14.99-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0667002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Gaussian</a:t>
                      </a:r>
                      <a:endParaRPr lang="he-IL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11.94-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5586377"/>
                  </a:ext>
                </a:extLst>
              </a:tr>
              <a:tr h="379495"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Board 30x30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6476614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8283284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Uniform</a:t>
                      </a:r>
                      <a:endParaRPr lang="he-IL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18.11-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3132329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Gaussian</a:t>
                      </a:r>
                      <a:endParaRPr lang="he-IL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750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17.57-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0058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056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F808C5E6-3BD8-4359-9462-AB0FE8981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78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BC901-2B4D-472B-AA6D-8559BE528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19199"/>
            <a:ext cx="9905999" cy="3541714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r>
              <a:rPr lang="en-US" sz="6000" dirty="0"/>
              <a:t>Thanks!</a:t>
            </a:r>
          </a:p>
          <a:p>
            <a:pPr marL="0" indent="0" algn="ctr" rtl="0">
              <a:buNone/>
            </a:pPr>
            <a:r>
              <a:rPr lang="en-US" sz="6000" dirty="0"/>
              <a:t>Any Questions?</a:t>
            </a:r>
            <a:endParaRPr lang="he-IL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19A8F-6D08-467A-82B9-5839F88F0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299" y="3867944"/>
            <a:ext cx="29337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90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575B3-2756-4B94-B335-7545BFC19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764" y="662459"/>
            <a:ext cx="9905998" cy="1478570"/>
          </a:xfrm>
        </p:spPr>
        <p:txBody>
          <a:bodyPr/>
          <a:lstStyle/>
          <a:p>
            <a:r>
              <a:rPr lang="en-US" dirty="0"/>
              <a:t>Environment characteristics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6B9FD-41A1-432E-A494-37C9A81A24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0787" y="2187764"/>
                <a:ext cx="10179975" cy="3651570"/>
              </a:xfrm>
            </p:spPr>
            <p:txBody>
              <a:bodyPr>
                <a:normAutofit fontScale="92500" lnSpcReduction="20000"/>
              </a:bodyPr>
              <a:lstStyle/>
              <a:p>
                <a:pPr algn="l" rtl="0"/>
                <a:r>
                  <a:rPr lang="en-US" dirty="0"/>
                  <a:t>Reward function</a:t>
                </a:r>
              </a:p>
              <a:p>
                <a:pPr lvl="1" algn="l" rtl="0"/>
                <a:r>
                  <a:rPr lang="en-US" dirty="0"/>
                  <a:t>Opposite reward</a:t>
                </a:r>
              </a:p>
              <a:p>
                <a:pPr lvl="1" algn="l" rtl="0"/>
                <a:r>
                  <a:rPr lang="en-US" dirty="0"/>
                  <a:t>Zombie player receives +1 reward for every zombie that passes the end </a:t>
                </a:r>
                <a:r>
                  <a:rPr lang="en-US" b="1" dirty="0"/>
                  <a:t>safely</a:t>
                </a:r>
              </a:p>
              <a:p>
                <a:pPr algn="l" rtl="0"/>
                <a:r>
                  <a:rPr lang="en-US" dirty="0"/>
                  <a:t>What is meant by “safely”? </a:t>
                </a:r>
              </a:p>
              <a:p>
                <a:pPr lvl="1" algn="l" rtl="0"/>
                <a:r>
                  <a:rPr lang="en-US" dirty="0"/>
                  <a:t>Every zombie has an attribute called </a:t>
                </a:r>
                <a:r>
                  <a:rPr lang="en-US" u="sng" dirty="0"/>
                  <a:t>Hit-Points</a:t>
                </a:r>
              </a:p>
              <a:p>
                <a:pPr lvl="1" algn="l" rtl="0"/>
                <a:r>
                  <a:rPr lang="en-US" dirty="0"/>
                  <a:t>A zombie, with a Hit-Points value of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en-US" dirty="0"/>
                  <a:t>, passes the right border safely under terms:</a:t>
                </a:r>
              </a:p>
              <a:p>
                <a:pPr lvl="2" algn="l" rtl="0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⁡_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𝑝𝑜𝑖𝑛𝑡𝑠</m:t>
                            </m:r>
                          </m:e>
                          <m:e>
                            <m:rad>
                              <m:ra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⁡_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𝑝𝑜𝑖𝑛𝑡𝑠</m:t>
                                    </m:r>
                                  </m:den>
                                </m:f>
                              </m:e>
                            </m:ra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𝑅𝑎𝑛𝑑𝑜𝑚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algn="l" rtl="0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6B9FD-41A1-432E-A494-37C9A81A24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0787" y="2187764"/>
                <a:ext cx="10179975" cy="3651570"/>
              </a:xfrm>
              <a:blipFill>
                <a:blip r:embed="rId3"/>
                <a:stretch>
                  <a:fillRect l="-1018" t="-30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FEBBF9A-97BE-44DD-BBC2-91C0BD660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464" y="259662"/>
            <a:ext cx="3674852" cy="18374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0FD52BB-3408-4BC8-BB71-46700E76C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6689" y="4318403"/>
            <a:ext cx="2115312" cy="25395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8180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7645-4C85-4BB4-911B-DD59DCBE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4301"/>
            <a:ext cx="9905998" cy="1478570"/>
          </a:xfrm>
        </p:spPr>
        <p:txBody>
          <a:bodyPr/>
          <a:lstStyle/>
          <a:p>
            <a:r>
              <a:rPr lang="en-US" dirty="0"/>
              <a:t>Example – first frame of the game</a:t>
            </a:r>
            <a:endParaRPr lang="he-IL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1106B97-7F5D-4B6D-AF7E-E87325AAB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1" y="2249488"/>
            <a:ext cx="7083424" cy="354171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C03199-DB1B-45E4-A693-1C57C1C86D23}"/>
              </a:ext>
            </a:extLst>
          </p:cNvPr>
          <p:cNvSpPr txBox="1"/>
          <p:nvPr/>
        </p:nvSpPr>
        <p:spPr>
          <a:xfrm>
            <a:off x="9782174" y="3400425"/>
            <a:ext cx="22288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Zombie reward: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reward: 0</a:t>
            </a:r>
          </a:p>
        </p:txBody>
      </p:sp>
    </p:spTree>
    <p:extLst>
      <p:ext uri="{BB962C8B-B14F-4D97-AF65-F5344CB8AC3E}">
        <p14:creationId xmlns:p14="http://schemas.microsoft.com/office/powerpoint/2010/main" val="3634753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7645-4C85-4BB4-911B-DD59DCBE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4301"/>
            <a:ext cx="9905998" cy="1478570"/>
          </a:xfrm>
        </p:spPr>
        <p:txBody>
          <a:bodyPr/>
          <a:lstStyle/>
          <a:p>
            <a:r>
              <a:rPr lang="en-US" dirty="0"/>
              <a:t>Example – second frame of the game</a:t>
            </a:r>
            <a:endParaRPr lang="he-I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ED988D-BA1C-45C5-BA86-5DE2D104F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1" y="2249488"/>
            <a:ext cx="7083424" cy="354171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7C3CB0-F686-47B8-9F7B-B6996E2B5454}"/>
              </a:ext>
            </a:extLst>
          </p:cNvPr>
          <p:cNvSpPr txBox="1"/>
          <p:nvPr/>
        </p:nvSpPr>
        <p:spPr>
          <a:xfrm>
            <a:off x="9782174" y="3400425"/>
            <a:ext cx="22288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Zombie reward: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reward: 0</a:t>
            </a:r>
          </a:p>
        </p:txBody>
      </p:sp>
    </p:spTree>
    <p:extLst>
      <p:ext uri="{BB962C8B-B14F-4D97-AF65-F5344CB8AC3E}">
        <p14:creationId xmlns:p14="http://schemas.microsoft.com/office/powerpoint/2010/main" val="493714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7645-4C85-4BB4-911B-DD59DCBE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4301"/>
            <a:ext cx="9905998" cy="1478570"/>
          </a:xfrm>
        </p:spPr>
        <p:txBody>
          <a:bodyPr/>
          <a:lstStyle/>
          <a:p>
            <a:r>
              <a:rPr lang="en-US" dirty="0"/>
              <a:t>Example – third frame of the game</a:t>
            </a:r>
            <a:endParaRPr lang="he-I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16154D-6261-4A2C-8CE7-2A43A9497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1" y="2249488"/>
            <a:ext cx="7083424" cy="354171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9A9325-1FBD-499D-9784-86627CFBFB9C}"/>
              </a:ext>
            </a:extLst>
          </p:cNvPr>
          <p:cNvSpPr txBox="1"/>
          <p:nvPr/>
        </p:nvSpPr>
        <p:spPr>
          <a:xfrm>
            <a:off x="9782174" y="3400425"/>
            <a:ext cx="22288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Zombie reward: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reward: 0</a:t>
            </a:r>
          </a:p>
        </p:txBody>
      </p:sp>
    </p:spTree>
    <p:extLst>
      <p:ext uri="{BB962C8B-B14F-4D97-AF65-F5344CB8AC3E}">
        <p14:creationId xmlns:p14="http://schemas.microsoft.com/office/powerpoint/2010/main" val="4208952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7645-4C85-4BB4-911B-DD59DCBE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4301"/>
            <a:ext cx="9905998" cy="1478570"/>
          </a:xfrm>
        </p:spPr>
        <p:txBody>
          <a:bodyPr/>
          <a:lstStyle/>
          <a:p>
            <a:r>
              <a:rPr lang="en-US" dirty="0"/>
              <a:t>Example – forth frame of the game</a:t>
            </a:r>
            <a:endParaRPr lang="he-I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489490-0ADB-4A94-B48B-66FA27ABB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1" y="2249488"/>
            <a:ext cx="7083424" cy="354171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8525AA-435E-4A67-AA96-872302508E7B}"/>
              </a:ext>
            </a:extLst>
          </p:cNvPr>
          <p:cNvSpPr txBox="1"/>
          <p:nvPr/>
        </p:nvSpPr>
        <p:spPr>
          <a:xfrm>
            <a:off x="9782174" y="3400425"/>
            <a:ext cx="22288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Zombie reward: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reward: 0</a:t>
            </a:r>
          </a:p>
        </p:txBody>
      </p:sp>
    </p:spTree>
    <p:extLst>
      <p:ext uri="{BB962C8B-B14F-4D97-AF65-F5344CB8AC3E}">
        <p14:creationId xmlns:p14="http://schemas.microsoft.com/office/powerpoint/2010/main" val="3114153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0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5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6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7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8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9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0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5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6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7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8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9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0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5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6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7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8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9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40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4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4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5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6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7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8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9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9133</TotalTime>
  <Words>1545</Words>
  <Application>Microsoft Office PowerPoint</Application>
  <PresentationFormat>Widescreen</PresentationFormat>
  <Paragraphs>347</Paragraphs>
  <Slides>42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Cambria Math</vt:lpstr>
      <vt:lpstr>Tw Cen MT</vt:lpstr>
      <vt:lpstr>Circuit</vt:lpstr>
      <vt:lpstr>Progress Report</vt:lpstr>
      <vt:lpstr>Table of contents</vt:lpstr>
      <vt:lpstr>Research goal</vt:lpstr>
      <vt:lpstr>Game Environment</vt:lpstr>
      <vt:lpstr>Environment characteristics</vt:lpstr>
      <vt:lpstr>Example – first frame of the game</vt:lpstr>
      <vt:lpstr>Example – second frame of the game</vt:lpstr>
      <vt:lpstr>Example – third frame of the game</vt:lpstr>
      <vt:lpstr>Example – forth frame of the game</vt:lpstr>
      <vt:lpstr>Example – fifth frame of the game</vt:lpstr>
      <vt:lpstr>Example – sixth frame of the game</vt:lpstr>
      <vt:lpstr>Example – seventh frame of the game</vt:lpstr>
      <vt:lpstr>Framework implementation</vt:lpstr>
      <vt:lpstr>running the framework</vt:lpstr>
      <vt:lpstr>PowerPoint Presentation</vt:lpstr>
      <vt:lpstr>running the framework - summary</vt:lpstr>
      <vt:lpstr>video</vt:lpstr>
      <vt:lpstr>Games and agents</vt:lpstr>
      <vt:lpstr>Simple Agents elaboration</vt:lpstr>
      <vt:lpstr>Double deep q-learning agent</vt:lpstr>
      <vt:lpstr>PowerPoint Presentation</vt:lpstr>
      <vt:lpstr>Game config</vt:lpstr>
      <vt:lpstr>game scenarios</vt:lpstr>
      <vt:lpstr>Double deep q-learning evaluation process</vt:lpstr>
      <vt:lpstr>Example of a single evaluation</vt:lpstr>
      <vt:lpstr>Example of a single evaluation</vt:lpstr>
      <vt:lpstr>DDQN as the zombie player</vt:lpstr>
      <vt:lpstr>choosing optimal parameters</vt:lpstr>
      <vt:lpstr>choosing optimal parameters</vt:lpstr>
      <vt:lpstr>PowerPoint Presentation</vt:lpstr>
      <vt:lpstr>Results Discussion</vt:lpstr>
      <vt:lpstr>Results Discussion</vt:lpstr>
      <vt:lpstr>DDQN plays zombie - Best configurations*</vt:lpstr>
      <vt:lpstr>PowerPoint Presentation</vt:lpstr>
      <vt:lpstr>DDQN as the light player</vt:lpstr>
      <vt:lpstr>DDQN agent vs. Single action agent</vt:lpstr>
      <vt:lpstr>DDQN vs. all – board of 10x10</vt:lpstr>
      <vt:lpstr>PowerPoint Presentation</vt:lpstr>
      <vt:lpstr>Results Discussion</vt:lpstr>
      <vt:lpstr>DDQN plays light - Best configurations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 Final Results</dc:title>
  <dc:creator>Eliav Shalelashvili</dc:creator>
  <cp:lastModifiedBy>Eliav Shalelashvili</cp:lastModifiedBy>
  <cp:revision>128</cp:revision>
  <dcterms:created xsi:type="dcterms:W3CDTF">2021-02-07T15:00:37Z</dcterms:created>
  <dcterms:modified xsi:type="dcterms:W3CDTF">2021-02-14T00:11:37Z</dcterms:modified>
</cp:coreProperties>
</file>