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58" r:id="rId4"/>
    <p:sldId id="259" r:id="rId5"/>
    <p:sldId id="289" r:id="rId6"/>
    <p:sldId id="260" r:id="rId7"/>
    <p:sldId id="294" r:id="rId8"/>
    <p:sldId id="285" r:id="rId9"/>
    <p:sldId id="286" r:id="rId10"/>
    <p:sldId id="287" r:id="rId11"/>
    <p:sldId id="288" r:id="rId12"/>
    <p:sldId id="261" r:id="rId13"/>
    <p:sldId id="290" r:id="rId14"/>
    <p:sldId id="283" r:id="rId15"/>
    <p:sldId id="262" r:id="rId16"/>
    <p:sldId id="263" r:id="rId17"/>
    <p:sldId id="272" r:id="rId18"/>
    <p:sldId id="281" r:id="rId19"/>
    <p:sldId id="278" r:id="rId20"/>
    <p:sldId id="279" r:id="rId21"/>
    <p:sldId id="280" r:id="rId22"/>
    <p:sldId id="269" r:id="rId23"/>
    <p:sldId id="292" r:id="rId24"/>
    <p:sldId id="293" r:id="rId25"/>
    <p:sldId id="271" r:id="rId26"/>
    <p:sldId id="296" r:id="rId27"/>
    <p:sldId id="267" r:id="rId28"/>
    <p:sldId id="276" r:id="rId29"/>
    <p:sldId id="277" r:id="rId30"/>
    <p:sldId id="274" r:id="rId31"/>
    <p:sldId id="268" r:id="rId32"/>
    <p:sldId id="282" r:id="rId33"/>
    <p:sldId id="28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v Shalelashvili" initials="ES" lastIdx="1" clrIdx="0">
    <p:extLst>
      <p:ext uri="{19B8F6BF-5375-455C-9EA6-DF929625EA0E}">
        <p15:presenceInfo xmlns:p15="http://schemas.microsoft.com/office/powerpoint/2012/main" userId="9f1cf27ad0ce5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0BFAF-4AEF-470E-8732-03B0D7AEFC09}" type="doc">
      <dgm:prSet loTypeId="urn:microsoft.com/office/officeart/2005/8/layout/process4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rtl="1"/>
          <a:endParaRPr lang="he-IL"/>
        </a:p>
      </dgm:t>
    </dgm:pt>
    <dgm:pt modelId="{67DD8E82-D535-4E28-B326-8BC1A3050858}">
      <dgm:prSet phldrT="[Text]" custT="1"/>
      <dgm:spPr/>
      <dgm:t>
        <a:bodyPr/>
        <a:lstStyle/>
        <a:p>
          <a:pPr rtl="0"/>
          <a:r>
            <a:rPr lang="en-US" sz="2400" dirty="0"/>
            <a:t>Preparations</a:t>
          </a:r>
          <a:endParaRPr lang="he-IL" sz="1400" dirty="0"/>
        </a:p>
      </dgm:t>
    </dgm:pt>
    <dgm:pt modelId="{4910FCDC-3889-496D-9CEF-8BB4897F438B}" type="par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08F85689-A44E-4E83-A9F3-100EE9B67F2F}" type="sibTrans" cxnId="{C95E2DCA-FD2F-4D05-802A-BD9B4B3A8AA6}">
      <dgm:prSet/>
      <dgm:spPr/>
      <dgm:t>
        <a:bodyPr/>
        <a:lstStyle/>
        <a:p>
          <a:pPr rtl="0"/>
          <a:endParaRPr lang="he-IL"/>
        </a:p>
      </dgm:t>
    </dgm:pt>
    <dgm:pt modelId="{DCB0B482-BEFA-414C-8FF9-940ACAFFC3D9}">
      <dgm:prSet phldrT="[Text]"/>
      <dgm:spPr/>
      <dgm:t>
        <a:bodyPr/>
        <a:lstStyle/>
        <a:p>
          <a:pPr rtl="0"/>
          <a:r>
            <a:rPr lang="en-US" dirty="0"/>
            <a:t>1. Define agents and implement by generic interface</a:t>
          </a:r>
          <a:endParaRPr lang="he-IL" dirty="0"/>
        </a:p>
      </dgm:t>
    </dgm:pt>
    <dgm:pt modelId="{5EEC18FB-3926-4069-9C9E-B31C64DB5F42}" type="par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8D6959BC-ADBA-46E4-99F3-ECA53F337699}" type="sibTrans" cxnId="{4568C4D0-1590-4F88-8BF0-225B9B9CD72A}">
      <dgm:prSet/>
      <dgm:spPr/>
      <dgm:t>
        <a:bodyPr/>
        <a:lstStyle/>
        <a:p>
          <a:pPr rtl="0"/>
          <a:endParaRPr lang="he-IL"/>
        </a:p>
      </dgm:t>
    </dgm:pt>
    <dgm:pt modelId="{3E0D2976-B363-4FCA-A4F7-DFC8C8E26623}">
      <dgm:prSet phldrT="[Text]"/>
      <dgm:spPr/>
      <dgm:t>
        <a:bodyPr/>
        <a:lstStyle/>
        <a:p>
          <a:pPr rtl="0"/>
          <a:r>
            <a:rPr lang="en-US" dirty="0"/>
            <a:t>2. Add configuration of agents and environment</a:t>
          </a:r>
          <a:endParaRPr lang="he-IL" dirty="0"/>
        </a:p>
      </dgm:t>
    </dgm:pt>
    <dgm:pt modelId="{ED738FFF-7BA3-4482-B6AD-6850C21DF6A7}" type="par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92384F98-F7F2-4FB5-843C-29637583437B}" type="sibTrans" cxnId="{E088494D-2934-492C-B4D1-08FF8765602C}">
      <dgm:prSet/>
      <dgm:spPr/>
      <dgm:t>
        <a:bodyPr/>
        <a:lstStyle/>
        <a:p>
          <a:pPr rtl="0"/>
          <a:endParaRPr lang="he-IL"/>
        </a:p>
      </dgm:t>
    </dgm:pt>
    <dgm:pt modelId="{0E607F95-C83C-4D8D-B750-2DE03263D64E}">
      <dgm:prSet phldrT="[Text]" custT="1"/>
      <dgm:spPr/>
      <dgm:t>
        <a:bodyPr/>
        <a:lstStyle/>
        <a:p>
          <a:pPr rtl="0"/>
          <a:r>
            <a:rPr lang="en-US" sz="2400" dirty="0"/>
            <a:t>Main Process</a:t>
          </a:r>
          <a:endParaRPr lang="he-IL" sz="2400" dirty="0"/>
        </a:p>
      </dgm:t>
    </dgm:pt>
    <dgm:pt modelId="{C5C813A9-28EF-4780-BDA9-690AA518C5AE}" type="par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6F4F113E-4503-4D2E-97A0-26F8CC532C34}" type="sibTrans" cxnId="{FECA9CD5-91E6-42FB-95B3-40E19CD5BFAB}">
      <dgm:prSet/>
      <dgm:spPr/>
      <dgm:t>
        <a:bodyPr/>
        <a:lstStyle/>
        <a:p>
          <a:pPr rtl="0"/>
          <a:endParaRPr lang="he-IL"/>
        </a:p>
      </dgm:t>
    </dgm:pt>
    <dgm:pt modelId="{DA048A1E-51C1-475E-B87F-76A87ABE0282}">
      <dgm:prSet phldrT="[Text]"/>
      <dgm:spPr/>
      <dgm:t>
        <a:bodyPr/>
        <a:lstStyle/>
        <a:p>
          <a:pPr rtl="0"/>
          <a:r>
            <a:rPr lang="en-US" dirty="0"/>
            <a:t>3. Run the game with two agents as light and zombie players</a:t>
          </a:r>
          <a:endParaRPr lang="he-IL" dirty="0"/>
        </a:p>
      </dgm:t>
    </dgm:pt>
    <dgm:pt modelId="{A9909C28-8FCC-47DF-8DB5-19957701C5C5}" type="par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3AC38266-E413-4904-BE53-AB51F1FCEADA}" type="sibTrans" cxnId="{FCDACF6B-A73C-47E2-8702-975B01C5FE0A}">
      <dgm:prSet/>
      <dgm:spPr/>
      <dgm:t>
        <a:bodyPr/>
        <a:lstStyle/>
        <a:p>
          <a:pPr rtl="0"/>
          <a:endParaRPr lang="he-IL"/>
        </a:p>
      </dgm:t>
    </dgm:pt>
    <dgm:pt modelId="{B4914B2A-F905-4039-82BC-6CD7468470EA}" type="pres">
      <dgm:prSet presAssocID="{3610BFAF-4AEF-470E-8732-03B0D7AEFC09}" presName="Name0" presStyleCnt="0">
        <dgm:presLayoutVars>
          <dgm:dir/>
          <dgm:animLvl val="lvl"/>
          <dgm:resizeHandles val="exact"/>
        </dgm:presLayoutVars>
      </dgm:prSet>
      <dgm:spPr/>
    </dgm:pt>
    <dgm:pt modelId="{A594C0C9-E406-4F0C-BE2F-369AD34C2D4D}" type="pres">
      <dgm:prSet presAssocID="{0E607F95-C83C-4D8D-B750-2DE03263D64E}" presName="boxAndChildren" presStyleCnt="0"/>
      <dgm:spPr/>
    </dgm:pt>
    <dgm:pt modelId="{11976AAE-AB73-4C49-8763-56C58DF3A094}" type="pres">
      <dgm:prSet presAssocID="{0E607F95-C83C-4D8D-B750-2DE03263D64E}" presName="parentTextBox" presStyleLbl="node1" presStyleIdx="0" presStyleCnt="2"/>
      <dgm:spPr/>
    </dgm:pt>
    <dgm:pt modelId="{A3920E4B-F825-4A99-88DD-63C87DDFA688}" type="pres">
      <dgm:prSet presAssocID="{0E607F95-C83C-4D8D-B750-2DE03263D64E}" presName="entireBox" presStyleLbl="node1" presStyleIdx="0" presStyleCnt="2"/>
      <dgm:spPr/>
    </dgm:pt>
    <dgm:pt modelId="{8CB3C8E6-2E40-4B69-BBE4-EFA34896277F}" type="pres">
      <dgm:prSet presAssocID="{0E607F95-C83C-4D8D-B750-2DE03263D64E}" presName="descendantBox" presStyleCnt="0"/>
      <dgm:spPr/>
    </dgm:pt>
    <dgm:pt modelId="{45B7B1AC-7E37-46F4-9F82-AADB07186268}" type="pres">
      <dgm:prSet presAssocID="{DA048A1E-51C1-475E-B87F-76A87ABE0282}" presName="childTextBox" presStyleLbl="fgAccFollowNode1" presStyleIdx="0" presStyleCnt="3">
        <dgm:presLayoutVars>
          <dgm:bulletEnabled val="1"/>
        </dgm:presLayoutVars>
      </dgm:prSet>
      <dgm:spPr/>
    </dgm:pt>
    <dgm:pt modelId="{6CED5658-0C4C-46E6-8158-EC1CD2BA9F2F}" type="pres">
      <dgm:prSet presAssocID="{08F85689-A44E-4E83-A9F3-100EE9B67F2F}" presName="sp" presStyleCnt="0"/>
      <dgm:spPr/>
    </dgm:pt>
    <dgm:pt modelId="{BFDF0FCE-23A0-4828-BA39-24DE5A9BBD2D}" type="pres">
      <dgm:prSet presAssocID="{67DD8E82-D535-4E28-B326-8BC1A3050858}" presName="arrowAndChildren" presStyleCnt="0"/>
      <dgm:spPr/>
    </dgm:pt>
    <dgm:pt modelId="{6FE01C26-A5BD-4A0E-A1BA-1EDF398B1905}" type="pres">
      <dgm:prSet presAssocID="{67DD8E82-D535-4E28-B326-8BC1A3050858}" presName="parentTextArrow" presStyleLbl="node1" presStyleIdx="0" presStyleCnt="2"/>
      <dgm:spPr/>
    </dgm:pt>
    <dgm:pt modelId="{5484BB2B-DBE1-4CA7-A3C8-AF32BED4A096}" type="pres">
      <dgm:prSet presAssocID="{67DD8E82-D535-4E28-B326-8BC1A3050858}" presName="arrow" presStyleLbl="node1" presStyleIdx="1" presStyleCnt="2"/>
      <dgm:spPr/>
    </dgm:pt>
    <dgm:pt modelId="{3DE67292-AC6F-43E9-9CA0-1C7832B671C1}" type="pres">
      <dgm:prSet presAssocID="{67DD8E82-D535-4E28-B326-8BC1A3050858}" presName="descendantArrow" presStyleCnt="0"/>
      <dgm:spPr/>
    </dgm:pt>
    <dgm:pt modelId="{8B2A0A06-4000-4E85-85D2-40CA6F0A82EB}" type="pres">
      <dgm:prSet presAssocID="{DCB0B482-BEFA-414C-8FF9-940ACAFFC3D9}" presName="childTextArrow" presStyleLbl="fgAccFollowNode1" presStyleIdx="1" presStyleCnt="3">
        <dgm:presLayoutVars>
          <dgm:bulletEnabled val="1"/>
        </dgm:presLayoutVars>
      </dgm:prSet>
      <dgm:spPr/>
    </dgm:pt>
    <dgm:pt modelId="{5B55239E-75AC-4AFB-A189-D865BFCF3A31}" type="pres">
      <dgm:prSet presAssocID="{3E0D2976-B363-4FCA-A4F7-DFC8C8E26623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B8EB0612-069D-4375-AE27-94C4C3166667}" type="presOf" srcId="{0E607F95-C83C-4D8D-B750-2DE03263D64E}" destId="{A3920E4B-F825-4A99-88DD-63C87DDFA688}" srcOrd="1" destOrd="0" presId="urn:microsoft.com/office/officeart/2005/8/layout/process4"/>
    <dgm:cxn modelId="{AC1D8F34-DD55-441C-97BD-4AF70A0D4E3F}" type="presOf" srcId="{67DD8E82-D535-4E28-B326-8BC1A3050858}" destId="{6FE01C26-A5BD-4A0E-A1BA-1EDF398B1905}" srcOrd="0" destOrd="0" presId="urn:microsoft.com/office/officeart/2005/8/layout/process4"/>
    <dgm:cxn modelId="{A76CC43B-002C-4394-9B3F-5DA5853D0D63}" type="presOf" srcId="{3610BFAF-4AEF-470E-8732-03B0D7AEFC09}" destId="{B4914B2A-F905-4039-82BC-6CD7468470EA}" srcOrd="0" destOrd="0" presId="urn:microsoft.com/office/officeart/2005/8/layout/process4"/>
    <dgm:cxn modelId="{FCDACF6B-A73C-47E2-8702-975B01C5FE0A}" srcId="{0E607F95-C83C-4D8D-B750-2DE03263D64E}" destId="{DA048A1E-51C1-475E-B87F-76A87ABE0282}" srcOrd="0" destOrd="0" parTransId="{A9909C28-8FCC-47DF-8DB5-19957701C5C5}" sibTransId="{3AC38266-E413-4904-BE53-AB51F1FCEADA}"/>
    <dgm:cxn modelId="{E088494D-2934-492C-B4D1-08FF8765602C}" srcId="{67DD8E82-D535-4E28-B326-8BC1A3050858}" destId="{3E0D2976-B363-4FCA-A4F7-DFC8C8E26623}" srcOrd="1" destOrd="0" parTransId="{ED738FFF-7BA3-4482-B6AD-6850C21DF6A7}" sibTransId="{92384F98-F7F2-4FB5-843C-29637583437B}"/>
    <dgm:cxn modelId="{0D6B2471-5345-4DFF-B475-3BE2152ECF84}" type="presOf" srcId="{3E0D2976-B363-4FCA-A4F7-DFC8C8E26623}" destId="{5B55239E-75AC-4AFB-A189-D865BFCF3A31}" srcOrd="0" destOrd="0" presId="urn:microsoft.com/office/officeart/2005/8/layout/process4"/>
    <dgm:cxn modelId="{8A328073-22F4-42CA-86C1-41C6F9DA8D12}" type="presOf" srcId="{DA048A1E-51C1-475E-B87F-76A87ABE0282}" destId="{45B7B1AC-7E37-46F4-9F82-AADB07186268}" srcOrd="0" destOrd="0" presId="urn:microsoft.com/office/officeart/2005/8/layout/process4"/>
    <dgm:cxn modelId="{CD2F2C91-B7B8-4DBF-A298-A8D241C37455}" type="presOf" srcId="{0E607F95-C83C-4D8D-B750-2DE03263D64E}" destId="{11976AAE-AB73-4C49-8763-56C58DF3A094}" srcOrd="0" destOrd="0" presId="urn:microsoft.com/office/officeart/2005/8/layout/process4"/>
    <dgm:cxn modelId="{4E61EDB4-7624-4A71-B332-81196B33A6CB}" type="presOf" srcId="{67DD8E82-D535-4E28-B326-8BC1A3050858}" destId="{5484BB2B-DBE1-4CA7-A3C8-AF32BED4A096}" srcOrd="1" destOrd="0" presId="urn:microsoft.com/office/officeart/2005/8/layout/process4"/>
    <dgm:cxn modelId="{C95E2DCA-FD2F-4D05-802A-BD9B4B3A8AA6}" srcId="{3610BFAF-4AEF-470E-8732-03B0D7AEFC09}" destId="{67DD8E82-D535-4E28-B326-8BC1A3050858}" srcOrd="0" destOrd="0" parTransId="{4910FCDC-3889-496D-9CEF-8BB4897F438B}" sibTransId="{08F85689-A44E-4E83-A9F3-100EE9B67F2F}"/>
    <dgm:cxn modelId="{4568C4D0-1590-4F88-8BF0-225B9B9CD72A}" srcId="{67DD8E82-D535-4E28-B326-8BC1A3050858}" destId="{DCB0B482-BEFA-414C-8FF9-940ACAFFC3D9}" srcOrd="0" destOrd="0" parTransId="{5EEC18FB-3926-4069-9C9E-B31C64DB5F42}" sibTransId="{8D6959BC-ADBA-46E4-99F3-ECA53F337699}"/>
    <dgm:cxn modelId="{FECA9CD5-91E6-42FB-95B3-40E19CD5BFAB}" srcId="{3610BFAF-4AEF-470E-8732-03B0D7AEFC09}" destId="{0E607F95-C83C-4D8D-B750-2DE03263D64E}" srcOrd="1" destOrd="0" parTransId="{C5C813A9-28EF-4780-BDA9-690AA518C5AE}" sibTransId="{6F4F113E-4503-4D2E-97A0-26F8CC532C34}"/>
    <dgm:cxn modelId="{DB3607DF-1F55-447C-A926-E940AA647257}" type="presOf" srcId="{DCB0B482-BEFA-414C-8FF9-940ACAFFC3D9}" destId="{8B2A0A06-4000-4E85-85D2-40CA6F0A82EB}" srcOrd="0" destOrd="0" presId="urn:microsoft.com/office/officeart/2005/8/layout/process4"/>
    <dgm:cxn modelId="{F2FA9A2A-876B-4899-9A8D-9243D341180B}" type="presParOf" srcId="{B4914B2A-F905-4039-82BC-6CD7468470EA}" destId="{A594C0C9-E406-4F0C-BE2F-369AD34C2D4D}" srcOrd="0" destOrd="0" presId="urn:microsoft.com/office/officeart/2005/8/layout/process4"/>
    <dgm:cxn modelId="{E85E8599-B5B4-473A-85DD-41801AD2BAB9}" type="presParOf" srcId="{A594C0C9-E406-4F0C-BE2F-369AD34C2D4D}" destId="{11976AAE-AB73-4C49-8763-56C58DF3A094}" srcOrd="0" destOrd="0" presId="urn:microsoft.com/office/officeart/2005/8/layout/process4"/>
    <dgm:cxn modelId="{DBF4A151-52C8-4252-9E88-C6256FE3B2E4}" type="presParOf" srcId="{A594C0C9-E406-4F0C-BE2F-369AD34C2D4D}" destId="{A3920E4B-F825-4A99-88DD-63C87DDFA688}" srcOrd="1" destOrd="0" presId="urn:microsoft.com/office/officeart/2005/8/layout/process4"/>
    <dgm:cxn modelId="{1392F0A3-4EBE-4D91-B209-93410E6E8B10}" type="presParOf" srcId="{A594C0C9-E406-4F0C-BE2F-369AD34C2D4D}" destId="{8CB3C8E6-2E40-4B69-BBE4-EFA34896277F}" srcOrd="2" destOrd="0" presId="urn:microsoft.com/office/officeart/2005/8/layout/process4"/>
    <dgm:cxn modelId="{2E6BFCFB-8F75-46FC-8583-DFE3D7AC6168}" type="presParOf" srcId="{8CB3C8E6-2E40-4B69-BBE4-EFA34896277F}" destId="{45B7B1AC-7E37-46F4-9F82-AADB07186268}" srcOrd="0" destOrd="0" presId="urn:microsoft.com/office/officeart/2005/8/layout/process4"/>
    <dgm:cxn modelId="{DA28D384-BFA6-424E-A183-8DFD7CB8A73F}" type="presParOf" srcId="{B4914B2A-F905-4039-82BC-6CD7468470EA}" destId="{6CED5658-0C4C-46E6-8158-EC1CD2BA9F2F}" srcOrd="1" destOrd="0" presId="urn:microsoft.com/office/officeart/2005/8/layout/process4"/>
    <dgm:cxn modelId="{E41099DE-0FAD-4C2D-9F01-E3BD3C61AF76}" type="presParOf" srcId="{B4914B2A-F905-4039-82BC-6CD7468470EA}" destId="{BFDF0FCE-23A0-4828-BA39-24DE5A9BBD2D}" srcOrd="2" destOrd="0" presId="urn:microsoft.com/office/officeart/2005/8/layout/process4"/>
    <dgm:cxn modelId="{F7C344FC-4A2A-4930-BA0F-A4AC5C3B7679}" type="presParOf" srcId="{BFDF0FCE-23A0-4828-BA39-24DE5A9BBD2D}" destId="{6FE01C26-A5BD-4A0E-A1BA-1EDF398B1905}" srcOrd="0" destOrd="0" presId="urn:microsoft.com/office/officeart/2005/8/layout/process4"/>
    <dgm:cxn modelId="{343705B5-0388-4818-96C5-2DA5993E19E6}" type="presParOf" srcId="{BFDF0FCE-23A0-4828-BA39-24DE5A9BBD2D}" destId="{5484BB2B-DBE1-4CA7-A3C8-AF32BED4A096}" srcOrd="1" destOrd="0" presId="urn:microsoft.com/office/officeart/2005/8/layout/process4"/>
    <dgm:cxn modelId="{7658ED58-4425-4C58-B52F-C1BB38EAA430}" type="presParOf" srcId="{BFDF0FCE-23A0-4828-BA39-24DE5A9BBD2D}" destId="{3DE67292-AC6F-43E9-9CA0-1C7832B671C1}" srcOrd="2" destOrd="0" presId="urn:microsoft.com/office/officeart/2005/8/layout/process4"/>
    <dgm:cxn modelId="{A1DC57CA-99A2-47D8-9D0D-48A08CD96D81}" type="presParOf" srcId="{3DE67292-AC6F-43E9-9CA0-1C7832B671C1}" destId="{8B2A0A06-4000-4E85-85D2-40CA6F0A82EB}" srcOrd="0" destOrd="0" presId="urn:microsoft.com/office/officeart/2005/8/layout/process4"/>
    <dgm:cxn modelId="{1F8FA26E-7573-4694-8005-C7220C3D0E50}" type="presParOf" srcId="{3DE67292-AC6F-43E9-9CA0-1C7832B671C1}" destId="{5B55239E-75AC-4AFB-A189-D865BFCF3A3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20E4B-F825-4A99-88DD-63C87DDFA688}">
      <dsp:nvSpPr>
        <dsp:cNvPr id="0" name=""/>
        <dsp:cNvSpPr/>
      </dsp:nvSpPr>
      <dsp:spPr>
        <a:xfrm>
          <a:off x="0" y="1469443"/>
          <a:ext cx="7217582" cy="96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Main Process</a:t>
          </a:r>
          <a:endParaRPr lang="he-IL" sz="2400" kern="1200" dirty="0"/>
        </a:p>
      </dsp:txBody>
      <dsp:txXfrm>
        <a:off x="0" y="1469443"/>
        <a:ext cx="7217582" cy="520621"/>
      </dsp:txXfrm>
    </dsp:sp>
    <dsp:sp modelId="{45B7B1AC-7E37-46F4-9F82-AADB07186268}">
      <dsp:nvSpPr>
        <dsp:cNvPr id="0" name=""/>
        <dsp:cNvSpPr/>
      </dsp:nvSpPr>
      <dsp:spPr>
        <a:xfrm>
          <a:off x="0" y="1970783"/>
          <a:ext cx="7217582" cy="44349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Run the game with two agents as light and zombie players</a:t>
          </a:r>
          <a:endParaRPr lang="he-IL" sz="1500" kern="1200" dirty="0"/>
        </a:p>
      </dsp:txBody>
      <dsp:txXfrm>
        <a:off x="0" y="1970783"/>
        <a:ext cx="7217582" cy="443492"/>
      </dsp:txXfrm>
    </dsp:sp>
    <dsp:sp modelId="{5484BB2B-DBE1-4CA7-A3C8-AF32BED4A096}">
      <dsp:nvSpPr>
        <dsp:cNvPr id="0" name=""/>
        <dsp:cNvSpPr/>
      </dsp:nvSpPr>
      <dsp:spPr>
        <a:xfrm rot="10800000">
          <a:off x="0" y="1097"/>
          <a:ext cx="7217582" cy="148280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Preparations</a:t>
          </a:r>
          <a:endParaRPr lang="he-IL" sz="1400" kern="1200" dirty="0"/>
        </a:p>
      </dsp:txBody>
      <dsp:txXfrm rot="-10800000">
        <a:off x="0" y="1097"/>
        <a:ext cx="7217582" cy="520465"/>
      </dsp:txXfrm>
    </dsp:sp>
    <dsp:sp modelId="{8B2A0A06-4000-4E85-85D2-40CA6F0A82EB}">
      <dsp:nvSpPr>
        <dsp:cNvPr id="0" name=""/>
        <dsp:cNvSpPr/>
      </dsp:nvSpPr>
      <dsp:spPr>
        <a:xfrm>
          <a:off x="0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Define agents and implement by generic interface</a:t>
          </a:r>
          <a:endParaRPr lang="he-IL" sz="1500" kern="1200" dirty="0"/>
        </a:p>
      </dsp:txBody>
      <dsp:txXfrm>
        <a:off x="0" y="521563"/>
        <a:ext cx="3608790" cy="443359"/>
      </dsp:txXfrm>
    </dsp:sp>
    <dsp:sp modelId="{5B55239E-75AC-4AFB-A189-D865BFCF3A31}">
      <dsp:nvSpPr>
        <dsp:cNvPr id="0" name=""/>
        <dsp:cNvSpPr/>
      </dsp:nvSpPr>
      <dsp:spPr>
        <a:xfrm>
          <a:off x="3608791" y="521563"/>
          <a:ext cx="3608790" cy="44335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Add configuration of agents and environment</a:t>
          </a:r>
          <a:endParaRPr lang="he-IL" sz="1500" kern="1200" dirty="0"/>
        </a:p>
      </dsp:txBody>
      <dsp:txXfrm>
        <a:off x="3608791" y="521563"/>
        <a:ext cx="3608790" cy="44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8CDE6-1442-440C-946C-36F214069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C3F1B-3C4C-4C3A-B8D0-EB5BDDBC1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9EB485-BE40-42C2-A124-1C59C9065831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F5A3C-A1B6-4780-8B90-2E64F6145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EDD8-5252-4BC6-94B5-E1AD2D446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8622F07-5282-4B82-985F-2EC3D88DC9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938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D84BF70-F678-4E0C-A768-7750307B7B3D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23C78F5-5A45-4F29-8BF1-BDB6DE7EB8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95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showing the rewards of the zombie player – the goal of the light is to minimize it.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C78F5-5A45-4F29-8BF1-BDB6DE7EB81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9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30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88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51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4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136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701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751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23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1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3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0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1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26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0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96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B5AD-6900-4AAB-8E0A-F3B10092E509}" type="datetimeFigureOut">
              <a:rPr lang="he-IL" smtClean="0"/>
              <a:t>כ"ו/שבט/תשפ"א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0502-C091-412B-B270-44F0A705EE0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90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3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8EF-BC26-44EB-9B99-656756C8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 Final Results	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A01-7D44-4259-B740-727A754E2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Double Deep Q-Learning Algorithm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366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inforcement learning environment">
            <a:extLst>
              <a:ext uri="{FF2B5EF4-FFF2-40B4-BE49-F238E27FC236}">
                <a16:creationId xmlns:a16="http://schemas.microsoft.com/office/drawing/2014/main" id="{B0541C35-B54F-4E98-8B5E-FAA1C250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10" y="3981672"/>
            <a:ext cx="4266200" cy="2800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A0E73F-934B-4AB1-93C8-5E4A4CA524BB}"/>
              </a:ext>
            </a:extLst>
          </p:cNvPr>
          <p:cNvSpPr/>
          <p:nvPr/>
        </p:nvSpPr>
        <p:spPr>
          <a:xfrm>
            <a:off x="5399773" y="4232632"/>
            <a:ext cx="1511166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D1B2B6-6EC5-4701-9661-13BF234BEE44}"/>
              </a:ext>
            </a:extLst>
          </p:cNvPr>
          <p:cNvSpPr/>
          <p:nvPr/>
        </p:nvSpPr>
        <p:spPr>
          <a:xfrm>
            <a:off x="5621154" y="5486400"/>
            <a:ext cx="1087654" cy="1029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24D3-9BE6-4D48-ABB9-B00F6211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2306"/>
            <a:ext cx="9905998" cy="1478570"/>
          </a:xfrm>
        </p:spPr>
        <p:txBody>
          <a:bodyPr/>
          <a:lstStyle/>
          <a:p>
            <a:r>
              <a:rPr lang="en-US" dirty="0"/>
              <a:t>The code - summery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4C392-5D63-4D45-9330-DADD11351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39699"/>
              </p:ext>
            </p:extLst>
          </p:nvPr>
        </p:nvGraphicFramePr>
        <p:xfrm>
          <a:off x="2487209" y="1371600"/>
          <a:ext cx="7217582" cy="243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C250452-BB4F-4586-B402-FA5807962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4" y="6185920"/>
            <a:ext cx="985328" cy="554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185513-6CB1-4479-A4CB-6206C7E4BD8B}"/>
              </a:ext>
            </a:extLst>
          </p:cNvPr>
          <p:cNvSpPr txBox="1"/>
          <p:nvPr/>
        </p:nvSpPr>
        <p:spPr>
          <a:xfrm>
            <a:off x="5618272" y="6299229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ZOMBIE</a:t>
            </a:r>
            <a:endParaRPr lang="he-IL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57D381-6D0F-417C-97E7-3F8356DC80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1154" y="5588704"/>
            <a:ext cx="985328" cy="554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D9D0204-770F-4C98-B8E6-5B452C6BBF5D}"/>
              </a:ext>
            </a:extLst>
          </p:cNvPr>
          <p:cNvSpPr txBox="1"/>
          <p:nvPr/>
        </p:nvSpPr>
        <p:spPr>
          <a:xfrm>
            <a:off x="5621154" y="5702646"/>
            <a:ext cx="985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LIGHT</a:t>
            </a:r>
            <a:endParaRPr lang="he-IL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279B7-971E-4F14-8BE7-60E203AB5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217" y="4251571"/>
            <a:ext cx="1376276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0507-015B-4D8F-9055-4CA593B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4E3C-BF5A-44EA-9A1B-A162ADC5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78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B73E-A6FF-4A14-81A7-3753167B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5051"/>
            <a:ext cx="9905998" cy="1478570"/>
          </a:xfrm>
        </p:spPr>
        <p:txBody>
          <a:bodyPr/>
          <a:lstStyle/>
          <a:p>
            <a:r>
              <a:rPr lang="en-US" dirty="0"/>
              <a:t>Games and agents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Game Boards: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</m:oMath>
                </a14:m>
                <a:endParaRPr lang="he-IL" dirty="0"/>
              </a:p>
              <a:p>
                <a:pPr algn="l" rtl="0"/>
                <a:r>
                  <a:rPr lang="en-US" dirty="0"/>
                  <a:t>Simple Agents: </a:t>
                </a:r>
              </a:p>
              <a:p>
                <a:pPr lvl="1" algn="l" rtl="0"/>
                <a:r>
                  <a:rPr lang="en-US" dirty="0"/>
                  <a:t>Single Action</a:t>
                </a:r>
              </a:p>
              <a:p>
                <a:pPr lvl="1" algn="l" rtl="0"/>
                <a:r>
                  <a:rPr lang="en-US" dirty="0"/>
                  <a:t>Double Action</a:t>
                </a:r>
              </a:p>
              <a:p>
                <a:pPr lvl="1" algn="l" rtl="0"/>
                <a:r>
                  <a:rPr lang="en-US" dirty="0"/>
                  <a:t>Uniform</a:t>
                </a:r>
              </a:p>
              <a:p>
                <a:pPr lvl="1" algn="l" rtl="0"/>
                <a:r>
                  <a:rPr lang="en-US" dirty="0"/>
                  <a:t>Gaussian</a:t>
                </a:r>
              </a:p>
              <a:p>
                <a:pPr algn="l" rtl="0"/>
                <a:r>
                  <a:rPr lang="en-US" dirty="0"/>
                  <a:t>Learning Agent:</a:t>
                </a:r>
              </a:p>
              <a:p>
                <a:pPr lvl="1" algn="l" rtl="0"/>
                <a:r>
                  <a:rPr lang="en-US" dirty="0"/>
                  <a:t>Double Deep Q-Learning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C64B1E-68EB-4155-A638-8BCC60D6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578929"/>
                <a:ext cx="9905999" cy="4226647"/>
              </a:xfrm>
              <a:blipFill>
                <a:blip r:embed="rId3"/>
                <a:stretch>
                  <a:fillRect l="-1292" t="-18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2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4818-44DF-4311-A093-AE67A597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Agents elaboration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B076-C77C-4ABB-898C-1CAC9245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4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0F22-E725-4AC4-9FF4-8B7381BA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config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D5AB-F10A-4770-8C02-BDE93158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7" y="2219324"/>
            <a:ext cx="10340347" cy="3541714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Fixed Parameters:</a:t>
            </a:r>
          </a:p>
          <a:p>
            <a:pPr lvl="1" algn="l" rtl="0"/>
            <a:r>
              <a:rPr lang="en-US" dirty="0"/>
              <a:t>Number of training episodes: 800</a:t>
            </a:r>
          </a:p>
          <a:p>
            <a:pPr lvl="1" algn="l" rtl="0"/>
            <a:r>
              <a:rPr lang="en-US" dirty="0"/>
              <a:t>Number of test episodes: 200</a:t>
            </a:r>
          </a:p>
          <a:p>
            <a:pPr lvl="1" algn="l" rtl="0"/>
            <a:r>
              <a:rPr lang="en-US" dirty="0"/>
              <a:t>Zombies per episode: 20</a:t>
            </a:r>
          </a:p>
          <a:p>
            <a:pPr lvl="1" algn="l" rtl="0"/>
            <a:r>
              <a:rPr lang="en-US" dirty="0"/>
              <a:t>Light size: 2*</a:t>
            </a:r>
          </a:p>
          <a:p>
            <a:pPr lvl="1" algn="l" rtl="0"/>
            <a:r>
              <a:rPr lang="en-US" dirty="0"/>
              <a:t>Minimum hit points of certain death: 1</a:t>
            </a:r>
          </a:p>
          <a:p>
            <a:pPr lvl="1" algn="l" rtl="0"/>
            <a:r>
              <a:rPr lang="en-US" dirty="0"/>
              <a:t>Heal ratio: 0.97</a:t>
            </a:r>
          </a:p>
          <a:p>
            <a:pPr algn="l" rtl="0"/>
            <a:r>
              <a:rPr lang="en-US" dirty="0"/>
              <a:t>Tuning Parameters:</a:t>
            </a:r>
          </a:p>
          <a:p>
            <a:pPr lvl="1" algn="l" rtl="0"/>
            <a:r>
              <a:rPr lang="en-US" dirty="0"/>
              <a:t>Target Policy update frequency – [500, 750, 1000]</a:t>
            </a:r>
          </a:p>
          <a:p>
            <a:pPr lvl="1" algn="l" rtl="0"/>
            <a:r>
              <a:rPr lang="en-US" dirty="0"/>
              <a:t>Replay Memory size – [3000, 4000, 5000]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FC882-D5BB-4BA8-95B3-4FF1962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10340347" cy="365125"/>
          </a:xfrm>
        </p:spPr>
        <p:txBody>
          <a:bodyPr/>
          <a:lstStyle/>
          <a:p>
            <a:r>
              <a:rPr lang="en-US" dirty="0"/>
              <a:t>* - In case the learning agent plays as Zombie, the light size is a third of the board length - In order to make it less easy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8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12DD-A7A3-4ADB-A7B3-A38E8F2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93172"/>
            <a:ext cx="9905998" cy="1478570"/>
          </a:xfrm>
        </p:spPr>
        <p:txBody>
          <a:bodyPr/>
          <a:lstStyle/>
          <a:p>
            <a:r>
              <a:rPr lang="en-US" dirty="0"/>
              <a:t>game scenarios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C78B6-6D7A-426B-9181-6CAE990FD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092337"/>
              </p:ext>
            </p:extLst>
          </p:nvPr>
        </p:nvGraphicFramePr>
        <p:xfrm>
          <a:off x="1037088" y="1571743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04509E-4D57-4DE0-8821-DC4B88327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05432"/>
              </p:ext>
            </p:extLst>
          </p:nvPr>
        </p:nvGraphicFramePr>
        <p:xfrm>
          <a:off x="6294407" y="1571742"/>
          <a:ext cx="4922589" cy="493343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Zombie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Light Player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Game Board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DDQN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41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5DD9-A050-4AA9-958D-89346327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deep q-learning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2385-8183-4A5C-803F-416B01EF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89" y="2240860"/>
            <a:ext cx="10702656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To estimate the success of a learning DDQN agent, we will use average test score.</a:t>
            </a:r>
          </a:p>
          <a:p>
            <a:pPr lvl="1" algn="l" rtl="0"/>
            <a:r>
              <a:rPr lang="en-US" dirty="0"/>
              <a:t>Since we are using epsilon greedy strategy, the known ‘Time to Convergence’ indicator is redundant</a:t>
            </a:r>
          </a:p>
          <a:p>
            <a:pPr algn="l" rtl="0"/>
            <a:r>
              <a:rPr lang="en-US" dirty="0"/>
              <a:t>Later on, we are going to choose the best sets of parameters and look at the action distributions of the players in the chosen games</a:t>
            </a:r>
          </a:p>
          <a:p>
            <a:pPr algn="l" rtl="0"/>
            <a:r>
              <a:rPr lang="en-US" dirty="0"/>
              <a:t>At last, we are going to compare the results of the best agent over the different competitors</a:t>
            </a:r>
          </a:p>
        </p:txBody>
      </p:sp>
    </p:spTree>
    <p:extLst>
      <p:ext uri="{BB962C8B-B14F-4D97-AF65-F5344CB8AC3E}">
        <p14:creationId xmlns:p14="http://schemas.microsoft.com/office/powerpoint/2010/main" val="2454744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2B5836C-6646-4A5D-9634-53E5AE52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63" y="1616770"/>
            <a:ext cx="2913214" cy="22911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C04BE4-841A-4089-B100-DA994909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463" y="4146629"/>
            <a:ext cx="2913213" cy="22911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1099"/>
            <a:ext cx="9905998" cy="1478570"/>
          </a:xfrm>
        </p:spPr>
        <p:txBody>
          <a:bodyPr/>
          <a:lstStyle/>
          <a:p>
            <a:r>
              <a:rPr lang="en-US" dirty="0"/>
              <a:t>Example of a single evaluation</a:t>
            </a:r>
            <a:endParaRPr lang="he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233142-BD63-4B01-8A12-F99F00D1FF57}"/>
              </a:ext>
            </a:extLst>
          </p:cNvPr>
          <p:cNvSpPr/>
          <p:nvPr/>
        </p:nvSpPr>
        <p:spPr>
          <a:xfrm>
            <a:off x="4894076" y="1616770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1ABD4-DE27-4279-A406-EBDEB487E771}"/>
              </a:ext>
            </a:extLst>
          </p:cNvPr>
          <p:cNvCxnSpPr>
            <a:cxnSpLocks/>
            <a:stCxn id="10" idx="6"/>
            <a:endCxn id="35" idx="0"/>
          </p:cNvCxnSpPr>
          <p:nvPr/>
        </p:nvCxnSpPr>
        <p:spPr>
          <a:xfrm>
            <a:off x="5643338" y="1862857"/>
            <a:ext cx="1752934" cy="1128546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0F8AB-5337-4556-86F8-30FDD45E4BE1}"/>
              </a:ext>
            </a:extLst>
          </p:cNvPr>
          <p:cNvSpPr txBox="1"/>
          <p:nvPr/>
        </p:nvSpPr>
        <p:spPr>
          <a:xfrm>
            <a:off x="8993620" y="3017733"/>
            <a:ext cx="12641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400" dirty="0"/>
              <a:t>19.99</a:t>
            </a:r>
            <a:endParaRPr lang="he-IL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682C8E-E5B8-4036-97D4-3523FC830798}"/>
              </a:ext>
            </a:extLst>
          </p:cNvPr>
          <p:cNvSpPr/>
          <p:nvPr/>
        </p:nvSpPr>
        <p:spPr>
          <a:xfrm>
            <a:off x="4926745" y="4169501"/>
            <a:ext cx="749262" cy="492174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CBC7D-066E-49A7-BB17-061A536C874D}"/>
              </a:ext>
            </a:extLst>
          </p:cNvPr>
          <p:cNvCxnSpPr>
            <a:cxnSpLocks/>
            <a:stCxn id="24" idx="6"/>
            <a:endCxn id="35" idx="2"/>
          </p:cNvCxnSpPr>
          <p:nvPr/>
        </p:nvCxnSpPr>
        <p:spPr>
          <a:xfrm flipV="1">
            <a:off x="5676007" y="3514623"/>
            <a:ext cx="1720265" cy="900965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69BEE90-C41D-4B40-8C0B-F112A8F03CCC}"/>
              </a:ext>
            </a:extLst>
          </p:cNvPr>
          <p:cNvSpPr/>
          <p:nvPr/>
        </p:nvSpPr>
        <p:spPr>
          <a:xfrm>
            <a:off x="8950491" y="2991403"/>
            <a:ext cx="1040934" cy="547378"/>
          </a:xfrm>
          <a:prstGeom prst="ellipse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82E38-485A-4DE4-B2DB-FB1D708D861F}"/>
              </a:ext>
            </a:extLst>
          </p:cNvPr>
          <p:cNvSpPr txBox="1"/>
          <p:nvPr/>
        </p:nvSpPr>
        <p:spPr>
          <a:xfrm>
            <a:off x="6580196" y="2991403"/>
            <a:ext cx="1632151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Sum, Avg</a:t>
            </a:r>
            <a:endParaRPr lang="he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/>
              <p:nvPr/>
            </p:nvSpPr>
            <p:spPr>
              <a:xfrm>
                <a:off x="7968290" y="2991403"/>
                <a:ext cx="1241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he-IL" sz="28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4E3AE6-DBFA-44F3-B2DE-A30C78ED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90" y="2991403"/>
                <a:ext cx="12418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zombie player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EF1A-35E7-44C8-943E-E628BF36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8656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3" y="373343"/>
            <a:ext cx="9905998" cy="1478570"/>
          </a:xfrm>
        </p:spPr>
        <p:txBody>
          <a:bodyPr/>
          <a:lstStyle/>
          <a:p>
            <a:r>
              <a:rPr lang="en-US" dirty="0"/>
              <a:t>DDQN agent vs. Single Action agent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70602-E88D-4F9F-B0E1-C94FF3145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6805" r="67125" b="62222"/>
          <a:stretch/>
        </p:blipFill>
        <p:spPr>
          <a:xfrm>
            <a:off x="3948311" y="1955430"/>
            <a:ext cx="4295378" cy="42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161-6712-4FDA-9DA7-4CD9956C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C056-C98D-402A-A3B1-038262C9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did we build?</a:t>
            </a:r>
          </a:p>
          <a:p>
            <a:pPr lvl="1" algn="l" rtl="0"/>
            <a:r>
              <a:rPr lang="en-US" dirty="0"/>
              <a:t>Game Environment</a:t>
            </a:r>
          </a:p>
          <a:p>
            <a:pPr lvl="1" algn="l" rtl="0"/>
            <a:r>
              <a:rPr lang="en-US" dirty="0"/>
              <a:t>Algorithms</a:t>
            </a:r>
          </a:p>
          <a:p>
            <a:pPr lvl="1" algn="l" rtl="0"/>
            <a:r>
              <a:rPr lang="en-US" dirty="0"/>
              <a:t>Agents</a:t>
            </a:r>
          </a:p>
          <a:p>
            <a:pPr algn="l" rtl="0"/>
            <a:r>
              <a:rPr lang="en-US" dirty="0"/>
              <a:t>Game Scenarios</a:t>
            </a:r>
          </a:p>
          <a:p>
            <a:pPr algn="l" rtl="0"/>
            <a:r>
              <a:rPr lang="en-US" dirty="0"/>
              <a:t>Game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491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Simple Agents – board of 10x10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BBD47-75E3-43A6-987C-450CA68D6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6805" b="62222"/>
          <a:stretch/>
        </p:blipFill>
        <p:spPr>
          <a:xfrm>
            <a:off x="431755" y="2192338"/>
            <a:ext cx="11328489" cy="29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5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DC8EC-E24C-4C03-995B-6F05FF430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318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Overall, it seems that the DDQN agent manages to overcome its competitors in most of the scenarios:</a:t>
            </a:r>
          </a:p>
          <a:p>
            <a:pPr lvl="1" algn="l" rtl="0"/>
            <a:r>
              <a:rPr lang="en-US" dirty="0"/>
              <a:t>Achieving optimal reward competing Single and Double Action Agents with most of the configurations, on top all boards</a:t>
            </a:r>
          </a:p>
          <a:p>
            <a:pPr lvl="1" algn="l" rtl="0"/>
            <a:r>
              <a:rPr lang="en-US" dirty="0"/>
              <a:t>Achieving 17+ average reward competing the Gaussian Agent on all boards, without achieving optimal reward in any scenario</a:t>
            </a:r>
          </a:p>
          <a:p>
            <a:pPr algn="l" rtl="0"/>
            <a:r>
              <a:rPr lang="en-US" dirty="0"/>
              <a:t>However, the DDQN agent seems to encounter difficulties when faced with the Uniform Agent – managing to achieve average reward of 12-14</a:t>
            </a:r>
          </a:p>
        </p:txBody>
      </p:sp>
    </p:spTree>
    <p:extLst>
      <p:ext uri="{BB962C8B-B14F-4D97-AF65-F5344CB8AC3E}">
        <p14:creationId xmlns:p14="http://schemas.microsoft.com/office/powerpoint/2010/main" val="385089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50" y="1864175"/>
            <a:ext cx="10202324" cy="456250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While Competing against both the Random Agents, the DDQN Agent gets approximately same average reward over all three boards</a:t>
            </a:r>
          </a:p>
          <a:p>
            <a:pPr algn="l" rtl="0"/>
            <a:r>
              <a:rPr lang="en-US" dirty="0"/>
              <a:t>Perhaps more learning episodes would make a change here?</a:t>
            </a:r>
          </a:p>
          <a:p>
            <a:pPr algn="l" rtl="0"/>
            <a:r>
              <a:rPr lang="en-US" dirty="0"/>
              <a:t>Keep in mind that the highest reward against the Uniform Agent as light player is 15 – calculated by an agent which picks the best action exclusively (places zombies at the first row)</a:t>
            </a:r>
          </a:p>
          <a:p>
            <a:pPr algn="l" rtl="0"/>
            <a:r>
              <a:rPr lang="en-US" dirty="0"/>
              <a:t>To settle the issue, I ran multiple scenarios of the same configuration, DDQN Agent vs. Uniform Agent, this time with 1800 learning episodes and 200 test episodes – all cases yield to the same average test reward of around 12</a:t>
            </a:r>
          </a:p>
        </p:txBody>
      </p:sp>
    </p:spTree>
    <p:extLst>
      <p:ext uri="{BB962C8B-B14F-4D97-AF65-F5344CB8AC3E}">
        <p14:creationId xmlns:p14="http://schemas.microsoft.com/office/powerpoint/2010/main" val="3211980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14D9E3-B5FD-4A86-9B0E-8E189BE467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05624" y="575871"/>
                <a:ext cx="10685402" cy="1478570"/>
              </a:xfrm>
            </p:spPr>
            <p:txBody>
              <a:bodyPr>
                <a:normAutofit/>
              </a:bodyPr>
              <a:lstStyle/>
              <a:p>
                <a:pPr rtl="0"/>
                <a:r>
                  <a:rPr lang="en-US" dirty="0"/>
                  <a:t>DDQN Agent vs. Uniform Agent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board</a:t>
                </a:r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14D9E3-B5FD-4A86-9B0E-8E189BE46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05624" y="575871"/>
                <a:ext cx="10685402" cy="1478570"/>
              </a:xfrm>
              <a:blipFill>
                <a:blip r:embed="rId3"/>
                <a:stretch>
                  <a:fillRect l="-17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C2C0F1-7A32-46E0-A46D-35AB9BA3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48" y="2337275"/>
            <a:ext cx="3830129" cy="3012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DCF0C-FE13-4670-BCE4-118C29B8A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147" y="2337275"/>
            <a:ext cx="6141932" cy="30035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FCD01-4E06-4B1D-9CB5-9F0EA9EF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66202"/>
            <a:ext cx="9905999" cy="96751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Both graphs indicate that the agent played according the optimal policy for a small period of episodes (600-700)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B2106-B7AD-4059-83DF-AB3663B70220}"/>
              </a:ext>
            </a:extLst>
          </p:cNvPr>
          <p:cNvSpPr txBox="1"/>
          <p:nvPr/>
        </p:nvSpPr>
        <p:spPr>
          <a:xfrm>
            <a:off x="819508" y="1690944"/>
            <a:ext cx="10685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Lets review the rewards the agents get along the episodes in the scenario of DDQN Agent vs. Uniform Agent…</a:t>
            </a:r>
          </a:p>
        </p:txBody>
      </p:sp>
    </p:spTree>
    <p:extLst>
      <p:ext uri="{BB962C8B-B14F-4D97-AF65-F5344CB8AC3E}">
        <p14:creationId xmlns:p14="http://schemas.microsoft.com/office/powerpoint/2010/main" val="83773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zombie - Best configurations*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46997"/>
              </p:ext>
            </p:extLst>
          </p:nvPr>
        </p:nvGraphicFramePr>
        <p:xfrm>
          <a:off x="1603648" y="1350375"/>
          <a:ext cx="8826275" cy="4933435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750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750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5000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12.14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4000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10.55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13.85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17.98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4000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~19.99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12.18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Uniform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17.82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750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5000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DF2121"/>
                          </a:solidFill>
                        </a:rPr>
                        <a:t>Gaussian</a:t>
                      </a:r>
                      <a:endParaRPr lang="he-IL" sz="1800" kern="1200" dirty="0">
                        <a:solidFill>
                          <a:srgbClr val="DF212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9702FFE-6E24-40D7-9B1D-9B65964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426685"/>
            <a:ext cx="6976046" cy="365125"/>
          </a:xfrm>
        </p:spPr>
        <p:txBody>
          <a:bodyPr/>
          <a:lstStyle/>
          <a:p>
            <a:r>
              <a:rPr lang="en-US" dirty="0"/>
              <a:t>* - In case there were multiple scenarios with the same score, we chose arbitrarily one of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65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1662E-D1A3-4946-ADEC-8D754C7B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A56-0BED-4F00-BB58-F4653A6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as the light player</a:t>
            </a:r>
            <a:endParaRPr lang="he-I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625101-1FD8-4656-8AB6-37FA5242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 rtl="0"/>
            <a:r>
              <a:rPr lang="en-US" dirty="0"/>
              <a:t>Goal – Maximize Total Reward – Minimize Zombies survive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973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0678-6D60-485F-AF78-6EECB8B7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agent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vs. Single action agent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FA6CF0-A84D-4664-925A-416D0C60B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7083" r="67013" b="62186"/>
          <a:stretch/>
        </p:blipFill>
        <p:spPr>
          <a:xfrm>
            <a:off x="6094412" y="2097088"/>
            <a:ext cx="4298692" cy="41961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D8127-17CC-4243-B6F9-D95675D958A1}"/>
              </a:ext>
            </a:extLst>
          </p:cNvPr>
          <p:cNvSpPr txBox="1">
            <a:spLocks/>
          </p:cNvSpPr>
          <p:nvPr/>
        </p:nvSpPr>
        <p:spPr>
          <a:xfrm>
            <a:off x="1141413" y="2288356"/>
            <a:ext cx="4641763" cy="11406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Goal: Maximize Total Reward (Minimum zombies survival)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106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2EB8-27EE-4B8E-A665-0ECCEC2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DDQN vs. all – board of 10x10</a:t>
            </a:r>
            <a:endParaRPr lang="he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B5F19-30FE-4E51-8FC2-BD734B595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7084" r="834" b="62083"/>
          <a:stretch/>
        </p:blipFill>
        <p:spPr>
          <a:xfrm>
            <a:off x="289440" y="2200275"/>
            <a:ext cx="1161312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0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2B86-256E-4D6B-B44A-8A7866C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B69-8C94-45FE-BEE7-90E00C0C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Build the agent who will excel in the game of light against zombies.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11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68034-7906-44B0-808C-F3BB18C38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4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43DC-05DF-4BB3-9BE2-4B8A48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31FE-FB56-4564-887C-4067ECD3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This time the DDQN Agent managed to achieve partial success.</a:t>
            </a:r>
          </a:p>
          <a:p>
            <a:pPr algn="l" rtl="0"/>
            <a:r>
              <a:rPr lang="en-US" dirty="0"/>
              <a:t>Over all boards, the DDQN Agent seems to overcome the two Constant Agents</a:t>
            </a:r>
          </a:p>
          <a:p>
            <a:pPr lvl="1" algn="l" rtl="0"/>
            <a:r>
              <a:rPr lang="en-US" dirty="0"/>
              <a:t>With some preference of the [750, 4000] configuration in half of the cases</a:t>
            </a:r>
          </a:p>
          <a:p>
            <a:pPr algn="l" rtl="0"/>
            <a:r>
              <a:rPr lang="en-US" dirty="0"/>
              <a:t>However, competing the Random Agents didn’t lead to same success </a:t>
            </a:r>
            <a:endParaRPr lang="he-IL" dirty="0"/>
          </a:p>
          <a:p>
            <a:pPr lvl="1" algn="l" rtl="0"/>
            <a:r>
              <a:rPr lang="en-US" dirty="0"/>
              <a:t>The DDQN Agent was able to reach optimality only in the case of the smallest board</a:t>
            </a:r>
          </a:p>
          <a:p>
            <a:pPr lvl="1" algn="l" rtl="0"/>
            <a:r>
              <a:rPr lang="en-US" dirty="0"/>
              <a:t>This time, without any preference of any specific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36960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2472-A351-4F7E-9BC4-D1B680B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680"/>
            <a:ext cx="9905998" cy="1478570"/>
          </a:xfrm>
        </p:spPr>
        <p:txBody>
          <a:bodyPr/>
          <a:lstStyle/>
          <a:p>
            <a:r>
              <a:rPr lang="en-US" dirty="0"/>
              <a:t>DDQN plays light - Best configurations</a:t>
            </a:r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825B0-F03C-4D2E-AD3F-371A8059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708540"/>
              </p:ext>
            </p:extLst>
          </p:nvPr>
        </p:nvGraphicFramePr>
        <p:xfrm>
          <a:off x="1681273" y="1493250"/>
          <a:ext cx="8826275" cy="51940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62823">
                  <a:extLst>
                    <a:ext uri="{9D8B030D-6E8A-4147-A177-3AD203B41FA5}">
                      <a16:colId xmlns:a16="http://schemas.microsoft.com/office/drawing/2014/main" val="1438140627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3591085594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993991516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1864289781"/>
                    </a:ext>
                  </a:extLst>
                </a:gridCol>
                <a:gridCol w="1640863">
                  <a:extLst>
                    <a:ext uri="{9D8B030D-6E8A-4147-A177-3AD203B41FA5}">
                      <a16:colId xmlns:a16="http://schemas.microsoft.com/office/drawing/2014/main" val="2751685555"/>
                    </a:ext>
                  </a:extLst>
                </a:gridCol>
              </a:tblGrid>
              <a:tr h="379495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Competitor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Memory size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Target update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Average Test Reward</a:t>
                      </a:r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83991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10x10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13858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20957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Uniform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877517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Gaussian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721815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20x20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055345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1055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he-IL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14.99-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667002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he-IL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11.94-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586377"/>
                  </a:ext>
                </a:extLst>
              </a:tr>
              <a:tr h="379495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Board 30x30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Single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47661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Double Action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283284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Uniform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18.11-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132329"/>
                  </a:ext>
                </a:extLst>
              </a:tr>
              <a:tr h="379495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Gaussian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17.57-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05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56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33D5A74-F0C2-4B70-930C-CEBA18CAE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AC8-1EA6-428E-874F-AE881408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Do-do’s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4BA8-11C1-4253-87F0-8F633B55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Plot moving average instead of real results (new graphs)</a:t>
            </a:r>
          </a:p>
          <a:p>
            <a:pPr algn="l" rtl="0"/>
            <a:r>
              <a:rPr lang="en-US" dirty="0"/>
              <a:t>Extract graphs of partial labels for build up</a:t>
            </a:r>
          </a:p>
          <a:p>
            <a:pPr algn="l" rtl="0"/>
            <a:r>
              <a:rPr lang="en-US" dirty="0"/>
              <a:t>Update the </a:t>
            </a:r>
            <a:r>
              <a:rPr lang="en-US" dirty="0" err="1"/>
              <a:t>sns</a:t>
            </a:r>
            <a:r>
              <a:rPr lang="en-US" dirty="0"/>
              <a:t> graph of the light agent</a:t>
            </a:r>
          </a:p>
          <a:p>
            <a:pPr algn="l" rtl="0"/>
            <a:r>
              <a:rPr lang="en-US" dirty="0"/>
              <a:t>Add the graphs of the comparison</a:t>
            </a:r>
          </a:p>
          <a:p>
            <a:pPr algn="l" rtl="0"/>
            <a:r>
              <a:rPr lang="en-US" dirty="0"/>
              <a:t>Elaborate on the simple agents</a:t>
            </a:r>
          </a:p>
          <a:p>
            <a:pPr algn="l" rtl="0"/>
            <a:r>
              <a:rPr lang="en-US" dirty="0"/>
              <a:t>Add a slide to scenarios and elaborate on the tuning params?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310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EAE-94BC-4F48-903E-BF41D94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339-C1C0-4F9D-953D-9CEC6DCD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0310"/>
            <a:ext cx="9905999" cy="354171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Reward function</a:t>
            </a:r>
          </a:p>
          <a:p>
            <a:pPr lvl="1" algn="l" rtl="0"/>
            <a:r>
              <a:rPr lang="en-US" dirty="0"/>
              <a:t>Since we play a two sum game, the reward of the agents is symmetric</a:t>
            </a:r>
          </a:p>
          <a:p>
            <a:pPr lvl="1" algn="l" rtl="0"/>
            <a:r>
              <a:rPr lang="en-US" dirty="0"/>
              <a:t>The zombie agent receives positive reward of 1 for every zombie that reached the end safely</a:t>
            </a:r>
          </a:p>
          <a:p>
            <a:pPr algn="l" rtl="0"/>
            <a:r>
              <a:rPr lang="en-US" dirty="0"/>
              <a:t>State space</a:t>
            </a:r>
          </a:p>
          <a:p>
            <a:pPr lvl="1" algn="l" rtl="0"/>
            <a:r>
              <a:rPr lang="en-US" dirty="0"/>
              <a:t>For the zombie agent, the state consists of zombies positions across the board</a:t>
            </a:r>
          </a:p>
          <a:p>
            <a:pPr lvl="1" algn="l" rtl="0"/>
            <a:r>
              <a:rPr lang="en-US" dirty="0"/>
              <a:t>The light agent receives the positions as well as the zombies’ strength</a:t>
            </a:r>
          </a:p>
          <a:p>
            <a:pPr lvl="1" algn="l" rtl="0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0B9-6821-42B5-992D-5D0B5458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575B3-2756-4B94-B335-7545BFC190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94764" y="662459"/>
                <a:ext cx="9905998" cy="1478570"/>
              </a:xfrm>
            </p:spPr>
            <p:txBody>
              <a:bodyPr/>
              <a:lstStyle/>
              <a:p>
                <a:pPr algn="l"/>
                <a:r>
                  <a:rPr lang="en-US" dirty="0"/>
                  <a:t>Action Space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board</a:t>
                </a:r>
                <a:endParaRPr lang="he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0575B3-2756-4B94-B335-7545BFC19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4764" y="662459"/>
                <a:ext cx="9905998" cy="1478570"/>
              </a:xfrm>
              <a:blipFill>
                <a:blip r:embed="rId3"/>
                <a:stretch>
                  <a:fillRect l="-17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/>
                  <a:t>Let us consider a Therefor, the zombie player is able to choose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 position for a zombie on the left side of the board*</a:t>
                </a:r>
              </a:p>
              <a:p>
                <a:pPr algn="l" rtl="0"/>
                <a:r>
                  <a:rPr lang="en-US" dirty="0"/>
                  <a:t>In contrast, the light player can choose any location on the board which adds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possibilities</a:t>
                </a:r>
              </a:p>
              <a:p>
                <a:pPr algn="l" rtl="0"/>
                <a:r>
                  <a:rPr lang="en-US" dirty="0"/>
                  <a:t>Wherever the light is placed, the zombies beneath it absorbs certain amount of damage</a:t>
                </a:r>
              </a:p>
              <a:p>
                <a:pPr algn="l" rtl="0"/>
                <a:r>
                  <a:rPr lang="en-US" dirty="0"/>
                  <a:t>For every zombie that reaches the end of the grid, we decide if it will survive based on its current hit points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6B9FD-41A1-432E-A494-37C9A81A2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6" t="-2754" r="-5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F7CC-22E1-4B32-BE3F-0D49DD6E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7096815" cy="365125"/>
          </a:xfrm>
        </p:spPr>
        <p:txBody>
          <a:bodyPr/>
          <a:lstStyle/>
          <a:p>
            <a:r>
              <a:rPr lang="en-US" dirty="0"/>
              <a:t>* - The green line at the left of the frame Represents the possible starting points of the zombies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BBF9A-97BE-44DD-BBC2-91C0BD660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464" y="259662"/>
            <a:ext cx="3674852" cy="1837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18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9" y="2232233"/>
            <a:ext cx="9905999" cy="4142687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Building an environment that is able to communicate with an interface of generic type of any agent, turned to be an integrated and significant part of the project:</a:t>
            </a:r>
          </a:p>
          <a:p>
            <a:pPr lvl="1" algn="l" rtl="0"/>
            <a:r>
              <a:rPr lang="en-US" dirty="0"/>
              <a:t>More than 20 classes and interfaces</a:t>
            </a:r>
          </a:p>
          <a:p>
            <a:pPr lvl="1" algn="l" rtl="0"/>
            <a:r>
              <a:rPr lang="en-US" dirty="0"/>
              <a:t>Four simple agents </a:t>
            </a:r>
          </a:p>
          <a:p>
            <a:pPr lvl="1" algn="l" rtl="0"/>
            <a:r>
              <a:rPr lang="en-US" dirty="0"/>
              <a:t>Three algorithms from different domains (Reinforcement Learning and Tree Search)</a:t>
            </a:r>
          </a:p>
          <a:p>
            <a:pPr algn="l" rtl="0"/>
            <a:r>
              <a:rPr lang="en-US" dirty="0"/>
              <a:t>Before we diving deep into all the gameplay-scenarios, lets review the platform we have built to handle the project demands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23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CB2-CE17-4F28-8119-2B5F02C3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A0A-AD33-479F-92A4-0945C6BD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29" y="223223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To be able to run the project, we first must define our desired configurations:</a:t>
            </a:r>
          </a:p>
          <a:p>
            <a:pPr lvl="1" algn="l" rtl="0"/>
            <a:r>
              <a:rPr lang="en-US" dirty="0"/>
              <a:t>The environment:                                   and the learning agent: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24A59-555B-4D12-88B6-AEB2EA296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93"/>
          <a:stretch/>
        </p:blipFill>
        <p:spPr>
          <a:xfrm>
            <a:off x="8126233" y="2947004"/>
            <a:ext cx="2228850" cy="137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D5B77-0607-4F8C-9E96-3FDFDCF0C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06"/>
          <a:stretch/>
        </p:blipFill>
        <p:spPr>
          <a:xfrm>
            <a:off x="3342556" y="2947004"/>
            <a:ext cx="222885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816-E893-4293-8565-DEFF37E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31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Next, we have to define the minds behind the competitors:</a:t>
            </a:r>
          </a:p>
          <a:p>
            <a:pPr lvl="1" algn="l" rtl="0"/>
            <a:r>
              <a:rPr lang="en-US" dirty="0"/>
              <a:t>For example, we want to let the Double Deep Q-Learning agent play as the light player against a zombie player that acts according the uniform distribution</a:t>
            </a:r>
          </a:p>
          <a:p>
            <a:pPr lvl="1" algn="l" rtl="0"/>
            <a:r>
              <a:rPr lang="en-US" dirty="0"/>
              <a:t>Each agent must implement some basic methods in order to participate the game: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EA277-4B98-4B27-99C9-DB68F2C0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09" y="3533171"/>
            <a:ext cx="3590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816-E893-4293-8565-DEFF37EF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908-7EB7-49AB-A271-D965023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314"/>
            <a:ext cx="9905999" cy="3541714"/>
          </a:xfrm>
        </p:spPr>
        <p:txBody>
          <a:bodyPr/>
          <a:lstStyle/>
          <a:p>
            <a:pPr algn="l" rtl="0"/>
            <a:r>
              <a:rPr lang="en-US" dirty="0"/>
              <a:t>Finally, we are able to run the environment with the agents we have built: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After the scenario ends, we are able to process the results – In a few slides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84AFB-209B-47D8-B6E1-5D028ED1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58" y="2388913"/>
            <a:ext cx="8470684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1364</Words>
  <Application>Microsoft Office PowerPoint</Application>
  <PresentationFormat>Widescreen</PresentationFormat>
  <Paragraphs>277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Tw Cen MT</vt:lpstr>
      <vt:lpstr>Circuit</vt:lpstr>
      <vt:lpstr>Semi Final Results </vt:lpstr>
      <vt:lpstr>Table of contents</vt:lpstr>
      <vt:lpstr>Research goal</vt:lpstr>
      <vt:lpstr>The environment</vt:lpstr>
      <vt:lpstr>Action Space - N×N board</vt:lpstr>
      <vt:lpstr>The code</vt:lpstr>
      <vt:lpstr>The code</vt:lpstr>
      <vt:lpstr>The code</vt:lpstr>
      <vt:lpstr>The code</vt:lpstr>
      <vt:lpstr>The code - summery</vt:lpstr>
      <vt:lpstr>video</vt:lpstr>
      <vt:lpstr>Games and agents</vt:lpstr>
      <vt:lpstr>Simple Agents elaboration</vt:lpstr>
      <vt:lpstr>Game config</vt:lpstr>
      <vt:lpstr>game scenarios</vt:lpstr>
      <vt:lpstr>Double deep q-learning evaluation</vt:lpstr>
      <vt:lpstr>Example of a single evaluation</vt:lpstr>
      <vt:lpstr>DDQN as the zombie player</vt:lpstr>
      <vt:lpstr>DDQN agent vs. Single Action agent</vt:lpstr>
      <vt:lpstr>DDQN vs. all Simple Agents – board of 10x10</vt:lpstr>
      <vt:lpstr>PowerPoint Presentation</vt:lpstr>
      <vt:lpstr>Results Discussion</vt:lpstr>
      <vt:lpstr>Results Discussion</vt:lpstr>
      <vt:lpstr>DDQN Agent vs. Uniform Agent - 10×10 board</vt:lpstr>
      <vt:lpstr>DDQN plays zombie - Best configurations*</vt:lpstr>
      <vt:lpstr>PowerPoint Presentation</vt:lpstr>
      <vt:lpstr>DDQN as the light player</vt:lpstr>
      <vt:lpstr>DDQN agent vs. Single action agent</vt:lpstr>
      <vt:lpstr>DDQN vs. all – board of 10x10</vt:lpstr>
      <vt:lpstr>PowerPoint Presentation</vt:lpstr>
      <vt:lpstr>Results Discussion</vt:lpstr>
      <vt:lpstr>DDQN plays light - Best configurations</vt:lpstr>
      <vt:lpstr>PowerPoint Presentation</vt:lpstr>
      <vt:lpstr>Do-do’s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Final Results</dc:title>
  <dc:creator>Eliav Shalelashvili</dc:creator>
  <cp:lastModifiedBy>Eliav Shalelashvili</cp:lastModifiedBy>
  <cp:revision>69</cp:revision>
  <dcterms:created xsi:type="dcterms:W3CDTF">2021-02-07T15:00:37Z</dcterms:created>
  <dcterms:modified xsi:type="dcterms:W3CDTF">2021-02-09T02:41:19Z</dcterms:modified>
</cp:coreProperties>
</file>