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1B41-4D4C-4D0C-944A-FA5E3F92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6D71-33A1-47DF-BA9C-D4B754471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262C-1F4F-468E-8D18-1E8638EB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DB61-5528-4C92-862E-7DADF86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07F4-DAF8-4E04-9A0D-D300276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8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10A-39C8-400E-AFBE-11C807C3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18AD8-CB1C-4704-A2D3-634D4B34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F638-2C8D-4B5D-8D78-A45182AC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1970-EE6D-4F8A-B99B-CF8094DA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2914-E673-440D-8955-0B409AA1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9D0C-2F20-4B71-9E42-9C171696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D011-420B-4DA3-9AF0-9803EA986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EBE-0FE5-4296-A4AA-DEC494BE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BF28-277B-4341-9DBF-066BDEF3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3322-50CF-4213-AC29-16467DF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4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620-A9E0-4EBD-B0BE-E67BF26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4979-A093-4C8C-B986-7E3AA66F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BC29-07D5-4C27-8EAB-A67E8CAF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3D7F-A1A9-4A6F-B200-6EA0A647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3156-5019-4581-89F1-0F726E28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4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BEDE-BC0A-413A-9FF8-F27F952A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A9AA-B36B-4D22-8354-0A52571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73E-E7A8-4397-8431-11EC0C0C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630E-E77C-4369-967B-D30C47D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C28A-8DD5-463E-B99D-1F398968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4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CC9F-F226-4D6B-9C9B-84934D58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FF10-E248-4C94-81C8-0F52C25A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0BC4-910F-4F89-AFB3-8B145606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CB95-9BD3-4C01-BA54-55658A03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F810-CEAA-40D7-ABA2-8A1A1A2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F3519-DAD5-4206-95AD-03FAF1DA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F2E-0244-45B5-A573-1329BE4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4328C-0125-493C-AD89-2706BAE7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98D5E-3C9C-49BD-A3D1-D948D54E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0B91-C5AF-4045-AD9F-E9D14DD4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EF4A-9D4F-4201-9A68-97CE79E09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6CC8-9EC9-455A-85E5-EC415322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CBDF1-1AAD-42A8-8ED2-B7BFA25D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41E1A-F512-456F-BA1A-0A81ACA3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369D-DF46-47E9-97F3-3A5069D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DB87-4B24-49E7-8CF6-80A92BC3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706EF-C66E-4D10-87DC-381B1DA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FDF8-E3B9-43F1-8764-7F303A6A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70BBA-6BB2-4D99-83D8-68CE4E13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84DFE-3AE3-4A57-AB9A-B11A6FE9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5BCF-349F-47EB-AC08-1BAA2AB1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0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953E-2FBF-49B3-8939-9294BD42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C870-5EA6-4BC0-B230-4FC4C909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6C54F-B2D6-4534-8FD1-2E3A20E2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2DAE-E427-4559-BA3D-C4F0BEB0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F328-C4D1-4419-8B24-AACE57FB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5567-1301-46AE-B0AF-38566B4A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29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6C7-8620-4349-9386-4BBEC1B1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407C2-1747-45C5-A3BB-951DCFB67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DC-FF68-430B-9F21-8160873E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3C46-53DC-467C-8727-E3BB80E2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06D8-B87C-435F-8DEC-6F0DCD0B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D4F7-DD6F-4C79-BD8F-6CEB152E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98477-C718-4159-A7D5-FD6B531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6284-4E7D-4B60-8F30-39FE1581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33BC-42EE-47F0-9D6C-B0FB6F0D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1020-A755-4E25-8AE7-0714D8187208}" type="datetimeFigureOut">
              <a:rPr lang="he-IL" smtClean="0"/>
              <a:t>כ"ד/חשון/תשפ"א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ABE4-9919-466A-990B-335E71E99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6BC6-BED2-489C-AE27-89A131AB7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ED65-D889-4FD8-ACB8-1DAB6AF046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1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00A3D-C89D-4CA8-992E-D1C8F1C70DA9}"/>
              </a:ext>
            </a:extLst>
          </p:cNvPr>
          <p:cNvSpPr txBox="1"/>
          <p:nvPr/>
        </p:nvSpPr>
        <p:spPr>
          <a:xfrm>
            <a:off x="3390180" y="345057"/>
            <a:ext cx="57451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Monte Carlo tree search</a:t>
            </a:r>
            <a:endParaRPr lang="he-IL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7280B3-1B0C-430F-99E6-461D5A29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121920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723D5-3F59-43C7-8E3F-083190315D9D}"/>
              </a:ext>
            </a:extLst>
          </p:cNvPr>
          <p:cNvSpPr txBox="1"/>
          <p:nvPr/>
        </p:nvSpPr>
        <p:spPr>
          <a:xfrm>
            <a:off x="1017915" y="5756506"/>
            <a:ext cx="474452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Random/heuristic/net-policy/etc..</a:t>
            </a:r>
            <a:endParaRPr lang="he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E234-3D99-4E3F-BE3F-3BB1D8FB6E40}"/>
              </a:ext>
            </a:extLst>
          </p:cNvPr>
          <p:cNvSpPr txBox="1"/>
          <p:nvPr/>
        </p:nvSpPr>
        <p:spPr>
          <a:xfrm>
            <a:off x="6096000" y="5756505"/>
            <a:ext cx="474452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/>
              <a:t>By some model of the environment</a:t>
            </a:r>
            <a:endParaRPr lang="he-IL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6581C-88A5-43B6-BF33-70D4F6DF8462}"/>
              </a:ext>
            </a:extLst>
          </p:cNvPr>
          <p:cNvCxnSpPr>
            <a:cxnSpLocks/>
          </p:cNvCxnSpPr>
          <p:nvPr/>
        </p:nvCxnSpPr>
        <p:spPr>
          <a:xfrm flipV="1">
            <a:off x="2329132" y="3985404"/>
            <a:ext cx="1578634" cy="177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5FA493-D1C3-4184-969A-BF5FE115655D}"/>
              </a:ext>
            </a:extLst>
          </p:cNvPr>
          <p:cNvCxnSpPr>
            <a:cxnSpLocks/>
          </p:cNvCxnSpPr>
          <p:nvPr/>
        </p:nvCxnSpPr>
        <p:spPr>
          <a:xfrm flipH="1" flipV="1">
            <a:off x="7203057" y="4537494"/>
            <a:ext cx="835325" cy="12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454-E5A7-4DFD-848C-2849CB02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DDQN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417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DDQN – Board size of 2x1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A48FB-17F2-42FD-8D9D-2A39A119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" y="1440522"/>
            <a:ext cx="12127717" cy="42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DDQN– Board size of 4x2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9CB7C-7B11-4E7F-8E5C-86A12F14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318"/>
            <a:ext cx="12192000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DDQN– Board size of 6x3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823D6-0810-492C-AD81-35067AF7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183"/>
            <a:ext cx="12192000" cy="4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vs DDQN– Board size of 8x4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D93FC-666F-4566-A7FD-46C65A9F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723"/>
            <a:ext cx="12192000" cy="42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8AAE-6EC1-4D4F-9086-F6A2F1F8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light action space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4CA9-F64A-4B4B-8CF1-36B63B59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noticed that sometimes the light agent decides to place the light without hitting any zombies.</a:t>
            </a:r>
          </a:p>
          <a:p>
            <a:r>
              <a:rPr lang="en-US" dirty="0"/>
              <a:t>Although the light master knows where all the zombie at</a:t>
            </a:r>
          </a:p>
          <a:p>
            <a:r>
              <a:rPr lang="en-US" dirty="0"/>
              <a:t>Maybe we should constraint the light master to pick only the actions that include at least one zombie?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98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E106-9DB3-4214-8ADF-9A8BD7B7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our unique case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07-EB5B-4815-B4E9-0DB856C4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143" y="180837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agents doesn’t have a </a:t>
                </a:r>
                <a:br>
                  <a:rPr lang="en-US" sz="2400" dirty="0"/>
                </a:br>
                <a:r>
                  <a:rPr lang="en-US" sz="2400" dirty="0"/>
                  <a:t>model of the environment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Can be learned online</a:t>
                </a:r>
              </a:p>
              <a:p>
                <a:r>
                  <a:rPr lang="en-US" sz="2400" dirty="0"/>
                  <a:t>An agent doesn’t know the </a:t>
                </a:r>
                <a:br>
                  <a:rPr lang="en-US" sz="2400" dirty="0"/>
                </a:br>
                <a:r>
                  <a:rPr lang="en-US" sz="2400" dirty="0"/>
                  <a:t>action space of the other </a:t>
                </a:r>
                <a:br>
                  <a:rPr lang="en-US" sz="2400" dirty="0"/>
                </a:br>
                <a:r>
                  <a:rPr lang="en-US" sz="2400" dirty="0"/>
                  <a:t>agents.</a:t>
                </a:r>
              </a:p>
              <a:p>
                <a:pPr lvl="1"/>
                <a:r>
                  <a:rPr lang="en-US" sz="2000" dirty="0"/>
                  <a:t>We can’t grow a minimax tree</a:t>
                </a:r>
              </a:p>
              <a:p>
                <a:pPr lvl="1"/>
                <a:r>
                  <a:rPr lang="en-US" sz="2000" dirty="0"/>
                  <a:t>We can: treat the other-agent </a:t>
                </a:r>
                <a:br>
                  <a:rPr lang="en-US" sz="2000" dirty="0"/>
                </a:br>
                <a:r>
                  <a:rPr lang="en-US" sz="2000" dirty="0"/>
                  <a:t>node as hidden node somehow?</a:t>
                </a: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C8707-EB5B-4815-B4E9-0DB856C4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143" y="1808372"/>
                <a:ext cx="10515600" cy="4351338"/>
              </a:xfrm>
              <a:blipFill>
                <a:blip r:embed="rId4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D3A88E-0ADE-4358-901C-1E4639A45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839" y="1594832"/>
            <a:ext cx="7085162" cy="494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3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3D1157-A66B-4C04-B89A-9C479E8027A6}"/>
              </a:ext>
            </a:extLst>
          </p:cNvPr>
          <p:cNvSpPr txBox="1"/>
          <p:nvPr/>
        </p:nvSpPr>
        <p:spPr>
          <a:xfrm>
            <a:off x="639793" y="1647950"/>
            <a:ext cx="10567358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The basic MCTS agent is planning with the following policies: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Tree policy</a:t>
            </a:r>
            <a:r>
              <a:rPr lang="en-US" sz="2000" dirty="0"/>
              <a:t>: 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Roll-out policy</a:t>
            </a:r>
            <a:r>
              <a:rPr lang="en-US" sz="2000" dirty="0"/>
              <a:t>: Random moves</a:t>
            </a:r>
          </a:p>
          <a:p>
            <a:endParaRPr lang="en-US" sz="2000" dirty="0"/>
          </a:p>
          <a:p>
            <a:r>
              <a:rPr lang="en-US" sz="2000" dirty="0"/>
              <a:t>Main parameters in the algorithm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Simulations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Exploration constant</a:t>
            </a:r>
          </a:p>
          <a:p>
            <a:endParaRPr lang="en-US" sz="2000" dirty="0"/>
          </a:p>
          <a:p>
            <a:r>
              <a:rPr lang="en-US" sz="2000" dirty="0"/>
              <a:t>After implementing the algorithm, I’ve evaluated the results over the following parameter-sets: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Board size </a:t>
            </a:r>
            <a:r>
              <a:rPr lang="en-US" sz="2000" dirty="0"/>
              <a:t>(N*N) – 5,10,15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Exploration constant</a:t>
            </a:r>
            <a:r>
              <a:rPr lang="en-US" sz="2000" dirty="0"/>
              <a:t>: 0.5, 0.75, 1, 1.25, 1.5, 1.75, 2</a:t>
            </a:r>
          </a:p>
          <a:p>
            <a:endParaRPr lang="en-US" sz="2000" dirty="0"/>
          </a:p>
          <a:p>
            <a:r>
              <a:rPr lang="en-US" sz="2000" dirty="0"/>
              <a:t>*** The convergence achieved only when evaluating the MCTS agent as the </a:t>
            </a:r>
            <a:r>
              <a:rPr lang="en-US" sz="2000" b="1" dirty="0"/>
              <a:t>zombie agent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4F4B2-58E4-4211-A465-EC725E2C91B0}"/>
              </a:ext>
            </a:extLst>
          </p:cNvPr>
          <p:cNvSpPr txBox="1"/>
          <p:nvPr/>
        </p:nvSpPr>
        <p:spPr>
          <a:xfrm>
            <a:off x="2725947" y="485679"/>
            <a:ext cx="82554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u="sng" dirty="0"/>
              <a:t>Implementing MCTS - Summary</a:t>
            </a:r>
            <a:endParaRPr lang="he-IL" sz="3600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763A5E-E250-4C24-90FD-C36D1B3A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26" y="1647950"/>
            <a:ext cx="2461224" cy="13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7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4287-0445-49B5-B335-00C70B4E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07395"/>
            <a:ext cx="10515600" cy="1325563"/>
          </a:xfrm>
        </p:spPr>
        <p:txBody>
          <a:bodyPr/>
          <a:lstStyle/>
          <a:p>
            <a:r>
              <a:rPr lang="en-US" dirty="0"/>
              <a:t>Best results over the param-sets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376-9187-4BE1-9726-BCC11ED9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55" y="1690688"/>
            <a:ext cx="3230827" cy="2604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EF6F07-A4EB-4761-8C45-94A4D1F3B94B}"/>
              </a:ext>
            </a:extLst>
          </p:cNvPr>
          <p:cNvSpPr txBox="1">
            <a:spLocks/>
          </p:cNvSpPr>
          <p:nvPr/>
        </p:nvSpPr>
        <p:spPr>
          <a:xfrm>
            <a:off x="4219755" y="4429832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10*10</a:t>
            </a:r>
          </a:p>
          <a:p>
            <a:r>
              <a:rPr lang="en-US" sz="1600" dirty="0"/>
              <a:t>Exploration rate: 1.5</a:t>
            </a:r>
            <a:endParaRPr lang="he-IL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6CDD3-0AF6-4B77-9F77-566B627E7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1690688"/>
            <a:ext cx="3230827" cy="26042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B027F1-C620-45D8-9EBE-8D52700DCE65}"/>
              </a:ext>
            </a:extLst>
          </p:cNvPr>
          <p:cNvSpPr txBox="1">
            <a:spLocks/>
          </p:cNvSpPr>
          <p:nvPr/>
        </p:nvSpPr>
        <p:spPr>
          <a:xfrm>
            <a:off x="636198" y="4452625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5*5</a:t>
            </a:r>
          </a:p>
          <a:p>
            <a:r>
              <a:rPr lang="en-US" sz="1600" dirty="0"/>
              <a:t>Exploration rate: 1.5</a:t>
            </a:r>
            <a:endParaRPr lang="he-IL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C9F27D-360D-4037-8755-4C152483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32" y="1690687"/>
            <a:ext cx="3230827" cy="260420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28D3243-5C27-4A85-96CA-CE4DA491B1FE}"/>
              </a:ext>
            </a:extLst>
          </p:cNvPr>
          <p:cNvSpPr txBox="1">
            <a:spLocks/>
          </p:cNvSpPr>
          <p:nvPr/>
        </p:nvSpPr>
        <p:spPr>
          <a:xfrm>
            <a:off x="7868632" y="4469878"/>
            <a:ext cx="3483634" cy="50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Board size: 15.*15</a:t>
            </a:r>
          </a:p>
          <a:p>
            <a:r>
              <a:rPr lang="en-US" sz="1600" dirty="0"/>
              <a:t>Exploration rate: 0.75</a:t>
            </a:r>
            <a:endParaRPr lang="he-IL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5F40A00-82AD-4F3F-9316-A32FCF8974E1}"/>
              </a:ext>
            </a:extLst>
          </p:cNvPr>
          <p:cNvSpPr txBox="1">
            <a:spLocks/>
          </p:cNvSpPr>
          <p:nvPr/>
        </p:nvSpPr>
        <p:spPr>
          <a:xfrm>
            <a:off x="603849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Shared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Light size: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Zombies per episode (maximum reward):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simulations: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Simulation depth: 5 nir@afeka.ac.il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16686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454-E5A7-4DFD-848C-2849CB02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evaluation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9A6F-CF59-4694-BFBF-786E374E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process of the MCTS algorithm:</a:t>
            </a:r>
          </a:p>
          <a:p>
            <a:pPr lvl="1"/>
            <a:r>
              <a:rPr lang="en-US" dirty="0"/>
              <a:t>Board sizes: 2x1 ; 4x2 ; 6x3 ; 8x4</a:t>
            </a:r>
          </a:p>
          <a:p>
            <a:pPr lvl="1"/>
            <a:r>
              <a:rPr lang="en-US" dirty="0"/>
              <a:t>Light sizes: 1 ; 2 ; 3 ; 4</a:t>
            </a:r>
          </a:p>
          <a:p>
            <a:pPr lvl="1"/>
            <a:r>
              <a:rPr lang="en-US" dirty="0"/>
              <a:t>Exploration rate 0 , 0.2 , 0.4 … 3.8 , 4</a:t>
            </a:r>
          </a:p>
          <a:p>
            <a:pPr lvl="1"/>
            <a:endParaRPr lang="he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6931E4-1299-4CA6-94BC-3EF32A10E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40654"/>
              </p:ext>
            </p:extLst>
          </p:nvPr>
        </p:nvGraphicFramePr>
        <p:xfrm>
          <a:off x="3484329" y="3575649"/>
          <a:ext cx="5223341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20341">
                  <a:extLst>
                    <a:ext uri="{9D8B030D-6E8A-4147-A177-3AD203B41FA5}">
                      <a16:colId xmlns:a16="http://schemas.microsoft.com/office/drawing/2014/main" val="792085942"/>
                    </a:ext>
                  </a:extLst>
                </a:gridCol>
                <a:gridCol w="1501500">
                  <a:extLst>
                    <a:ext uri="{9D8B030D-6E8A-4147-A177-3AD203B41FA5}">
                      <a16:colId xmlns:a16="http://schemas.microsoft.com/office/drawing/2014/main" val="4280172120"/>
                    </a:ext>
                  </a:extLst>
                </a:gridCol>
                <a:gridCol w="1501500">
                  <a:extLst>
                    <a:ext uri="{9D8B030D-6E8A-4147-A177-3AD203B41FA5}">
                      <a16:colId xmlns:a16="http://schemas.microsoft.com/office/drawing/2014/main" val="9395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Best exploration rate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Light size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Board size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2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2x1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6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4x2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6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6x3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2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8x4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6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7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evaluation – Board size of 2x1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DB5AA-E7D2-417F-B515-53B62DA5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403"/>
            <a:ext cx="12192000" cy="447378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B9C05-2447-4C08-ADFD-404F35D0B8AA}"/>
              </a:ext>
            </a:extLst>
          </p:cNvPr>
          <p:cNvSpPr/>
          <p:nvPr/>
        </p:nvSpPr>
        <p:spPr>
          <a:xfrm>
            <a:off x="5175849" y="1388853"/>
            <a:ext cx="3605842" cy="163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5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evaluation – Board size of 4x2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BB76C-7F6A-45BB-9A9A-7F96226D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605"/>
            <a:ext cx="12192000" cy="49674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ED5E40-E936-427A-B711-01AFE7C99E3A}"/>
              </a:ext>
            </a:extLst>
          </p:cNvPr>
          <p:cNvSpPr/>
          <p:nvPr/>
        </p:nvSpPr>
        <p:spPr>
          <a:xfrm>
            <a:off x="5175849" y="1388853"/>
            <a:ext cx="3605842" cy="163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89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evaluation – Board size of 6x3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129FB-BC30-47E3-B30E-997734DE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559"/>
            <a:ext cx="12192000" cy="47290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26CA3-7A1B-4B52-AC91-2F2104242BFB}"/>
              </a:ext>
            </a:extLst>
          </p:cNvPr>
          <p:cNvSpPr/>
          <p:nvPr/>
        </p:nvSpPr>
        <p:spPr>
          <a:xfrm>
            <a:off x="6970143" y="1319843"/>
            <a:ext cx="3605842" cy="163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9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CCC9-87A2-4507-B61F-6841D2BE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evaluation – Board size of 8x4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1B3CD-8D8E-45D9-ABD8-35C53A5C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502"/>
            <a:ext cx="12192000" cy="504464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927621-9573-4B68-9709-A0875BD51C7D}"/>
              </a:ext>
            </a:extLst>
          </p:cNvPr>
          <p:cNvSpPr/>
          <p:nvPr/>
        </p:nvSpPr>
        <p:spPr>
          <a:xfrm>
            <a:off x="5175849" y="1372502"/>
            <a:ext cx="3605842" cy="15518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71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22836</TotalTime>
  <Words>398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Problems in our unique case</vt:lpstr>
      <vt:lpstr>PowerPoint Presentation</vt:lpstr>
      <vt:lpstr>Best results over the param-sets</vt:lpstr>
      <vt:lpstr>MCTS evaluation</vt:lpstr>
      <vt:lpstr>MCTS evaluation – Board size of 2x1</vt:lpstr>
      <vt:lpstr>MCTS evaluation – Board size of 4x2</vt:lpstr>
      <vt:lpstr>MCTS evaluation – Board size of 6x3</vt:lpstr>
      <vt:lpstr>MCTS evaluation – Board size of 8x4</vt:lpstr>
      <vt:lpstr>MCTS vs DDQN</vt:lpstr>
      <vt:lpstr>MCTS vs DDQN – Board size of 2x1</vt:lpstr>
      <vt:lpstr>MCTS vs DDQN– Board size of 4x2</vt:lpstr>
      <vt:lpstr>MCTS vs DDQN– Board size of 6x3</vt:lpstr>
      <vt:lpstr>MCTS vs DDQN– Board size of 8x4</vt:lpstr>
      <vt:lpstr>Focusing light action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Eliav Shalelashvili</dc:creator>
  <cp:lastModifiedBy>Eliav Shalelashvili</cp:lastModifiedBy>
  <cp:revision>22</cp:revision>
  <dcterms:created xsi:type="dcterms:W3CDTF">2020-10-06T13:05:20Z</dcterms:created>
  <dcterms:modified xsi:type="dcterms:W3CDTF">2020-11-11T19:58:07Z</dcterms:modified>
</cp:coreProperties>
</file>