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63" r:id="rId4"/>
    <p:sldId id="264" r:id="rId5"/>
    <p:sldId id="262" r:id="rId6"/>
    <p:sldId id="257" r:id="rId7"/>
    <p:sldId id="265" r:id="rId8"/>
    <p:sldId id="258" r:id="rId9"/>
    <p:sldId id="259" r:id="rId10"/>
    <p:sldId id="260"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7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A11844D-8A49-4073-A05E-344FDC7A4DCC}" type="datetimeFigureOut">
              <a:rPr lang="es-BO" smtClean="0"/>
              <a:t>20/12/2023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C4B40B2-899B-4C8E-B50A-50F926408431}" type="slidenum">
              <a:rPr lang="es-BO" smtClean="0"/>
              <a:t>‹Nº›</a:t>
            </a:fld>
            <a:endParaRPr lang="es-BO"/>
          </a:p>
        </p:txBody>
      </p:sp>
    </p:spTree>
    <p:extLst>
      <p:ext uri="{BB962C8B-B14F-4D97-AF65-F5344CB8AC3E}">
        <p14:creationId xmlns:p14="http://schemas.microsoft.com/office/powerpoint/2010/main" val="1303409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A11844D-8A49-4073-A05E-344FDC7A4DCC}" type="datetimeFigureOut">
              <a:rPr lang="es-BO" smtClean="0"/>
              <a:t>20/12/2023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6C4B40B2-899B-4C8E-B50A-50F926408431}" type="slidenum">
              <a:rPr lang="es-BO" smtClean="0"/>
              <a:t>‹Nº›</a:t>
            </a:fld>
            <a:endParaRPr lang="es-BO"/>
          </a:p>
        </p:txBody>
      </p:sp>
    </p:spTree>
    <p:extLst>
      <p:ext uri="{BB962C8B-B14F-4D97-AF65-F5344CB8AC3E}">
        <p14:creationId xmlns:p14="http://schemas.microsoft.com/office/powerpoint/2010/main" val="3737207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A11844D-8A49-4073-A05E-344FDC7A4DCC}" type="datetimeFigureOut">
              <a:rPr lang="es-BO" smtClean="0"/>
              <a:t>20/12/2023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6C4B40B2-899B-4C8E-B50A-50F926408431}" type="slidenum">
              <a:rPr lang="es-BO" smtClean="0"/>
              <a:t>‹Nº›</a:t>
            </a:fld>
            <a:endParaRPr lang="es-BO"/>
          </a:p>
        </p:txBody>
      </p:sp>
    </p:spTree>
    <p:extLst>
      <p:ext uri="{BB962C8B-B14F-4D97-AF65-F5344CB8AC3E}">
        <p14:creationId xmlns:p14="http://schemas.microsoft.com/office/powerpoint/2010/main" val="3708536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A11844D-8A49-4073-A05E-344FDC7A4DCC}" type="datetimeFigureOut">
              <a:rPr lang="es-BO" smtClean="0"/>
              <a:t>20/12/2023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6C4B40B2-899B-4C8E-B50A-50F926408431}" type="slidenum">
              <a:rPr lang="es-BO" smtClean="0"/>
              <a:t>‹Nº›</a:t>
            </a:fld>
            <a:endParaRPr lang="es-BO"/>
          </a:p>
        </p:txBody>
      </p:sp>
    </p:spTree>
    <p:extLst>
      <p:ext uri="{BB962C8B-B14F-4D97-AF65-F5344CB8AC3E}">
        <p14:creationId xmlns:p14="http://schemas.microsoft.com/office/powerpoint/2010/main" val="354090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AA11844D-8A49-4073-A05E-344FDC7A4DCC}" type="datetimeFigureOut">
              <a:rPr lang="es-BO" smtClean="0"/>
              <a:t>20/12/2023</a:t>
            </a:fld>
            <a:endParaRPr lang="es-BO"/>
          </a:p>
        </p:txBody>
      </p:sp>
      <p:sp>
        <p:nvSpPr>
          <p:cNvPr id="5" name="Footer Placeholder 4"/>
          <p:cNvSpPr>
            <a:spLocks noGrp="1"/>
          </p:cNvSpPr>
          <p:nvPr>
            <p:ph type="ftr" sz="quarter" idx="11"/>
          </p:nvPr>
        </p:nvSpPr>
        <p:spPr>
          <a:xfrm>
            <a:off x="2182708" y="6272784"/>
            <a:ext cx="6327648" cy="365125"/>
          </a:xfrm>
        </p:spPr>
        <p:txBody>
          <a:bodyPr/>
          <a:lstStyle/>
          <a:p>
            <a:endParaRPr lang="es-BO"/>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C4B40B2-899B-4C8E-B50A-50F926408431}" type="slidenum">
              <a:rPr lang="es-BO" smtClean="0"/>
              <a:t>‹Nº›</a:t>
            </a:fld>
            <a:endParaRPr lang="es-BO"/>
          </a:p>
        </p:txBody>
      </p:sp>
    </p:spTree>
    <p:extLst>
      <p:ext uri="{BB962C8B-B14F-4D97-AF65-F5344CB8AC3E}">
        <p14:creationId xmlns:p14="http://schemas.microsoft.com/office/powerpoint/2010/main" val="1034721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A11844D-8A49-4073-A05E-344FDC7A4DCC}" type="datetimeFigureOut">
              <a:rPr lang="es-BO" smtClean="0"/>
              <a:t>20/12/2023</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6C4B40B2-899B-4C8E-B50A-50F926408431}" type="slidenum">
              <a:rPr lang="es-BO" smtClean="0"/>
              <a:t>‹Nº›</a:t>
            </a:fld>
            <a:endParaRPr lang="es-BO"/>
          </a:p>
        </p:txBody>
      </p:sp>
    </p:spTree>
    <p:extLst>
      <p:ext uri="{BB962C8B-B14F-4D97-AF65-F5344CB8AC3E}">
        <p14:creationId xmlns:p14="http://schemas.microsoft.com/office/powerpoint/2010/main" val="602741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A11844D-8A49-4073-A05E-344FDC7A4DCC}" type="datetimeFigureOut">
              <a:rPr lang="es-BO" smtClean="0"/>
              <a:t>20/12/2023</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6C4B40B2-899B-4C8E-B50A-50F926408431}" type="slidenum">
              <a:rPr lang="es-BO" smtClean="0"/>
              <a:t>‹Nº›</a:t>
            </a:fld>
            <a:endParaRPr lang="es-BO"/>
          </a:p>
        </p:txBody>
      </p:sp>
    </p:spTree>
    <p:extLst>
      <p:ext uri="{BB962C8B-B14F-4D97-AF65-F5344CB8AC3E}">
        <p14:creationId xmlns:p14="http://schemas.microsoft.com/office/powerpoint/2010/main" val="100774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A11844D-8A49-4073-A05E-344FDC7A4DCC}" type="datetimeFigureOut">
              <a:rPr lang="es-BO" smtClean="0"/>
              <a:t>20/12/2023</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6C4B40B2-899B-4C8E-B50A-50F926408431}" type="slidenum">
              <a:rPr lang="es-BO" smtClean="0"/>
              <a:t>‹Nº›</a:t>
            </a:fld>
            <a:endParaRPr lang="es-BO"/>
          </a:p>
        </p:txBody>
      </p:sp>
    </p:spTree>
    <p:extLst>
      <p:ext uri="{BB962C8B-B14F-4D97-AF65-F5344CB8AC3E}">
        <p14:creationId xmlns:p14="http://schemas.microsoft.com/office/powerpoint/2010/main" val="2008214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11844D-8A49-4073-A05E-344FDC7A4DCC}" type="datetimeFigureOut">
              <a:rPr lang="es-BO" smtClean="0"/>
              <a:t>20/12/2023</a:t>
            </a:fld>
            <a:endParaRPr lang="es-BO"/>
          </a:p>
        </p:txBody>
      </p:sp>
      <p:sp>
        <p:nvSpPr>
          <p:cNvPr id="3" name="Footer Placeholder 2"/>
          <p:cNvSpPr>
            <a:spLocks noGrp="1"/>
          </p:cNvSpPr>
          <p:nvPr>
            <p:ph type="ftr" sz="quarter" idx="11"/>
          </p:nvPr>
        </p:nvSpPr>
        <p:spPr/>
        <p:txBody>
          <a:bodyPr/>
          <a:lstStyle/>
          <a:p>
            <a:endParaRPr lang="es-BO"/>
          </a:p>
        </p:txBody>
      </p:sp>
      <p:sp>
        <p:nvSpPr>
          <p:cNvPr id="4" name="Slide Number Placeholder 3"/>
          <p:cNvSpPr>
            <a:spLocks noGrp="1"/>
          </p:cNvSpPr>
          <p:nvPr>
            <p:ph type="sldNum" sz="quarter" idx="12"/>
          </p:nvPr>
        </p:nvSpPr>
        <p:spPr/>
        <p:txBody>
          <a:bodyPr/>
          <a:lstStyle/>
          <a:p>
            <a:fld id="{6C4B40B2-899B-4C8E-B50A-50F926408431}" type="slidenum">
              <a:rPr lang="es-BO" smtClean="0"/>
              <a:t>‹Nº›</a:t>
            </a:fld>
            <a:endParaRPr lang="es-BO"/>
          </a:p>
        </p:txBody>
      </p:sp>
    </p:spTree>
    <p:extLst>
      <p:ext uri="{BB962C8B-B14F-4D97-AF65-F5344CB8AC3E}">
        <p14:creationId xmlns:p14="http://schemas.microsoft.com/office/powerpoint/2010/main" val="3362730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A11844D-8A49-4073-A05E-344FDC7A4DCC}" type="datetimeFigureOut">
              <a:rPr lang="es-BO" smtClean="0"/>
              <a:t>20/12/2023</a:t>
            </a:fld>
            <a:endParaRPr lang="es-BO"/>
          </a:p>
        </p:txBody>
      </p:sp>
      <p:sp>
        <p:nvSpPr>
          <p:cNvPr id="6" name="Footer Placeholder 5"/>
          <p:cNvSpPr>
            <a:spLocks noGrp="1"/>
          </p:cNvSpPr>
          <p:nvPr>
            <p:ph type="ftr" sz="quarter" idx="11"/>
          </p:nvPr>
        </p:nvSpPr>
        <p:spPr/>
        <p:txBody>
          <a:bodyPr/>
          <a:lstStyle/>
          <a:p>
            <a:endParaRPr lang="es-BO"/>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C4B40B2-899B-4C8E-B50A-50F926408431}" type="slidenum">
              <a:rPr lang="es-BO" smtClean="0"/>
              <a:t>‹Nº›</a:t>
            </a:fld>
            <a:endParaRPr lang="es-BO"/>
          </a:p>
        </p:txBody>
      </p:sp>
    </p:spTree>
    <p:extLst>
      <p:ext uri="{BB962C8B-B14F-4D97-AF65-F5344CB8AC3E}">
        <p14:creationId xmlns:p14="http://schemas.microsoft.com/office/powerpoint/2010/main" val="2024575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A11844D-8A49-4073-A05E-344FDC7A4DCC}" type="datetimeFigureOut">
              <a:rPr lang="es-BO" smtClean="0"/>
              <a:t>20/12/2023</a:t>
            </a:fld>
            <a:endParaRPr lang="es-BO"/>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C4B40B2-899B-4C8E-B50A-50F926408431}" type="slidenum">
              <a:rPr lang="es-BO" smtClean="0"/>
              <a:t>‹Nº›</a:t>
            </a:fld>
            <a:endParaRPr lang="es-BO"/>
          </a:p>
        </p:txBody>
      </p:sp>
    </p:spTree>
    <p:extLst>
      <p:ext uri="{BB962C8B-B14F-4D97-AF65-F5344CB8AC3E}">
        <p14:creationId xmlns:p14="http://schemas.microsoft.com/office/powerpoint/2010/main" val="2189354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A11844D-8A49-4073-A05E-344FDC7A4DCC}" type="datetimeFigureOut">
              <a:rPr lang="es-BO" smtClean="0"/>
              <a:t>20/12/2023</a:t>
            </a:fld>
            <a:endParaRPr lang="es-BO"/>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BO"/>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C4B40B2-899B-4C8E-B50A-50F926408431}" type="slidenum">
              <a:rPr lang="es-BO" smtClean="0"/>
              <a:t>‹Nº›</a:t>
            </a:fld>
            <a:endParaRPr lang="es-BO"/>
          </a:p>
        </p:txBody>
      </p:sp>
    </p:spTree>
    <p:extLst>
      <p:ext uri="{BB962C8B-B14F-4D97-AF65-F5344CB8AC3E}">
        <p14:creationId xmlns:p14="http://schemas.microsoft.com/office/powerpoint/2010/main" val="30906407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ubuntu.com/" TargetMode="Externa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es.wikipedia.org/wiki/Ubuntu" TargetMode="External"/><Relationship Id="rId4" Type="http://schemas.openxmlformats.org/officeDocument/2006/relationships/hyperlink" Target="http://es.wikipedia.org/wiki/Debian"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canonical.com/" TargetMode="External"/><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www.ubuntu.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9B6A6B-757A-0AE6-C34C-F88A273F84A2}"/>
              </a:ext>
            </a:extLst>
          </p:cNvPr>
          <p:cNvSpPr>
            <a:spLocks noGrp="1"/>
          </p:cNvSpPr>
          <p:nvPr>
            <p:ph type="ctrTitle"/>
          </p:nvPr>
        </p:nvSpPr>
        <p:spPr/>
        <p:txBody>
          <a:bodyPr/>
          <a:lstStyle/>
          <a:p>
            <a:r>
              <a:rPr lang="es-BO" dirty="0"/>
              <a:t>Proyecto </a:t>
            </a:r>
            <a:r>
              <a:rPr lang="es-BO" dirty="0" err="1"/>
              <a:t>sociofotmativo</a:t>
            </a:r>
            <a:r>
              <a:rPr lang="es-BO" dirty="0"/>
              <a:t> </a:t>
            </a:r>
          </a:p>
        </p:txBody>
      </p:sp>
      <p:sp>
        <p:nvSpPr>
          <p:cNvPr id="3" name="Subtítulo 2">
            <a:extLst>
              <a:ext uri="{FF2B5EF4-FFF2-40B4-BE49-F238E27FC236}">
                <a16:creationId xmlns:a16="http://schemas.microsoft.com/office/drawing/2014/main" id="{DE0923C7-8B70-D4D8-6ECD-7867E21616A0}"/>
              </a:ext>
            </a:extLst>
          </p:cNvPr>
          <p:cNvSpPr>
            <a:spLocks noGrp="1"/>
          </p:cNvSpPr>
          <p:nvPr>
            <p:ph type="subTitle" idx="1"/>
          </p:nvPr>
        </p:nvSpPr>
        <p:spPr>
          <a:xfrm>
            <a:off x="1069848" y="4389119"/>
            <a:ext cx="7891272" cy="2021011"/>
          </a:xfrm>
        </p:spPr>
        <p:txBody>
          <a:bodyPr>
            <a:normAutofit fontScale="92500" lnSpcReduction="10000"/>
          </a:bodyPr>
          <a:lstStyle/>
          <a:p>
            <a:r>
              <a:rPr lang="es-BO" dirty="0"/>
              <a:t>Grupo 3 </a:t>
            </a:r>
          </a:p>
          <a:p>
            <a:pPr algn="l"/>
            <a:r>
              <a:rPr lang="es-BO" dirty="0"/>
              <a:t>Integrantes:</a:t>
            </a:r>
          </a:p>
          <a:p>
            <a:pPr algn="l"/>
            <a:r>
              <a:rPr lang="es-BO" dirty="0"/>
              <a:t>Campos Vistas Eliazar </a:t>
            </a:r>
            <a:r>
              <a:rPr lang="es-BO" dirty="0" err="1"/>
              <a:t>Russev</a:t>
            </a:r>
            <a:r>
              <a:rPr lang="es-BO" dirty="0"/>
              <a:t> </a:t>
            </a:r>
          </a:p>
          <a:p>
            <a:pPr algn="l"/>
            <a:r>
              <a:rPr lang="es-BO" dirty="0"/>
              <a:t> </a:t>
            </a:r>
            <a:r>
              <a:rPr lang="es-BO" dirty="0" err="1"/>
              <a:t>Yabeta</a:t>
            </a:r>
            <a:r>
              <a:rPr lang="es-BO" dirty="0"/>
              <a:t> Yoshida Edward Anthony</a:t>
            </a:r>
          </a:p>
          <a:p>
            <a:pPr algn="l"/>
            <a:r>
              <a:rPr lang="es-BO" dirty="0"/>
              <a:t>Avalos Padilla Uziel</a:t>
            </a:r>
          </a:p>
        </p:txBody>
      </p:sp>
    </p:spTree>
    <p:extLst>
      <p:ext uri="{BB962C8B-B14F-4D97-AF65-F5344CB8AC3E}">
        <p14:creationId xmlns:p14="http://schemas.microsoft.com/office/powerpoint/2010/main" val="396942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FC5220-2A7A-4DD2-2AFA-308233F3444C}"/>
              </a:ext>
            </a:extLst>
          </p:cNvPr>
          <p:cNvSpPr>
            <a:spLocks noGrp="1"/>
          </p:cNvSpPr>
          <p:nvPr>
            <p:ph type="title"/>
          </p:nvPr>
        </p:nvSpPr>
        <p:spPr>
          <a:xfrm>
            <a:off x="1069848" y="484632"/>
            <a:ext cx="10058400" cy="980274"/>
          </a:xfrm>
        </p:spPr>
        <p:txBody>
          <a:bodyPr/>
          <a:lstStyle/>
          <a:p>
            <a:pPr algn="ctr"/>
            <a:r>
              <a:rPr lang="es-BO" dirty="0"/>
              <a:t>Bitrix24</a:t>
            </a:r>
          </a:p>
        </p:txBody>
      </p:sp>
      <p:sp>
        <p:nvSpPr>
          <p:cNvPr id="3" name="Marcador de contenido 2">
            <a:extLst>
              <a:ext uri="{FF2B5EF4-FFF2-40B4-BE49-F238E27FC236}">
                <a16:creationId xmlns:a16="http://schemas.microsoft.com/office/drawing/2014/main" id="{01502E6D-12BF-0C4A-F46F-E6CE9C965BDC}"/>
              </a:ext>
            </a:extLst>
          </p:cNvPr>
          <p:cNvSpPr>
            <a:spLocks noGrp="1"/>
          </p:cNvSpPr>
          <p:nvPr>
            <p:ph idx="1"/>
          </p:nvPr>
        </p:nvSpPr>
        <p:spPr>
          <a:xfrm>
            <a:off x="1069848" y="1464906"/>
            <a:ext cx="10058400" cy="3638939"/>
          </a:xfrm>
        </p:spPr>
        <p:txBody>
          <a:bodyPr/>
          <a:lstStyle/>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Es una herramienta online diseñada para ordenar las operaciones diarias, las tareas y los componentes de empresas u organizaciones sin fines de lucro. </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Desde el aspecto técnico, Bitrix24 es un servicio online en la nube al que puedes acceder a través del navegador o mediante una aplicación móvil o de escritorio. Cuenta con varios componentes distintos, como CRM, tareas y proyectos, chats, reuniones online, creador de sitios web, documentos online y mucho más, todos integrados y disponibles como parte de una única plataforma.</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33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E3DFA-9BBA-B80D-1399-761B42324E5B}"/>
              </a:ext>
            </a:extLst>
          </p:cNvPr>
          <p:cNvSpPr>
            <a:spLocks noGrp="1"/>
          </p:cNvSpPr>
          <p:nvPr>
            <p:ph type="title"/>
          </p:nvPr>
        </p:nvSpPr>
        <p:spPr>
          <a:xfrm>
            <a:off x="1069848" y="484632"/>
            <a:ext cx="10058400" cy="961613"/>
          </a:xfrm>
        </p:spPr>
        <p:txBody>
          <a:bodyPr>
            <a:noAutofit/>
          </a:bodyPr>
          <a:lstStyle/>
          <a:p>
            <a:pPr algn="ctr"/>
            <a:r>
              <a:rPr lang="es-ES" dirty="0"/>
              <a:t>¿Para qué se utiliza Bitrix24?</a:t>
            </a:r>
            <a:endParaRPr lang="es-BO" dirty="0"/>
          </a:p>
        </p:txBody>
      </p:sp>
      <p:sp>
        <p:nvSpPr>
          <p:cNvPr id="3" name="Marcador de contenido 2">
            <a:extLst>
              <a:ext uri="{FF2B5EF4-FFF2-40B4-BE49-F238E27FC236}">
                <a16:creationId xmlns:a16="http://schemas.microsoft.com/office/drawing/2014/main" id="{A57C12DE-D807-1D9D-E012-C3F499313334}"/>
              </a:ext>
            </a:extLst>
          </p:cNvPr>
          <p:cNvSpPr>
            <a:spLocks noGrp="1"/>
          </p:cNvSpPr>
          <p:nvPr>
            <p:ph idx="1"/>
          </p:nvPr>
        </p:nvSpPr>
        <p:spPr>
          <a:xfrm>
            <a:off x="1063752" y="1446244"/>
            <a:ext cx="10064496" cy="4927123"/>
          </a:xfrm>
        </p:spPr>
        <p:txBody>
          <a:bodyPr>
            <a:normAutofit fontScale="85000" lnSpcReduction="10000"/>
          </a:bodyPr>
          <a:lstStyle/>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Bitrix24 se puede utilizar para varios propósitos, los principales son ventas, marketing, comunicación, gestión de proyectos, servicio al cliente y colaboración online, especialmente para equipos remotos o híbridos.</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Usando Bitrix24, tú y tu equipo pueden fácilmente:</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comunicarse a través de chats y reuniones online</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gestionar clientes y ventas a través de nuestro CRM</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ejecutar proyectos utilizando nuestras herramientas de gestión de proyectos</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administrar tareas de los empleados y realizar un seguimiento de sus horas de trabajo</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editar de forma colaborativa documentos en tiempo real</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generar y procesar prospectos</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lanzar y rastrear e-mail marketing, SMM y otras campañas publicitarias</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crear sitios web y </a:t>
            </a:r>
            <a:r>
              <a:rPr lang="es-BO" sz="1800" kern="100" dirty="0" err="1">
                <a:effectLst/>
                <a:latin typeface="Arial" panose="020B0604020202020204" pitchFamily="34" charset="0"/>
                <a:ea typeface="Calibri" panose="020F0502020204030204" pitchFamily="34" charset="0"/>
                <a:cs typeface="Times New Roman" panose="02020603050405020304" pitchFamily="18" charset="0"/>
              </a:rPr>
              <a:t>landing</a:t>
            </a:r>
            <a:r>
              <a:rPr lang="es-BO" sz="1800" kern="100" dirty="0">
                <a:effectLst/>
                <a:latin typeface="Arial" panose="020B0604020202020204" pitchFamily="34" charset="0"/>
                <a:ea typeface="Calibri" panose="020F0502020204030204" pitchFamily="34" charset="0"/>
                <a:cs typeface="Times New Roman" panose="02020603050405020304" pitchFamily="18" charset="0"/>
              </a:rPr>
              <a:t> </a:t>
            </a:r>
            <a:r>
              <a:rPr lang="es-BO" sz="1800" kern="100" dirty="0" err="1">
                <a:effectLst/>
                <a:latin typeface="Arial" panose="020B0604020202020204" pitchFamily="34" charset="0"/>
                <a:ea typeface="Calibri" panose="020F0502020204030204" pitchFamily="34" charset="0"/>
                <a:cs typeface="Times New Roman" panose="02020603050405020304" pitchFamily="18" charset="0"/>
              </a:rPr>
              <a:t>pages</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BO" dirty="0"/>
          </a:p>
        </p:txBody>
      </p:sp>
    </p:spTree>
    <p:extLst>
      <p:ext uri="{BB962C8B-B14F-4D97-AF65-F5344CB8AC3E}">
        <p14:creationId xmlns:p14="http://schemas.microsoft.com/office/powerpoint/2010/main" val="1496345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A88A8-5502-FE6A-EF2D-B04B5122B4BC}"/>
              </a:ext>
            </a:extLst>
          </p:cNvPr>
          <p:cNvSpPr>
            <a:spLocks noGrp="1"/>
          </p:cNvSpPr>
          <p:nvPr>
            <p:ph type="title"/>
          </p:nvPr>
        </p:nvSpPr>
        <p:spPr/>
        <p:txBody>
          <a:bodyPr/>
          <a:lstStyle/>
          <a:p>
            <a:pPr algn="ctr"/>
            <a:r>
              <a:rPr lang="es-BO" dirty="0" smtClean="0"/>
              <a:t>INTRODUCCION</a:t>
            </a:r>
            <a:endParaRPr lang="es-BO" dirty="0"/>
          </a:p>
        </p:txBody>
      </p:sp>
      <p:sp>
        <p:nvSpPr>
          <p:cNvPr id="3" name="Marcador de contenido 2">
            <a:extLst>
              <a:ext uri="{FF2B5EF4-FFF2-40B4-BE49-F238E27FC236}">
                <a16:creationId xmlns:a16="http://schemas.microsoft.com/office/drawing/2014/main" id="{8D835CCA-6B7A-4140-D2C6-E75DB289DFFD}"/>
              </a:ext>
            </a:extLst>
          </p:cNvPr>
          <p:cNvSpPr>
            <a:spLocks noGrp="1"/>
          </p:cNvSpPr>
          <p:nvPr>
            <p:ph idx="1"/>
          </p:nvPr>
        </p:nvSpPr>
        <p:spPr/>
        <p:txBody>
          <a:bodyPr>
            <a:normAutofit/>
          </a:bodyPr>
          <a:lstStyle/>
          <a:p>
            <a:pPr marL="0" indent="0" fontAlgn="base">
              <a:buNone/>
            </a:pPr>
            <a:r>
              <a:rPr lang="en-US" sz="2800" dirty="0">
                <a:solidFill>
                  <a:srgbClr val="666666"/>
                </a:solidFill>
                <a:latin typeface="Open Sans" panose="020B0606030504020204" pitchFamily="34" charset="0"/>
              </a:rPr>
              <a:t>Good morning, colleagues, we are group number 3 in this project, we developed a form that allows us to identify possible clients, for this we have used two tools, being bitrix24, which is a management website that gives us access to a CRM, on the other. On the other hand, Apache2 has been used, an http server or web server that will host the source code of our form.</a:t>
            </a:r>
            <a:endParaRPr lang="es-ES" sz="2800" b="0" i="0" dirty="0">
              <a:solidFill>
                <a:srgbClr val="666666"/>
              </a:solidFill>
              <a:effectLst/>
              <a:latin typeface="Open Sans" panose="020B0606030504020204" pitchFamily="34"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3360" y="4146804"/>
            <a:ext cx="4650298" cy="2604167"/>
          </a:xfrm>
          <a:prstGeom prst="rect">
            <a:avLst/>
          </a:prstGeom>
        </p:spPr>
      </p:pic>
    </p:spTree>
    <p:extLst>
      <p:ext uri="{BB962C8B-B14F-4D97-AF65-F5344CB8AC3E}">
        <p14:creationId xmlns:p14="http://schemas.microsoft.com/office/powerpoint/2010/main" val="474933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A88A8-5502-FE6A-EF2D-B04B5122B4BC}"/>
              </a:ext>
            </a:extLst>
          </p:cNvPr>
          <p:cNvSpPr>
            <a:spLocks noGrp="1"/>
          </p:cNvSpPr>
          <p:nvPr>
            <p:ph type="title"/>
          </p:nvPr>
        </p:nvSpPr>
        <p:spPr/>
        <p:txBody>
          <a:bodyPr/>
          <a:lstStyle/>
          <a:p>
            <a:pPr algn="ctr"/>
            <a:r>
              <a:rPr lang="es-BO" dirty="0"/>
              <a:t>UBUNTU</a:t>
            </a:r>
          </a:p>
        </p:txBody>
      </p:sp>
      <p:sp>
        <p:nvSpPr>
          <p:cNvPr id="3" name="Marcador de contenido 2">
            <a:extLst>
              <a:ext uri="{FF2B5EF4-FFF2-40B4-BE49-F238E27FC236}">
                <a16:creationId xmlns:a16="http://schemas.microsoft.com/office/drawing/2014/main" id="{8D835CCA-6B7A-4140-D2C6-E75DB289DFFD}"/>
              </a:ext>
            </a:extLst>
          </p:cNvPr>
          <p:cNvSpPr>
            <a:spLocks noGrp="1"/>
          </p:cNvSpPr>
          <p:nvPr>
            <p:ph idx="1"/>
          </p:nvPr>
        </p:nvSpPr>
        <p:spPr/>
        <p:txBody>
          <a:bodyPr/>
          <a:lstStyle/>
          <a:p>
            <a:pPr algn="l" fontAlgn="base"/>
            <a:r>
              <a:rPr lang="es-ES" b="1" i="0" u="none" strike="noStrike" dirty="0">
                <a:solidFill>
                  <a:srgbClr val="2EA3F2"/>
                </a:solidFill>
                <a:effectLst/>
                <a:latin typeface="Open Sans" panose="020B0606030504020204" pitchFamily="34" charset="0"/>
                <a:hlinkClick r:id="rId3"/>
              </a:rPr>
              <a:t>Ubuntu</a:t>
            </a:r>
            <a:r>
              <a:rPr lang="es-ES" b="0" i="0" dirty="0">
                <a:solidFill>
                  <a:srgbClr val="666666"/>
                </a:solidFill>
                <a:effectLst/>
                <a:latin typeface="Open Sans" panose="020B0606030504020204" pitchFamily="34" charset="0"/>
              </a:rPr>
              <a:t> es una distribución GNU/Linux que ofrece un interesante sistema operativo para equipos de escritorio y servidores en el ámbito educativo. Es una distribución basada en </a:t>
            </a:r>
            <a:r>
              <a:rPr lang="es-ES" b="1" i="0" u="none" strike="noStrike" dirty="0">
                <a:solidFill>
                  <a:srgbClr val="2EA3F2"/>
                </a:solidFill>
                <a:effectLst/>
                <a:latin typeface="Open Sans" panose="020B0606030504020204" pitchFamily="34" charset="0"/>
                <a:hlinkClick r:id="rId4"/>
              </a:rPr>
              <a:t>Debian</a:t>
            </a:r>
            <a:r>
              <a:rPr lang="es-ES" b="0" i="0" dirty="0">
                <a:solidFill>
                  <a:srgbClr val="666666"/>
                </a:solidFill>
                <a:effectLst/>
                <a:latin typeface="Open Sans" panose="020B0606030504020204" pitchFamily="34" charset="0"/>
              </a:rPr>
              <a:t> cuyas principales características son:</a:t>
            </a:r>
          </a:p>
          <a:p>
            <a:pPr algn="l" fontAlgn="base">
              <a:buFont typeface="Arial" panose="020B0604020202020204" pitchFamily="34" charset="0"/>
              <a:buChar char="•"/>
            </a:pPr>
            <a:r>
              <a:rPr lang="es-ES" b="0" i="0" dirty="0">
                <a:solidFill>
                  <a:srgbClr val="666666"/>
                </a:solidFill>
                <a:effectLst/>
                <a:latin typeface="Open Sans" panose="020B0606030504020204" pitchFamily="34" charset="0"/>
              </a:rPr>
              <a:t>Facilidad de manejo</a:t>
            </a:r>
          </a:p>
          <a:p>
            <a:pPr algn="l" fontAlgn="base">
              <a:buFont typeface="Arial" panose="020B0604020202020204" pitchFamily="34" charset="0"/>
              <a:buChar char="•"/>
            </a:pPr>
            <a:r>
              <a:rPr lang="es-ES" b="0" i="0" dirty="0">
                <a:solidFill>
                  <a:srgbClr val="666666"/>
                </a:solidFill>
                <a:effectLst/>
                <a:latin typeface="Open Sans" panose="020B0606030504020204" pitchFamily="34" charset="0"/>
              </a:rPr>
              <a:t>Actualizaciones frecuentes</a:t>
            </a:r>
          </a:p>
          <a:p>
            <a:pPr algn="l" fontAlgn="base">
              <a:buFont typeface="Arial" panose="020B0604020202020204" pitchFamily="34" charset="0"/>
              <a:buChar char="•"/>
            </a:pPr>
            <a:r>
              <a:rPr lang="es-ES" b="0" i="0" dirty="0">
                <a:solidFill>
                  <a:srgbClr val="666666"/>
                </a:solidFill>
                <a:effectLst/>
                <a:latin typeface="Open Sans" panose="020B0606030504020204" pitchFamily="34" charset="0"/>
              </a:rPr>
              <a:t>Facilidad de instalación del sistema</a:t>
            </a:r>
          </a:p>
          <a:p>
            <a:pPr algn="l" fontAlgn="base">
              <a:buFont typeface="Arial" panose="020B0604020202020204" pitchFamily="34" charset="0"/>
              <a:buChar char="•"/>
            </a:pPr>
            <a:r>
              <a:rPr lang="es-ES" b="0" i="0" dirty="0">
                <a:solidFill>
                  <a:srgbClr val="666666"/>
                </a:solidFill>
                <a:effectLst/>
                <a:latin typeface="Open Sans" panose="020B0606030504020204" pitchFamily="34" charset="0"/>
              </a:rPr>
              <a:t>Búsqueda e instalación de programas robusta y fácil al basarse en paquetes.</a:t>
            </a:r>
          </a:p>
          <a:p>
            <a:pPr algn="l" fontAlgn="base">
              <a:buFont typeface="Arial" panose="020B0604020202020204" pitchFamily="34" charset="0"/>
              <a:buChar char="•"/>
            </a:pPr>
            <a:r>
              <a:rPr lang="es-ES" b="0" i="0" dirty="0">
                <a:solidFill>
                  <a:srgbClr val="666666"/>
                </a:solidFill>
                <a:effectLst/>
                <a:latin typeface="Open Sans" panose="020B0606030504020204" pitchFamily="34" charset="0"/>
              </a:rPr>
              <a:t>Libertad de uso y distribución.</a:t>
            </a:r>
          </a:p>
          <a:p>
            <a:pPr algn="l" fontAlgn="base"/>
            <a:r>
              <a:rPr lang="es-ES" b="0" i="0" dirty="0">
                <a:solidFill>
                  <a:srgbClr val="666666"/>
                </a:solidFill>
                <a:effectLst/>
                <a:latin typeface="Open Sans" panose="020B0606030504020204" pitchFamily="34" charset="0"/>
              </a:rPr>
              <a:t>El término “</a:t>
            </a:r>
            <a:r>
              <a:rPr lang="es-ES" b="0" i="0" u="none" strike="noStrike" dirty="0">
                <a:solidFill>
                  <a:srgbClr val="2EA3F2"/>
                </a:solidFill>
                <a:effectLst/>
                <a:latin typeface="Open Sans" panose="020B0606030504020204" pitchFamily="34" charset="0"/>
                <a:hlinkClick r:id="rId5"/>
              </a:rPr>
              <a:t>Ubuntu</a:t>
            </a:r>
            <a:r>
              <a:rPr lang="es-ES" b="0" i="0" dirty="0">
                <a:solidFill>
                  <a:srgbClr val="666666"/>
                </a:solidFill>
                <a:effectLst/>
                <a:latin typeface="Open Sans" panose="020B0606030504020204" pitchFamily="34" charset="0"/>
              </a:rPr>
              <a:t>” proviene del zulú y significa “humanidad hacia otros” o bien “yo soy porque nosotros somos”. Precisamente su slogan “Linux para seres humanos” (Linux </a:t>
            </a:r>
            <a:r>
              <a:rPr lang="es-ES" b="0" i="0" dirty="0" err="1">
                <a:solidFill>
                  <a:srgbClr val="666666"/>
                </a:solidFill>
                <a:effectLst/>
                <a:latin typeface="Open Sans" panose="020B0606030504020204" pitchFamily="34" charset="0"/>
              </a:rPr>
              <a:t>for</a:t>
            </a:r>
            <a:r>
              <a:rPr lang="es-ES" b="0" i="0" dirty="0">
                <a:solidFill>
                  <a:srgbClr val="666666"/>
                </a:solidFill>
                <a:effectLst/>
                <a:latin typeface="Open Sans" panose="020B0606030504020204" pitchFamily="34" charset="0"/>
              </a:rPr>
              <a:t> Human </a:t>
            </a:r>
            <a:r>
              <a:rPr lang="es-ES" b="0" i="0" dirty="0" err="1">
                <a:solidFill>
                  <a:srgbClr val="666666"/>
                </a:solidFill>
                <a:effectLst/>
                <a:latin typeface="Open Sans" panose="020B0606030504020204" pitchFamily="34" charset="0"/>
              </a:rPr>
              <a:t>Beings</a:t>
            </a:r>
            <a:r>
              <a:rPr lang="es-ES" b="0" i="0" dirty="0">
                <a:solidFill>
                  <a:srgbClr val="666666"/>
                </a:solidFill>
                <a:effectLst/>
                <a:latin typeface="Open Sans" panose="020B0606030504020204" pitchFamily="34" charset="0"/>
              </a:rPr>
              <a:t>) pretende enfatizar esa facilidad de manejo</a:t>
            </a:r>
          </a:p>
          <a:p>
            <a:endParaRPr lang="es-BO" dirty="0"/>
          </a:p>
        </p:txBody>
      </p:sp>
      <p:pic>
        <p:nvPicPr>
          <p:cNvPr id="4" name="Imagen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04715" y="2720340"/>
            <a:ext cx="2923533" cy="1642654"/>
          </a:xfrm>
          <a:prstGeom prst="rect">
            <a:avLst/>
          </a:prstGeom>
        </p:spPr>
      </p:pic>
    </p:spTree>
    <p:extLst>
      <p:ext uri="{BB962C8B-B14F-4D97-AF65-F5344CB8AC3E}">
        <p14:creationId xmlns:p14="http://schemas.microsoft.com/office/powerpoint/2010/main" val="2506259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60E16AB-C602-ACD0-3972-098612698CBF}"/>
              </a:ext>
            </a:extLst>
          </p:cNvPr>
          <p:cNvSpPr>
            <a:spLocks noGrp="1"/>
          </p:cNvSpPr>
          <p:nvPr>
            <p:ph idx="1"/>
          </p:nvPr>
        </p:nvSpPr>
        <p:spPr/>
        <p:txBody>
          <a:bodyPr/>
          <a:lstStyle/>
          <a:p>
            <a:r>
              <a:rPr lang="es-ES" b="0" i="0" dirty="0">
                <a:solidFill>
                  <a:srgbClr val="666666"/>
                </a:solidFill>
                <a:effectLst/>
                <a:latin typeface="Open Sans" panose="020B0606030504020204" pitchFamily="34" charset="0"/>
              </a:rPr>
              <a:t>Está patrocinado por </a:t>
            </a:r>
            <a:r>
              <a:rPr lang="es-ES" b="0" i="0" u="none" strike="noStrike" dirty="0">
                <a:solidFill>
                  <a:srgbClr val="2EA3F2"/>
                </a:solidFill>
                <a:effectLst/>
                <a:latin typeface="Open Sans" panose="020B0606030504020204" pitchFamily="34" charset="0"/>
                <a:hlinkClick r:id="rId3"/>
              </a:rPr>
              <a:t>Canonical Ltd.</a:t>
            </a:r>
            <a:r>
              <a:rPr lang="es-ES" b="0" i="0" dirty="0">
                <a:solidFill>
                  <a:srgbClr val="666666"/>
                </a:solidFill>
                <a:effectLst/>
                <a:latin typeface="Open Sans" panose="020B0606030504020204" pitchFamily="34" charset="0"/>
              </a:rPr>
              <a:t> Se trata de una compañía británica privada fundada y financiada por el empresario sudafricano Mark Shuttleworth. Esta empresa ofrece Ubuntu de forma libre y gratuita aprovechando las aportaciones de los desarrolladores de una amplia comunidad a nivel mundial. En lugar de lucrarse por la distribución del sistema, su financiación se obtiene del soporte técnico. La versión estable más reciente es </a:t>
            </a:r>
            <a:r>
              <a:rPr lang="es-ES" b="0" i="0" u="none" strike="noStrike" dirty="0">
                <a:solidFill>
                  <a:srgbClr val="2EA3F2"/>
                </a:solidFill>
                <a:effectLst/>
                <a:latin typeface="Open Sans" panose="020B0606030504020204" pitchFamily="34" charset="0"/>
                <a:hlinkClick r:id="rId4"/>
              </a:rPr>
              <a:t>Ubuntu 14.04</a:t>
            </a:r>
            <a:r>
              <a:rPr lang="es-ES" b="0" i="0" dirty="0">
                <a:solidFill>
                  <a:srgbClr val="666666"/>
                </a:solidFill>
                <a:effectLst/>
                <a:latin typeface="Open Sans" panose="020B0606030504020204" pitchFamily="34" charset="0"/>
              </a:rPr>
              <a:t> porque fue publicada en abril(04) del año 2014 (14). Fue bautizada con el nombre clave “</a:t>
            </a:r>
            <a:r>
              <a:rPr lang="es-ES" b="0" i="0" dirty="0" err="1">
                <a:solidFill>
                  <a:srgbClr val="666666"/>
                </a:solidFill>
                <a:effectLst/>
                <a:latin typeface="Open Sans" panose="020B0606030504020204" pitchFamily="34" charset="0"/>
              </a:rPr>
              <a:t>Trusty</a:t>
            </a:r>
            <a:r>
              <a:rPr lang="es-ES" b="0" i="0" dirty="0">
                <a:solidFill>
                  <a:srgbClr val="666666"/>
                </a:solidFill>
                <a:effectLst/>
                <a:latin typeface="Open Sans" panose="020B0606030504020204" pitchFamily="34" charset="0"/>
              </a:rPr>
              <a:t> </a:t>
            </a:r>
            <a:r>
              <a:rPr lang="es-ES" b="0" i="0" dirty="0" err="1">
                <a:solidFill>
                  <a:srgbClr val="666666"/>
                </a:solidFill>
                <a:effectLst/>
                <a:latin typeface="Open Sans" panose="020B0606030504020204" pitchFamily="34" charset="0"/>
              </a:rPr>
              <a:t>Tahr</a:t>
            </a:r>
            <a:r>
              <a:rPr lang="es-ES" b="0" i="0" dirty="0">
                <a:solidFill>
                  <a:srgbClr val="666666"/>
                </a:solidFill>
                <a:effectLst/>
                <a:latin typeface="Open Sans" panose="020B0606030504020204" pitchFamily="34" charset="0"/>
              </a:rPr>
              <a:t>” (tauro fiel). Es una versión LTS con soporte extendido para 5 años para equipos de escritorio (versión Desktop) y para servidores (versión Server). </a:t>
            </a:r>
            <a:endParaRPr lang="es-BO" dirty="0"/>
          </a:p>
        </p:txBody>
      </p:sp>
      <p:pic>
        <p:nvPicPr>
          <p:cNvPr id="2" name="Imagen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6800" y="4580572"/>
            <a:ext cx="4630103" cy="13924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05137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60D727-DD60-FC82-0BF2-43ED926ECE67}"/>
              </a:ext>
            </a:extLst>
          </p:cNvPr>
          <p:cNvSpPr>
            <a:spLocks noGrp="1"/>
          </p:cNvSpPr>
          <p:nvPr>
            <p:ph type="title"/>
          </p:nvPr>
        </p:nvSpPr>
        <p:spPr/>
        <p:txBody>
          <a:bodyPr/>
          <a:lstStyle/>
          <a:p>
            <a:pPr algn="ctr"/>
            <a:r>
              <a:rPr lang="es-BO" dirty="0"/>
              <a:t>¿Qué es un servidor?</a:t>
            </a:r>
          </a:p>
        </p:txBody>
      </p:sp>
      <p:sp>
        <p:nvSpPr>
          <p:cNvPr id="3" name="Marcador de contenido 2">
            <a:extLst>
              <a:ext uri="{FF2B5EF4-FFF2-40B4-BE49-F238E27FC236}">
                <a16:creationId xmlns:a16="http://schemas.microsoft.com/office/drawing/2014/main" id="{BE5C93B7-EE5F-32D5-1D48-BA78A02DBF71}"/>
              </a:ext>
            </a:extLst>
          </p:cNvPr>
          <p:cNvSpPr>
            <a:spLocks noGrp="1"/>
          </p:cNvSpPr>
          <p:nvPr>
            <p:ph idx="1"/>
          </p:nvPr>
        </p:nvSpPr>
        <p:spPr/>
        <p:txBody>
          <a:bodyPr/>
          <a:lstStyle/>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Un servidor web (server) es un ordenador de gran potencia que se encarga de “prestar el servicio” de transmitir la información pedida por sus clientes (otros ordenadores, dispositivos móviles, impresoras, personas, etc.)</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Los servidores web (web server) son un componente de los servidores que tienen como principal función almacenar, en web hosting, todos los archivos propios de una página web (imágenes, textos, videos, etc.) y transmitirlos a los usuarios a través de los navegadores mediante el protocolo HTTP (</a:t>
            </a:r>
            <a:r>
              <a:rPr lang="es-BO" sz="1800" kern="100" dirty="0" err="1">
                <a:effectLst/>
                <a:latin typeface="Arial" panose="020B0604020202020204" pitchFamily="34" charset="0"/>
                <a:ea typeface="Calibri" panose="020F0502020204030204" pitchFamily="34" charset="0"/>
                <a:cs typeface="Times New Roman" panose="02020603050405020304" pitchFamily="18" charset="0"/>
              </a:rPr>
              <a:t>Hipertext</a:t>
            </a:r>
            <a:r>
              <a:rPr lang="es-BO" sz="1800" kern="100" dirty="0">
                <a:effectLst/>
                <a:latin typeface="Arial" panose="020B0604020202020204" pitchFamily="34" charset="0"/>
                <a:ea typeface="Calibri" panose="020F0502020204030204" pitchFamily="34" charset="0"/>
                <a:cs typeface="Times New Roman" panose="02020603050405020304" pitchFamily="18" charset="0"/>
              </a:rPr>
              <a:t> Transfer </a:t>
            </a:r>
            <a:r>
              <a:rPr lang="es-BO" sz="1800" kern="100" dirty="0" err="1">
                <a:effectLst/>
                <a:latin typeface="Arial" panose="020B0604020202020204" pitchFamily="34" charset="0"/>
                <a:ea typeface="Calibri" panose="020F0502020204030204" pitchFamily="34" charset="0"/>
                <a:cs typeface="Times New Roman" panose="02020603050405020304" pitchFamily="18" charset="0"/>
              </a:rPr>
              <a:t>Protocol</a:t>
            </a:r>
            <a:r>
              <a:rPr lang="es-BO" sz="1800" kern="100" dirty="0">
                <a:effectLst/>
                <a:latin typeface="Arial" panose="020B0604020202020204" pitchFamily="34" charset="0"/>
                <a:ea typeface="Calibri" panose="020F0502020204030204" pitchFamily="34" charset="0"/>
                <a:cs typeface="Times New Roman" panose="02020603050405020304" pitchFamily="18" charset="0"/>
              </a:rPr>
              <a:t>).</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BO"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060" y="4572000"/>
            <a:ext cx="2847975"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45927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8A24B9-1811-3695-027B-F85057899380}"/>
              </a:ext>
            </a:extLst>
          </p:cNvPr>
          <p:cNvSpPr>
            <a:spLocks noGrp="1"/>
          </p:cNvSpPr>
          <p:nvPr>
            <p:ph type="title"/>
          </p:nvPr>
        </p:nvSpPr>
        <p:spPr/>
        <p:txBody>
          <a:bodyPr/>
          <a:lstStyle/>
          <a:p>
            <a:pPr algn="ctr"/>
            <a:r>
              <a:rPr lang="es-BO" dirty="0"/>
              <a:t>apaches</a:t>
            </a:r>
          </a:p>
        </p:txBody>
      </p:sp>
      <p:sp>
        <p:nvSpPr>
          <p:cNvPr id="3" name="Marcador de contenido 2">
            <a:extLst>
              <a:ext uri="{FF2B5EF4-FFF2-40B4-BE49-F238E27FC236}">
                <a16:creationId xmlns:a16="http://schemas.microsoft.com/office/drawing/2014/main" id="{AAE44659-95D8-BE83-C174-32AD060159BA}"/>
              </a:ext>
            </a:extLst>
          </p:cNvPr>
          <p:cNvSpPr>
            <a:spLocks noGrp="1"/>
          </p:cNvSpPr>
          <p:nvPr>
            <p:ph idx="1"/>
          </p:nvPr>
        </p:nvSpPr>
        <p:spPr/>
        <p:txBody>
          <a:bodyPr>
            <a:normAutofit lnSpcReduction="10000"/>
          </a:bodyPr>
          <a:lstStyle/>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Apache es un servidor web de </a:t>
            </a:r>
            <a:r>
              <a:rPr lang="es-BO" sz="1800" kern="100" dirty="0" err="1">
                <a:effectLst/>
                <a:latin typeface="Arial" panose="020B0604020202020204" pitchFamily="34" charset="0"/>
                <a:ea typeface="Calibri" panose="020F0502020204030204" pitchFamily="34" charset="0"/>
                <a:cs typeface="Times New Roman" panose="02020603050405020304" pitchFamily="18" charset="0"/>
              </a:rPr>
              <a:t>de</a:t>
            </a:r>
            <a:r>
              <a:rPr lang="es-BO" sz="1800" kern="100" dirty="0">
                <a:effectLst/>
                <a:latin typeface="Arial" panose="020B0604020202020204" pitchFamily="34" charset="0"/>
                <a:ea typeface="Calibri" panose="020F0502020204030204" pitchFamily="34" charset="0"/>
                <a:cs typeface="Times New Roman" panose="02020603050405020304" pitchFamily="18" charset="0"/>
              </a:rPr>
              <a:t> código abierto, multiplataforma y gratuito.</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Este web server es uno de los más utilizados en el mundo, actualmente el 43% de los sitios webs funcionan con él.</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El nombre Apache se refiere a la tribu de los nativos americanos, conocidos por su gran resistencia en el combate y por sus estrategias de guerra.</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Se ha vuelto muy popular entre los programadores debido a su modularidad y actualización constante por parte de la comunidad, la mayoría de servidores Apache los podemos encontrar en la mayoría de hosting a nivel mundial, funcionando sin problema con paneles como </a:t>
            </a:r>
            <a:r>
              <a:rPr lang="es-BO" sz="1800" kern="100" dirty="0" err="1">
                <a:effectLst/>
                <a:latin typeface="Arial" panose="020B0604020202020204" pitchFamily="34" charset="0"/>
                <a:ea typeface="Calibri" panose="020F0502020204030204" pitchFamily="34" charset="0"/>
                <a:cs typeface="Times New Roman" panose="02020603050405020304" pitchFamily="18" charset="0"/>
              </a:rPr>
              <a:t>WePanel</a:t>
            </a:r>
            <a:r>
              <a:rPr lang="es-BO" sz="1800" kern="100" dirty="0">
                <a:effectLst/>
                <a:latin typeface="Arial" panose="020B0604020202020204" pitchFamily="34" charset="0"/>
                <a:ea typeface="Calibri" panose="020F0502020204030204" pitchFamily="34" charset="0"/>
                <a:cs typeface="Times New Roman" panose="02020603050405020304" pitchFamily="18" charset="0"/>
              </a:rPr>
              <a:t>, Plesk, </a:t>
            </a:r>
            <a:r>
              <a:rPr lang="es-BO" sz="1800" kern="100" dirty="0" err="1">
                <a:effectLst/>
                <a:latin typeface="Arial" panose="020B0604020202020204" pitchFamily="34" charset="0"/>
                <a:ea typeface="Calibri" panose="020F0502020204030204" pitchFamily="34" charset="0"/>
                <a:cs typeface="Times New Roman" panose="02020603050405020304" pitchFamily="18" charset="0"/>
              </a:rPr>
              <a:t>VestaCP</a:t>
            </a:r>
            <a:r>
              <a:rPr lang="es-BO" sz="1800" kern="100" dirty="0">
                <a:effectLst/>
                <a:latin typeface="Arial" panose="020B0604020202020204" pitchFamily="34" charset="0"/>
                <a:ea typeface="Calibri" panose="020F0502020204030204" pitchFamily="34" charset="0"/>
                <a:cs typeface="Times New Roman" panose="02020603050405020304" pitchFamily="18" charset="0"/>
              </a:rPr>
              <a:t>, etc.</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Una de las principales características de Apache es el uso del archivo .</a:t>
            </a:r>
            <a:r>
              <a:rPr lang="es-BO" sz="1800" kern="100" dirty="0" err="1">
                <a:effectLst/>
                <a:latin typeface="Arial" panose="020B0604020202020204" pitchFamily="34" charset="0"/>
                <a:ea typeface="Calibri" panose="020F0502020204030204" pitchFamily="34" charset="0"/>
                <a:cs typeface="Times New Roman" panose="02020603050405020304" pitchFamily="18" charset="0"/>
              </a:rPr>
              <a:t>htaccess</a:t>
            </a:r>
            <a:r>
              <a:rPr lang="es-BO" sz="1800" kern="100" dirty="0">
                <a:effectLst/>
                <a:latin typeface="Arial" panose="020B0604020202020204" pitchFamily="34" charset="0"/>
                <a:ea typeface="Calibri" panose="020F0502020204030204" pitchFamily="34" charset="0"/>
                <a:cs typeface="Times New Roman" panose="02020603050405020304" pitchFamily="18" charset="0"/>
              </a:rPr>
              <a:t>, muy utilizado entre todos los usuarios web.</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0285" y="484632"/>
            <a:ext cx="3057525" cy="1495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34512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5808F5-78E5-34E2-828F-1C2B39282CB2}"/>
              </a:ext>
            </a:extLst>
          </p:cNvPr>
          <p:cNvSpPr>
            <a:spLocks noGrp="1"/>
          </p:cNvSpPr>
          <p:nvPr>
            <p:ph type="title"/>
          </p:nvPr>
        </p:nvSpPr>
        <p:spPr>
          <a:xfrm>
            <a:off x="1069848" y="484632"/>
            <a:ext cx="10058400" cy="1032883"/>
          </a:xfrm>
        </p:spPr>
        <p:txBody>
          <a:bodyPr/>
          <a:lstStyle/>
          <a:p>
            <a:pPr algn="ctr"/>
            <a:r>
              <a:rPr lang="es-BO" dirty="0"/>
              <a:t>Instalación de APACHES </a:t>
            </a:r>
          </a:p>
        </p:txBody>
      </p:sp>
      <p:sp>
        <p:nvSpPr>
          <p:cNvPr id="3" name="Marcador de contenido 2">
            <a:extLst>
              <a:ext uri="{FF2B5EF4-FFF2-40B4-BE49-F238E27FC236}">
                <a16:creationId xmlns:a16="http://schemas.microsoft.com/office/drawing/2014/main" id="{E645E45E-3445-6B79-3F1A-1979D310478E}"/>
              </a:ext>
            </a:extLst>
          </p:cNvPr>
          <p:cNvSpPr>
            <a:spLocks noGrp="1"/>
          </p:cNvSpPr>
          <p:nvPr>
            <p:ph idx="1"/>
          </p:nvPr>
        </p:nvSpPr>
        <p:spPr>
          <a:xfrm>
            <a:off x="1069848" y="1517515"/>
            <a:ext cx="10058400" cy="4654685"/>
          </a:xfrm>
        </p:spPr>
        <p:txBody>
          <a:bodyPr>
            <a:normAutofit fontScale="92500" lnSpcReduction="20000"/>
          </a:bodyPr>
          <a:lstStyle/>
          <a:p>
            <a:r>
              <a:rPr lang="es-ES" b="1" dirty="0"/>
              <a:t>Paso 1. Actualiza la lista de paquetes</a:t>
            </a:r>
          </a:p>
          <a:p>
            <a:r>
              <a:rPr lang="es-ES" dirty="0"/>
              <a:t>Abre la terminal y realiza una actualización.</a:t>
            </a:r>
          </a:p>
          <a:p>
            <a:r>
              <a:rPr lang="es-ES" b="1" dirty="0">
                <a:effectLst>
                  <a:outerShdw blurRad="38100" dist="38100" dir="2700000" algn="tl">
                    <a:srgbClr val="000000">
                      <a:alpha val="43137"/>
                    </a:srgbClr>
                  </a:outerShdw>
                </a:effectLst>
              </a:rPr>
              <a:t>$ sudo </a:t>
            </a:r>
            <a:r>
              <a:rPr lang="es-ES" b="1" dirty="0" err="1">
                <a:effectLst>
                  <a:outerShdw blurRad="38100" dist="38100" dir="2700000" algn="tl">
                    <a:srgbClr val="000000">
                      <a:alpha val="43137"/>
                    </a:srgbClr>
                  </a:outerShdw>
                </a:effectLst>
              </a:rPr>
              <a:t>apt</a:t>
            </a:r>
            <a:r>
              <a:rPr lang="es-ES" b="1" dirty="0">
                <a:effectLst>
                  <a:outerShdw blurRad="38100" dist="38100" dir="2700000" algn="tl">
                    <a:srgbClr val="000000">
                      <a:alpha val="43137"/>
                    </a:srgbClr>
                  </a:outerShdw>
                </a:effectLst>
              </a:rPr>
              <a:t> </a:t>
            </a:r>
            <a:r>
              <a:rPr lang="es-ES" b="1" dirty="0" err="1">
                <a:effectLst>
                  <a:outerShdw blurRad="38100" dist="38100" dir="2700000" algn="tl">
                    <a:srgbClr val="000000">
                      <a:alpha val="43137"/>
                    </a:srgbClr>
                  </a:outerShdw>
                </a:effectLst>
              </a:rPr>
              <a:t>update</a:t>
            </a:r>
            <a:endParaRPr lang="es-ES" b="1" dirty="0">
              <a:effectLst>
                <a:outerShdw blurRad="38100" dist="38100" dir="2700000" algn="tl">
                  <a:srgbClr val="000000">
                    <a:alpha val="43137"/>
                  </a:srgbClr>
                </a:outerShdw>
              </a:effectLst>
            </a:endParaRPr>
          </a:p>
          <a:p>
            <a:r>
              <a:rPr lang="es-ES" dirty="0" err="1"/>
              <a:t>bash</a:t>
            </a:r>
            <a:endParaRPr lang="es-ES" dirty="0"/>
          </a:p>
          <a:p>
            <a:r>
              <a:rPr lang="es-ES" b="1" dirty="0"/>
              <a:t>Paso 2. Instala el paquete Apache</a:t>
            </a:r>
          </a:p>
          <a:p>
            <a:r>
              <a:rPr lang="es-ES" dirty="0"/>
              <a:t>A continuación, instala el paquete Apache con todas sus dependencias utilizando el comando de APT </a:t>
            </a:r>
            <a:r>
              <a:rPr lang="es-ES" dirty="0" err="1"/>
              <a:t>install</a:t>
            </a:r>
            <a:r>
              <a:rPr lang="es-ES" dirty="0"/>
              <a:t>.</a:t>
            </a:r>
          </a:p>
          <a:p>
            <a:r>
              <a:rPr lang="es-ES" b="1" dirty="0">
                <a:effectLst>
                  <a:outerShdw blurRad="38100" dist="38100" dir="2700000" algn="tl">
                    <a:srgbClr val="000000">
                      <a:alpha val="43137"/>
                    </a:srgbClr>
                  </a:outerShdw>
                </a:effectLst>
              </a:rPr>
              <a:t>$ sudo </a:t>
            </a:r>
            <a:r>
              <a:rPr lang="es-ES" b="1" dirty="0" err="1">
                <a:effectLst>
                  <a:outerShdw blurRad="38100" dist="38100" dir="2700000" algn="tl">
                    <a:srgbClr val="000000">
                      <a:alpha val="43137"/>
                    </a:srgbClr>
                  </a:outerShdw>
                </a:effectLst>
              </a:rPr>
              <a:t>apt</a:t>
            </a:r>
            <a:r>
              <a:rPr lang="es-ES" b="1" dirty="0">
                <a:effectLst>
                  <a:outerShdw blurRad="38100" dist="38100" dir="2700000" algn="tl">
                    <a:srgbClr val="000000">
                      <a:alpha val="43137"/>
                    </a:srgbClr>
                  </a:outerShdw>
                </a:effectLst>
              </a:rPr>
              <a:t> </a:t>
            </a:r>
            <a:r>
              <a:rPr lang="es-ES" b="1" dirty="0" err="1">
                <a:effectLst>
                  <a:outerShdw blurRad="38100" dist="38100" dir="2700000" algn="tl">
                    <a:srgbClr val="000000">
                      <a:alpha val="43137"/>
                    </a:srgbClr>
                  </a:outerShdw>
                </a:effectLst>
              </a:rPr>
              <a:t>install</a:t>
            </a:r>
            <a:r>
              <a:rPr lang="es-ES" b="1" dirty="0">
                <a:effectLst>
                  <a:outerShdw blurRad="38100" dist="38100" dir="2700000" algn="tl">
                    <a:srgbClr val="000000">
                      <a:alpha val="43137"/>
                    </a:srgbClr>
                  </a:outerShdw>
                </a:effectLst>
              </a:rPr>
              <a:t> apache2</a:t>
            </a:r>
          </a:p>
          <a:p>
            <a:r>
              <a:rPr lang="es-ES" b="1" dirty="0"/>
              <a:t>Paso 3. Cambia la configuración del cortafuegos</a:t>
            </a:r>
          </a:p>
          <a:p>
            <a:r>
              <a:rPr lang="es-ES" dirty="0"/>
              <a:t>Para configurar Apache, es necesario activar el </a:t>
            </a:r>
            <a:r>
              <a:rPr lang="es-ES" dirty="0" err="1"/>
              <a:t>Uncomplicated</a:t>
            </a:r>
            <a:r>
              <a:rPr lang="es-ES" dirty="0"/>
              <a:t> Firewall (UFW) en Ubuntu. Una vez instalado Apache en Ubuntu, Apache configura perfiles de aplicación en UFW con los que se puede regular el tráfico de datos a los puertos web.</a:t>
            </a:r>
          </a:p>
          <a:p>
            <a:r>
              <a:rPr lang="es-ES" dirty="0"/>
              <a:t>Utiliza el siguiente comando para mostrar la lista de perfiles de aplicación:</a:t>
            </a:r>
          </a:p>
          <a:p>
            <a:r>
              <a:rPr lang="es-ES" b="1" dirty="0">
                <a:effectLst>
                  <a:outerShdw blurRad="38100" dist="38100" dir="2700000" algn="tl">
                    <a:srgbClr val="000000">
                      <a:alpha val="43137"/>
                    </a:srgbClr>
                  </a:outerShdw>
                </a:effectLst>
              </a:rPr>
              <a:t>$ sudo </a:t>
            </a:r>
            <a:r>
              <a:rPr lang="es-ES" b="1" dirty="0" err="1">
                <a:effectLst>
                  <a:outerShdw blurRad="38100" dist="38100" dir="2700000" algn="tl">
                    <a:srgbClr val="000000">
                      <a:alpha val="43137"/>
                    </a:srgbClr>
                  </a:outerShdw>
                </a:effectLst>
              </a:rPr>
              <a:t>ufw</a:t>
            </a:r>
            <a:r>
              <a:rPr lang="es-ES" b="1" dirty="0">
                <a:effectLst>
                  <a:outerShdw blurRad="38100" dist="38100" dir="2700000" algn="tl">
                    <a:srgbClr val="000000">
                      <a:alpha val="43137"/>
                    </a:srgbClr>
                  </a:outerShdw>
                </a:effectLst>
              </a:rPr>
              <a:t> app </a:t>
            </a:r>
            <a:r>
              <a:rPr lang="es-ES" b="1" dirty="0" err="1">
                <a:effectLst>
                  <a:outerShdw blurRad="38100" dist="38100" dir="2700000" algn="tl">
                    <a:srgbClr val="000000">
                      <a:alpha val="43137"/>
                    </a:srgbClr>
                  </a:outerShdw>
                </a:effectLst>
              </a:rPr>
              <a:t>list</a:t>
            </a:r>
            <a:endParaRPr lang="es-BO"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9693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12DEFC-91EF-BE5C-3FF5-E3693621EC25}"/>
              </a:ext>
            </a:extLst>
          </p:cNvPr>
          <p:cNvSpPr>
            <a:spLocks noGrp="1"/>
          </p:cNvSpPr>
          <p:nvPr>
            <p:ph type="title"/>
          </p:nvPr>
        </p:nvSpPr>
        <p:spPr/>
        <p:txBody>
          <a:bodyPr/>
          <a:lstStyle/>
          <a:p>
            <a:pPr algn="ctr"/>
            <a:r>
              <a:rPr lang="es-BO" dirty="0"/>
              <a:t>Como funciona Apaches?</a:t>
            </a:r>
          </a:p>
        </p:txBody>
      </p:sp>
      <p:sp>
        <p:nvSpPr>
          <p:cNvPr id="3" name="Marcador de contenido 2">
            <a:extLst>
              <a:ext uri="{FF2B5EF4-FFF2-40B4-BE49-F238E27FC236}">
                <a16:creationId xmlns:a16="http://schemas.microsoft.com/office/drawing/2014/main" id="{8C2F6D2A-1557-946A-E450-72668B7FCDF3}"/>
              </a:ext>
            </a:extLst>
          </p:cNvPr>
          <p:cNvSpPr>
            <a:spLocks noGrp="1"/>
          </p:cNvSpPr>
          <p:nvPr>
            <p:ph idx="1"/>
          </p:nvPr>
        </p:nvSpPr>
        <p:spPr/>
        <p:txBody>
          <a:bodyPr>
            <a:normAutofit fontScale="92500"/>
          </a:bodyPr>
          <a:lstStyle/>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La función esencial del servidor Apache es servir las webs alojadas en el servidor a los diversos navegadores como Chrome, Firefox, Safari, </a:t>
            </a:r>
            <a:r>
              <a:rPr lang="es-BO" sz="1800" kern="100" dirty="0" err="1">
                <a:effectLst/>
                <a:latin typeface="Arial" panose="020B0604020202020204" pitchFamily="34" charset="0"/>
                <a:ea typeface="Calibri" panose="020F0502020204030204" pitchFamily="34" charset="0"/>
                <a:cs typeface="Times New Roman" panose="02020603050405020304" pitchFamily="18" charset="0"/>
              </a:rPr>
              <a:t>etc</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Apache consigue que la comunicación entre el servidor web y el cliente web (usuario que solicita la información) sea fluida y constante.</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Haciendo que cuando un usuario haga una petición HTTP a través de navegador para entrar a una web o URL específica, Apache devuelva la información solicitada a través del protocolo HTTP.</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En Apache podemos aplicar una alta personalización a través de su sistema modular, de forma que podemos activar o desactivar diversas funcionalidades a través de los módulos de Apache.</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Estos módulos de Apache hay que usarlos con cautela ya que pueden afectar a la seguridad y funcionalidades del servidor web.</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BO" dirty="0"/>
          </a:p>
        </p:txBody>
      </p:sp>
    </p:spTree>
    <p:extLst>
      <p:ext uri="{BB962C8B-B14F-4D97-AF65-F5344CB8AC3E}">
        <p14:creationId xmlns:p14="http://schemas.microsoft.com/office/powerpoint/2010/main" val="1512090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E69E77-3F47-A1F7-B93A-E13FA2A4C72B}"/>
              </a:ext>
            </a:extLst>
          </p:cNvPr>
          <p:cNvSpPr>
            <a:spLocks noGrp="1"/>
          </p:cNvSpPr>
          <p:nvPr>
            <p:ph type="title"/>
          </p:nvPr>
        </p:nvSpPr>
        <p:spPr>
          <a:xfrm>
            <a:off x="838200" y="365126"/>
            <a:ext cx="10515600" cy="903838"/>
          </a:xfrm>
        </p:spPr>
        <p:txBody>
          <a:bodyPr/>
          <a:lstStyle/>
          <a:p>
            <a:pPr algn="ctr"/>
            <a:r>
              <a:rPr lang="es-BO" dirty="0"/>
              <a:t>Beneficios de apaches </a:t>
            </a:r>
          </a:p>
        </p:txBody>
      </p:sp>
      <p:sp>
        <p:nvSpPr>
          <p:cNvPr id="3" name="Marcador de contenido 2">
            <a:extLst>
              <a:ext uri="{FF2B5EF4-FFF2-40B4-BE49-F238E27FC236}">
                <a16:creationId xmlns:a16="http://schemas.microsoft.com/office/drawing/2014/main" id="{E0E7AFF3-867C-E3C9-3FDF-A74F2310A26D}"/>
              </a:ext>
            </a:extLst>
          </p:cNvPr>
          <p:cNvSpPr>
            <a:spLocks noGrp="1"/>
          </p:cNvSpPr>
          <p:nvPr>
            <p:ph idx="1"/>
          </p:nvPr>
        </p:nvSpPr>
        <p:spPr>
          <a:xfrm>
            <a:off x="838200" y="1268964"/>
            <a:ext cx="10515600" cy="4907999"/>
          </a:xfrm>
        </p:spPr>
        <p:txBody>
          <a:bodyPr>
            <a:normAutofit fontScale="92500" lnSpcReduction="10000"/>
          </a:bodyPr>
          <a:lstStyle/>
          <a:p>
            <a:pPr marL="0" indent="0">
              <a:lnSpc>
                <a:spcPct val="107000"/>
              </a:lnSpc>
              <a:spcAft>
                <a:spcPts val="800"/>
              </a:spcAft>
              <a:buNone/>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Algunas de las ventajas que podemos encontrar en un servidor Apache son las siguientes:</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Cuenta con una comunidad grande de desarrolladores en todo el mundo, que contribuyen a mejorar el software, ya que el código fuente original está disponible de forma gratuita para su visualización y colaboración.</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Compatible con webs que usen WordPress y la mayor parte de los CMS más populares del mercado.</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Estructura constituida por módulos.</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Es multiplataforma. Puede ser usado en servidores Windows y Linux lo que amplía sus posibilidades de uso.</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Es de código abierto y gratis.</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Alto nivel de seguridad debido a sus actualizaciones constantes.</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BO" sz="1800" kern="100" dirty="0">
                <a:effectLst/>
                <a:latin typeface="Arial" panose="020B0604020202020204" pitchFamily="34" charset="0"/>
                <a:ea typeface="Calibri" panose="020F0502020204030204" pitchFamily="34" charset="0"/>
                <a:cs typeface="Times New Roman" panose="02020603050405020304" pitchFamily="18" charset="0"/>
              </a:rPr>
              <a:t>Podrás usar .</a:t>
            </a:r>
            <a:r>
              <a:rPr lang="es-BO" sz="1800" kern="100" dirty="0" err="1">
                <a:effectLst/>
                <a:latin typeface="Arial" panose="020B0604020202020204" pitchFamily="34" charset="0"/>
                <a:ea typeface="Calibri" panose="020F0502020204030204" pitchFamily="34" charset="0"/>
                <a:cs typeface="Times New Roman" panose="02020603050405020304" pitchFamily="18" charset="0"/>
              </a:rPr>
              <a:t>htaccess</a:t>
            </a:r>
            <a:r>
              <a:rPr lang="es-BO" sz="1800" kern="100" dirty="0">
                <a:effectLst/>
                <a:latin typeface="Arial" panose="020B0604020202020204" pitchFamily="34" charset="0"/>
                <a:ea typeface="Calibri" panose="020F0502020204030204" pitchFamily="34" charset="0"/>
                <a:cs typeface="Times New Roman" panose="02020603050405020304" pitchFamily="18" charset="0"/>
              </a:rPr>
              <a:t> lo que permite trabajar de forma más sencilla con los principales CMS.</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6916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Letras en madera</Template>
  <TotalTime>107</TotalTime>
  <Words>1205</Words>
  <Application>Microsoft Office PowerPoint</Application>
  <PresentationFormat>Panorámica</PresentationFormat>
  <Paragraphs>67</Paragraphs>
  <Slides>11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vt:i4>
      </vt:variant>
    </vt:vector>
  </HeadingPairs>
  <TitlesOfParts>
    <vt:vector size="19" baseType="lpstr">
      <vt:lpstr>Arial</vt:lpstr>
      <vt:lpstr>Calibri</vt:lpstr>
      <vt:lpstr>Open Sans</vt:lpstr>
      <vt:lpstr>Rockwell</vt:lpstr>
      <vt:lpstr>Rockwell Condensed</vt:lpstr>
      <vt:lpstr>Times New Roman</vt:lpstr>
      <vt:lpstr>Wingdings</vt:lpstr>
      <vt:lpstr>Letras en madera</vt:lpstr>
      <vt:lpstr>Proyecto sociofotmativo </vt:lpstr>
      <vt:lpstr>INTRODUCCION</vt:lpstr>
      <vt:lpstr>UBUNTU</vt:lpstr>
      <vt:lpstr>Presentación de PowerPoint</vt:lpstr>
      <vt:lpstr>¿Qué es un servidor?</vt:lpstr>
      <vt:lpstr>apaches</vt:lpstr>
      <vt:lpstr>Instalación de APACHES </vt:lpstr>
      <vt:lpstr>Como funciona Apaches?</vt:lpstr>
      <vt:lpstr>Beneficios de apaches </vt:lpstr>
      <vt:lpstr>Bitrix24</vt:lpstr>
      <vt:lpstr>¿Para qué se utiliza Bitrix24?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sociofotmativo </dc:title>
  <dc:creator>ELIAZAR</dc:creator>
  <cp:lastModifiedBy>SCPC 512</cp:lastModifiedBy>
  <cp:revision>4</cp:revision>
  <dcterms:created xsi:type="dcterms:W3CDTF">2023-12-19T23:38:38Z</dcterms:created>
  <dcterms:modified xsi:type="dcterms:W3CDTF">2023-12-20T16:44:23Z</dcterms:modified>
</cp:coreProperties>
</file>