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9" r:id="rId2"/>
    <p:sldId id="260" r:id="rId3"/>
    <p:sldId id="261" r:id="rId4"/>
    <p:sldId id="262" r:id="rId5"/>
    <p:sldId id="264" r:id="rId6"/>
    <p:sldId id="265" r:id="rId7"/>
    <p:sldId id="263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2" autoAdjust="0"/>
    <p:restoredTop sz="94660"/>
  </p:normalViewPr>
  <p:slideViewPr>
    <p:cSldViewPr snapToGrid="0">
      <p:cViewPr>
        <p:scale>
          <a:sx n="66" d="100"/>
          <a:sy n="66" d="100"/>
        </p:scale>
        <p:origin x="4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A696-04EA-40D7-8499-A0A55736A17B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22E4-5782-4691-A42D-5D967D902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90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A696-04EA-40D7-8499-A0A55736A17B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22E4-5782-4691-A42D-5D967D902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916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A696-04EA-40D7-8499-A0A55736A17B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22E4-5782-4691-A42D-5D967D902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81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A696-04EA-40D7-8499-A0A55736A17B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22E4-5782-4691-A42D-5D967D902DF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8099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A696-04EA-40D7-8499-A0A55736A17B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22E4-5782-4691-A42D-5D967D902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24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A696-04EA-40D7-8499-A0A55736A17B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22E4-5782-4691-A42D-5D967D902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07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A696-04EA-40D7-8499-A0A55736A17B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22E4-5782-4691-A42D-5D967D902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574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A696-04EA-40D7-8499-A0A55736A17B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22E4-5782-4691-A42D-5D967D902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343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A696-04EA-40D7-8499-A0A55736A17B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22E4-5782-4691-A42D-5D967D902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6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A696-04EA-40D7-8499-A0A55736A17B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22E4-5782-4691-A42D-5D967D902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95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A696-04EA-40D7-8499-A0A55736A17B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22E4-5782-4691-A42D-5D967D902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5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A696-04EA-40D7-8499-A0A55736A17B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22E4-5782-4691-A42D-5D967D902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17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A696-04EA-40D7-8499-A0A55736A17B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22E4-5782-4691-A42D-5D967D902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1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A696-04EA-40D7-8499-A0A55736A17B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22E4-5782-4691-A42D-5D967D902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254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A696-04EA-40D7-8499-A0A55736A17B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22E4-5782-4691-A42D-5D967D902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56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A696-04EA-40D7-8499-A0A55736A17B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22E4-5782-4691-A42D-5D967D902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53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DA696-04EA-40D7-8499-A0A55736A17B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E22E4-5782-4691-A42D-5D967D902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4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1BDA696-04EA-40D7-8499-A0A55736A17B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E22E4-5782-4691-A42D-5D967D902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035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672125" cy="6738731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2123" y="0"/>
            <a:ext cx="6731911" cy="6858000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sz="5800" b="1" dirty="0"/>
              <a:t>Church Management </a:t>
            </a:r>
            <a:r>
              <a:rPr lang="en-US" sz="5800" b="1" dirty="0" smtClean="0"/>
              <a:t>System</a:t>
            </a:r>
          </a:p>
          <a:p>
            <a:pPr algn="ctr"/>
            <a:endParaRPr lang="en-US" sz="4000" b="1" dirty="0" smtClean="0"/>
          </a:p>
          <a:p>
            <a:r>
              <a:rPr lang="en-US" sz="4000" b="1" dirty="0"/>
              <a:t>Oracle PL/SQL Database </a:t>
            </a:r>
            <a:r>
              <a:rPr lang="en-US" sz="4000" b="1" dirty="0" smtClean="0"/>
              <a:t>Implementation</a:t>
            </a:r>
          </a:p>
          <a:p>
            <a:r>
              <a:rPr lang="en-US" sz="2800" b="1" dirty="0" smtClean="0"/>
              <a:t>Student</a:t>
            </a:r>
            <a:r>
              <a:rPr lang="en-US" sz="2800" b="1" dirty="0"/>
              <a:t>:</a:t>
            </a:r>
            <a:r>
              <a:rPr lang="en-US" sz="2800" dirty="0"/>
              <a:t> </a:t>
            </a:r>
            <a:r>
              <a:rPr lang="en-US" sz="2800" dirty="0" err="1" smtClean="0"/>
              <a:t>Hatunguramye</a:t>
            </a:r>
            <a:r>
              <a:rPr lang="en-US" sz="2800" dirty="0" smtClean="0"/>
              <a:t> </a:t>
            </a:r>
            <a:r>
              <a:rPr lang="en-US" sz="2800" dirty="0" err="1" smtClean="0"/>
              <a:t>Elichadai</a:t>
            </a:r>
            <a:endParaRPr lang="en-US" sz="2800" dirty="0"/>
          </a:p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Student ID:</a:t>
            </a:r>
            <a:r>
              <a:rPr lang="en-US" sz="2800" dirty="0"/>
              <a:t> </a:t>
            </a:r>
            <a:r>
              <a:rPr lang="en-US" sz="2800" dirty="0" smtClean="0"/>
              <a:t>27004</a:t>
            </a:r>
          </a:p>
          <a:p>
            <a:endParaRPr lang="en-US" sz="2800" dirty="0" smtClean="0"/>
          </a:p>
          <a:p>
            <a:r>
              <a:rPr lang="en-US" sz="2800" b="1" dirty="0" smtClean="0"/>
              <a:t>Course</a:t>
            </a:r>
            <a:r>
              <a:rPr lang="en-US" sz="2800" b="1" dirty="0"/>
              <a:t>:</a:t>
            </a:r>
            <a:r>
              <a:rPr lang="en-US" sz="2800" dirty="0"/>
              <a:t> </a:t>
            </a:r>
            <a:r>
              <a:rPr lang="en-US" sz="2800" dirty="0" smtClean="0"/>
              <a:t>Database development with PL/SQL</a:t>
            </a:r>
          </a:p>
          <a:p>
            <a:r>
              <a:rPr lang="en-US" sz="2800" dirty="0"/>
              <a:t/>
            </a:r>
            <a:br>
              <a:rPr lang="en-US" sz="2800" dirty="0"/>
            </a:br>
            <a:r>
              <a:rPr lang="en-US" sz="2800" b="1" dirty="0"/>
              <a:t>Database:</a:t>
            </a:r>
            <a:r>
              <a:rPr lang="en-US" sz="2800" dirty="0"/>
              <a:t> Tue_27004_Elichadai_churchMS_db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3393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4743" y="580572"/>
            <a:ext cx="8563429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00B0F0"/>
                </a:solidFill>
                <a:latin typeface="Segoe UI" panose="020B0502040204020203" pitchFamily="34" charset="0"/>
              </a:rPr>
              <a:t>References</a:t>
            </a:r>
            <a:r>
              <a:rPr lang="en-US" sz="4000" b="1" dirty="0" smtClean="0">
                <a:solidFill>
                  <a:srgbClr val="00B0F0"/>
                </a:solidFill>
                <a:latin typeface="Segoe UI" panose="020B0502040204020203" pitchFamily="34" charset="0"/>
              </a:rPr>
              <a:t>:</a:t>
            </a:r>
            <a:endParaRPr lang="en-US" sz="2800" b="1" dirty="0">
              <a:solidFill>
                <a:srgbClr val="00B0F0"/>
              </a:solidFill>
              <a:latin typeface="Segoe UI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Segoe UI" panose="020B0502040204020203" pitchFamily="34" charset="0"/>
              </a:rPr>
              <a:t>Oracle Database Documentation - PL/SQL Programming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Segoe UI" panose="020B0502040204020203" pitchFamily="34" charset="0"/>
              </a:rPr>
              <a:t>Database Design and Implementation Best Practices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Segoe UI" panose="020B0502040204020203" pitchFamily="34" charset="0"/>
              </a:rPr>
              <a:t>Church Management System Requirements Analysis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>
                <a:latin typeface="Segoe UI" panose="020B0502040204020203" pitchFamily="34" charset="0"/>
              </a:rPr>
              <a:t>Business Process Modeling </a:t>
            </a:r>
            <a:r>
              <a:rPr lang="en-US" sz="2400" dirty="0">
                <a:latin typeface="Segoe UI" panose="020B0502040204020203" pitchFamily="34" charset="0"/>
              </a:rPr>
              <a:t>Notation (BPMN) Standards</a:t>
            </a:r>
            <a:endParaRPr lang="en-US" sz="2400" b="0" i="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3050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0" y="160682"/>
            <a:ext cx="2192881" cy="10866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📄 Manual Work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731425" y="241851"/>
            <a:ext cx="2325400" cy="10601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🔄 Fragmented Tools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488440" y="213690"/>
            <a:ext cx="2651912" cy="9806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❌ Data Issues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8571967" y="160682"/>
            <a:ext cx="2383914" cy="1033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🚫 Limited Control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7" idx="1"/>
          </p:cNvCxnSpPr>
          <p:nvPr/>
        </p:nvCxnSpPr>
        <p:spPr>
          <a:xfrm flipV="1">
            <a:off x="2192881" y="771938"/>
            <a:ext cx="538544" cy="13252"/>
          </a:xfrm>
          <a:prstGeom prst="straightConnector1">
            <a:avLst/>
          </a:prstGeom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115339" y="874644"/>
            <a:ext cx="2915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910070" y="1070996"/>
            <a:ext cx="0" cy="0"/>
          </a:xfrm>
          <a:prstGeom prst="straightConnector1">
            <a:avLst/>
          </a:prstGeom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3"/>
            <a:endCxn id="9" idx="1"/>
          </p:cNvCxnSpPr>
          <p:nvPr/>
        </p:nvCxnSpPr>
        <p:spPr>
          <a:xfrm flipV="1">
            <a:off x="8140352" y="677516"/>
            <a:ext cx="431615" cy="265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27651" y="1302024"/>
            <a:ext cx="866692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i="0" dirty="0" smtClean="0">
                <a:effectLst/>
                <a:latin typeface="Segoe UI" panose="020B0502040204020203" pitchFamily="34" charset="0"/>
              </a:rPr>
              <a:t>Current Challenges:</a:t>
            </a:r>
          </a:p>
          <a:p>
            <a:endParaRPr lang="en-US" sz="2800" b="1" i="0" dirty="0" smtClean="0">
              <a:effectLst/>
              <a:latin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0" dirty="0" smtClean="0">
                <a:effectLst/>
                <a:latin typeface="Segoe UI" panose="020B0502040204020203" pitchFamily="34" charset="0"/>
              </a:rPr>
              <a:t>Manual Paperwork:</a:t>
            </a:r>
            <a:r>
              <a:rPr lang="en-US" sz="2400" b="0" i="0" dirty="0" smtClean="0">
                <a:effectLst/>
                <a:latin typeface="Segoe UI" panose="020B0502040204020203" pitchFamily="34" charset="0"/>
              </a:rPr>
              <a:t> Time-consuming and error-prone record keeping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0" i="0" dirty="0" smtClean="0">
              <a:effectLst/>
              <a:latin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0" dirty="0" smtClean="0">
                <a:effectLst/>
                <a:latin typeface="Segoe UI" panose="020B0502040204020203" pitchFamily="34" charset="0"/>
              </a:rPr>
              <a:t>Fragmented Tools:</a:t>
            </a:r>
            <a:r>
              <a:rPr lang="en-US" sz="2400" b="0" i="0" dirty="0" smtClean="0">
                <a:effectLst/>
                <a:latin typeface="Segoe UI" panose="020B0502040204020203" pitchFamily="34" charset="0"/>
              </a:rPr>
              <a:t> Multiple disconnected systems for different 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0" dirty="0" smtClean="0">
                <a:effectLst/>
                <a:latin typeface="Segoe UI" panose="020B0502040204020203" pitchFamily="34" charset="0"/>
              </a:rPr>
              <a:t>Data Inconsistency:</a:t>
            </a:r>
            <a:r>
              <a:rPr lang="en-US" sz="2400" b="0" i="0" dirty="0" smtClean="0">
                <a:effectLst/>
                <a:latin typeface="Segoe UI" panose="020B0502040204020203" pitchFamily="34" charset="0"/>
              </a:rPr>
              <a:t> Lack of centralized data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0" dirty="0" smtClean="0">
                <a:effectLst/>
                <a:latin typeface="Segoe UI" panose="020B0502040204020203" pitchFamily="34" charset="0"/>
              </a:rPr>
              <a:t>Limited Oversight:</a:t>
            </a:r>
            <a:r>
              <a:rPr lang="en-US" sz="2400" b="0" i="0" dirty="0" smtClean="0">
                <a:effectLst/>
                <a:latin typeface="Segoe UI" panose="020B0502040204020203" pitchFamily="34" charset="0"/>
              </a:rPr>
              <a:t> Difficulty tracking members, events, and donations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i="0" dirty="0" smtClean="0">
                <a:effectLst/>
                <a:latin typeface="Segoe UI" panose="020B0502040204020203" pitchFamily="34" charset="0"/>
              </a:rPr>
              <a:t>Operational Bottlenecks:</a:t>
            </a:r>
            <a:r>
              <a:rPr lang="en-US" sz="2400" b="0" i="0" dirty="0" smtClean="0">
                <a:effectLst/>
                <a:latin typeface="Segoe UI" panose="020B0502040204020203" pitchFamily="34" charset="0"/>
              </a:rPr>
              <a:t> Inefficient workflows and processes</a:t>
            </a:r>
            <a:endParaRPr lang="en-US" sz="2400" b="0" i="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507999" y="5773786"/>
            <a:ext cx="112195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0" dirty="0" smtClean="0">
                <a:effectLst/>
                <a:latin typeface="Segoe UI" panose="020B0502040204020203" pitchFamily="34" charset="0"/>
              </a:rPr>
              <a:t>Impact:</a:t>
            </a:r>
            <a:r>
              <a:rPr lang="en-US" sz="2000" b="0" i="0" dirty="0" smtClean="0">
                <a:effectLst/>
                <a:latin typeface="Segoe UI" panose="020B0502040204020203" pitchFamily="34" charset="0"/>
              </a:rPr>
              <a:t> Churches struggle with membership tracking, event planning, donation management, and volunteer coordination due to reliance on spreadsheets and manual processes.</a:t>
            </a:r>
            <a:endParaRPr lang="en-US" sz="2000" dirty="0"/>
          </a:p>
        </p:txBody>
      </p:sp>
      <p:sp>
        <p:nvSpPr>
          <p:cNvPr id="43" name="Right Arrow 42"/>
          <p:cNvSpPr/>
          <p:nvPr/>
        </p:nvSpPr>
        <p:spPr>
          <a:xfrm>
            <a:off x="2223486" y="568737"/>
            <a:ext cx="477334" cy="406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5033966" y="628094"/>
            <a:ext cx="477334" cy="406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8140352" y="500820"/>
            <a:ext cx="477334" cy="4064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17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2600" y="431800"/>
            <a:ext cx="6972299" cy="812800"/>
          </a:xfrm>
        </p:spPr>
        <p:txBody>
          <a:bodyPr>
            <a:normAutofit fontScale="25000" lnSpcReduction="20000"/>
          </a:bodyPr>
          <a:lstStyle/>
          <a:p>
            <a:r>
              <a:rPr lang="en-US" sz="5600" b="1" dirty="0"/>
              <a:t>🔬</a:t>
            </a:r>
            <a:r>
              <a:rPr lang="en-US" b="1" dirty="0"/>
              <a:t> </a:t>
            </a:r>
            <a:r>
              <a:rPr lang="en-US" sz="11200" b="1" dirty="0"/>
              <a:t>Methodology &amp; Approach (Part 1)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sz="11200" b="1" dirty="0">
                <a:solidFill>
                  <a:srgbClr val="00B0F0"/>
                </a:solidFill>
              </a:rPr>
              <a:t>Development Phases: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7000" y="1676400"/>
            <a:ext cx="4838700" cy="251460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Phase I: Problem </a:t>
            </a:r>
            <a:r>
              <a:rPr lang="en-US" sz="2000" b="1" dirty="0" smtClean="0">
                <a:solidFill>
                  <a:srgbClr val="0070C0"/>
                </a:solidFill>
              </a:rPr>
              <a:t>Analysis</a:t>
            </a:r>
          </a:p>
          <a:p>
            <a:endParaRPr lang="en-US" sz="20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Identified core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Defined target users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Established project scope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549901" y="1676400"/>
            <a:ext cx="5562600" cy="219075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Phase II: Business Process </a:t>
            </a:r>
            <a:r>
              <a:rPr lang="en-US" sz="2000" b="1" dirty="0" smtClean="0">
                <a:solidFill>
                  <a:srgbClr val="0070C0"/>
                </a:solidFill>
              </a:rPr>
              <a:t>Modeling</a:t>
            </a:r>
          </a:p>
          <a:p>
            <a:endParaRPr lang="en-US" sz="20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Created BPMN diagrams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Defined member registration 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Mapped event management process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7000" y="4419600"/>
            <a:ext cx="4965700" cy="21209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0070C0"/>
                </a:solidFill>
              </a:rPr>
              <a:t>Phase III: Logical Model </a:t>
            </a:r>
            <a:r>
              <a:rPr lang="en-US" b="1" dirty="0" smtClean="0">
                <a:solidFill>
                  <a:srgbClr val="0070C0"/>
                </a:solidFill>
              </a:rPr>
              <a:t>Design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Entity-Relationship modeling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Database normalization (3NF)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Constraint definition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549901" y="4191000"/>
            <a:ext cx="5562599" cy="22479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P</a:t>
            </a:r>
            <a:r>
              <a:rPr lang="en-US" sz="2000" b="1" dirty="0" smtClean="0">
                <a:solidFill>
                  <a:srgbClr val="0070C0"/>
                </a:solidFill>
              </a:rPr>
              <a:t>hase </a:t>
            </a:r>
            <a:r>
              <a:rPr lang="en-US" sz="2000" b="1" dirty="0">
                <a:solidFill>
                  <a:srgbClr val="0070C0"/>
                </a:solidFill>
              </a:rPr>
              <a:t>IV: Database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PDB creation and configuration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Admin user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Security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793220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73100" y="95250"/>
            <a:ext cx="4483100" cy="292100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Phase V: Table </a:t>
            </a:r>
            <a:r>
              <a:rPr lang="en-US" sz="2000" b="1" dirty="0" smtClean="0">
                <a:solidFill>
                  <a:srgbClr val="0070C0"/>
                </a:solidFill>
              </a:rPr>
              <a:t>Implementation</a:t>
            </a:r>
          </a:p>
          <a:p>
            <a:endParaRPr lang="en-US" sz="20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Physical table creation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Sample data insertion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Data validation</a:t>
            </a:r>
          </a:p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69000" y="177800"/>
            <a:ext cx="4521200" cy="2755900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Phase VI: Database </a:t>
            </a:r>
            <a:r>
              <a:rPr lang="en-US" sz="2000" b="1" dirty="0" smtClean="0">
                <a:solidFill>
                  <a:srgbClr val="0070C0"/>
                </a:solidFill>
              </a:rPr>
              <a:t>Programming</a:t>
            </a:r>
          </a:p>
          <a:p>
            <a:endParaRPr lang="en-US" sz="2000" b="1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Procedures and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Exception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2"/>
                </a:solidFill>
              </a:rPr>
              <a:t>Package development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2800" y="3352800"/>
            <a:ext cx="4787900" cy="2603500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0C0"/>
                </a:solidFill>
              </a:rPr>
              <a:t>Phase VII: Advanced </a:t>
            </a:r>
            <a:r>
              <a:rPr lang="en-US" sz="2000" b="1" dirty="0" smtClean="0">
                <a:solidFill>
                  <a:srgbClr val="0070C0"/>
                </a:solidFill>
              </a:rPr>
              <a:t>Features</a:t>
            </a:r>
          </a:p>
          <a:p>
            <a:endParaRPr lang="en-US" sz="2000" b="1" dirty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Trigger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Auditing system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Business rule enforcement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2900" y="6108700"/>
            <a:ext cx="11696700" cy="66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PLUGGABLE DATABASE Tue_27004_Elichadai_churchMS_db ADMIN USER </a:t>
            </a:r>
            <a:r>
              <a:rPr lang="en-US" dirty="0" err="1"/>
              <a:t>Elichadai</a:t>
            </a:r>
            <a:r>
              <a:rPr lang="en-US" dirty="0"/>
              <a:t> IDENTIFIED BY </a:t>
            </a:r>
            <a:r>
              <a:rPr lang="en-US" dirty="0" err="1"/>
              <a:t>Elichadai</a:t>
            </a:r>
            <a:r>
              <a:rPr lang="en-US" dirty="0"/>
              <a:t> ROLES = (DBA);</a:t>
            </a:r>
          </a:p>
        </p:txBody>
      </p:sp>
    </p:spTree>
    <p:extLst>
      <p:ext uri="{BB962C8B-B14F-4D97-AF65-F5344CB8AC3E}">
        <p14:creationId xmlns:p14="http://schemas.microsoft.com/office/powerpoint/2010/main" val="1264419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13851" y="307258"/>
            <a:ext cx="2224548" cy="60468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👥 Members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939844" y="290052"/>
            <a:ext cx="2251588" cy="60468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🧑‍💼 Pastors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5540475" y="307258"/>
            <a:ext cx="2369575" cy="60468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🛐 Services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391831" y="290052"/>
            <a:ext cx="2094271" cy="60468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🎉 Events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5928851" y="1209368"/>
            <a:ext cx="2698956" cy="60468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🎁 Offerings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939844" y="1209368"/>
            <a:ext cx="2487562" cy="60468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💰 Donations</a:t>
            </a: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24134" y="1209368"/>
            <a:ext cx="2314265" cy="604684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✅ Attendance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16194" y="2690335"/>
            <a:ext cx="525042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Segoe UI" panose="020B0502040204020203" pitchFamily="34" charset="0"/>
              </a:rPr>
              <a:t>Core Entities</a:t>
            </a:r>
            <a:r>
              <a:rPr lang="en-US" sz="2400" b="1" dirty="0" smtClean="0">
                <a:solidFill>
                  <a:srgbClr val="2980B9"/>
                </a:solidFill>
                <a:latin typeface="Segoe UI" panose="020B0502040204020203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2980B9"/>
              </a:solidFill>
              <a:latin typeface="Segoe UI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Segoe UI" panose="020B0502040204020203" pitchFamily="34" charset="0"/>
              </a:rPr>
              <a:t>Pastors</a:t>
            </a:r>
            <a:r>
              <a:rPr lang="en-US" sz="2400" b="1" dirty="0">
                <a:latin typeface="Segoe UI" panose="020B0502040204020203" pitchFamily="34" charset="0"/>
              </a:rPr>
              <a:t>:</a:t>
            </a:r>
            <a:r>
              <a:rPr lang="en-US" sz="2400" dirty="0">
                <a:latin typeface="Segoe UI" panose="020B0502040204020203" pitchFamily="34" charset="0"/>
              </a:rPr>
              <a:t> Leadership information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Segoe UI" panose="020B0502040204020203" pitchFamily="34" charset="0"/>
              </a:rPr>
              <a:t>Services:</a:t>
            </a:r>
            <a:r>
              <a:rPr lang="en-US" sz="2400" dirty="0">
                <a:latin typeface="Segoe UI" panose="020B0502040204020203" pitchFamily="34" charset="0"/>
              </a:rPr>
              <a:t> Church service schedules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Segoe UI" panose="020B0502040204020203" pitchFamily="34" charset="0"/>
              </a:rPr>
              <a:t>Events:</a:t>
            </a:r>
            <a:r>
              <a:rPr lang="en-US" sz="2400" dirty="0">
                <a:latin typeface="Segoe UI" panose="020B0502040204020203" pitchFamily="34" charset="0"/>
              </a:rPr>
              <a:t> Church activities and programs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Segoe UI" panose="020B0502040204020203" pitchFamily="34" charset="0"/>
              </a:rPr>
              <a:t>Members:</a:t>
            </a:r>
            <a:r>
              <a:rPr lang="en-US" sz="2400" dirty="0" smtClean="0">
                <a:latin typeface="Segoe UI" panose="020B0502040204020203" pitchFamily="34" charset="0"/>
              </a:rPr>
              <a:t> Personal information, contact details</a:t>
            </a:r>
            <a:endParaRPr lang="en-US" sz="2400" dirty="0">
              <a:latin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459794" y="2816942"/>
            <a:ext cx="511769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rgbClr val="00B0F0"/>
                </a:solidFill>
                <a:latin typeface="Segoe UI" panose="020B0502040204020203" pitchFamily="34" charset="0"/>
              </a:rPr>
              <a:t>Key Relationships:</a:t>
            </a:r>
          </a:p>
          <a:p>
            <a:endParaRPr lang="en-US" sz="2400" b="1" dirty="0" smtClean="0">
              <a:solidFill>
                <a:srgbClr val="00B0F0"/>
              </a:solidFill>
              <a:latin typeface="Segoe UI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Segoe UI" panose="020B0502040204020203" pitchFamily="34" charset="0"/>
              </a:rPr>
              <a:t>Member ↔ Attendance (Many-to-Many)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Segoe UI" panose="020B0502040204020203" pitchFamily="34" charset="0"/>
              </a:rPr>
              <a:t>Member → Donations (One-to-Many)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Segoe UI" panose="020B0502040204020203" pitchFamily="34" charset="0"/>
              </a:rPr>
              <a:t>Pastor → Services (One-to-Many)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Segoe UI" panose="020B0502040204020203" pitchFamily="34" charset="0"/>
              </a:rPr>
              <a:t>Event → Attendance (One-to-Many)</a:t>
            </a:r>
            <a:endParaRPr lang="en-US" sz="2400" b="0" i="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50556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61908" y="309716"/>
            <a:ext cx="2241754" cy="6046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🗄️ Database</a:t>
            </a:r>
            <a:endParaRPr lang="en-US"/>
          </a:p>
        </p:txBody>
      </p:sp>
      <p:sp>
        <p:nvSpPr>
          <p:cNvPr id="3" name="Rounded Rectangle 2"/>
          <p:cNvSpPr/>
          <p:nvPr/>
        </p:nvSpPr>
        <p:spPr>
          <a:xfrm>
            <a:off x="2737915" y="370227"/>
            <a:ext cx="2126226" cy="6046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📋 Tables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5400291" y="309716"/>
            <a:ext cx="2357869" cy="6046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⚙️ Procedures</a:t>
            </a: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8052620" y="309716"/>
            <a:ext cx="1932038" cy="60468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📦 Packages</a:t>
            </a:r>
            <a:endParaRPr lang="en-US"/>
          </a:p>
        </p:txBody>
      </p:sp>
      <p:sp>
        <p:nvSpPr>
          <p:cNvPr id="6" name="Right Arrow 5"/>
          <p:cNvSpPr/>
          <p:nvPr/>
        </p:nvSpPr>
        <p:spPr>
          <a:xfrm flipV="1">
            <a:off x="2403987" y="460886"/>
            <a:ext cx="389604" cy="30234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flipV="1">
            <a:off x="2403987" y="460885"/>
            <a:ext cx="389604" cy="30234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9" name="Right Arrow 8"/>
          <p:cNvSpPr/>
          <p:nvPr/>
        </p:nvSpPr>
        <p:spPr>
          <a:xfrm rot="10518977" flipH="1" flipV="1">
            <a:off x="4829422" y="443766"/>
            <a:ext cx="552818" cy="448813"/>
          </a:xfrm>
          <a:prstGeom prst="rightArrow">
            <a:avLst>
              <a:gd name="adj1" fmla="val 50000"/>
              <a:gd name="adj2" fmla="val 13222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1" name="Right Arrow 10"/>
          <p:cNvSpPr/>
          <p:nvPr/>
        </p:nvSpPr>
        <p:spPr>
          <a:xfrm>
            <a:off x="7758160" y="460885"/>
            <a:ext cx="294460" cy="30234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8712" y="1344696"/>
            <a:ext cx="8490857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Segoe UI" panose="020B0502040204020203" pitchFamily="34" charset="0"/>
              </a:rPr>
              <a:t>Successfully Implemented Features</a:t>
            </a:r>
            <a:r>
              <a:rPr lang="en-US" b="1" dirty="0" smtClean="0">
                <a:solidFill>
                  <a:srgbClr val="2980B9"/>
                </a:solidFill>
                <a:latin typeface="Segoe UI" panose="020B0502040204020203" pitchFamily="34" charset="0"/>
              </a:rPr>
              <a:t>:</a:t>
            </a:r>
          </a:p>
          <a:p>
            <a:endParaRPr lang="en-US" b="1" dirty="0">
              <a:solidFill>
                <a:srgbClr val="2980B9"/>
              </a:solidFill>
              <a:latin typeface="Segoe UI" panose="020B0502040204020203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Segoe UI" panose="020B0502040204020203" pitchFamily="34" charset="0"/>
              </a:rPr>
              <a:t>Table </a:t>
            </a:r>
            <a:r>
              <a:rPr lang="en-US" sz="2400" b="1" dirty="0">
                <a:latin typeface="Segoe UI" panose="020B0502040204020203" pitchFamily="34" charset="0"/>
              </a:rPr>
              <a:t>Structure:</a:t>
            </a:r>
            <a:r>
              <a:rPr lang="en-US" sz="2400" dirty="0">
                <a:latin typeface="Segoe UI" panose="020B0502040204020203" pitchFamily="34" charset="0"/>
              </a:rPr>
              <a:t> 7 core tables with 3+ sample records each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" panose="020B0502040204020203" pitchFamily="34" charset="0"/>
              </a:rPr>
              <a:t>Data Operations:</a:t>
            </a:r>
            <a:r>
              <a:rPr lang="en-US" sz="2400" dirty="0">
                <a:latin typeface="Segoe UI" panose="020B0502040204020203" pitchFamily="34" charset="0"/>
              </a:rPr>
              <a:t> Complete CRUD functionality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" panose="020B0502040204020203" pitchFamily="34" charset="0"/>
              </a:rPr>
              <a:t>Stored Procedures:</a:t>
            </a:r>
            <a:r>
              <a:rPr lang="en-US" sz="2400" dirty="0">
                <a:latin typeface="Segoe UI" panose="020B0502040204020203" pitchFamily="34" charset="0"/>
              </a:rPr>
              <a:t> Automated attendance status updates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" panose="020B0502040204020203" pitchFamily="34" charset="0"/>
              </a:rPr>
              <a:t>Functions:</a:t>
            </a:r>
            <a:r>
              <a:rPr lang="en-US" sz="2400" dirty="0">
                <a:latin typeface="Segoe UI" panose="020B0502040204020203" pitchFamily="34" charset="0"/>
              </a:rPr>
              <a:t> Total donation calculations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" panose="020B0502040204020203" pitchFamily="34" charset="0"/>
              </a:rPr>
              <a:t>Packages:</a:t>
            </a:r>
            <a:r>
              <a:rPr lang="en-US" sz="2400" dirty="0">
                <a:latin typeface="Segoe UI" panose="020B0502040204020203" pitchFamily="34" charset="0"/>
              </a:rPr>
              <a:t> Modular code organization (</a:t>
            </a:r>
            <a:r>
              <a:rPr lang="en-US" sz="2400" dirty="0" err="1">
                <a:latin typeface="Segoe UI" panose="020B0502040204020203" pitchFamily="34" charset="0"/>
              </a:rPr>
              <a:t>church_pkg</a:t>
            </a:r>
            <a:r>
              <a:rPr lang="en-US" sz="2400" dirty="0">
                <a:latin typeface="Segoe UI" panose="020B0502040204020203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 smtClean="0">
                <a:latin typeface="Segoe UI" panose="020B0502040204020203" pitchFamily="34" charset="0"/>
              </a:rPr>
              <a:t>Database Creation:</a:t>
            </a:r>
            <a:r>
              <a:rPr lang="en-US" sz="2400" dirty="0" smtClean="0">
                <a:latin typeface="Segoe UI" panose="020B0502040204020203" pitchFamily="34" charset="0"/>
              </a:rPr>
              <a:t> PDB with proper naming and admin access</a:t>
            </a:r>
            <a:endParaRPr lang="en-US" sz="2400" dirty="0">
              <a:latin typeface="Segoe UI" panose="020B0502040204020203" pitchFamily="34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-36695" y="4730239"/>
            <a:ext cx="12554857" cy="2599476"/>
          </a:xfrm>
          <a:prstGeom prst="round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Example Procedure: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-36695" y="6226629"/>
            <a:ext cx="12330295" cy="631371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CREATE OR REPLACE PROCEDURE update_attendance_status (p_member_id NUMBER, p_service_date DATE, p_new_status VARCHAR2)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43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2111828" y="0"/>
            <a:ext cx="1175657" cy="100148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🔒</a:t>
            </a: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907967" y="18566"/>
            <a:ext cx="1175657" cy="100148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📊</a:t>
            </a: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783935" y="0"/>
            <a:ext cx="1175657" cy="100148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⚠️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74171" y="1306286"/>
            <a:ext cx="846183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Segoe UI" panose="020B0502040204020203" pitchFamily="34" charset="0"/>
              </a:rPr>
              <a:t>Security &amp; Auditing</a:t>
            </a:r>
            <a:r>
              <a:rPr lang="en-US" sz="2400" b="1" dirty="0" smtClean="0">
                <a:solidFill>
                  <a:srgbClr val="00B0F0"/>
                </a:solidFill>
                <a:latin typeface="Segoe UI" panose="020B0502040204020203" pitchFamily="34" charset="0"/>
              </a:rPr>
              <a:t>:</a:t>
            </a:r>
          </a:p>
          <a:p>
            <a:endParaRPr lang="en-US" sz="2400" b="1" dirty="0">
              <a:solidFill>
                <a:srgbClr val="00B0F0"/>
              </a:solidFill>
              <a:latin typeface="Segoe UI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Segoe UI" panose="020B0502040204020203" pitchFamily="34" charset="0"/>
              </a:rPr>
              <a:t>Restriction Triggers:</a:t>
            </a:r>
            <a:r>
              <a:rPr lang="en-US" sz="2000" dirty="0">
                <a:latin typeface="Segoe UI" panose="020B0502040204020203" pitchFamily="34" charset="0"/>
              </a:rPr>
              <a:t> Prevent donation modifications on weekdays and holidays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Segoe UI" panose="020B0502040204020203" pitchFamily="34" charset="0"/>
              </a:rPr>
              <a:t>Audit Trail:</a:t>
            </a:r>
            <a:r>
              <a:rPr lang="en-US" sz="2000" dirty="0">
                <a:latin typeface="Segoe UI" panose="020B0502040204020203" pitchFamily="34" charset="0"/>
              </a:rPr>
              <a:t> Complete user action logging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Segoe UI" panose="020B0502040204020203" pitchFamily="34" charset="0"/>
              </a:rPr>
              <a:t>Data Integrity:</a:t>
            </a:r>
            <a:r>
              <a:rPr lang="en-US" sz="2000" dirty="0">
                <a:latin typeface="Segoe UI" panose="020B0502040204020203" pitchFamily="34" charset="0"/>
              </a:rPr>
              <a:t> Comprehensive constraint implementation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>
                <a:latin typeface="Segoe UI" panose="020B0502040204020203" pitchFamily="34" charset="0"/>
              </a:rPr>
              <a:t>Exception Handling:</a:t>
            </a:r>
            <a:r>
              <a:rPr lang="en-US" sz="2000" dirty="0">
                <a:latin typeface="Segoe UI" panose="020B0502040204020203" pitchFamily="34" charset="0"/>
              </a:rPr>
              <a:t> Robust error management</a:t>
            </a:r>
            <a:endParaRPr lang="en-US" sz="2000" b="0" i="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6229" y="3962400"/>
            <a:ext cx="5558971" cy="26561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08000" y="3962400"/>
            <a:ext cx="5558971" cy="2656115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</a:rPr>
              <a:t>Audit Table Structure: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User ID tracking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Operation type logging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Timestamp recording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Status monitoring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04001" y="3962400"/>
            <a:ext cx="5588000" cy="2489201"/>
          </a:xfrm>
          <a:prstGeom prst="rect">
            <a:avLst/>
          </a:prstGeom>
          <a:solidFill>
            <a:schemeClr val="tx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bg1"/>
                </a:solidFill>
              </a:rPr>
              <a:t>Audit Table Structure: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User ID tracking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Operation type logging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Timestamp recording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Status monitoring</a:t>
            </a:r>
          </a:p>
          <a:p>
            <a:pPr algn="ctr"/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408968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15657" y="203200"/>
            <a:ext cx="25880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498DB"/>
                </a:solidFill>
                <a:latin typeface="Segoe UI" panose="020B0502040204020203" pitchFamily="34" charset="0"/>
              </a:rPr>
              <a:t>✨ 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26742" y="333828"/>
            <a:ext cx="114435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498DB"/>
                </a:solidFill>
                <a:latin typeface="Segoe UI" panose="020B0502040204020203" pitchFamily="34" charset="0"/>
              </a:rPr>
              <a:t>🚀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423886" y="203200"/>
            <a:ext cx="38798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498DB"/>
                </a:solidFill>
                <a:latin typeface="Segoe UI" panose="020B0502040204020203" pitchFamily="34" charset="0"/>
              </a:rPr>
              <a:t>⛪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45143" y="833789"/>
            <a:ext cx="8998857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B0F0"/>
                </a:solidFill>
                <a:latin typeface="Segoe UI" panose="020B0502040204020203" pitchFamily="34" charset="0"/>
              </a:rPr>
              <a:t>Project Achievements</a:t>
            </a:r>
            <a:r>
              <a:rPr lang="en-US" sz="2400" b="1" dirty="0" smtClean="0">
                <a:solidFill>
                  <a:srgbClr val="00B0F0"/>
                </a:solidFill>
                <a:latin typeface="Segoe UI" panose="020B0502040204020203" pitchFamily="34" charset="0"/>
              </a:rPr>
              <a:t>:</a:t>
            </a:r>
          </a:p>
          <a:p>
            <a:endParaRPr lang="en-US" sz="2400" b="1" dirty="0">
              <a:solidFill>
                <a:srgbClr val="00B0F0"/>
              </a:solidFill>
              <a:latin typeface="Segoe UI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Segoe UI" panose="020B0502040204020203" pitchFamily="34" charset="0"/>
              </a:rPr>
              <a:t>Centralized Data Management:</a:t>
            </a:r>
            <a:r>
              <a:rPr lang="en-US" sz="2400" dirty="0">
                <a:latin typeface="Segoe UI" panose="020B0502040204020203" pitchFamily="34" charset="0"/>
              </a:rPr>
              <a:t> Single source of truth for all church operations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Segoe UI" panose="020B0502040204020203" pitchFamily="34" charset="0"/>
              </a:rPr>
              <a:t>Automated Workflows:</a:t>
            </a:r>
            <a:r>
              <a:rPr lang="en-US" sz="2400" dirty="0">
                <a:latin typeface="Segoe UI" panose="020B0502040204020203" pitchFamily="34" charset="0"/>
              </a:rPr>
              <a:t> Reduced manual effort and errors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Segoe UI" panose="020B0502040204020203" pitchFamily="34" charset="0"/>
              </a:rPr>
              <a:t>Enhanced Security:</a:t>
            </a:r>
            <a:r>
              <a:rPr lang="en-US" sz="2400" dirty="0">
                <a:latin typeface="Segoe UI" panose="020B0502040204020203" pitchFamily="34" charset="0"/>
              </a:rPr>
              <a:t> Comprehensive auditing and access control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Segoe UI" panose="020B0502040204020203" pitchFamily="34" charset="0"/>
              </a:rPr>
              <a:t>Scalable Architecture:</a:t>
            </a:r>
            <a:r>
              <a:rPr lang="en-US" sz="2400" dirty="0">
                <a:latin typeface="Segoe UI" panose="020B0502040204020203" pitchFamily="34" charset="0"/>
              </a:rPr>
              <a:t> Supports future growth and features</a:t>
            </a:r>
            <a:endParaRPr lang="en-US" sz="2400" b="0" i="0" dirty="0">
              <a:effectLst/>
              <a:latin typeface="Segoe UI" panose="020B05020402040202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3770" y="4011406"/>
            <a:ext cx="8360229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980B9"/>
                </a:solidFill>
                <a:latin typeface="Segoe UI" panose="020B0502040204020203" pitchFamily="34" charset="0"/>
              </a:rPr>
              <a:t>Recommendations: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" panose="020B0502040204020203" pitchFamily="34" charset="0"/>
              </a:rPr>
              <a:t>User Training:</a:t>
            </a:r>
            <a:r>
              <a:rPr lang="en-US" sz="2400" dirty="0">
                <a:latin typeface="Segoe UI" panose="020B0502040204020203" pitchFamily="34" charset="0"/>
              </a:rPr>
              <a:t> Comprehensive staff training on system usage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" panose="020B0502040204020203" pitchFamily="34" charset="0"/>
              </a:rPr>
              <a:t>Data Migration:</a:t>
            </a:r>
            <a:r>
              <a:rPr lang="en-US" sz="2400" dirty="0">
                <a:latin typeface="Segoe UI" panose="020B0502040204020203" pitchFamily="34" charset="0"/>
              </a:rPr>
              <a:t> Systematic transfer of existing records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" panose="020B0502040204020203" pitchFamily="34" charset="0"/>
              </a:rPr>
              <a:t>Backup Strategy:</a:t>
            </a:r>
            <a:r>
              <a:rPr lang="en-US" sz="2400" dirty="0">
                <a:latin typeface="Segoe UI" panose="020B0502040204020203" pitchFamily="34" charset="0"/>
              </a:rPr>
              <a:t> Regular database backups and recovery procedures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Segoe UI" panose="020B0502040204020203" pitchFamily="34" charset="0"/>
              </a:rPr>
              <a:t>Performance Monitoring:</a:t>
            </a:r>
            <a:r>
              <a:rPr lang="en-US" sz="2400" dirty="0">
                <a:latin typeface="Segoe UI" panose="020B0502040204020203" pitchFamily="34" charset="0"/>
              </a:rPr>
              <a:t> Regular system performance </a:t>
            </a:r>
            <a:r>
              <a:rPr lang="en-US" dirty="0">
                <a:latin typeface="Segoe UI" panose="020B0502040204020203" pitchFamily="34" charset="0"/>
              </a:rPr>
              <a:t>evaluation</a:t>
            </a:r>
            <a:endParaRPr lang="en-US" b="0" i="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623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96396" y="279399"/>
            <a:ext cx="2540000" cy="87085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💻 Web App</a:t>
            </a:r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3105150" y="279399"/>
            <a:ext cx="2540000" cy="888998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 smtClean="0"/>
          </a:p>
          <a:p>
            <a:endParaRPr lang="en-US" b="1" dirty="0"/>
          </a:p>
          <a:p>
            <a:r>
              <a:rPr lang="en-US" b="1" dirty="0" smtClean="0"/>
              <a:t>📱 </a:t>
            </a:r>
            <a:r>
              <a:rPr lang="en-US" b="1" dirty="0"/>
              <a:t>Mobile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920616" y="261257"/>
            <a:ext cx="2540000" cy="870857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🔗 APIs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6012883" y="261257"/>
            <a:ext cx="2540000" cy="907142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5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5">
                  <a:lumMod val="60000"/>
                  <a:lumOff val="40000"/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📈 Analytics</a:t>
            </a:r>
            <a:endParaRPr lang="en-US"/>
          </a:p>
        </p:txBody>
      </p:sp>
      <p:sp>
        <p:nvSpPr>
          <p:cNvPr id="6" name="Right Arrow 5"/>
          <p:cNvSpPr/>
          <p:nvPr/>
        </p:nvSpPr>
        <p:spPr>
          <a:xfrm flipV="1">
            <a:off x="2736396" y="464455"/>
            <a:ext cx="368754" cy="37737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flipV="1">
            <a:off x="8581799" y="500737"/>
            <a:ext cx="368754" cy="37737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flipV="1">
            <a:off x="5615214" y="507998"/>
            <a:ext cx="368754" cy="37737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886" y="1378854"/>
            <a:ext cx="923108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Segoe UI" panose="020B0502040204020203" pitchFamily="34" charset="0"/>
              </a:rPr>
              <a:t>Future Enhancements</a:t>
            </a:r>
            <a:r>
              <a:rPr lang="en-US" sz="2800" b="1" dirty="0" smtClean="0">
                <a:solidFill>
                  <a:srgbClr val="00B0F0"/>
                </a:solidFill>
                <a:latin typeface="Segoe UI" panose="020B0502040204020203" pitchFamily="34" charset="0"/>
              </a:rPr>
              <a:t>:</a:t>
            </a:r>
          </a:p>
          <a:p>
            <a:endParaRPr lang="en-US" sz="2800" b="1" dirty="0">
              <a:solidFill>
                <a:srgbClr val="00B0F0"/>
              </a:solidFill>
              <a:latin typeface="Segoe UI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Segoe UI" panose="020B0502040204020203" pitchFamily="34" charset="0"/>
              </a:rPr>
              <a:t>Web Interface:</a:t>
            </a:r>
            <a:r>
              <a:rPr lang="en-US" sz="2800" dirty="0">
                <a:latin typeface="Segoe UI" panose="020B0502040204020203" pitchFamily="34" charset="0"/>
              </a:rPr>
              <a:t> User-friendly front-end application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Segoe UI" panose="020B0502040204020203" pitchFamily="34" charset="0"/>
              </a:rPr>
              <a:t>Mobile Application:</a:t>
            </a:r>
            <a:r>
              <a:rPr lang="en-US" sz="2800" dirty="0">
                <a:latin typeface="Segoe UI" panose="020B0502040204020203" pitchFamily="34" charset="0"/>
              </a:rPr>
              <a:t> Mobile access for members and staff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Segoe UI" panose="020B0502040204020203" pitchFamily="34" charset="0"/>
              </a:rPr>
              <a:t>Reporting Dashboard:</a:t>
            </a:r>
            <a:r>
              <a:rPr lang="en-US" sz="2800" dirty="0">
                <a:latin typeface="Segoe UI" panose="020B0502040204020203" pitchFamily="34" charset="0"/>
              </a:rPr>
              <a:t> Advanced analytics and visualization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Segoe UI" panose="020B0502040204020203" pitchFamily="34" charset="0"/>
              </a:rPr>
              <a:t>Integration APIs:</a:t>
            </a:r>
            <a:r>
              <a:rPr lang="en-US" sz="2800" dirty="0">
                <a:latin typeface="Segoe UI" panose="020B0502040204020203" pitchFamily="34" charset="0"/>
              </a:rPr>
              <a:t> Connect with external church management tools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Segoe UI" panose="020B0502040204020203" pitchFamily="34" charset="0"/>
              </a:rPr>
              <a:t>Multi-language Support:</a:t>
            </a:r>
            <a:r>
              <a:rPr lang="en-US" sz="2800" dirty="0">
                <a:latin typeface="Segoe UI" panose="020B0502040204020203" pitchFamily="34" charset="0"/>
              </a:rPr>
              <a:t> Internationalization capabilities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>
                <a:latin typeface="Segoe UI" panose="020B0502040204020203" pitchFamily="34" charset="0"/>
              </a:rPr>
              <a:t>Advanced Analytics:</a:t>
            </a:r>
            <a:r>
              <a:rPr lang="en-US" sz="2800" dirty="0">
                <a:latin typeface="Segoe UI" panose="020B0502040204020203" pitchFamily="34" charset="0"/>
              </a:rPr>
              <a:t> Predictive modeling for church growth</a:t>
            </a:r>
            <a:endParaRPr lang="en-US" sz="2800" b="0" i="0" dirty="0"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49514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191</TotalTime>
  <Words>331</Words>
  <Application>Microsoft Office PowerPoint</Application>
  <PresentationFormat>Widescreen</PresentationFormat>
  <Paragraphs>148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Segoe UI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19</cp:revision>
  <dcterms:created xsi:type="dcterms:W3CDTF">2025-05-24T19:16:56Z</dcterms:created>
  <dcterms:modified xsi:type="dcterms:W3CDTF">2025-05-24T23:43:22Z</dcterms:modified>
</cp:coreProperties>
</file>