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F4B"/>
    <a:srgbClr val="FC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948E6-5B39-4C0D-887F-03275F3241D4}" type="datetimeFigureOut">
              <a:rPr lang="en-SG" smtClean="0"/>
              <a:t>26/12/2024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AF689-2F15-4925-A6DA-9B3E484A36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53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AF689-2F15-4925-A6DA-9B3E484A36F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14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D9D5-F337-3443-7FA1-044F5C42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270A6-8416-1EA2-9FD4-198023D8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EF97-2BD9-FE48-9288-8D2B2972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A97D-55E8-48A3-8F11-4ACE223B8CFD}" type="datetime1">
              <a:rPr lang="en-SG" smtClean="0"/>
              <a:t>26/12/2024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91389-8FB7-0366-B945-01225287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858F-84D7-F8F4-F422-56A608BE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58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68BC-3B95-D677-0062-29F38EEB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B113A-6894-BF18-85B7-7407DD0F2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FF4D-80B4-5B9C-BED9-9160563A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74E-B963-4D4E-BBA2-67D06ABE5D17}" type="datetime1">
              <a:rPr lang="en-SG" smtClean="0"/>
              <a:t>26/12/2024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71BF-58D4-F90A-B86E-C5F8CC22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C022-8ECC-D418-81F5-59A4BCA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9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71525-25C7-72C6-6879-BB35130F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10DD-679B-C98C-6851-0E6227ED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7DC0-5A74-CAD9-4BFE-BED2786B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7840-D1AB-42CD-B711-EFC3032792F8}" type="datetime1">
              <a:rPr lang="en-SG" smtClean="0"/>
              <a:t>26/12/2024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E34D-2EF4-DE9D-DA22-2FFB0B38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50D9-7B13-1EDA-418B-5C8FD797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7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C0A5-E3BE-D7B7-4DC6-B8D9AAFA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1152-1535-472E-0F9D-CF681369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A0DC-A712-B9A2-CA63-4FBAC802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5879-6A16-4015-ABE2-2A0BC251A508}" type="datetime1">
              <a:rPr lang="en-SG" smtClean="0"/>
              <a:t>26/12/2024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4AB0-3083-7D25-B8C4-85BC20ED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82F6-988E-B71D-9FB7-7B3470FF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650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CE21-AFDC-B0B7-F0AC-329001FF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44D21-A6C8-7D82-50EE-CDC2BB43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FCA6-E36C-9C5F-0A46-DD778E8F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2E52-C558-46AB-9D2B-8AA8E7CE3438}" type="datetime1">
              <a:rPr lang="en-SG" smtClean="0"/>
              <a:t>26/12/2024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5834-5959-7B23-A726-44210C1D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DC20-45A4-9EC0-9FB4-8B9CB78E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57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754C-CC00-A1A7-F9F9-E68FFF61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75C6-339B-A995-FC3C-C41482CC0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98F16-715D-9601-6CEF-FC14BC498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B39FF-64F9-5E96-3944-93CD346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7B1C-614D-482F-BBA5-2413AB7AC53D}" type="datetime1">
              <a:rPr lang="en-SG" smtClean="0"/>
              <a:t>26/12/2024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08F8-11CF-6A97-F055-EADDD361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4A312-36CD-4923-EDFD-CE489554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1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77D8-7A09-7D1A-70D8-C79B0FAC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ED62-4AB1-4861-F978-DD24CE7B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3710B-92D6-FBE5-5C2E-8B9E28D0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FD8F0-2544-68A7-B2A7-C2E28321D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EB601-1B37-20DE-3F83-29AB1E969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4451F-DB04-70B1-605B-448B164B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B073-9E58-4F1C-91FA-69C3BD7DF84F}" type="datetime1">
              <a:rPr lang="en-SG" smtClean="0"/>
              <a:t>26/12/2024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3646D-A3F1-E007-0919-F60FD530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50B3B-A39B-743F-8EB9-66FBCFC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092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9CC6-194D-D817-DC5D-5B011135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A09AF-6309-E994-CE23-60D12E9E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1AC1-3C99-4A3E-892F-727C29B5550A}" type="datetime1">
              <a:rPr lang="en-SG" smtClean="0"/>
              <a:t>26/12/2024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2C078-F72F-021B-C391-10A703E6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5B15-203F-AD7D-30D1-AB287F18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390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1BAB7-31FB-AA3D-A994-58BDD7CE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D9B9-70DC-4A1B-B0F6-CF337BEE0CF6}" type="datetime1">
              <a:rPr lang="en-SG" smtClean="0"/>
              <a:t>26/12/2024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1E981-3DEC-9C5E-D247-2DC7DCBB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4393-0B82-FECE-F48A-7FFF9F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7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B2BF-AA81-E0AE-332D-099ABC96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DDDA-4DA9-966E-4539-C2136B30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76B18-4DDF-BD77-F303-BD3537A6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0BA5-0715-0D53-9126-C54C973E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7D39-975F-493B-BBED-97AEEC3BF369}" type="datetime1">
              <a:rPr lang="en-SG" smtClean="0"/>
              <a:t>26/12/2024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C50B-C246-2252-F453-5CBD7FAF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6B8D5-84D6-7C4C-668E-13FF6782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64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D0DF-019F-5673-B503-BD285E04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96A2A-A724-BE83-8683-6ADFE8C93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96EBB-CDEE-5619-49B8-78B1013D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FA29D-C00F-8C03-36F8-72C8681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3201-17FB-4F66-9F81-1E299A7613B5}" type="datetime1">
              <a:rPr lang="en-SG" smtClean="0"/>
              <a:t>26/12/2024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0692-5D5F-3813-5C54-13A62753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1244E-1CA3-79DE-739C-C766B9FC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07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E753B-7DD1-D88C-6641-E09F815F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A9A5-F47C-97D8-3549-63C9F617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BFAF-657F-E1F2-00D2-25865597A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51D7-30F6-44D8-ADA1-6D4816078E2F}" type="datetime1">
              <a:rPr lang="en-SG" smtClean="0"/>
              <a:t>26/12/2024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F5E3-DAC0-7376-1483-ACF35AC5F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09B7-16A1-236F-3748-D38B9DD7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C4B5-70F9-4618-97C2-7C07BD9400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78DB-9516-9364-FEA4-FFC967438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106" y="1079832"/>
            <a:ext cx="5762847" cy="3502800"/>
          </a:xfrm>
        </p:spPr>
        <p:txBody>
          <a:bodyPr>
            <a:normAutofit/>
          </a:bodyPr>
          <a:lstStyle/>
          <a:p>
            <a:r>
              <a:rPr lang="en-SG" sz="4000" b="1" i="0" u="none" strike="noStrike" baseline="0" dirty="0">
                <a:latin typeface="Rockwell" panose="02060603020205020403" pitchFamily="18" charset="0"/>
              </a:rPr>
              <a:t>What are the </a:t>
            </a:r>
            <a:r>
              <a:rPr lang="en-US" sz="4000" b="1" i="0" u="none" strike="noStrike" baseline="0" dirty="0">
                <a:latin typeface="Rockwell" panose="02060603020205020403" pitchFamily="18" charset="0"/>
              </a:rPr>
              <a:t>factors affecting rent prices </a:t>
            </a:r>
            <a:br>
              <a:rPr lang="en-US" sz="4000" b="1" i="0" u="none" strike="noStrike" baseline="0" dirty="0">
                <a:latin typeface="Rockwell" panose="02060603020205020403" pitchFamily="18" charset="0"/>
              </a:rPr>
            </a:br>
            <a:r>
              <a:rPr lang="en-US" sz="4000" b="1" i="0" u="none" strike="noStrike" baseline="0" dirty="0">
                <a:latin typeface="Rockwell" panose="02060603020205020403" pitchFamily="18" charset="0"/>
              </a:rPr>
              <a:t>for HDB flats </a:t>
            </a:r>
            <a:br>
              <a:rPr lang="en-US" sz="4000" b="1" i="0" u="none" strike="noStrike" baseline="0" dirty="0">
                <a:latin typeface="Rockwell" panose="02060603020205020403" pitchFamily="18" charset="0"/>
              </a:rPr>
            </a:br>
            <a:r>
              <a:rPr lang="en-US" sz="4000" b="1" i="0" u="none" strike="noStrike" baseline="0" dirty="0">
                <a:latin typeface="Rockwell" panose="02060603020205020403" pitchFamily="18" charset="0"/>
              </a:rPr>
              <a:t>in Singapore?</a:t>
            </a:r>
            <a:endParaRPr lang="en-SG" sz="4000" b="1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470C0-688C-BBCC-00AC-7B2D27377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105" y="4699590"/>
            <a:ext cx="5886895" cy="457201"/>
          </a:xfrm>
          <a:solidFill>
            <a:srgbClr val="315F4B"/>
          </a:solidFill>
        </p:spPr>
        <p:txBody>
          <a:bodyPr>
            <a:norm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Elicia Foo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A152F-DE07-9EED-0DD1-AA4E1A7E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607977"/>
            <a:ext cx="5911703" cy="62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DAD635B-E02A-81C6-3646-AE01D1CAF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68734"/>
              </p:ext>
            </p:extLst>
          </p:nvPr>
        </p:nvGraphicFramePr>
        <p:xfrm>
          <a:off x="688341" y="1760357"/>
          <a:ext cx="11006703" cy="4289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901">
                  <a:extLst>
                    <a:ext uri="{9D8B030D-6E8A-4147-A177-3AD203B41FA5}">
                      <a16:colId xmlns:a16="http://schemas.microsoft.com/office/drawing/2014/main" val="4218296527"/>
                    </a:ext>
                  </a:extLst>
                </a:gridCol>
                <a:gridCol w="3668901">
                  <a:extLst>
                    <a:ext uri="{9D8B030D-6E8A-4147-A177-3AD203B41FA5}">
                      <a16:colId xmlns:a16="http://schemas.microsoft.com/office/drawing/2014/main" val="16859618"/>
                    </a:ext>
                  </a:extLst>
                </a:gridCol>
                <a:gridCol w="3668901">
                  <a:extLst>
                    <a:ext uri="{9D8B030D-6E8A-4147-A177-3AD203B41FA5}">
                      <a16:colId xmlns:a16="http://schemas.microsoft.com/office/drawing/2014/main" val="4168919280"/>
                    </a:ext>
                  </a:extLst>
                </a:gridCol>
              </a:tblGrid>
              <a:tr h="680847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2021 saw an increase in rent volume, likely due to </a:t>
                      </a:r>
                      <a:r>
                        <a:rPr lang="en-SG" sz="2400" dirty="0">
                          <a:solidFill>
                            <a:srgbClr val="315F4B"/>
                          </a:solidFill>
                        </a:rPr>
                        <a:t>COVID-19</a:t>
                      </a:r>
                      <a:endParaRPr lang="en-SG" dirty="0">
                        <a:solidFill>
                          <a:srgbClr val="315F4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ysClr val="windowText" lastClr="000000"/>
                          </a:solidFill>
                        </a:rPr>
                        <a:t>Rent prices higher in </a:t>
                      </a:r>
                    </a:p>
                    <a:p>
                      <a:pPr algn="ctr"/>
                      <a:r>
                        <a:rPr lang="en-SG" sz="2400" dirty="0">
                          <a:solidFill>
                            <a:srgbClr val="315F4B"/>
                          </a:solidFill>
                        </a:rPr>
                        <a:t>Central Area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Rent prices increases with </a:t>
                      </a:r>
                    </a:p>
                    <a:p>
                      <a:pPr algn="ctr"/>
                      <a:r>
                        <a:rPr lang="en-SG" sz="2400" dirty="0">
                          <a:solidFill>
                            <a:srgbClr val="315F4B"/>
                          </a:solidFill>
                        </a:rPr>
                        <a:t>flat size</a:t>
                      </a:r>
                      <a:endParaRPr lang="en-SG" dirty="0">
                        <a:solidFill>
                          <a:srgbClr val="315F4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061211"/>
                  </a:ext>
                </a:extLst>
              </a:tr>
              <a:tr h="2288876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11486"/>
                  </a:ext>
                </a:extLst>
              </a:tr>
              <a:tr h="1269177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803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6B66ED0-87AC-72DB-73A2-98BCF7D0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62" r="2814"/>
          <a:stretch/>
        </p:blipFill>
        <p:spPr>
          <a:xfrm>
            <a:off x="4497349" y="2686032"/>
            <a:ext cx="3388686" cy="3136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D8E967-4436-D9AB-E578-FF6564DAF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908" y="2686032"/>
            <a:ext cx="3388686" cy="2703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8FD43B-969C-DDFE-614A-D93318ADA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52" y="2686032"/>
            <a:ext cx="3516384" cy="1952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45BDD3-0943-4440-53BC-148A273EB815}"/>
              </a:ext>
            </a:extLst>
          </p:cNvPr>
          <p:cNvSpPr txBox="1"/>
          <p:nvPr/>
        </p:nvSpPr>
        <p:spPr>
          <a:xfrm>
            <a:off x="960474" y="331933"/>
            <a:ext cx="11231526" cy="523220"/>
          </a:xfrm>
          <a:prstGeom prst="rect">
            <a:avLst/>
          </a:prstGeom>
          <a:noFill/>
          <a:ln>
            <a:solidFill>
              <a:srgbClr val="315F4B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Rockwell" panose="02060603020205020403" pitchFamily="18" charset="0"/>
              </a:rPr>
              <a:t>Rental prices seen steadily increasing in the past 4 years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8C492-E754-25E0-0531-BF9AA81B4295}"/>
              </a:ext>
            </a:extLst>
          </p:cNvPr>
          <p:cNvSpPr txBox="1"/>
          <p:nvPr/>
        </p:nvSpPr>
        <p:spPr>
          <a:xfrm>
            <a:off x="960475" y="1200506"/>
            <a:ext cx="1633870" cy="379094"/>
          </a:xfrm>
          <a:prstGeom prst="rect">
            <a:avLst/>
          </a:prstGeom>
          <a:solidFill>
            <a:srgbClr val="315F4B"/>
          </a:solidFill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Key findings: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2AED8-37D3-BD16-B724-2FEA4C64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87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B1F90-4737-39BB-D54C-C1F4025BFB88}"/>
              </a:ext>
            </a:extLst>
          </p:cNvPr>
          <p:cNvSpPr txBox="1"/>
          <p:nvPr/>
        </p:nvSpPr>
        <p:spPr>
          <a:xfrm>
            <a:off x="960474" y="267776"/>
            <a:ext cx="11231526" cy="954107"/>
          </a:xfrm>
          <a:prstGeom prst="rect">
            <a:avLst/>
          </a:prstGeom>
          <a:noFill/>
          <a:ln>
            <a:solidFill>
              <a:srgbClr val="315F4B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Rockwell" panose="02060603020205020403" pitchFamily="18" charset="0"/>
              </a:rPr>
              <a:t>Several models were built to determine which factors affect rent prices in Singapore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4CEF4-7AEF-29F8-57F0-C12D4872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09"/>
          <a:stretch/>
        </p:blipFill>
        <p:spPr>
          <a:xfrm>
            <a:off x="682916" y="1414134"/>
            <a:ext cx="3540798" cy="485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3A10A-DECF-40A6-B430-27A4A0A297CD}"/>
              </a:ext>
            </a:extLst>
          </p:cNvPr>
          <p:cNvSpPr txBox="1"/>
          <p:nvPr/>
        </p:nvSpPr>
        <p:spPr>
          <a:xfrm>
            <a:off x="825142" y="6270890"/>
            <a:ext cx="31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54 variables in final 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A5F584-6169-1230-8FCD-C9BA437B3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1300"/>
              </p:ext>
            </p:extLst>
          </p:nvPr>
        </p:nvGraphicFramePr>
        <p:xfrm>
          <a:off x="4688954" y="1414134"/>
          <a:ext cx="69749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479">
                  <a:extLst>
                    <a:ext uri="{9D8B030D-6E8A-4147-A177-3AD203B41FA5}">
                      <a16:colId xmlns:a16="http://schemas.microsoft.com/office/drawing/2014/main" val="1512209286"/>
                    </a:ext>
                  </a:extLst>
                </a:gridCol>
                <a:gridCol w="3487479">
                  <a:extLst>
                    <a:ext uri="{9D8B030D-6E8A-4147-A177-3AD203B41FA5}">
                      <a16:colId xmlns:a16="http://schemas.microsoft.com/office/drawing/2014/main" val="2676923228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8443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rgbClr val="315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668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1C73ED-7DB4-41F3-2A0F-D6A21A6C605C}"/>
              </a:ext>
            </a:extLst>
          </p:cNvPr>
          <p:cNvSpPr txBox="1"/>
          <p:nvPr/>
        </p:nvSpPr>
        <p:spPr>
          <a:xfrm>
            <a:off x="5108940" y="2977122"/>
            <a:ext cx="263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i="0" dirty="0">
                <a:solidFill>
                  <a:srgbClr val="315F4B"/>
                </a:solidFill>
                <a:effectLst/>
              </a:rPr>
              <a:t>#1 Principal Component Analysis (PCA)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705BC-973B-63D4-178B-A55DA6F6F59A}"/>
              </a:ext>
            </a:extLst>
          </p:cNvPr>
          <p:cNvSpPr txBox="1"/>
          <p:nvPr/>
        </p:nvSpPr>
        <p:spPr>
          <a:xfrm>
            <a:off x="8641751" y="3115621"/>
            <a:ext cx="26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315F4B"/>
                </a:solidFill>
              </a:rPr>
              <a:t>#2 Regression</a:t>
            </a:r>
            <a:endParaRPr lang="en-SG" i="0" dirty="0">
              <a:solidFill>
                <a:srgbClr val="315F4B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EDA0-543F-08C2-30D1-C12AEB83B16E}"/>
              </a:ext>
            </a:extLst>
          </p:cNvPr>
          <p:cNvSpPr txBox="1"/>
          <p:nvPr/>
        </p:nvSpPr>
        <p:spPr>
          <a:xfrm>
            <a:off x="5131607" y="5702877"/>
            <a:ext cx="26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315F4B"/>
                </a:solidFill>
              </a:rPr>
              <a:t>#3 Random Forest</a:t>
            </a:r>
            <a:endParaRPr lang="en-SG" i="0" dirty="0">
              <a:solidFill>
                <a:srgbClr val="315F4B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1E1B7-DDBE-F916-5463-86478D08BEFC}"/>
              </a:ext>
            </a:extLst>
          </p:cNvPr>
          <p:cNvSpPr txBox="1"/>
          <p:nvPr/>
        </p:nvSpPr>
        <p:spPr>
          <a:xfrm>
            <a:off x="8578693" y="5564377"/>
            <a:ext cx="26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i="0" dirty="0">
                <a:solidFill>
                  <a:schemeClr val="bg1"/>
                </a:solidFill>
                <a:effectLst/>
              </a:rPr>
              <a:t>#4 </a:t>
            </a:r>
            <a:r>
              <a:rPr lang="en-SG" i="0" dirty="0" err="1">
                <a:solidFill>
                  <a:schemeClr val="bg1"/>
                </a:solidFill>
                <a:effectLst/>
              </a:rPr>
              <a:t>XGBoost</a:t>
            </a:r>
            <a:endParaRPr lang="en-SG" i="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AE6761-661A-92A7-0040-CBB8655F4B2A}"/>
                  </a:ext>
                </a:extLst>
              </p:cNvPr>
              <p:cNvSpPr txBox="1"/>
              <p:nvPr/>
            </p:nvSpPr>
            <p:spPr>
              <a:xfrm>
                <a:off x="8791349" y="2359774"/>
                <a:ext cx="2200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SG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3200" b="1" i="1" smtClean="0"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en-SG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AE6761-661A-92A7-0040-CBB8655F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349" y="2359774"/>
                <a:ext cx="22009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3A804E-F30B-C184-5913-CC2495CB5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03" y="1855080"/>
            <a:ext cx="1160280" cy="1160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801E49-31FB-53A4-4FB3-036313183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07" y="4397247"/>
            <a:ext cx="1386873" cy="1386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60DFB8-46BF-3F80-EC7E-C52B631E3E3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000" y="4471963"/>
            <a:ext cx="1152376" cy="11523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C38272-FC36-7437-2569-E998687C1F72}"/>
              </a:ext>
            </a:extLst>
          </p:cNvPr>
          <p:cNvSpPr txBox="1"/>
          <p:nvPr/>
        </p:nvSpPr>
        <p:spPr>
          <a:xfrm>
            <a:off x="10790132" y="3594468"/>
            <a:ext cx="97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</a:t>
            </a:r>
            <a:r>
              <a:rPr lang="en-SG" sz="1400" baseline="30000" dirty="0"/>
              <a:t>2</a:t>
            </a:r>
            <a:r>
              <a:rPr lang="en-SG" sz="1400" dirty="0"/>
              <a:t> = 0.46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82291-D2BC-F8B5-FA32-1C1DF232ACE8}"/>
              </a:ext>
            </a:extLst>
          </p:cNvPr>
          <p:cNvSpPr txBox="1"/>
          <p:nvPr/>
        </p:nvSpPr>
        <p:spPr>
          <a:xfrm>
            <a:off x="7279988" y="6110571"/>
            <a:ext cx="97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</a:t>
            </a:r>
            <a:r>
              <a:rPr lang="en-SG" sz="1400" baseline="30000" dirty="0"/>
              <a:t>2</a:t>
            </a:r>
            <a:r>
              <a:rPr lang="en-SG" sz="1400" dirty="0"/>
              <a:t> = 0.43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69072-6F8F-778A-AAAA-28AC41E27051}"/>
              </a:ext>
            </a:extLst>
          </p:cNvPr>
          <p:cNvSpPr txBox="1"/>
          <p:nvPr/>
        </p:nvSpPr>
        <p:spPr>
          <a:xfrm>
            <a:off x="10790132" y="6072209"/>
            <a:ext cx="97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R</a:t>
            </a:r>
            <a:r>
              <a:rPr lang="en-SG" sz="1400" baseline="30000" dirty="0">
                <a:solidFill>
                  <a:schemeClr val="bg1"/>
                </a:solidFill>
              </a:rPr>
              <a:t>2</a:t>
            </a:r>
            <a:r>
              <a:rPr lang="en-SG" sz="1400" dirty="0">
                <a:solidFill>
                  <a:schemeClr val="bg1"/>
                </a:solidFill>
              </a:rPr>
              <a:t> = 0.54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017A6-8EF2-410D-1D99-6C4A9BA4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1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85A0F2-B6BD-B2F1-AB73-7E592E19657B}"/>
              </a:ext>
            </a:extLst>
          </p:cNvPr>
          <p:cNvSpPr txBox="1"/>
          <p:nvPr/>
        </p:nvSpPr>
        <p:spPr>
          <a:xfrm>
            <a:off x="960474" y="267776"/>
            <a:ext cx="11231526" cy="523220"/>
          </a:xfrm>
          <a:prstGeom prst="rect">
            <a:avLst/>
          </a:prstGeom>
          <a:noFill/>
          <a:ln>
            <a:solidFill>
              <a:srgbClr val="315F4B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Rockwell" panose="02060603020205020403" pitchFamily="18" charset="0"/>
              </a:rPr>
              <a:t>Top features that are found to affect rent prices includes…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99602-A527-7F13-B44C-693271A4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C4B5-70F9-4618-97C2-7C07BD94005B}" type="slidenum">
              <a:rPr lang="en-SG" smtClean="0"/>
              <a:t>4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917D1-58A0-B690-3EF9-25BBB72F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9" y="1748350"/>
            <a:ext cx="7422691" cy="412684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086561-82CD-E9AE-B799-EC99366AB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95691"/>
              </p:ext>
            </p:extLst>
          </p:nvPr>
        </p:nvGraphicFramePr>
        <p:xfrm>
          <a:off x="8283944" y="2548466"/>
          <a:ext cx="3635154" cy="256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577">
                  <a:extLst>
                    <a:ext uri="{9D8B030D-6E8A-4147-A177-3AD203B41FA5}">
                      <a16:colId xmlns:a16="http://schemas.microsoft.com/office/drawing/2014/main" val="3974928277"/>
                    </a:ext>
                  </a:extLst>
                </a:gridCol>
                <a:gridCol w="1817577">
                  <a:extLst>
                    <a:ext uri="{9D8B030D-6E8A-4147-A177-3AD203B41FA5}">
                      <a16:colId xmlns:a16="http://schemas.microsoft.com/office/drawing/2014/main" val="689716098"/>
                    </a:ext>
                  </a:extLst>
                </a:gridCol>
              </a:tblGrid>
              <a:tr h="855265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Mean Absolute Error  (MAE)</a:t>
                      </a:r>
                    </a:p>
                  </a:txBody>
                  <a:tcPr>
                    <a:solidFill>
                      <a:srgbClr val="315F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403.96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1663"/>
                  </a:ext>
                </a:extLst>
              </a:tr>
              <a:tr h="855265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Mean Squared Error (MSE)</a:t>
                      </a:r>
                    </a:p>
                  </a:txBody>
                  <a:tcPr>
                    <a:solidFill>
                      <a:srgbClr val="315F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285363.18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04502"/>
                  </a:ext>
                </a:extLst>
              </a:tr>
              <a:tr h="855265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SG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 score</a:t>
                      </a:r>
                    </a:p>
                  </a:txBody>
                  <a:tcPr>
                    <a:solidFill>
                      <a:srgbClr val="315F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3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F92AC9-383A-B443-A03A-FAE4DAAEBDAE}"/>
              </a:ext>
            </a:extLst>
          </p:cNvPr>
          <p:cNvSpPr txBox="1"/>
          <p:nvPr/>
        </p:nvSpPr>
        <p:spPr>
          <a:xfrm>
            <a:off x="704739" y="1202767"/>
            <a:ext cx="1633870" cy="379094"/>
          </a:xfrm>
          <a:prstGeom prst="rect">
            <a:avLst/>
          </a:prstGeom>
          <a:solidFill>
            <a:srgbClr val="315F4B"/>
          </a:solidFill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Using </a:t>
            </a:r>
            <a:r>
              <a:rPr lang="en-SG" b="1" dirty="0" err="1">
                <a:solidFill>
                  <a:schemeClr val="bg1"/>
                </a:solidFill>
              </a:rPr>
              <a:t>XGBoost</a:t>
            </a:r>
            <a:r>
              <a:rPr lang="en-SG" b="1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520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139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Rockwell</vt:lpstr>
      <vt:lpstr>Office Theme</vt:lpstr>
      <vt:lpstr>What are the factors affecting rent prices  for HDB flats  in Singapore?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Wayne Chua</dc:creator>
  <cp:lastModifiedBy>Wayne Chua</cp:lastModifiedBy>
  <cp:revision>10</cp:revision>
  <dcterms:created xsi:type="dcterms:W3CDTF">2024-12-21T03:14:16Z</dcterms:created>
  <dcterms:modified xsi:type="dcterms:W3CDTF">2024-12-25T16:30:27Z</dcterms:modified>
</cp:coreProperties>
</file>