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  <a:srgbClr val="EBEBF7"/>
    <a:srgbClr val="D7D7F0"/>
    <a:srgbClr val="BF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929F0-0B6F-7C4E-8B56-5F3A4EBDE96A}" v="8" dt="2023-03-21T12:31:1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0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8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FB64-8FCA-0942-A13F-9204569A9036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9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A437C8C-4054-F0CE-BE51-91F28E94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677" y="28370213"/>
            <a:ext cx="1905000" cy="1905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6DF9DA1-8424-1185-0706-6C5825D5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57" y="28370213"/>
            <a:ext cx="5626100" cy="1625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58B37D-110B-E796-BC7D-BF75FF16FE82}"/>
              </a:ext>
            </a:extLst>
          </p:cNvPr>
          <p:cNvSpPr/>
          <p:nvPr/>
        </p:nvSpPr>
        <p:spPr>
          <a:xfrm>
            <a:off x="0" y="-1"/>
            <a:ext cx="21383625" cy="2955851"/>
          </a:xfrm>
          <a:prstGeom prst="rect">
            <a:avLst/>
          </a:prstGeom>
          <a:solidFill>
            <a:srgbClr val="BF2F38"/>
          </a:solidFill>
          <a:ln>
            <a:solidFill>
              <a:srgbClr val="BF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E09C2-0D8E-EC58-9D71-C1721E57BA92}"/>
              </a:ext>
            </a:extLst>
          </p:cNvPr>
          <p:cNvSpPr/>
          <p:nvPr/>
        </p:nvSpPr>
        <p:spPr>
          <a:xfrm>
            <a:off x="816077" y="3233947"/>
            <a:ext cx="19030950" cy="1498133"/>
          </a:xfrm>
          <a:prstGeom prst="rect">
            <a:avLst/>
          </a:prstGeom>
          <a:solidFill>
            <a:srgbClr val="D7D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D61C8-F077-5DCD-DA39-68172B9F4C01}"/>
              </a:ext>
            </a:extLst>
          </p:cNvPr>
          <p:cNvSpPr/>
          <p:nvPr/>
        </p:nvSpPr>
        <p:spPr>
          <a:xfrm>
            <a:off x="816077" y="4538916"/>
            <a:ext cx="19030950" cy="3816605"/>
          </a:xfrm>
          <a:prstGeom prst="rect">
            <a:avLst/>
          </a:prstGeom>
          <a:solidFill>
            <a:srgbClr val="EB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9ACC5-4F38-6678-1D10-755444352DFC}"/>
              </a:ext>
            </a:extLst>
          </p:cNvPr>
          <p:cNvSpPr txBox="1"/>
          <p:nvPr/>
        </p:nvSpPr>
        <p:spPr>
          <a:xfrm>
            <a:off x="1120809" y="3550214"/>
            <a:ext cx="1301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3333B2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48EEF-C2A6-BECA-C4A2-AA5AA7B46421}"/>
              </a:ext>
            </a:extLst>
          </p:cNvPr>
          <p:cNvSpPr txBox="1"/>
          <p:nvPr/>
        </p:nvSpPr>
        <p:spPr>
          <a:xfrm>
            <a:off x="1008334" y="4722350"/>
            <a:ext cx="1859751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dirty="0">
                <a:cs typeface="Calibri"/>
              </a:rPr>
              <a:t>Bayesian networks have been widely used in the area of AI, medical diagnosis, decision making processes, and more.  However, learning Bayesian networks from data is considered to be an NP-hard problem. Researchers have come up with two main approaches for finding the best Bayesian network given the data. A score-based approach and a constraint-based approach. This project will primarily cover the constraint-based approach to learning Bayesian networks from data.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14BCB-392E-A9F9-14C6-7DD60FA6A68F}"/>
              </a:ext>
            </a:extLst>
          </p:cNvPr>
          <p:cNvSpPr/>
          <p:nvPr/>
        </p:nvSpPr>
        <p:spPr>
          <a:xfrm>
            <a:off x="11471890" y="16608925"/>
            <a:ext cx="8544910" cy="1051094"/>
          </a:xfrm>
          <a:prstGeom prst="rect">
            <a:avLst/>
          </a:prstGeom>
          <a:solidFill>
            <a:srgbClr val="D7D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265C85-287C-B394-E6ED-56C09D0A660B}"/>
              </a:ext>
            </a:extLst>
          </p:cNvPr>
          <p:cNvSpPr/>
          <p:nvPr/>
        </p:nvSpPr>
        <p:spPr>
          <a:xfrm>
            <a:off x="11471890" y="17566085"/>
            <a:ext cx="8544910" cy="4316933"/>
          </a:xfrm>
          <a:prstGeom prst="rect">
            <a:avLst/>
          </a:prstGeom>
          <a:solidFill>
            <a:srgbClr val="EB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5F320-AA1F-4184-6652-04BB39ACBEB3}"/>
              </a:ext>
            </a:extLst>
          </p:cNvPr>
          <p:cNvSpPr txBox="1"/>
          <p:nvPr/>
        </p:nvSpPr>
        <p:spPr>
          <a:xfrm>
            <a:off x="11502700" y="16667874"/>
            <a:ext cx="835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3333B2"/>
                </a:solidFill>
                <a:latin typeface="+mj-lt"/>
              </a:rPr>
              <a:t>What Are Constraints?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21344E-0F67-1DB0-A3D5-18F2080D3540}"/>
              </a:ext>
            </a:extLst>
          </p:cNvPr>
          <p:cNvSpPr txBox="1"/>
          <p:nvPr/>
        </p:nvSpPr>
        <p:spPr>
          <a:xfrm>
            <a:off x="11614150" y="17695044"/>
            <a:ext cx="8232877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A constraint-based approach such as the PC algorithm starts by learning the skeleton (skeletal learning) of the graph by identifying constraints (independence assertions) of the form  (X </a:t>
            </a:r>
            <a:r>
              <a:rPr lang="en-MY" sz="2800" dirty="0"/>
              <a:t>⊥ Y | Z), which means X is independent of Y given Z. An edge will be included in the skeleton if there is no identified independence assertion.  [2]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C775F-4042-1E20-3138-8B143AEEBD5B}"/>
              </a:ext>
            </a:extLst>
          </p:cNvPr>
          <p:cNvSpPr txBox="1"/>
          <p:nvPr/>
        </p:nvSpPr>
        <p:spPr>
          <a:xfrm>
            <a:off x="883590" y="285668"/>
            <a:ext cx="1701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+mj-lt"/>
              </a:rPr>
              <a:t>Constraint-Based Approach to Learning Bayesian Networks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C0750-6E95-57AF-CB4C-1CBD0EF9D70F}"/>
              </a:ext>
            </a:extLst>
          </p:cNvPr>
          <p:cNvSpPr txBox="1"/>
          <p:nvPr/>
        </p:nvSpPr>
        <p:spPr>
          <a:xfrm>
            <a:off x="883590" y="1299951"/>
            <a:ext cx="1606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+mj-lt"/>
              </a:rPr>
              <a:t>Student: Zhi Peen Su, Supervisor: James </a:t>
            </a:r>
            <a:r>
              <a:rPr lang="en-GB" sz="3200" dirty="0" err="1">
                <a:solidFill>
                  <a:schemeClr val="bg1"/>
                </a:solidFill>
                <a:latin typeface="+mj-lt"/>
              </a:rPr>
              <a:t>Cussens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7843CD-9C3E-71DE-AE8E-7B9B4BDFF195}"/>
              </a:ext>
            </a:extLst>
          </p:cNvPr>
          <p:cNvSpPr txBox="1"/>
          <p:nvPr/>
        </p:nvSpPr>
        <p:spPr>
          <a:xfrm>
            <a:off x="883590" y="2069759"/>
            <a:ext cx="1606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+mj-lt"/>
              </a:rPr>
              <a:t>University of Bristol, Department of Computer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10B07-2BD0-A4F5-4221-4F11BB6E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638245"/>
            <a:ext cx="6030167" cy="643027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26278CC-C5C8-7152-2929-CAA44BBC6BB0}"/>
              </a:ext>
            </a:extLst>
          </p:cNvPr>
          <p:cNvSpPr/>
          <p:nvPr/>
        </p:nvSpPr>
        <p:spPr>
          <a:xfrm>
            <a:off x="7586325" y="12622166"/>
            <a:ext cx="4673600" cy="102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185A0-85E0-9803-89C1-0BFEAB0B13E0}"/>
              </a:ext>
            </a:extLst>
          </p:cNvPr>
          <p:cNvSpPr txBox="1"/>
          <p:nvPr/>
        </p:nvSpPr>
        <p:spPr>
          <a:xfrm>
            <a:off x="1671793" y="16146241"/>
            <a:ext cx="536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asia_10000, small network (&lt;10 nodes)</a:t>
            </a:r>
            <a:endParaRPr lang="en-MY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33551-5E82-2CDB-C1FB-099206F01D05}"/>
              </a:ext>
            </a:extLst>
          </p:cNvPr>
          <p:cNvSpPr txBox="1"/>
          <p:nvPr/>
        </p:nvSpPr>
        <p:spPr>
          <a:xfrm>
            <a:off x="7878653" y="11745943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Score-Based Approach</a:t>
            </a:r>
            <a:endParaRPr lang="en-MY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80F-DF87-D73B-FB7F-7F0FB504EBCF}"/>
              </a:ext>
            </a:extLst>
          </p:cNvPr>
          <p:cNvSpPr txBox="1"/>
          <p:nvPr/>
        </p:nvSpPr>
        <p:spPr>
          <a:xfrm>
            <a:off x="7689741" y="13904878"/>
            <a:ext cx="4826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Constraint-Based Approach</a:t>
            </a:r>
            <a:endParaRPr lang="en-MY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4FD6E7-D524-36BF-3EDC-BC0AB087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3" y="9887349"/>
            <a:ext cx="7644535" cy="57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777D5A-989F-662B-6B89-6CADFB6E16CF}"/>
              </a:ext>
            </a:extLst>
          </p:cNvPr>
          <p:cNvSpPr/>
          <p:nvPr/>
        </p:nvSpPr>
        <p:spPr>
          <a:xfrm>
            <a:off x="883590" y="22431131"/>
            <a:ext cx="8544910" cy="1091235"/>
          </a:xfrm>
          <a:prstGeom prst="rect">
            <a:avLst/>
          </a:prstGeom>
          <a:solidFill>
            <a:srgbClr val="D7D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4AC63-7828-5165-2199-02E6C1757A15}"/>
              </a:ext>
            </a:extLst>
          </p:cNvPr>
          <p:cNvSpPr/>
          <p:nvPr/>
        </p:nvSpPr>
        <p:spPr>
          <a:xfrm>
            <a:off x="883590" y="23522366"/>
            <a:ext cx="8544910" cy="4237478"/>
          </a:xfrm>
          <a:prstGeom prst="rect">
            <a:avLst/>
          </a:prstGeom>
          <a:solidFill>
            <a:srgbClr val="EB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B4DF4-7476-0BC9-E1B4-A1A920A54DBF}"/>
              </a:ext>
            </a:extLst>
          </p:cNvPr>
          <p:cNvSpPr txBox="1"/>
          <p:nvPr/>
        </p:nvSpPr>
        <p:spPr>
          <a:xfrm>
            <a:off x="979842" y="22512131"/>
            <a:ext cx="835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3333B2"/>
                </a:solidFill>
                <a:latin typeface="+mj-lt"/>
              </a:rPr>
              <a:t>Score-Based Approach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394C3-4DB0-D834-A24A-DE14B40970A4}"/>
              </a:ext>
            </a:extLst>
          </p:cNvPr>
          <p:cNvSpPr txBox="1"/>
          <p:nvPr/>
        </p:nvSpPr>
        <p:spPr>
          <a:xfrm>
            <a:off x="1022619" y="23656828"/>
            <a:ext cx="835240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A score-based approach searches over all possible Bayesian network structures to find the best factorization of the joint distribution implied by the training data. The model selection criterion uses a penalized likelihood score such as the </a:t>
            </a:r>
            <a:r>
              <a:rPr lang="en-GB" sz="2800" dirty="0" err="1"/>
              <a:t>BDeu</a:t>
            </a:r>
            <a:r>
              <a:rPr lang="en-GB" sz="2800" dirty="0"/>
              <a:t> [3]. This has been implemented in </a:t>
            </a:r>
            <a:r>
              <a:rPr lang="en-GB" sz="2800" dirty="0" err="1"/>
              <a:t>pygobnilp</a:t>
            </a:r>
            <a:r>
              <a:rPr lang="en-GB" sz="28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BFB7E-11CE-57B0-23DE-FF286250D5A3}"/>
              </a:ext>
            </a:extLst>
          </p:cNvPr>
          <p:cNvSpPr txBox="1"/>
          <p:nvPr/>
        </p:nvSpPr>
        <p:spPr>
          <a:xfrm>
            <a:off x="914400" y="8802967"/>
            <a:ext cx="1069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[2] https://scholarworks.umass.edu/cgi/viewcontent.cgi?article=1174&amp;context=open_access_dissertations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BD7F-B8B8-0F20-76E1-CD7F89DFE93E}"/>
              </a:ext>
            </a:extLst>
          </p:cNvPr>
          <p:cNvSpPr txBox="1"/>
          <p:nvPr/>
        </p:nvSpPr>
        <p:spPr>
          <a:xfrm>
            <a:off x="914400" y="8419529"/>
            <a:ext cx="1069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[1] https://en.wikipedia.org/wiki/Bayesian_network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FBD51-2B1F-6A3C-AC46-F60AC50C9ECD}"/>
              </a:ext>
            </a:extLst>
          </p:cNvPr>
          <p:cNvSpPr txBox="1"/>
          <p:nvPr/>
        </p:nvSpPr>
        <p:spPr>
          <a:xfrm>
            <a:off x="914400" y="9188698"/>
            <a:ext cx="1069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[3] Judea Pearl. Probabilistic Reasoning in Intelligent Systems. https://dl.acm.org/doi/10.5555/534975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35E98-8BA5-454C-0F60-98CFF28C48A5}"/>
              </a:ext>
            </a:extLst>
          </p:cNvPr>
          <p:cNvSpPr/>
          <p:nvPr/>
        </p:nvSpPr>
        <p:spPr>
          <a:xfrm>
            <a:off x="11471890" y="22431131"/>
            <a:ext cx="8544910" cy="1091235"/>
          </a:xfrm>
          <a:prstGeom prst="rect">
            <a:avLst/>
          </a:prstGeom>
          <a:solidFill>
            <a:srgbClr val="D7D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1D5AC-E2EC-E6AF-F583-D97A4CCF35D1}"/>
              </a:ext>
            </a:extLst>
          </p:cNvPr>
          <p:cNvSpPr/>
          <p:nvPr/>
        </p:nvSpPr>
        <p:spPr>
          <a:xfrm>
            <a:off x="11471890" y="23531738"/>
            <a:ext cx="8544910" cy="4228106"/>
          </a:xfrm>
          <a:prstGeom prst="rect">
            <a:avLst/>
          </a:prstGeom>
          <a:solidFill>
            <a:srgbClr val="EB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268EF-0DCD-5551-73D0-C9326F7E308E}"/>
              </a:ext>
            </a:extLst>
          </p:cNvPr>
          <p:cNvSpPr txBox="1"/>
          <p:nvPr/>
        </p:nvSpPr>
        <p:spPr>
          <a:xfrm>
            <a:off x="11568142" y="22512131"/>
            <a:ext cx="835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3333B2"/>
                </a:solidFill>
                <a:latin typeface="+mj-lt"/>
              </a:rPr>
              <a:t>Objective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8F8110-2181-9AF5-F283-1F224DE3B78D}"/>
              </a:ext>
            </a:extLst>
          </p:cNvPr>
          <p:cNvSpPr txBox="1"/>
          <p:nvPr/>
        </p:nvSpPr>
        <p:spPr>
          <a:xfrm>
            <a:off x="11568141" y="23669778"/>
            <a:ext cx="835240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As of now, utilizing only a score-based approach to learn Bayesian networks can take a long time and sometimes be unfeasible depending on the size of the network. The goal is to combine both score-based approach and constraint-based approach to form a hybrid approach, which subsequently reduces the runtime of </a:t>
            </a:r>
            <a:r>
              <a:rPr lang="en-US" sz="2800" dirty="0" err="1"/>
              <a:t>pygobnilp</a:t>
            </a:r>
            <a:r>
              <a:rPr lang="en-US" sz="2800" dirty="0"/>
              <a:t>.</a:t>
            </a:r>
            <a:endParaRPr lang="en-GB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439FE3-D766-FB33-30AC-0B142BD1066A}"/>
              </a:ext>
            </a:extLst>
          </p:cNvPr>
          <p:cNvSpPr/>
          <p:nvPr/>
        </p:nvSpPr>
        <p:spPr>
          <a:xfrm>
            <a:off x="830114" y="16698649"/>
            <a:ext cx="8544910" cy="1022684"/>
          </a:xfrm>
          <a:prstGeom prst="rect">
            <a:avLst/>
          </a:prstGeom>
          <a:solidFill>
            <a:srgbClr val="D7D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10708E-00C1-F3D3-E354-1EB70C5BAC1E}"/>
              </a:ext>
            </a:extLst>
          </p:cNvPr>
          <p:cNvSpPr/>
          <p:nvPr/>
        </p:nvSpPr>
        <p:spPr>
          <a:xfrm>
            <a:off x="830114" y="17655809"/>
            <a:ext cx="8544910" cy="4235933"/>
          </a:xfrm>
          <a:prstGeom prst="rect">
            <a:avLst/>
          </a:prstGeom>
          <a:solidFill>
            <a:srgbClr val="EB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E7609-5EEF-B35D-20ED-F17440EB1E81}"/>
              </a:ext>
            </a:extLst>
          </p:cNvPr>
          <p:cNvSpPr txBox="1"/>
          <p:nvPr/>
        </p:nvSpPr>
        <p:spPr>
          <a:xfrm>
            <a:off x="860924" y="16757598"/>
            <a:ext cx="835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3333B2"/>
                </a:solidFill>
                <a:latin typeface="+mj-lt"/>
              </a:rPr>
              <a:t>What is a Bayesian Network?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CF454-30E8-E30E-A8B6-D40DD1D57737}"/>
              </a:ext>
            </a:extLst>
          </p:cNvPr>
          <p:cNvSpPr txBox="1"/>
          <p:nvPr/>
        </p:nvSpPr>
        <p:spPr>
          <a:xfrm>
            <a:off x="1039605" y="17812076"/>
            <a:ext cx="8232877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Bayesian network [1] is a probabilistic graphical model which uses is represented by a directed acyclic graph (DAG). The nodes in the DAG represents variables, the arcs </a:t>
            </a:r>
            <a:r>
              <a:rPr lang="en-US" sz="2800" dirty="0" err="1"/>
              <a:t>signifiy</a:t>
            </a:r>
            <a:r>
              <a:rPr lang="en-US" sz="2800" dirty="0"/>
              <a:t> the existence of causal influences between the linked variables, and the strength of these influences are expressed by forward conditional probabilities [3].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78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98551c-bc54-44c1-b144-016d504a8fc1">
      <Terms xmlns="http://schemas.microsoft.com/office/infopath/2007/PartnerControls"/>
    </lcf76f155ced4ddcb4097134ff3c332f>
    <TaxCatchAll xmlns="43a52eff-ed1c-4fdd-b62e-4c23c9b1b7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F1DF385B256418F8575E2FD623D44" ma:contentTypeVersion="11" ma:contentTypeDescription="Create a new document." ma:contentTypeScope="" ma:versionID="bee917b18024c35b0de27ba2ec0db165">
  <xsd:schema xmlns:xsd="http://www.w3.org/2001/XMLSchema" xmlns:xs="http://www.w3.org/2001/XMLSchema" xmlns:p="http://schemas.microsoft.com/office/2006/metadata/properties" xmlns:ns2="1c98551c-bc54-44c1-b144-016d504a8fc1" xmlns:ns3="43a52eff-ed1c-4fdd-b62e-4c23c9b1b736" targetNamespace="http://schemas.microsoft.com/office/2006/metadata/properties" ma:root="true" ma:fieldsID="76368dff323e141d4db47e74fc54be60" ns2:_="" ns3:_="">
    <xsd:import namespace="1c98551c-bc54-44c1-b144-016d504a8fc1"/>
    <xsd:import namespace="43a52eff-ed1c-4fdd-b62e-4c23c9b1b7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51c-bc54-44c1-b144-016d504a8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52eff-ed1c-4fdd-b62e-4c23c9b1b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748c5f0-0a91-4345-8e21-1e1bd82ae4da}" ma:internalName="TaxCatchAll" ma:showField="CatchAllData" ma:web="43a52eff-ed1c-4fdd-b62e-4c23c9b1b7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CE0783-6ED9-4420-982B-5AE2499D02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705B8-9F9C-467C-979A-1E9F87F3CFB8}">
  <ds:schemaRefs>
    <ds:schemaRef ds:uri="http://schemas.microsoft.com/office/2006/metadata/properties"/>
    <ds:schemaRef ds:uri="43a52eff-ed1c-4fdd-b62e-4c23c9b1b736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c98551c-bc54-44c1-b144-016d504a8fc1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795E05-5CFF-4230-AF3C-60C7E13B4C7D}">
  <ds:schemaRefs>
    <ds:schemaRef ds:uri="1c98551c-bc54-44c1-b144-016d504a8fc1"/>
    <ds:schemaRef ds:uri="43a52eff-ed1c-4fdd-b62e-4c23c9b1b7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994</TotalTime>
  <Words>426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Wray</dc:creator>
  <cp:lastModifiedBy>Zhi Peen Su</cp:lastModifiedBy>
  <cp:revision>11</cp:revision>
  <dcterms:created xsi:type="dcterms:W3CDTF">2023-03-10T13:26:50Z</dcterms:created>
  <dcterms:modified xsi:type="dcterms:W3CDTF">2023-03-26T16:21:34Z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0x010100A5BF1DF385B256418F8575E2FD623D44</vt:lpwstr>
  </property>
  <property fmtid="{D5CDD505-2E9C-101B-9397-08002B2CF9AE}" pid="3" name="MediaServiceImageTags">
    <vt:lpwstr/>
  </property>
</Properties>
</file>