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a:srgbClr val="EBEBF7"/>
    <a:srgbClr val="D7D7F0"/>
    <a:srgbClr val="BF2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929F0-0B6F-7C4E-8B56-5F3A4EBDE96A}" v="8" dt="2023-03-21T12:31:16.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373097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2735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307582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3EFB64-8FCA-0942-A13F-9204569A9036}"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7083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3EFB64-8FCA-0942-A13F-9204569A9036}"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35283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83EFB64-8FCA-0942-A13F-9204569A9036}"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71857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83EFB64-8FCA-0942-A13F-9204569A9036}" type="datetimeFigureOut">
              <a:rPr lang="en-GB" smtClean="0"/>
              <a:t>22/03/2023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1197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83EFB64-8FCA-0942-A13F-9204569A9036}" type="datetimeFigureOut">
              <a:rPr lang="en-GB" smtClean="0"/>
              <a:t>22/03/2023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357371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FB64-8FCA-0942-A13F-9204569A9036}" type="datetimeFigureOut">
              <a:rPr lang="en-GB" smtClean="0"/>
              <a:t>22/03/2023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7815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83EFB64-8FCA-0942-A13F-9204569A9036}"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424144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483EFB64-8FCA-0942-A13F-9204569A9036}"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DAECF-476B-B34C-B161-ED67F7FD12F7}" type="slidenum">
              <a:rPr lang="en-GB" smtClean="0"/>
              <a:t>‹#›</a:t>
            </a:fld>
            <a:endParaRPr lang="en-GB"/>
          </a:p>
        </p:txBody>
      </p:sp>
    </p:spTree>
    <p:extLst>
      <p:ext uri="{BB962C8B-B14F-4D97-AF65-F5344CB8AC3E}">
        <p14:creationId xmlns:p14="http://schemas.microsoft.com/office/powerpoint/2010/main" val="146398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483EFB64-8FCA-0942-A13F-9204569A9036}" type="datetimeFigureOut">
              <a:rPr lang="en-GB" smtClean="0"/>
              <a:t>22/03/2023</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4EDAECF-476B-B34C-B161-ED67F7FD12F7}" type="slidenum">
              <a:rPr lang="en-GB" smtClean="0"/>
              <a:t>‹#›</a:t>
            </a:fld>
            <a:endParaRPr lang="en-GB"/>
          </a:p>
        </p:txBody>
      </p:sp>
    </p:spTree>
    <p:extLst>
      <p:ext uri="{BB962C8B-B14F-4D97-AF65-F5344CB8AC3E}">
        <p14:creationId xmlns:p14="http://schemas.microsoft.com/office/powerpoint/2010/main" val="426749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olinpurrington.com/tips/poster-design/" TargetMode="External"/><Relationship Id="rId4" Type="http://schemas.openxmlformats.org/officeDocument/2006/relationships/hyperlink" Target="http://en.wikipedia.org/wiki/Elevator_pit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4A437C8C-4054-F0CE-BE51-91F28E94F4FE}"/>
              </a:ext>
            </a:extLst>
          </p:cNvPr>
          <p:cNvPicPr>
            <a:picLocks noChangeAspect="1"/>
          </p:cNvPicPr>
          <p:nvPr/>
        </p:nvPicPr>
        <p:blipFill>
          <a:blip r:embed="rId2"/>
          <a:stretch>
            <a:fillRect/>
          </a:stretch>
        </p:blipFill>
        <p:spPr>
          <a:xfrm>
            <a:off x="14472677" y="28370213"/>
            <a:ext cx="1905000" cy="1905000"/>
          </a:xfrm>
          <a:prstGeom prst="rect">
            <a:avLst/>
          </a:prstGeom>
        </p:spPr>
      </p:pic>
      <p:pic>
        <p:nvPicPr>
          <p:cNvPr id="7" name="Picture 6" descr="Logo&#10;&#10;Description automatically generated">
            <a:extLst>
              <a:ext uri="{FF2B5EF4-FFF2-40B4-BE49-F238E27FC236}">
                <a16:creationId xmlns:a16="http://schemas.microsoft.com/office/drawing/2014/main" id="{36DF9DA1-8424-1185-0706-6C5825D5EE16}"/>
              </a:ext>
            </a:extLst>
          </p:cNvPr>
          <p:cNvPicPr>
            <a:picLocks noChangeAspect="1"/>
          </p:cNvPicPr>
          <p:nvPr/>
        </p:nvPicPr>
        <p:blipFill>
          <a:blip r:embed="rId3"/>
          <a:stretch>
            <a:fillRect/>
          </a:stretch>
        </p:blipFill>
        <p:spPr>
          <a:xfrm>
            <a:off x="2876457" y="28370213"/>
            <a:ext cx="5626100" cy="1625600"/>
          </a:xfrm>
          <a:prstGeom prst="rect">
            <a:avLst/>
          </a:prstGeom>
        </p:spPr>
      </p:pic>
      <p:sp>
        <p:nvSpPr>
          <p:cNvPr id="8" name="Rectangle 7">
            <a:extLst>
              <a:ext uri="{FF2B5EF4-FFF2-40B4-BE49-F238E27FC236}">
                <a16:creationId xmlns:a16="http://schemas.microsoft.com/office/drawing/2014/main" id="{7758B37D-110B-E796-BC7D-BF75FF16FE82}"/>
              </a:ext>
            </a:extLst>
          </p:cNvPr>
          <p:cNvSpPr/>
          <p:nvPr/>
        </p:nvSpPr>
        <p:spPr>
          <a:xfrm>
            <a:off x="0" y="-1"/>
            <a:ext cx="21383625" cy="2955851"/>
          </a:xfrm>
          <a:prstGeom prst="rect">
            <a:avLst/>
          </a:prstGeom>
          <a:solidFill>
            <a:srgbClr val="BF2F38"/>
          </a:solidFill>
          <a:ln>
            <a:solidFill>
              <a:srgbClr val="BF2F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B0E09C2-0D8E-EC58-9D71-C1721E57BA92}"/>
              </a:ext>
            </a:extLst>
          </p:cNvPr>
          <p:cNvSpPr/>
          <p:nvPr/>
        </p:nvSpPr>
        <p:spPr>
          <a:xfrm>
            <a:off x="914400" y="5173574"/>
            <a:ext cx="1903095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60D61C8-F077-5DCD-DA39-68172B9F4C01}"/>
              </a:ext>
            </a:extLst>
          </p:cNvPr>
          <p:cNvSpPr/>
          <p:nvPr/>
        </p:nvSpPr>
        <p:spPr>
          <a:xfrm>
            <a:off x="914400" y="6196258"/>
            <a:ext cx="19030950" cy="5402179"/>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739ACC5-4F38-6678-1D10-755444352DFC}"/>
              </a:ext>
            </a:extLst>
          </p:cNvPr>
          <p:cNvSpPr txBox="1"/>
          <p:nvPr/>
        </p:nvSpPr>
        <p:spPr>
          <a:xfrm>
            <a:off x="1106905" y="5223251"/>
            <a:ext cx="13018168" cy="923330"/>
          </a:xfrm>
          <a:prstGeom prst="rect">
            <a:avLst/>
          </a:prstGeom>
          <a:noFill/>
        </p:spPr>
        <p:txBody>
          <a:bodyPr wrap="square" rtlCol="0">
            <a:spAutoFit/>
          </a:bodyPr>
          <a:lstStyle/>
          <a:p>
            <a:r>
              <a:rPr lang="en-GB" sz="5400">
                <a:solidFill>
                  <a:srgbClr val="3333B2"/>
                </a:solidFill>
                <a:latin typeface="+mj-lt"/>
              </a:rPr>
              <a:t>Introduction</a:t>
            </a:r>
          </a:p>
        </p:txBody>
      </p:sp>
      <p:sp>
        <p:nvSpPr>
          <p:cNvPr id="12" name="TextBox 11">
            <a:extLst>
              <a:ext uri="{FF2B5EF4-FFF2-40B4-BE49-F238E27FC236}">
                <a16:creationId xmlns:a16="http://schemas.microsoft.com/office/drawing/2014/main" id="{0F348EEF-C2A6-BECA-C4A2-AA5AA7B46421}"/>
              </a:ext>
            </a:extLst>
          </p:cNvPr>
          <p:cNvSpPr txBox="1"/>
          <p:nvPr/>
        </p:nvSpPr>
        <p:spPr>
          <a:xfrm>
            <a:off x="1106905" y="6385225"/>
            <a:ext cx="18597519" cy="5216813"/>
          </a:xfrm>
          <a:prstGeom prst="rect">
            <a:avLst/>
          </a:prstGeom>
          <a:noFill/>
        </p:spPr>
        <p:txBody>
          <a:bodyPr wrap="square" lIns="91440" tIns="45720" rIns="91440" bIns="45720" rtlCol="0" anchor="t">
            <a:spAutoFit/>
          </a:bodyPr>
          <a:lstStyle/>
          <a:p>
            <a:pPr>
              <a:spcAft>
                <a:spcPts val="600"/>
              </a:spcAft>
            </a:pPr>
            <a:r>
              <a:rPr lang="en-GB" sz="2800"/>
              <a:t>It is hard to give generic advice about what form your poster should take, since each project relates to a different topic and each student will be at a different stage </a:t>
            </a:r>
            <a:r>
              <a:rPr lang="en-GB" sz="2800" err="1"/>
              <a:t>wrt</a:t>
            </a:r>
            <a:r>
              <a:rPr lang="en-GB" sz="2800"/>
              <a:t>. completeness. Therefore, the best approach is to focus on the underlying aim of the poster presentation: essentially the intention is for you to get early, objective opinions about your work and then (ideally) improve it as a result.</a:t>
            </a:r>
            <a:endParaRPr lang="zh-CN" altLang="en-US" sz="2800"/>
          </a:p>
          <a:p>
            <a:pPr>
              <a:spcAft>
                <a:spcPts val="600"/>
              </a:spcAft>
            </a:pPr>
            <a:r>
              <a:rPr lang="en-GB" sz="2800"/>
              <a:t>With this in mind, one idea is to:</a:t>
            </a:r>
            <a:endParaRPr lang="en-GB" sz="2800">
              <a:cs typeface="Calibri"/>
            </a:endParaRPr>
          </a:p>
          <a:p>
            <a:pPr marL="514350" indent="-514350">
              <a:spcAft>
                <a:spcPts val="600"/>
              </a:spcAft>
              <a:buClr>
                <a:srgbClr val="3333B2"/>
              </a:buClr>
              <a:buFont typeface="+mj-lt"/>
              <a:buAutoNum type="arabicPeriod"/>
            </a:pPr>
            <a:r>
              <a:rPr lang="en-GB" sz="2800"/>
              <a:t>think about how to explain your project to someone, and questions you might want an answer to or opinion on,</a:t>
            </a:r>
            <a:endParaRPr lang="en-GB" sz="2800">
              <a:cs typeface="Calibri"/>
            </a:endParaRPr>
          </a:p>
          <a:p>
            <a:pPr marL="514350" indent="-514350">
              <a:spcAft>
                <a:spcPts val="600"/>
              </a:spcAft>
              <a:buClr>
                <a:srgbClr val="3333B2"/>
              </a:buClr>
              <a:buFont typeface="+mj-lt"/>
              <a:buAutoNum type="arabicPeriod"/>
            </a:pPr>
            <a:r>
              <a:rPr lang="en-GB" sz="2800"/>
              <a:t>consider the poster as a set of slides, which support an elevator </a:t>
            </a:r>
            <a:r>
              <a:rPr lang="en-GB" sz="2800" err="1"/>
              <a:t>pitch</a:t>
            </a:r>
            <a:r>
              <a:rPr lang="en-GB" sz="2800" baseline="30000" err="1"/>
              <a:t>a</a:t>
            </a:r>
            <a:r>
              <a:rPr lang="en-GB" sz="2800"/>
              <a:t> for either the technical and/or business plan part, </a:t>
            </a:r>
            <a:endParaRPr lang="en-GB" sz="2800">
              <a:cs typeface="Calibri"/>
            </a:endParaRPr>
          </a:p>
          <a:p>
            <a:pPr marL="514350" indent="-514350">
              <a:spcAft>
                <a:spcPts val="600"/>
              </a:spcAft>
              <a:buClr>
                <a:srgbClr val="3333B2"/>
              </a:buClr>
              <a:buFont typeface="+mj-lt"/>
              <a:buAutoNum type="arabicPeriod"/>
            </a:pPr>
            <a:r>
              <a:rPr lang="en-GB" sz="2800"/>
              <a:t>then focus the poster content on the part you feel you need the most input on.</a:t>
            </a:r>
            <a:endParaRPr lang="en-GB" sz="2800">
              <a:cs typeface="Calibri"/>
            </a:endParaRPr>
          </a:p>
          <a:p>
            <a:pPr>
              <a:spcAft>
                <a:spcPts val="600"/>
              </a:spcAft>
            </a:pPr>
            <a:r>
              <a:rPr lang="en-GB" sz="2800"/>
              <a:t>Another approach is to adopt standard advice about developing research </a:t>
            </a:r>
            <a:r>
              <a:rPr lang="en-GB" sz="2800" err="1"/>
              <a:t>posters</a:t>
            </a:r>
            <a:r>
              <a:rPr lang="en-GB" sz="2800" baseline="30000" err="1"/>
              <a:t>b</a:t>
            </a:r>
            <a:r>
              <a:rPr lang="en-GB" sz="2800"/>
              <a:t>, then produce a stand-alone result that summarises your project (see examples on walls throughout the MVB). Either way, the blocks below attempt to outline some potential examples of content, but note you need not stick to them</a:t>
            </a:r>
            <a:endParaRPr lang="en-GB" sz="2800">
              <a:cs typeface="Calibri"/>
            </a:endParaRPr>
          </a:p>
        </p:txBody>
      </p:sp>
      <p:sp>
        <p:nvSpPr>
          <p:cNvPr id="13" name="TextBox 12">
            <a:extLst>
              <a:ext uri="{FF2B5EF4-FFF2-40B4-BE49-F238E27FC236}">
                <a16:creationId xmlns:a16="http://schemas.microsoft.com/office/drawing/2014/main" id="{D34190F1-6C58-8384-F494-C737CC90401F}"/>
              </a:ext>
            </a:extLst>
          </p:cNvPr>
          <p:cNvSpPr txBox="1"/>
          <p:nvPr/>
        </p:nvSpPr>
        <p:spPr>
          <a:xfrm>
            <a:off x="1106905" y="11648114"/>
            <a:ext cx="10547213" cy="646331"/>
          </a:xfrm>
          <a:prstGeom prst="rect">
            <a:avLst/>
          </a:prstGeom>
          <a:noFill/>
        </p:spPr>
        <p:txBody>
          <a:bodyPr wrap="square" rtlCol="0">
            <a:spAutoFit/>
          </a:bodyPr>
          <a:lstStyle/>
          <a:p>
            <a:r>
              <a:rPr lang="en-GB" baseline="30000" err="1"/>
              <a:t>a</a:t>
            </a:r>
            <a:r>
              <a:rPr lang="en-GB" err="1">
                <a:solidFill>
                  <a:srgbClr val="FF0000"/>
                </a:solidFill>
                <a:hlinkClick r:id="rId4">
                  <a:extLst>
                    <a:ext uri="{A12FA001-AC4F-418D-AE19-62706E023703}">
                      <ahyp:hlinkClr xmlns:ahyp="http://schemas.microsoft.com/office/drawing/2018/hyperlinkcolor" val="tx"/>
                    </a:ext>
                  </a:extLst>
                </a:hlinkClick>
              </a:rPr>
              <a:t>http</a:t>
            </a:r>
            <a:r>
              <a:rPr lang="en-GB">
                <a:solidFill>
                  <a:srgbClr val="FF0000"/>
                </a:solidFill>
                <a:hlinkClick r:id="rId4">
                  <a:extLst>
                    <a:ext uri="{A12FA001-AC4F-418D-AE19-62706E023703}">
                      <ahyp:hlinkClr xmlns:ahyp="http://schemas.microsoft.com/office/drawing/2018/hyperlinkcolor" val="tx"/>
                    </a:ext>
                  </a:extLst>
                </a:hlinkClick>
              </a:rPr>
              <a:t>://en.wikipedia.org/wiki/Elevator_pitch</a:t>
            </a:r>
            <a:endParaRPr lang="en-GB">
              <a:solidFill>
                <a:srgbClr val="FF0000"/>
              </a:solidFill>
            </a:endParaRPr>
          </a:p>
          <a:p>
            <a:r>
              <a:rPr lang="en-GB" baseline="30000" err="1"/>
              <a:t>b</a:t>
            </a:r>
            <a:r>
              <a:rPr lang="en-GB" err="1">
                <a:solidFill>
                  <a:srgbClr val="FF0000"/>
                </a:solidFill>
                <a:hlinkClick r:id="rId5">
                  <a:extLst>
                    <a:ext uri="{A12FA001-AC4F-418D-AE19-62706E023703}">
                      <ahyp:hlinkClr xmlns:ahyp="http://schemas.microsoft.com/office/drawing/2018/hyperlinkcolor" val="tx"/>
                    </a:ext>
                  </a:extLst>
                </a:hlinkClick>
              </a:rPr>
              <a:t>https</a:t>
            </a:r>
            <a:r>
              <a:rPr lang="en-GB">
                <a:solidFill>
                  <a:srgbClr val="FF0000"/>
                </a:solidFill>
                <a:hlinkClick r:id="rId5">
                  <a:extLst>
                    <a:ext uri="{A12FA001-AC4F-418D-AE19-62706E023703}">
                      <ahyp:hlinkClr xmlns:ahyp="http://schemas.microsoft.com/office/drawing/2018/hyperlinkcolor" val="tx"/>
                    </a:ext>
                  </a:extLst>
                </a:hlinkClick>
              </a:rPr>
              <a:t>://colinpurrington.com/tips/poster-design/</a:t>
            </a:r>
            <a:endParaRPr lang="en-GB">
              <a:solidFill>
                <a:srgbClr val="FF0000"/>
              </a:solidFill>
            </a:endParaRPr>
          </a:p>
        </p:txBody>
      </p:sp>
      <p:cxnSp>
        <p:nvCxnSpPr>
          <p:cNvPr id="15" name="Straight Connector 14">
            <a:extLst>
              <a:ext uri="{FF2B5EF4-FFF2-40B4-BE49-F238E27FC236}">
                <a16:creationId xmlns:a16="http://schemas.microsoft.com/office/drawing/2014/main" id="{2462E025-5603-AD10-B4B0-234A6221266D}"/>
              </a:ext>
            </a:extLst>
          </p:cNvPr>
          <p:cNvCxnSpPr>
            <a:cxnSpLocks/>
          </p:cNvCxnSpPr>
          <p:nvPr/>
        </p:nvCxnSpPr>
        <p:spPr>
          <a:xfrm>
            <a:off x="914400" y="11648114"/>
            <a:ext cx="51919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C80DF16-B0A1-E1E6-D793-346CD0F1D720}"/>
              </a:ext>
            </a:extLst>
          </p:cNvPr>
          <p:cNvSpPr/>
          <p:nvPr/>
        </p:nvSpPr>
        <p:spPr>
          <a:xfrm>
            <a:off x="914400" y="12986853"/>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A21E5A4-C59A-C35A-B432-0CE445F1A827}"/>
              </a:ext>
            </a:extLst>
          </p:cNvPr>
          <p:cNvSpPr/>
          <p:nvPr/>
        </p:nvSpPr>
        <p:spPr>
          <a:xfrm>
            <a:off x="914400" y="14009537"/>
            <a:ext cx="8544910" cy="4235933"/>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2E7849A-9A5D-35B1-4390-9B45C41DE8A2}"/>
              </a:ext>
            </a:extLst>
          </p:cNvPr>
          <p:cNvSpPr txBox="1"/>
          <p:nvPr/>
        </p:nvSpPr>
        <p:spPr>
          <a:xfrm>
            <a:off x="1106905" y="13036530"/>
            <a:ext cx="8352405" cy="923330"/>
          </a:xfrm>
          <a:prstGeom prst="rect">
            <a:avLst/>
          </a:prstGeom>
          <a:noFill/>
        </p:spPr>
        <p:txBody>
          <a:bodyPr wrap="square" rtlCol="0">
            <a:spAutoFit/>
          </a:bodyPr>
          <a:lstStyle/>
          <a:p>
            <a:r>
              <a:rPr lang="en-GB" sz="5400">
                <a:solidFill>
                  <a:srgbClr val="3333B2"/>
                </a:solidFill>
                <a:latin typeface="+mj-lt"/>
              </a:rPr>
              <a:t>1. Project Introduction</a:t>
            </a:r>
          </a:p>
        </p:txBody>
      </p:sp>
      <p:sp>
        <p:nvSpPr>
          <p:cNvPr id="20" name="TextBox 19">
            <a:extLst>
              <a:ext uri="{FF2B5EF4-FFF2-40B4-BE49-F238E27FC236}">
                <a16:creationId xmlns:a16="http://schemas.microsoft.com/office/drawing/2014/main" id="{92BE8208-409C-3F82-BDD2-C5F08EA4AFC6}"/>
              </a:ext>
            </a:extLst>
          </p:cNvPr>
          <p:cNvSpPr txBox="1"/>
          <p:nvPr/>
        </p:nvSpPr>
        <p:spPr>
          <a:xfrm>
            <a:off x="1106905" y="14198504"/>
            <a:ext cx="8352405" cy="3970318"/>
          </a:xfrm>
          <a:prstGeom prst="rect">
            <a:avLst/>
          </a:prstGeom>
          <a:noFill/>
        </p:spPr>
        <p:txBody>
          <a:bodyPr wrap="square" lIns="91440" tIns="45720" rIns="91440" bIns="45720" rtlCol="0" anchor="t">
            <a:spAutoFit/>
          </a:bodyPr>
          <a:lstStyle/>
          <a:p>
            <a:r>
              <a:rPr lang="en-GB" sz="2800">
                <a:ea typeface="+mn-lt"/>
                <a:cs typeface="+mn-lt"/>
              </a:rPr>
              <a:t>In this section you want to sell the concept of the project to the reader. You can think of this as answering the questions below:</a:t>
            </a:r>
            <a:endParaRPr lang="en-US"/>
          </a:p>
          <a:p>
            <a:pPr marL="457200" indent="-457200">
              <a:buClr>
                <a:srgbClr val="3333B2"/>
              </a:buClr>
              <a:buFont typeface="Wingdings" pitchFamily="2" charset="2"/>
              <a:buChar char="Ø"/>
            </a:pPr>
            <a:r>
              <a:rPr lang="en-GB" sz="2800">
                <a:ea typeface="+mn-lt"/>
                <a:cs typeface="+mn-lt"/>
              </a:rPr>
              <a:t>Why is the Project Interesting/useful?</a:t>
            </a:r>
            <a:endParaRPr lang="en-GB"/>
          </a:p>
          <a:p>
            <a:pPr marL="457200" indent="-457200">
              <a:buClr>
                <a:srgbClr val="3333B2"/>
              </a:buClr>
              <a:buFont typeface="Wingdings" pitchFamily="2" charset="2"/>
              <a:buChar char="Ø"/>
            </a:pPr>
            <a:r>
              <a:rPr lang="en-GB" sz="2800">
                <a:ea typeface="+mn-lt"/>
                <a:cs typeface="+mn-lt"/>
              </a:rPr>
              <a:t>What has come before it?</a:t>
            </a:r>
            <a:endParaRPr lang="en-GB"/>
          </a:p>
          <a:p>
            <a:pPr marL="457200" indent="-457200">
              <a:buClr>
                <a:srgbClr val="3333B2"/>
              </a:buClr>
              <a:buFont typeface="Wingdings" pitchFamily="2" charset="2"/>
              <a:buChar char="Ø"/>
            </a:pPr>
            <a:r>
              <a:rPr lang="en-GB" sz="2800">
                <a:ea typeface="+mn-lt"/>
                <a:cs typeface="+mn-lt"/>
              </a:rPr>
              <a:t>How is this project different from what has already been done?</a:t>
            </a:r>
            <a:endParaRPr lang="en-GB"/>
          </a:p>
          <a:p>
            <a:pPr marL="457200" indent="-457200">
              <a:buClr>
                <a:srgbClr val="3333B2"/>
              </a:buClr>
              <a:buFont typeface="Wingdings" pitchFamily="2" charset="2"/>
              <a:buChar char="Ø"/>
            </a:pPr>
            <a:r>
              <a:rPr lang="en-GB" sz="2800">
                <a:ea typeface="+mn-lt"/>
                <a:cs typeface="+mn-lt"/>
              </a:rPr>
              <a:t>What is the end goal of the project?</a:t>
            </a:r>
            <a:endParaRPr lang="en-GB"/>
          </a:p>
          <a:p>
            <a:pPr>
              <a:spcAft>
                <a:spcPts val="600"/>
              </a:spcAft>
            </a:pPr>
            <a:endParaRPr lang="en-GB" sz="2800">
              <a:cs typeface="Calibri"/>
            </a:endParaRPr>
          </a:p>
        </p:txBody>
      </p:sp>
      <p:sp>
        <p:nvSpPr>
          <p:cNvPr id="25" name="Rectangle 24">
            <a:extLst>
              <a:ext uri="{FF2B5EF4-FFF2-40B4-BE49-F238E27FC236}">
                <a16:creationId xmlns:a16="http://schemas.microsoft.com/office/drawing/2014/main" id="{695983B6-7791-6469-E588-AB2F9FAD04C6}"/>
              </a:ext>
            </a:extLst>
          </p:cNvPr>
          <p:cNvSpPr/>
          <p:nvPr/>
        </p:nvSpPr>
        <p:spPr>
          <a:xfrm>
            <a:off x="11336645" y="12986853"/>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14D21190-438A-8BE5-F538-575AB9CF1CE5}"/>
              </a:ext>
            </a:extLst>
          </p:cNvPr>
          <p:cNvSpPr/>
          <p:nvPr/>
        </p:nvSpPr>
        <p:spPr>
          <a:xfrm>
            <a:off x="11336645" y="14009538"/>
            <a:ext cx="8544910" cy="3097456"/>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676783B-2BAD-23C7-233A-97967C3AE61F}"/>
              </a:ext>
            </a:extLst>
          </p:cNvPr>
          <p:cNvSpPr txBox="1"/>
          <p:nvPr/>
        </p:nvSpPr>
        <p:spPr>
          <a:xfrm>
            <a:off x="11529150" y="13036530"/>
            <a:ext cx="8352405" cy="923330"/>
          </a:xfrm>
          <a:prstGeom prst="rect">
            <a:avLst/>
          </a:prstGeom>
          <a:noFill/>
        </p:spPr>
        <p:txBody>
          <a:bodyPr wrap="square" rtlCol="0">
            <a:spAutoFit/>
          </a:bodyPr>
          <a:lstStyle/>
          <a:p>
            <a:r>
              <a:rPr lang="en-GB" sz="5400">
                <a:solidFill>
                  <a:srgbClr val="3333B2"/>
                </a:solidFill>
                <a:latin typeface="+mj-lt"/>
              </a:rPr>
              <a:t>2. Main Problem/Deliverable</a:t>
            </a:r>
          </a:p>
        </p:txBody>
      </p:sp>
      <p:sp>
        <p:nvSpPr>
          <p:cNvPr id="28" name="TextBox 27">
            <a:extLst>
              <a:ext uri="{FF2B5EF4-FFF2-40B4-BE49-F238E27FC236}">
                <a16:creationId xmlns:a16="http://schemas.microsoft.com/office/drawing/2014/main" id="{B510377C-C98E-6888-491C-3F317D201EA5}"/>
              </a:ext>
            </a:extLst>
          </p:cNvPr>
          <p:cNvSpPr txBox="1"/>
          <p:nvPr/>
        </p:nvSpPr>
        <p:spPr>
          <a:xfrm>
            <a:off x="11529150" y="14198504"/>
            <a:ext cx="8352405" cy="2908489"/>
          </a:xfrm>
          <a:prstGeom prst="rect">
            <a:avLst/>
          </a:prstGeom>
          <a:noFill/>
        </p:spPr>
        <p:txBody>
          <a:bodyPr wrap="square" rtlCol="0">
            <a:spAutoFit/>
          </a:bodyPr>
          <a:lstStyle/>
          <a:p>
            <a:pPr>
              <a:spcAft>
                <a:spcPts val="600"/>
              </a:spcAft>
            </a:pPr>
            <a:r>
              <a:rPr lang="en-GB" sz="2800"/>
              <a:t>Here you may describe the main problem that you are trying to solve in more detail, or the deliverable that you will be working to deliver. You can do this by:</a:t>
            </a:r>
          </a:p>
          <a:p>
            <a:pPr marL="457200" indent="-457200">
              <a:spcAft>
                <a:spcPts val="600"/>
              </a:spcAft>
              <a:buClr>
                <a:srgbClr val="3333B2"/>
              </a:buClr>
              <a:buFont typeface="Wingdings" pitchFamily="2" charset="2"/>
              <a:buChar char="Ø"/>
            </a:pPr>
            <a:r>
              <a:rPr lang="en-GB" sz="2800"/>
              <a:t>Showing a figure of the method</a:t>
            </a:r>
          </a:p>
          <a:p>
            <a:pPr marL="457200" indent="-457200">
              <a:spcAft>
                <a:spcPts val="600"/>
              </a:spcAft>
              <a:buClr>
                <a:srgbClr val="3333B2"/>
              </a:buClr>
              <a:buFont typeface="Wingdings" pitchFamily="2" charset="2"/>
              <a:buChar char="Ø"/>
            </a:pPr>
            <a:r>
              <a:rPr lang="en-GB" sz="2800"/>
              <a:t>Describing the problem setup/specification</a:t>
            </a:r>
          </a:p>
          <a:p>
            <a:pPr marL="457200" indent="-457200">
              <a:spcAft>
                <a:spcPts val="600"/>
              </a:spcAft>
              <a:buClr>
                <a:srgbClr val="3333B2"/>
              </a:buClr>
              <a:buFont typeface="Wingdings" pitchFamily="2" charset="2"/>
              <a:buChar char="Ø"/>
            </a:pPr>
            <a:r>
              <a:rPr lang="en-GB" sz="2800"/>
              <a:t>Showing figure(s) of the designs</a:t>
            </a:r>
          </a:p>
        </p:txBody>
      </p:sp>
      <p:sp>
        <p:nvSpPr>
          <p:cNvPr id="29" name="Rectangle 28">
            <a:extLst>
              <a:ext uri="{FF2B5EF4-FFF2-40B4-BE49-F238E27FC236}">
                <a16:creationId xmlns:a16="http://schemas.microsoft.com/office/drawing/2014/main" id="{99A14BCB-392E-A9F9-14C6-7DD60FA6A68F}"/>
              </a:ext>
            </a:extLst>
          </p:cNvPr>
          <p:cNvSpPr/>
          <p:nvPr/>
        </p:nvSpPr>
        <p:spPr>
          <a:xfrm>
            <a:off x="914400" y="20199056"/>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8F265C85-287C-B394-E6ED-56C09D0A660B}"/>
              </a:ext>
            </a:extLst>
          </p:cNvPr>
          <p:cNvSpPr/>
          <p:nvPr/>
        </p:nvSpPr>
        <p:spPr>
          <a:xfrm>
            <a:off x="914400" y="21221740"/>
            <a:ext cx="8544910" cy="4235933"/>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D65F320-AA1F-4184-6652-04BB39ACBEB3}"/>
              </a:ext>
            </a:extLst>
          </p:cNvPr>
          <p:cNvSpPr txBox="1"/>
          <p:nvPr/>
        </p:nvSpPr>
        <p:spPr>
          <a:xfrm>
            <a:off x="1106905" y="20248733"/>
            <a:ext cx="8352405" cy="923330"/>
          </a:xfrm>
          <a:prstGeom prst="rect">
            <a:avLst/>
          </a:prstGeom>
          <a:noFill/>
        </p:spPr>
        <p:txBody>
          <a:bodyPr wrap="square" rtlCol="0">
            <a:spAutoFit/>
          </a:bodyPr>
          <a:lstStyle/>
          <a:p>
            <a:r>
              <a:rPr lang="en-GB" sz="5400">
                <a:solidFill>
                  <a:srgbClr val="3333B2"/>
                </a:solidFill>
                <a:latin typeface="+mj-lt"/>
              </a:rPr>
              <a:t>3. Preliminary Results</a:t>
            </a:r>
          </a:p>
        </p:txBody>
      </p:sp>
      <p:sp>
        <p:nvSpPr>
          <p:cNvPr id="32" name="TextBox 31">
            <a:extLst>
              <a:ext uri="{FF2B5EF4-FFF2-40B4-BE49-F238E27FC236}">
                <a16:creationId xmlns:a16="http://schemas.microsoft.com/office/drawing/2014/main" id="{F521344E-0F67-1DB0-A3D5-18F2080D3540}"/>
              </a:ext>
            </a:extLst>
          </p:cNvPr>
          <p:cNvSpPr txBox="1"/>
          <p:nvPr/>
        </p:nvSpPr>
        <p:spPr>
          <a:xfrm>
            <a:off x="1106905" y="21410707"/>
            <a:ext cx="8352405" cy="2908489"/>
          </a:xfrm>
          <a:prstGeom prst="rect">
            <a:avLst/>
          </a:prstGeom>
          <a:noFill/>
        </p:spPr>
        <p:txBody>
          <a:bodyPr wrap="square" lIns="91440" tIns="45720" rIns="91440" bIns="45720" rtlCol="0" anchor="t">
            <a:spAutoFit/>
          </a:bodyPr>
          <a:lstStyle/>
          <a:p>
            <a:pPr>
              <a:spcAft>
                <a:spcPts val="600"/>
              </a:spcAft>
            </a:pPr>
            <a:r>
              <a:rPr lang="en-GB" sz="2800"/>
              <a:t>Preliminary results could be in the form of a:</a:t>
            </a:r>
          </a:p>
          <a:p>
            <a:pPr marL="457200" indent="-457200">
              <a:spcAft>
                <a:spcPts val="600"/>
              </a:spcAft>
              <a:buClr>
                <a:srgbClr val="3333B2"/>
              </a:buClr>
              <a:buFont typeface="Wingdings" pitchFamily="2" charset="2"/>
              <a:buChar char="Ø"/>
            </a:pPr>
            <a:r>
              <a:rPr lang="en-GB" sz="2800"/>
              <a:t>Table of results</a:t>
            </a:r>
          </a:p>
          <a:p>
            <a:pPr marL="457200" indent="-457200">
              <a:spcAft>
                <a:spcPts val="600"/>
              </a:spcAft>
              <a:buClr>
                <a:srgbClr val="3333B2"/>
              </a:buClr>
              <a:buFont typeface="Wingdings" pitchFamily="2" charset="2"/>
              <a:buChar char="Ø"/>
            </a:pPr>
            <a:r>
              <a:rPr lang="en-GB" sz="2800"/>
              <a:t>Figures, such as line/bar/scatter plots – remember captions!</a:t>
            </a:r>
          </a:p>
          <a:p>
            <a:pPr marL="457200" indent="-457200">
              <a:spcAft>
                <a:spcPts val="600"/>
              </a:spcAft>
              <a:buClr>
                <a:srgbClr val="3333B2"/>
              </a:buClr>
              <a:buFont typeface="Wingdings" pitchFamily="2" charset="2"/>
              <a:buChar char="Ø"/>
            </a:pPr>
            <a:r>
              <a:rPr lang="en-GB" sz="2800"/>
              <a:t>Qualitative results showing examples of what you have achieved so far.</a:t>
            </a:r>
          </a:p>
        </p:txBody>
      </p:sp>
      <p:sp>
        <p:nvSpPr>
          <p:cNvPr id="33" name="Rectangle 32">
            <a:extLst>
              <a:ext uri="{FF2B5EF4-FFF2-40B4-BE49-F238E27FC236}">
                <a16:creationId xmlns:a16="http://schemas.microsoft.com/office/drawing/2014/main" id="{F341A803-1B12-3DB2-842D-48E72C663872}"/>
              </a:ext>
            </a:extLst>
          </p:cNvPr>
          <p:cNvSpPr/>
          <p:nvPr/>
        </p:nvSpPr>
        <p:spPr>
          <a:xfrm>
            <a:off x="11336645" y="20199056"/>
            <a:ext cx="8544910" cy="1022684"/>
          </a:xfrm>
          <a:prstGeom prst="rect">
            <a:avLst/>
          </a:prstGeom>
          <a:solidFill>
            <a:srgbClr val="D7D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518CEBE-5871-8CA5-2002-58FF4C3B1992}"/>
              </a:ext>
            </a:extLst>
          </p:cNvPr>
          <p:cNvSpPr/>
          <p:nvPr/>
        </p:nvSpPr>
        <p:spPr>
          <a:xfrm>
            <a:off x="11336645" y="21221741"/>
            <a:ext cx="8544910" cy="3097456"/>
          </a:xfrm>
          <a:prstGeom prst="rect">
            <a:avLst/>
          </a:prstGeom>
          <a:solidFill>
            <a:srgbClr val="EB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B5F34D9-6B6D-FC0D-608F-667B2C7BFDD8}"/>
              </a:ext>
            </a:extLst>
          </p:cNvPr>
          <p:cNvSpPr txBox="1"/>
          <p:nvPr/>
        </p:nvSpPr>
        <p:spPr>
          <a:xfrm>
            <a:off x="11529150" y="20248733"/>
            <a:ext cx="8352405" cy="923330"/>
          </a:xfrm>
          <a:prstGeom prst="rect">
            <a:avLst/>
          </a:prstGeom>
          <a:noFill/>
        </p:spPr>
        <p:txBody>
          <a:bodyPr wrap="square" rtlCol="0">
            <a:spAutoFit/>
          </a:bodyPr>
          <a:lstStyle/>
          <a:p>
            <a:r>
              <a:rPr lang="en-GB" sz="5400">
                <a:solidFill>
                  <a:srgbClr val="3333B2"/>
                </a:solidFill>
                <a:latin typeface="+mj-lt"/>
              </a:rPr>
              <a:t>4. Progress and Status</a:t>
            </a:r>
          </a:p>
        </p:txBody>
      </p:sp>
      <p:sp>
        <p:nvSpPr>
          <p:cNvPr id="36" name="TextBox 35">
            <a:extLst>
              <a:ext uri="{FF2B5EF4-FFF2-40B4-BE49-F238E27FC236}">
                <a16:creationId xmlns:a16="http://schemas.microsoft.com/office/drawing/2014/main" id="{7D350FAD-10A1-5CE8-D4DE-ED3E3317A712}"/>
              </a:ext>
            </a:extLst>
          </p:cNvPr>
          <p:cNvSpPr txBox="1"/>
          <p:nvPr/>
        </p:nvSpPr>
        <p:spPr>
          <a:xfrm>
            <a:off x="11529150" y="21410707"/>
            <a:ext cx="8352405" cy="2908489"/>
          </a:xfrm>
          <a:prstGeom prst="rect">
            <a:avLst/>
          </a:prstGeom>
          <a:noFill/>
        </p:spPr>
        <p:txBody>
          <a:bodyPr wrap="square" rtlCol="0">
            <a:spAutoFit/>
          </a:bodyPr>
          <a:lstStyle/>
          <a:p>
            <a:pPr>
              <a:spcAft>
                <a:spcPts val="600"/>
              </a:spcAft>
            </a:pPr>
            <a:r>
              <a:rPr lang="en-GB" sz="2800"/>
              <a:t>Example content might include:</a:t>
            </a:r>
          </a:p>
          <a:p>
            <a:pPr marL="457200" indent="-457200">
              <a:spcAft>
                <a:spcPts val="600"/>
              </a:spcAft>
              <a:buClr>
                <a:srgbClr val="3333B2"/>
              </a:buClr>
              <a:buFont typeface="Wingdings" pitchFamily="2" charset="2"/>
              <a:buChar char="Ø"/>
            </a:pPr>
            <a:r>
              <a:rPr lang="en-GB" sz="2800"/>
              <a:t>A list of complete and incomplete aims and objectives,</a:t>
            </a:r>
          </a:p>
          <a:p>
            <a:pPr marL="457200" indent="-457200">
              <a:spcAft>
                <a:spcPts val="600"/>
              </a:spcAft>
              <a:buClr>
                <a:srgbClr val="3333B2"/>
              </a:buClr>
              <a:buFont typeface="Wingdings" pitchFamily="2" charset="2"/>
              <a:buChar char="Ø"/>
            </a:pPr>
            <a:r>
              <a:rPr lang="en-GB" sz="2800"/>
              <a:t>A list of open questions or problems, and</a:t>
            </a:r>
          </a:p>
          <a:p>
            <a:pPr marL="457200" indent="-457200">
              <a:spcAft>
                <a:spcPts val="600"/>
              </a:spcAft>
              <a:buClr>
                <a:srgbClr val="3333B2"/>
              </a:buClr>
              <a:buFont typeface="Wingdings" pitchFamily="2" charset="2"/>
              <a:buChar char="Ø"/>
            </a:pPr>
            <a:r>
              <a:rPr lang="en-GB" sz="2800"/>
              <a:t>Your plan for completing the project, inc. required deliverables.</a:t>
            </a:r>
          </a:p>
        </p:txBody>
      </p:sp>
      <p:sp>
        <p:nvSpPr>
          <p:cNvPr id="37" name="TextBox 36">
            <a:extLst>
              <a:ext uri="{FF2B5EF4-FFF2-40B4-BE49-F238E27FC236}">
                <a16:creationId xmlns:a16="http://schemas.microsoft.com/office/drawing/2014/main" id="{AF5C775F-4042-1E20-3138-8B143AEEBD5B}"/>
              </a:ext>
            </a:extLst>
          </p:cNvPr>
          <p:cNvSpPr txBox="1"/>
          <p:nvPr/>
        </p:nvSpPr>
        <p:spPr>
          <a:xfrm>
            <a:off x="883590" y="285668"/>
            <a:ext cx="16064707" cy="923330"/>
          </a:xfrm>
          <a:prstGeom prst="rect">
            <a:avLst/>
          </a:prstGeom>
          <a:noFill/>
        </p:spPr>
        <p:txBody>
          <a:bodyPr wrap="square" rtlCol="0">
            <a:spAutoFit/>
          </a:bodyPr>
          <a:lstStyle/>
          <a:p>
            <a:r>
              <a:rPr lang="en-GB" sz="5400">
                <a:solidFill>
                  <a:schemeClr val="bg1"/>
                </a:solidFill>
                <a:latin typeface="+mj-lt"/>
              </a:rPr>
              <a:t>Some Structural Guidelines for CS Final Year Posters</a:t>
            </a:r>
          </a:p>
        </p:txBody>
      </p:sp>
      <p:sp>
        <p:nvSpPr>
          <p:cNvPr id="38" name="TextBox 37">
            <a:extLst>
              <a:ext uri="{FF2B5EF4-FFF2-40B4-BE49-F238E27FC236}">
                <a16:creationId xmlns:a16="http://schemas.microsoft.com/office/drawing/2014/main" id="{152C0750-6E95-57AF-CB4C-1CBD0EF9D70F}"/>
              </a:ext>
            </a:extLst>
          </p:cNvPr>
          <p:cNvSpPr txBox="1"/>
          <p:nvPr/>
        </p:nvSpPr>
        <p:spPr>
          <a:xfrm>
            <a:off x="883590" y="1299951"/>
            <a:ext cx="16064707" cy="584775"/>
          </a:xfrm>
          <a:prstGeom prst="rect">
            <a:avLst/>
          </a:prstGeom>
          <a:noFill/>
        </p:spPr>
        <p:txBody>
          <a:bodyPr wrap="square" rtlCol="0">
            <a:spAutoFit/>
          </a:bodyPr>
          <a:lstStyle/>
          <a:p>
            <a:r>
              <a:rPr lang="en-GB" sz="3200">
                <a:solidFill>
                  <a:schemeClr val="bg1"/>
                </a:solidFill>
                <a:latin typeface="+mj-lt"/>
              </a:rPr>
              <a:t>Student: Important Person, Supervisor: Academic Guide</a:t>
            </a:r>
          </a:p>
        </p:txBody>
      </p:sp>
      <p:sp>
        <p:nvSpPr>
          <p:cNvPr id="39" name="TextBox 38">
            <a:extLst>
              <a:ext uri="{FF2B5EF4-FFF2-40B4-BE49-F238E27FC236}">
                <a16:creationId xmlns:a16="http://schemas.microsoft.com/office/drawing/2014/main" id="{047843CD-9C3E-71DE-AE8E-7B9B4BDFF195}"/>
              </a:ext>
            </a:extLst>
          </p:cNvPr>
          <p:cNvSpPr txBox="1"/>
          <p:nvPr/>
        </p:nvSpPr>
        <p:spPr>
          <a:xfrm>
            <a:off x="883590" y="2069759"/>
            <a:ext cx="16064707" cy="584775"/>
          </a:xfrm>
          <a:prstGeom prst="rect">
            <a:avLst/>
          </a:prstGeom>
          <a:noFill/>
        </p:spPr>
        <p:txBody>
          <a:bodyPr wrap="square" rtlCol="0">
            <a:spAutoFit/>
          </a:bodyPr>
          <a:lstStyle/>
          <a:p>
            <a:r>
              <a:rPr lang="en-GB" sz="3200">
                <a:solidFill>
                  <a:schemeClr val="bg1"/>
                </a:solidFill>
                <a:latin typeface="+mj-lt"/>
              </a:rPr>
              <a:t>University of Bristol, Department of Computer Science</a:t>
            </a:r>
          </a:p>
        </p:txBody>
      </p:sp>
    </p:spTree>
    <p:extLst>
      <p:ext uri="{BB962C8B-B14F-4D97-AF65-F5344CB8AC3E}">
        <p14:creationId xmlns:p14="http://schemas.microsoft.com/office/powerpoint/2010/main" val="4017836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c98551c-bc54-44c1-b144-016d504a8fc1">
      <Terms xmlns="http://schemas.microsoft.com/office/infopath/2007/PartnerControls"/>
    </lcf76f155ced4ddcb4097134ff3c332f>
    <TaxCatchAll xmlns="43a52eff-ed1c-4fdd-b62e-4c23c9b1b73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F1DF385B256418F8575E2FD623D44" ma:contentTypeVersion="11" ma:contentTypeDescription="Create a new document." ma:contentTypeScope="" ma:versionID="bee917b18024c35b0de27ba2ec0db165">
  <xsd:schema xmlns:xsd="http://www.w3.org/2001/XMLSchema" xmlns:xs="http://www.w3.org/2001/XMLSchema" xmlns:p="http://schemas.microsoft.com/office/2006/metadata/properties" xmlns:ns2="1c98551c-bc54-44c1-b144-016d504a8fc1" xmlns:ns3="43a52eff-ed1c-4fdd-b62e-4c23c9b1b736" targetNamespace="http://schemas.microsoft.com/office/2006/metadata/properties" ma:root="true" ma:fieldsID="76368dff323e141d4db47e74fc54be60" ns2:_="" ns3:_="">
    <xsd:import namespace="1c98551c-bc54-44c1-b144-016d504a8fc1"/>
    <xsd:import namespace="43a52eff-ed1c-4fdd-b62e-4c23c9b1b7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98551c-bc54-44c1-b144-016d504a8f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a52eff-ed1c-4fdd-b62e-4c23c9b1b73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748c5f0-0a91-4345-8e21-1e1bd82ae4da}" ma:internalName="TaxCatchAll" ma:showField="CatchAllData" ma:web="43a52eff-ed1c-4fdd-b62e-4c23c9b1b7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CE0783-6ED9-4420-982B-5AE2499D02A5}">
  <ds:schemaRefs>
    <ds:schemaRef ds:uri="http://schemas.microsoft.com/sharepoint/v3/contenttype/forms"/>
  </ds:schemaRefs>
</ds:datastoreItem>
</file>

<file path=customXml/itemProps2.xml><?xml version="1.0" encoding="utf-8"?>
<ds:datastoreItem xmlns:ds="http://schemas.openxmlformats.org/officeDocument/2006/customXml" ds:itemID="{B7A705B8-9F9C-467C-979A-1E9F87F3CFB8}">
  <ds:schemaRefs>
    <ds:schemaRef ds:uri="1c98551c-bc54-44c1-b144-016d504a8fc1"/>
    <ds:schemaRef ds:uri="43a52eff-ed1c-4fdd-b62e-4c23c9b1b736"/>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795E05-5CFF-4230-AF3C-60C7E13B4C7D}">
  <ds:schemaRefs>
    <ds:schemaRef ds:uri="1c98551c-bc54-44c1-b144-016d504a8fc1"/>
    <ds:schemaRef ds:uri="43a52eff-ed1c-4fdd-b62e-4c23c9b1b7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Wray</dc:creator>
  <cp:revision>2</cp:revision>
  <dcterms:created xsi:type="dcterms:W3CDTF">2023-03-10T13:26:50Z</dcterms:created>
  <dcterms:modified xsi:type="dcterms:W3CDTF">2023-03-22T11:41:32Z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0x010100A5BF1DF385B256418F8575E2FD623D44</vt:lpwstr>
  </property>
  <property fmtid="{D5CDD505-2E9C-101B-9397-08002B2CF9AE}" pid="3" name="MediaServiceImageTags">
    <vt:lpwstr/>
  </property>
</Properties>
</file>