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17" r:id="rId2"/>
    <p:sldMasterId id="2147483732" r:id="rId3"/>
  </p:sldMasterIdLst>
  <p:notesMasterIdLst>
    <p:notesMasterId r:id="rId41"/>
  </p:notesMasterIdLst>
  <p:handoutMasterIdLst>
    <p:handoutMasterId r:id="rId42"/>
  </p:handoutMasterIdLst>
  <p:sldIdLst>
    <p:sldId id="298" r:id="rId4"/>
    <p:sldId id="321" r:id="rId5"/>
    <p:sldId id="335" r:id="rId6"/>
    <p:sldId id="345" r:id="rId7"/>
    <p:sldId id="322" r:id="rId8"/>
    <p:sldId id="390" r:id="rId9"/>
    <p:sldId id="334" r:id="rId10"/>
    <p:sldId id="323" r:id="rId11"/>
    <p:sldId id="324" r:id="rId12"/>
    <p:sldId id="325" r:id="rId13"/>
    <p:sldId id="336" r:id="rId14"/>
    <p:sldId id="327" r:id="rId15"/>
    <p:sldId id="329" r:id="rId16"/>
    <p:sldId id="337" r:id="rId17"/>
    <p:sldId id="389" r:id="rId18"/>
    <p:sldId id="309" r:id="rId19"/>
    <p:sldId id="310" r:id="rId20"/>
    <p:sldId id="338" r:id="rId21"/>
    <p:sldId id="257" r:id="rId22"/>
    <p:sldId id="258" r:id="rId23"/>
    <p:sldId id="259" r:id="rId24"/>
    <p:sldId id="264" r:id="rId25"/>
    <p:sldId id="265" r:id="rId26"/>
    <p:sldId id="266" r:id="rId27"/>
    <p:sldId id="268" r:id="rId28"/>
    <p:sldId id="279" r:id="rId29"/>
    <p:sldId id="391" r:id="rId30"/>
    <p:sldId id="283" r:id="rId31"/>
    <p:sldId id="287" r:id="rId32"/>
    <p:sldId id="288" r:id="rId33"/>
    <p:sldId id="289" r:id="rId34"/>
    <p:sldId id="291" r:id="rId35"/>
    <p:sldId id="311" r:id="rId36"/>
    <p:sldId id="312" r:id="rId37"/>
    <p:sldId id="313" r:id="rId38"/>
    <p:sldId id="314" r:id="rId39"/>
    <p:sldId id="315" r:id="rId4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FF33CC"/>
    <a:srgbClr val="FFFF00"/>
    <a:srgbClr val="CC00CC"/>
    <a:srgbClr val="FFFFFF"/>
    <a:srgbClr val="66CCFF"/>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6" autoAdjust="0"/>
    <p:restoredTop sz="94660" autoAdjust="0"/>
  </p:normalViewPr>
  <p:slideViewPr>
    <p:cSldViewPr>
      <p:cViewPr varScale="1">
        <p:scale>
          <a:sx n="95" d="100"/>
          <a:sy n="95" d="100"/>
        </p:scale>
        <p:origin x="901" y="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p:cViewPr varScale="1">
        <p:scale>
          <a:sx n="65" d="100"/>
          <a:sy n="65" d="100"/>
        </p:scale>
        <p:origin x="-261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5" Type="http://schemas.openxmlformats.org/officeDocument/2006/relationships/image" Target="../media/image15.emf"/><Relationship Id="rId4"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4E7CF857-E7D0-47B0-BE5E-30404794A18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76803" name="Rectangle 3">
            <a:extLst>
              <a:ext uri="{FF2B5EF4-FFF2-40B4-BE49-F238E27FC236}">
                <a16:creationId xmlns:a16="http://schemas.microsoft.com/office/drawing/2014/main" id="{344CF4DD-FF1E-4E64-B687-371A5C1ADB00}"/>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76804" name="Rectangle 4">
            <a:extLst>
              <a:ext uri="{FF2B5EF4-FFF2-40B4-BE49-F238E27FC236}">
                <a16:creationId xmlns:a16="http://schemas.microsoft.com/office/drawing/2014/main" id="{017554E1-8E6A-4D7D-BDFD-1BE9EF02D205}"/>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76805" name="Rectangle 5">
            <a:extLst>
              <a:ext uri="{FF2B5EF4-FFF2-40B4-BE49-F238E27FC236}">
                <a16:creationId xmlns:a16="http://schemas.microsoft.com/office/drawing/2014/main" id="{031FA889-0E51-4B6A-A853-B24D863C1941}"/>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DA69A9F2-A52D-4655-BEA4-3004BC2464BC}"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5931E199-D565-4966-A7C4-66FF0762E21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anose="02010600030101010101" pitchFamily="2" charset="-122"/>
              </a:defRPr>
            </a:lvl1pPr>
          </a:lstStyle>
          <a:p>
            <a:endParaRPr lang="zh-CN" altLang="en-US"/>
          </a:p>
        </p:txBody>
      </p:sp>
      <p:sp>
        <p:nvSpPr>
          <p:cNvPr id="129027" name="Rectangle 3">
            <a:extLst>
              <a:ext uri="{FF2B5EF4-FFF2-40B4-BE49-F238E27FC236}">
                <a16:creationId xmlns:a16="http://schemas.microsoft.com/office/drawing/2014/main" id="{E80C1CCC-EFF9-4E85-AAA4-618E6FB6AC33}"/>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anose="02010600030101010101" pitchFamily="2" charset="-122"/>
              </a:defRPr>
            </a:lvl1pPr>
          </a:lstStyle>
          <a:p>
            <a:endParaRPr lang="en-US" altLang="zh-CN"/>
          </a:p>
        </p:txBody>
      </p:sp>
      <p:sp>
        <p:nvSpPr>
          <p:cNvPr id="129028" name="Rectangle 4">
            <a:extLst>
              <a:ext uri="{FF2B5EF4-FFF2-40B4-BE49-F238E27FC236}">
                <a16:creationId xmlns:a16="http://schemas.microsoft.com/office/drawing/2014/main" id="{8BC98842-7DA3-473A-BBBB-E66F34BEB1E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9029" name="Rectangle 5">
            <a:extLst>
              <a:ext uri="{FF2B5EF4-FFF2-40B4-BE49-F238E27FC236}">
                <a16:creationId xmlns:a16="http://schemas.microsoft.com/office/drawing/2014/main" id="{8CFE7296-CD8F-4402-BD89-CDE80153D31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9030" name="Rectangle 6">
            <a:extLst>
              <a:ext uri="{FF2B5EF4-FFF2-40B4-BE49-F238E27FC236}">
                <a16:creationId xmlns:a16="http://schemas.microsoft.com/office/drawing/2014/main" id="{6C9F9711-8213-43CA-8571-D563CC772F9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anose="02010600030101010101" pitchFamily="2" charset="-122"/>
              </a:defRPr>
            </a:lvl1pPr>
          </a:lstStyle>
          <a:p>
            <a:endParaRPr lang="en-US" altLang="zh-CN"/>
          </a:p>
        </p:txBody>
      </p:sp>
      <p:sp>
        <p:nvSpPr>
          <p:cNvPr id="129031" name="Rectangle 7">
            <a:extLst>
              <a:ext uri="{FF2B5EF4-FFF2-40B4-BE49-F238E27FC236}">
                <a16:creationId xmlns:a16="http://schemas.microsoft.com/office/drawing/2014/main" id="{AF62096E-7637-4ABF-8A6B-38E34731DF3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anose="02010600030101010101" pitchFamily="2" charset="-122"/>
              </a:defRPr>
            </a:lvl1pPr>
          </a:lstStyle>
          <a:p>
            <a:fld id="{4BFB909C-F13A-4476-BB6B-138A51FE5A49}"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D845D-8305-4722-B517-C2B7532738FB}"/>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89A85F8-561D-4DE5-BB78-BB29683FE30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072523381"/>
      </p:ext>
    </p:extLst>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53482-947B-44A8-9A66-D150A93A25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1417E5C-90ED-4387-9FBB-5777742A9F4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7161863"/>
      </p:ext>
    </p:extLst>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C85350-948B-41B4-93B0-86E37ADE768A}"/>
              </a:ext>
            </a:extLst>
          </p:cNvPr>
          <p:cNvSpPr>
            <a:spLocks noGrp="1"/>
          </p:cNvSpPr>
          <p:nvPr>
            <p:ph type="title" orient="vert"/>
          </p:nvPr>
        </p:nvSpPr>
        <p:spPr>
          <a:xfrm>
            <a:off x="6805613" y="157163"/>
            <a:ext cx="2159000" cy="6045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1304E8-D789-4E70-AF9E-57A04C91DFFC}"/>
              </a:ext>
            </a:extLst>
          </p:cNvPr>
          <p:cNvSpPr>
            <a:spLocks noGrp="1"/>
          </p:cNvSpPr>
          <p:nvPr>
            <p:ph type="body" orient="vert" idx="1"/>
          </p:nvPr>
        </p:nvSpPr>
        <p:spPr>
          <a:xfrm>
            <a:off x="323850" y="157163"/>
            <a:ext cx="6329363" cy="6045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0108355"/>
      </p:ext>
    </p:extLst>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A14E1-28F1-4630-9456-500FFEB16509}"/>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50FDA2D9-46E1-48EB-8615-FDB58A28FC6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0580BFF-02DE-4223-BC27-9652737A0374}"/>
              </a:ext>
            </a:extLst>
          </p:cNvPr>
          <p:cNvSpPr>
            <a:spLocks noGrp="1"/>
          </p:cNvSpPr>
          <p:nvPr>
            <p:ph type="dt" sz="half" idx="10"/>
          </p:nvPr>
        </p:nvSpPr>
        <p:spPr/>
        <p:txBody>
          <a:bodyPr/>
          <a:lstStyle/>
          <a:p>
            <a:endParaRPr lang="en-US" altLang="zh-CN"/>
          </a:p>
        </p:txBody>
      </p:sp>
      <p:sp>
        <p:nvSpPr>
          <p:cNvPr id="5" name="页脚占位符 4">
            <a:extLst>
              <a:ext uri="{FF2B5EF4-FFF2-40B4-BE49-F238E27FC236}">
                <a16:creationId xmlns:a16="http://schemas.microsoft.com/office/drawing/2014/main" id="{88B6B15A-A848-4101-860A-C5F8109BC2D7}"/>
              </a:ext>
            </a:extLst>
          </p:cNvPr>
          <p:cNvSpPr>
            <a:spLocks noGrp="1"/>
          </p:cNvSpPr>
          <p:nvPr>
            <p:ph type="ftr" sz="quarter" idx="11"/>
          </p:nvPr>
        </p:nvSpPr>
        <p:spPr/>
        <p:txBody>
          <a:bodyPr/>
          <a:lstStyle/>
          <a:p>
            <a:endParaRPr lang="en-US" altLang="zh-CN"/>
          </a:p>
        </p:txBody>
      </p:sp>
      <p:sp>
        <p:nvSpPr>
          <p:cNvPr id="6" name="灯片编号占位符 5">
            <a:extLst>
              <a:ext uri="{FF2B5EF4-FFF2-40B4-BE49-F238E27FC236}">
                <a16:creationId xmlns:a16="http://schemas.microsoft.com/office/drawing/2014/main" id="{6D6E7FFC-3388-40B4-A1C9-DD08E47463BD}"/>
              </a:ext>
            </a:extLst>
          </p:cNvPr>
          <p:cNvSpPr>
            <a:spLocks noGrp="1"/>
          </p:cNvSpPr>
          <p:nvPr>
            <p:ph type="sldNum" sz="quarter" idx="12"/>
          </p:nvPr>
        </p:nvSpPr>
        <p:spPr/>
        <p:txBody>
          <a:bodyPr/>
          <a:lstStyle/>
          <a:p>
            <a:fld id="{BD57B94D-91FF-4A53-A481-5F7C750890A1}" type="slidenum">
              <a:rPr lang="zh-CN" altLang="en-US" smtClean="0"/>
              <a:pPr/>
              <a:t>‹#›</a:t>
            </a:fld>
            <a:endParaRPr lang="en-US" altLang="zh-CN"/>
          </a:p>
        </p:txBody>
      </p:sp>
      <p:sp>
        <p:nvSpPr>
          <p:cNvPr id="7" name="Text Box 7">
            <a:extLst>
              <a:ext uri="{FF2B5EF4-FFF2-40B4-BE49-F238E27FC236}">
                <a16:creationId xmlns:a16="http://schemas.microsoft.com/office/drawing/2014/main" id="{70061A99-D34F-4603-9F18-AD4C3F84AD0C}"/>
              </a:ext>
            </a:extLst>
          </p:cNvPr>
          <p:cNvSpPr txBox="1">
            <a:spLocks noChangeArrowheads="1"/>
          </p:cNvSpPr>
          <p:nvPr userDrawn="1"/>
        </p:nvSpPr>
        <p:spPr bwMode="auto">
          <a:xfrm>
            <a:off x="2268538" y="6381750"/>
            <a:ext cx="5256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a:solidFill>
                  <a:schemeClr val="folHlink"/>
                </a:solidFill>
                <a:ea typeface="宋体" panose="02010600030101010101" pitchFamily="2" charset="-122"/>
              </a:rPr>
              <a:t>College  of  Computer  Science  and   Technology</a:t>
            </a:r>
            <a:r>
              <a:rPr lang="en-US" altLang="zh-CN" sz="1800" b="1">
                <a:ea typeface="宋体" panose="02010600030101010101" pitchFamily="2" charset="-122"/>
              </a:rPr>
              <a:t> </a:t>
            </a:r>
          </a:p>
        </p:txBody>
      </p:sp>
      <p:sp>
        <p:nvSpPr>
          <p:cNvPr id="8" name="Line 8">
            <a:extLst>
              <a:ext uri="{FF2B5EF4-FFF2-40B4-BE49-F238E27FC236}">
                <a16:creationId xmlns:a16="http://schemas.microsoft.com/office/drawing/2014/main" id="{02159A08-A518-4873-8878-3BE3E7362483}"/>
              </a:ext>
            </a:extLst>
          </p:cNvPr>
          <p:cNvSpPr>
            <a:spLocks noChangeShapeType="1"/>
          </p:cNvSpPr>
          <p:nvPr userDrawn="1"/>
        </p:nvSpPr>
        <p:spPr bwMode="auto">
          <a:xfrm>
            <a:off x="0" y="6308725"/>
            <a:ext cx="9144000" cy="0"/>
          </a:xfrm>
          <a:prstGeom prst="line">
            <a:avLst/>
          </a:prstGeom>
          <a:noFill/>
          <a:ln w="19050">
            <a:solidFill>
              <a:schemeClr val="hlink"/>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682389420"/>
      </p:ext>
    </p:extLst>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D99F8-1688-4425-8A28-B807EDC9A0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A143C0-674B-47B1-8A82-E4CCDBB096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711F57-16FF-4D76-88E7-D9ECD0EC82B0}"/>
              </a:ext>
            </a:extLst>
          </p:cNvPr>
          <p:cNvSpPr>
            <a:spLocks noGrp="1"/>
          </p:cNvSpPr>
          <p:nvPr>
            <p:ph type="dt" sz="half" idx="10"/>
          </p:nvPr>
        </p:nvSpPr>
        <p:spPr/>
        <p:txBody>
          <a:bodyPr/>
          <a:lstStyle/>
          <a:p>
            <a:fld id="{A3E28D29-1ECB-41DF-951B-2A23F95AD026}" type="datetimeFigureOut">
              <a:rPr lang="en-US" smtClean="0"/>
              <a:t>3/4/2025</a:t>
            </a:fld>
            <a:endParaRPr lang="en-US" dirty="0"/>
          </a:p>
        </p:txBody>
      </p:sp>
      <p:sp>
        <p:nvSpPr>
          <p:cNvPr id="5" name="页脚占位符 4">
            <a:extLst>
              <a:ext uri="{FF2B5EF4-FFF2-40B4-BE49-F238E27FC236}">
                <a16:creationId xmlns:a16="http://schemas.microsoft.com/office/drawing/2014/main" id="{E0BFDA75-A8D0-45B1-826F-947BFD508C81}"/>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055C0CF6-24C2-48DA-B5C8-AF0D3A15341E}"/>
              </a:ext>
            </a:extLst>
          </p:cNvPr>
          <p:cNvSpPr>
            <a:spLocks noGrp="1"/>
          </p:cNvSpPr>
          <p:nvPr>
            <p:ph type="sldNum" sz="quarter" idx="12"/>
          </p:nvPr>
        </p:nvSpPr>
        <p:spPr/>
        <p:txBody>
          <a:bodyPr/>
          <a:lstStyle/>
          <a:p>
            <a:fld id="{028E3F4F-51B2-42EE-AFA2-40C4572185CC}" type="slidenum">
              <a:rPr lang="en-US" smtClean="0"/>
              <a:t>‹#›</a:t>
            </a:fld>
            <a:endParaRPr lang="en-US" dirty="0"/>
          </a:p>
        </p:txBody>
      </p:sp>
    </p:spTree>
    <p:extLst>
      <p:ext uri="{BB962C8B-B14F-4D97-AF65-F5344CB8AC3E}">
        <p14:creationId xmlns:p14="http://schemas.microsoft.com/office/powerpoint/2010/main" val="2348094626"/>
      </p:ext>
    </p:extLst>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990AF-3655-474C-B713-F3E4092F4ED8}"/>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AD54D6F7-1218-4A09-919B-B562201D40E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AD64DC-F10B-4E17-90D1-2487DCFCAA7D}"/>
              </a:ext>
            </a:extLst>
          </p:cNvPr>
          <p:cNvSpPr>
            <a:spLocks noGrp="1"/>
          </p:cNvSpPr>
          <p:nvPr>
            <p:ph type="dt" sz="half" idx="10"/>
          </p:nvPr>
        </p:nvSpPr>
        <p:spPr/>
        <p:txBody>
          <a:bodyPr/>
          <a:lstStyle/>
          <a:p>
            <a:fld id="{96DFF08F-DC6B-4601-B491-B0F83F6DD2DA}" type="datetimeFigureOut">
              <a:rPr lang="en-US" smtClean="0"/>
              <a:t>3/4/2025</a:t>
            </a:fld>
            <a:endParaRPr lang="en-US" dirty="0"/>
          </a:p>
        </p:txBody>
      </p:sp>
      <p:sp>
        <p:nvSpPr>
          <p:cNvPr id="5" name="页脚占位符 4">
            <a:extLst>
              <a:ext uri="{FF2B5EF4-FFF2-40B4-BE49-F238E27FC236}">
                <a16:creationId xmlns:a16="http://schemas.microsoft.com/office/drawing/2014/main" id="{DBCE96DE-9602-489E-8942-7559FD2C5245}"/>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E0E35E9E-9030-4DF6-8173-B3331CEE14B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5597950"/>
      </p:ext>
    </p:extLst>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5F34D-0BD3-463C-AE44-FD5E1D50AD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B2AC0A-8640-4521-8761-727E700106B2}"/>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5D231C4-A940-4FBB-BA24-076C7AFE1499}"/>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1E1FBFBF-8837-48F6-8100-E7F683D372FC}"/>
              </a:ext>
            </a:extLst>
          </p:cNvPr>
          <p:cNvSpPr>
            <a:spLocks noGrp="1"/>
          </p:cNvSpPr>
          <p:nvPr>
            <p:ph type="dt" sz="half" idx="10"/>
          </p:nvPr>
        </p:nvSpPr>
        <p:spPr/>
        <p:txBody>
          <a:bodyPr/>
          <a:lstStyle/>
          <a:p>
            <a:fld id="{96DFF08F-DC6B-4601-B491-B0F83F6DD2DA}" type="datetimeFigureOut">
              <a:rPr lang="en-US" smtClean="0"/>
              <a:t>3/4/2025</a:t>
            </a:fld>
            <a:endParaRPr lang="en-US" dirty="0"/>
          </a:p>
        </p:txBody>
      </p:sp>
      <p:sp>
        <p:nvSpPr>
          <p:cNvPr id="6" name="页脚占位符 5">
            <a:extLst>
              <a:ext uri="{FF2B5EF4-FFF2-40B4-BE49-F238E27FC236}">
                <a16:creationId xmlns:a16="http://schemas.microsoft.com/office/drawing/2014/main" id="{FFB3994C-9923-42E4-8046-5AE0792B9DD0}"/>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F46E0689-B57D-4C5D-A9C3-C25E2EA8ECF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439146"/>
      </p:ext>
    </p:extLst>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00932-DF3E-491F-BC0C-CBF564FE2075}"/>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4F1795-9F3F-4D55-99D3-F3B06BC1B18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D0DCC5A5-86F8-453F-8732-AFDD9738F53D}"/>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4EC141F-503E-4466-9B2A-A86D2311155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0DFE3319-7DAD-42BF-B0CC-9EB2FB26F6C8}"/>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ACEBE7A-6900-433F-B546-294F4ACDE2A5}"/>
              </a:ext>
            </a:extLst>
          </p:cNvPr>
          <p:cNvSpPr>
            <a:spLocks noGrp="1"/>
          </p:cNvSpPr>
          <p:nvPr>
            <p:ph type="dt" sz="half" idx="10"/>
          </p:nvPr>
        </p:nvSpPr>
        <p:spPr/>
        <p:txBody>
          <a:bodyPr/>
          <a:lstStyle/>
          <a:p>
            <a:fld id="{96DFF08F-DC6B-4601-B491-B0F83F6DD2DA}" type="datetimeFigureOut">
              <a:rPr lang="en-US" smtClean="0"/>
              <a:t>3/4/2025</a:t>
            </a:fld>
            <a:endParaRPr lang="en-US" dirty="0"/>
          </a:p>
        </p:txBody>
      </p:sp>
      <p:sp>
        <p:nvSpPr>
          <p:cNvPr id="8" name="页脚占位符 7">
            <a:extLst>
              <a:ext uri="{FF2B5EF4-FFF2-40B4-BE49-F238E27FC236}">
                <a16:creationId xmlns:a16="http://schemas.microsoft.com/office/drawing/2014/main" id="{4AEF2690-92D0-4D84-A63C-44FD38079E96}"/>
              </a:ext>
            </a:extLst>
          </p:cNvPr>
          <p:cNvSpPr>
            <a:spLocks noGrp="1"/>
          </p:cNvSpPr>
          <p:nvPr>
            <p:ph type="ftr" sz="quarter" idx="11"/>
          </p:nvPr>
        </p:nvSpPr>
        <p:spPr/>
        <p:txBody>
          <a:bodyPr/>
          <a:lstStyle/>
          <a:p>
            <a:endParaRPr lang="en-US" dirty="0"/>
          </a:p>
        </p:txBody>
      </p:sp>
      <p:sp>
        <p:nvSpPr>
          <p:cNvPr id="9" name="灯片编号占位符 8">
            <a:extLst>
              <a:ext uri="{FF2B5EF4-FFF2-40B4-BE49-F238E27FC236}">
                <a16:creationId xmlns:a16="http://schemas.microsoft.com/office/drawing/2014/main" id="{FA2AAB99-2282-4EDC-83BF-3FE10689E4FD}"/>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382527"/>
      </p:ext>
    </p:extLst>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BFBF3B-2F7B-4513-A20D-EF715B1A2E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E6BE6AE-D79E-4C72-B2B4-8E3B11EE726E}"/>
              </a:ext>
            </a:extLst>
          </p:cNvPr>
          <p:cNvSpPr>
            <a:spLocks noGrp="1"/>
          </p:cNvSpPr>
          <p:nvPr>
            <p:ph type="dt" sz="half" idx="10"/>
          </p:nvPr>
        </p:nvSpPr>
        <p:spPr/>
        <p:txBody>
          <a:bodyPr/>
          <a:lstStyle/>
          <a:p>
            <a:fld id="{96DFF08F-DC6B-4601-B491-B0F83F6DD2DA}" type="datetimeFigureOut">
              <a:rPr lang="en-US" smtClean="0"/>
              <a:t>3/4/2025</a:t>
            </a:fld>
            <a:endParaRPr lang="en-US" dirty="0"/>
          </a:p>
        </p:txBody>
      </p:sp>
      <p:sp>
        <p:nvSpPr>
          <p:cNvPr id="4" name="页脚占位符 3">
            <a:extLst>
              <a:ext uri="{FF2B5EF4-FFF2-40B4-BE49-F238E27FC236}">
                <a16:creationId xmlns:a16="http://schemas.microsoft.com/office/drawing/2014/main" id="{E7D8DABF-AFC9-4E78-9D16-41A935C36B80}"/>
              </a:ext>
            </a:extLst>
          </p:cNvPr>
          <p:cNvSpPr>
            <a:spLocks noGrp="1"/>
          </p:cNvSpPr>
          <p:nvPr>
            <p:ph type="ftr" sz="quarter" idx="11"/>
          </p:nvPr>
        </p:nvSpPr>
        <p:spPr/>
        <p:txBody>
          <a:bodyPr/>
          <a:lstStyle/>
          <a:p>
            <a:endParaRPr lang="en-US" dirty="0"/>
          </a:p>
        </p:txBody>
      </p:sp>
      <p:sp>
        <p:nvSpPr>
          <p:cNvPr id="5" name="灯片编号占位符 4">
            <a:extLst>
              <a:ext uri="{FF2B5EF4-FFF2-40B4-BE49-F238E27FC236}">
                <a16:creationId xmlns:a16="http://schemas.microsoft.com/office/drawing/2014/main" id="{15BDB65A-A608-40AE-AF78-ED775758E0A5}"/>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9170017"/>
      </p:ext>
    </p:extLst>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413A503-E2AF-478B-BA96-D46966631830}"/>
              </a:ext>
            </a:extLst>
          </p:cNvPr>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3" name="页脚占位符 2">
            <a:extLst>
              <a:ext uri="{FF2B5EF4-FFF2-40B4-BE49-F238E27FC236}">
                <a16:creationId xmlns:a16="http://schemas.microsoft.com/office/drawing/2014/main" id="{CCC74CBA-276B-43ED-BC92-BF7BFBD93BE4}"/>
              </a:ext>
            </a:extLst>
          </p:cNvPr>
          <p:cNvSpPr>
            <a:spLocks noGrp="1"/>
          </p:cNvSpPr>
          <p:nvPr>
            <p:ph type="ftr" sz="quarter" idx="11"/>
          </p:nvPr>
        </p:nvSpPr>
        <p:spPr/>
        <p:txBody>
          <a:bodyPr/>
          <a:lstStyle/>
          <a:p>
            <a:endParaRPr lang="en-US" dirty="0"/>
          </a:p>
        </p:txBody>
      </p:sp>
      <p:sp>
        <p:nvSpPr>
          <p:cNvPr id="4" name="灯片编号占位符 3">
            <a:extLst>
              <a:ext uri="{FF2B5EF4-FFF2-40B4-BE49-F238E27FC236}">
                <a16:creationId xmlns:a16="http://schemas.microsoft.com/office/drawing/2014/main" id="{7DAA1B44-D00B-4E3F-88BF-47E41894979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6585849"/>
      </p:ext>
    </p:extLst>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82DC8-B559-4285-82E6-D93F61D7D7ED}"/>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62A2288-CF52-4941-8840-9A6FC542CE1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1F20906-EC2C-4566-AFAD-C4B314942E9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EF19C17-5DCC-4AAB-9815-B4C0965F3815}"/>
              </a:ext>
            </a:extLst>
          </p:cNvPr>
          <p:cNvSpPr>
            <a:spLocks noGrp="1"/>
          </p:cNvSpPr>
          <p:nvPr>
            <p:ph type="dt" sz="half" idx="10"/>
          </p:nvPr>
        </p:nvSpPr>
        <p:spPr/>
        <p:txBody>
          <a:bodyPr/>
          <a:lstStyle/>
          <a:p>
            <a:fld id="{96DFF08F-DC6B-4601-B491-B0F83F6DD2DA}" type="datetimeFigureOut">
              <a:rPr lang="en-US" smtClean="0"/>
              <a:pPr/>
              <a:t>3/4/2025</a:t>
            </a:fld>
            <a:endParaRPr lang="en-US" dirty="0"/>
          </a:p>
        </p:txBody>
      </p:sp>
      <p:sp>
        <p:nvSpPr>
          <p:cNvPr id="6" name="页脚占位符 5">
            <a:extLst>
              <a:ext uri="{FF2B5EF4-FFF2-40B4-BE49-F238E27FC236}">
                <a16:creationId xmlns:a16="http://schemas.microsoft.com/office/drawing/2014/main" id="{979ABE92-0EFE-4240-9F9D-5D6B3D95DE14}"/>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4C3A5AAE-6E09-4486-8788-2B6444D74580}"/>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4598660"/>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3B520-0F42-4B6F-B455-655B5D6861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C81EF7-8C62-4A4E-AD57-CEBEE4B88CF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509920"/>
      </p:ext>
    </p:extLst>
  </p:cSld>
  <p:clrMapOvr>
    <a:masterClrMapping/>
  </p:clrMapOvr>
  <p:transition spd="slow">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9D406-807F-40B3-B57A-5BDB62DFA08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76A77445-3132-4C36-B5CD-54E294AD578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ABEA88B3-E810-431C-9665-A630CF86B9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B5606FD-EC5C-4CED-82E9-AE3CCB4BE6BD}"/>
              </a:ext>
            </a:extLst>
          </p:cNvPr>
          <p:cNvSpPr>
            <a:spLocks noGrp="1"/>
          </p:cNvSpPr>
          <p:nvPr>
            <p:ph type="dt" sz="half" idx="10"/>
          </p:nvPr>
        </p:nvSpPr>
        <p:spPr/>
        <p:txBody>
          <a:bodyPr/>
          <a:lstStyle/>
          <a:p>
            <a:fld id="{96DFF08F-DC6B-4601-B491-B0F83F6DD2DA}" type="datetimeFigureOut">
              <a:rPr lang="en-US" smtClean="0"/>
              <a:t>3/4/2025</a:t>
            </a:fld>
            <a:endParaRPr lang="en-US" dirty="0"/>
          </a:p>
        </p:txBody>
      </p:sp>
      <p:sp>
        <p:nvSpPr>
          <p:cNvPr id="6" name="页脚占位符 5">
            <a:extLst>
              <a:ext uri="{FF2B5EF4-FFF2-40B4-BE49-F238E27FC236}">
                <a16:creationId xmlns:a16="http://schemas.microsoft.com/office/drawing/2014/main" id="{B4A9659E-CF93-4C96-AFF0-2869457D8F83}"/>
              </a:ext>
            </a:extLst>
          </p:cNvPr>
          <p:cNvSpPr>
            <a:spLocks noGrp="1"/>
          </p:cNvSpPr>
          <p:nvPr>
            <p:ph type="ftr" sz="quarter" idx="11"/>
          </p:nvPr>
        </p:nvSpPr>
        <p:spPr/>
        <p:txBody>
          <a:bodyPr/>
          <a:lstStyle/>
          <a:p>
            <a:endParaRPr lang="en-US" dirty="0"/>
          </a:p>
        </p:txBody>
      </p:sp>
      <p:sp>
        <p:nvSpPr>
          <p:cNvPr id="7" name="灯片编号占位符 6">
            <a:extLst>
              <a:ext uri="{FF2B5EF4-FFF2-40B4-BE49-F238E27FC236}">
                <a16:creationId xmlns:a16="http://schemas.microsoft.com/office/drawing/2014/main" id="{231D8893-78D0-4570-83F9-588A89CC0952}"/>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8760274"/>
      </p:ext>
    </p:extLst>
  </p:cSld>
  <p:clrMapOvr>
    <a:masterClrMapping/>
  </p:clrMapOvr>
  <p:transition spd="slow">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AD92D9-6214-4B02-866B-DA0E403D41A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8608A75-096D-402B-ACD9-A4AE9030D8F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D4CC95-F6A5-45B3-9D7E-26726FC2F34B}"/>
              </a:ext>
            </a:extLst>
          </p:cNvPr>
          <p:cNvSpPr>
            <a:spLocks noGrp="1"/>
          </p:cNvSpPr>
          <p:nvPr>
            <p:ph type="dt" sz="half" idx="10"/>
          </p:nvPr>
        </p:nvSpPr>
        <p:spPr/>
        <p:txBody>
          <a:bodyPr/>
          <a:lstStyle/>
          <a:p>
            <a:fld id="{96DFF08F-DC6B-4601-B491-B0F83F6DD2DA}" type="datetimeFigureOut">
              <a:rPr lang="en-US" smtClean="0"/>
              <a:t>3/4/2025</a:t>
            </a:fld>
            <a:endParaRPr lang="en-US" dirty="0"/>
          </a:p>
        </p:txBody>
      </p:sp>
      <p:sp>
        <p:nvSpPr>
          <p:cNvPr id="5" name="页脚占位符 4">
            <a:extLst>
              <a:ext uri="{FF2B5EF4-FFF2-40B4-BE49-F238E27FC236}">
                <a16:creationId xmlns:a16="http://schemas.microsoft.com/office/drawing/2014/main" id="{37C468D1-73AD-4340-996D-59F5DD97BD7F}"/>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1022D382-F1A5-46D4-BDD2-A7D7779CC54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9345129"/>
      </p:ext>
    </p:extLst>
  </p:cSld>
  <p:clrMapOvr>
    <a:masterClrMapping/>
  </p:clrMapOvr>
  <p:transition spd="slow">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58D129-AD00-4BE6-BE9B-C9C5A3D14C6A}"/>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F9315D3-F0CA-4C33-9580-4DA000B3DEDF}"/>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6D2B16-76C4-4953-8624-53F6DFDD5BA2}"/>
              </a:ext>
            </a:extLst>
          </p:cNvPr>
          <p:cNvSpPr>
            <a:spLocks noGrp="1"/>
          </p:cNvSpPr>
          <p:nvPr>
            <p:ph type="dt" sz="half" idx="10"/>
          </p:nvPr>
        </p:nvSpPr>
        <p:spPr/>
        <p:txBody>
          <a:bodyPr/>
          <a:lstStyle/>
          <a:p>
            <a:fld id="{96DFF08F-DC6B-4601-B491-B0F83F6DD2DA}" type="datetimeFigureOut">
              <a:rPr lang="en-US" smtClean="0"/>
              <a:t>3/4/2025</a:t>
            </a:fld>
            <a:endParaRPr lang="en-US" dirty="0"/>
          </a:p>
        </p:txBody>
      </p:sp>
      <p:sp>
        <p:nvSpPr>
          <p:cNvPr id="5" name="页脚占位符 4">
            <a:extLst>
              <a:ext uri="{FF2B5EF4-FFF2-40B4-BE49-F238E27FC236}">
                <a16:creationId xmlns:a16="http://schemas.microsoft.com/office/drawing/2014/main" id="{F1B75AB7-9854-4B27-B630-DF7E6591B6EB}"/>
              </a:ext>
            </a:extLst>
          </p:cNvPr>
          <p:cNvSpPr>
            <a:spLocks noGrp="1"/>
          </p:cNvSpPr>
          <p:nvPr>
            <p:ph type="ftr" sz="quarter" idx="11"/>
          </p:nvPr>
        </p:nvSpPr>
        <p:spPr/>
        <p:txBody>
          <a:bodyPr/>
          <a:lstStyle/>
          <a:p>
            <a:endParaRPr lang="en-US" dirty="0"/>
          </a:p>
        </p:txBody>
      </p:sp>
      <p:sp>
        <p:nvSpPr>
          <p:cNvPr id="6" name="灯片编号占位符 5">
            <a:extLst>
              <a:ext uri="{FF2B5EF4-FFF2-40B4-BE49-F238E27FC236}">
                <a16:creationId xmlns:a16="http://schemas.microsoft.com/office/drawing/2014/main" id="{3447608D-C474-4A97-9725-52F5054549E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0923201"/>
      </p:ext>
    </p:extLst>
  </p:cSld>
  <p:clrMapOvr>
    <a:masterClrMapping/>
  </p:clrMapOvr>
  <p:transition spd="slow">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765175"/>
            <a:ext cx="82296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466725" y="1773238"/>
            <a:ext cx="4038600" cy="4319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7725" y="1773238"/>
            <a:ext cx="4038600" cy="4319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0AD68C7-E294-4429-B5AC-B69F1F494BF9}"/>
              </a:ext>
            </a:extLst>
          </p:cNvPr>
          <p:cNvSpPr>
            <a:spLocks noGrp="1" noChangeArrowheads="1"/>
          </p:cNvSpPr>
          <p:nvPr>
            <p:ph type="dt" sz="half" idx="10"/>
          </p:nvPr>
        </p:nvSpPr>
        <p:spPr/>
        <p:txBody>
          <a:bodyPr/>
          <a:lstStyle>
            <a:lvl1pPr>
              <a:defRPr/>
            </a:lvl1pPr>
          </a:lstStyle>
          <a:p>
            <a:pPr>
              <a:defRPr/>
            </a:pPr>
            <a:endParaRPr lang="zh-CN" altLang="en-US"/>
          </a:p>
        </p:txBody>
      </p:sp>
      <p:sp>
        <p:nvSpPr>
          <p:cNvPr id="6" name="Rectangle 5">
            <a:extLst>
              <a:ext uri="{FF2B5EF4-FFF2-40B4-BE49-F238E27FC236}">
                <a16:creationId xmlns:a16="http://schemas.microsoft.com/office/drawing/2014/main" id="{D72DAA52-1AA6-466D-9283-B87D43A28780}"/>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7" name="Rectangle 6">
            <a:extLst>
              <a:ext uri="{FF2B5EF4-FFF2-40B4-BE49-F238E27FC236}">
                <a16:creationId xmlns:a16="http://schemas.microsoft.com/office/drawing/2014/main" id="{97013A36-E538-460F-BE70-1D300446630A}"/>
              </a:ext>
            </a:extLst>
          </p:cNvPr>
          <p:cNvSpPr>
            <a:spLocks noGrp="1" noChangeArrowheads="1"/>
          </p:cNvSpPr>
          <p:nvPr>
            <p:ph type="sldNum" sz="quarter" idx="12"/>
          </p:nvPr>
        </p:nvSpPr>
        <p:spPr/>
        <p:txBody>
          <a:bodyPr/>
          <a:lstStyle>
            <a:lvl1pPr>
              <a:defRPr kumimoji="1" lang="zh-CN" altLang="en-US" sz="1200" b="0" kern="1200">
                <a:solidFill>
                  <a:schemeClr val="tx1"/>
                </a:solidFill>
                <a:latin typeface="굴림" pitchFamily="34" charset="-127"/>
                <a:ea typeface="굴림" pitchFamily="34" charset="-127"/>
                <a:cs typeface="+mn-cs"/>
              </a:defRPr>
            </a:lvl1pPr>
          </a:lstStyle>
          <a:p>
            <a:pPr>
              <a:defRPr/>
            </a:pPr>
            <a:fld id="{E913F3B5-8198-4F94-A636-41E65DD0BCE0}" type="slidenum">
              <a:rPr lang="en-US" altLang="zh-CN"/>
              <a:pPr>
                <a:defRPr/>
              </a:pPr>
              <a:t>‹#›</a:t>
            </a:fld>
            <a:endParaRPr lang="en-US" dirty="0"/>
          </a:p>
        </p:txBody>
      </p:sp>
    </p:spTree>
    <p:extLst>
      <p:ext uri="{BB962C8B-B14F-4D97-AF65-F5344CB8AC3E}">
        <p14:creationId xmlns:p14="http://schemas.microsoft.com/office/powerpoint/2010/main" val="1470651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节标题">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B2F7547-FFBD-404F-84F6-2A07471F628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621463"/>
            <a:ext cx="9144000" cy="26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日期占位符 3">
            <a:extLst>
              <a:ext uri="{FF2B5EF4-FFF2-40B4-BE49-F238E27FC236}">
                <a16:creationId xmlns:a16="http://schemas.microsoft.com/office/drawing/2014/main" id="{346CDBE3-D08D-40BC-A67B-87CC5E1F5517}"/>
              </a:ext>
            </a:extLst>
          </p:cNvPr>
          <p:cNvSpPr>
            <a:spLocks noGrp="1"/>
          </p:cNvSpPr>
          <p:nvPr>
            <p:ph type="dt" sz="half" idx="10"/>
          </p:nvPr>
        </p:nvSpPr>
        <p:spPr/>
        <p:txBody>
          <a:bodyPr/>
          <a:lstStyle>
            <a:lvl1pPr>
              <a:defRPr/>
            </a:lvl1pPr>
          </a:lstStyle>
          <a:p>
            <a:pPr>
              <a:defRPr/>
            </a:pPr>
            <a:fld id="{98C00A5E-9A31-4679-A81E-F74021A7044C}" type="datetimeFigureOut">
              <a:rPr lang="zh-CN" altLang="en-US"/>
              <a:pPr>
                <a:defRPr/>
              </a:pPr>
              <a:t>2025/3/4</a:t>
            </a:fld>
            <a:endParaRPr lang="zh-CN" altLang="en-US"/>
          </a:p>
        </p:txBody>
      </p:sp>
      <p:sp>
        <p:nvSpPr>
          <p:cNvPr id="4" name="页脚占位符 4">
            <a:extLst>
              <a:ext uri="{FF2B5EF4-FFF2-40B4-BE49-F238E27FC236}">
                <a16:creationId xmlns:a16="http://schemas.microsoft.com/office/drawing/2014/main" id="{332BBC09-5981-425D-A5F0-B03BDAB8350C}"/>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59E7F6A-6A6F-4022-9F48-F5EB4887FE16}"/>
              </a:ext>
            </a:extLst>
          </p:cNvPr>
          <p:cNvSpPr>
            <a:spLocks noGrp="1"/>
          </p:cNvSpPr>
          <p:nvPr>
            <p:ph type="sldNum" sz="quarter" idx="12"/>
          </p:nvPr>
        </p:nvSpPr>
        <p:spPr/>
        <p:txBody>
          <a:bodyPr/>
          <a:lstStyle>
            <a:lvl1pPr>
              <a:defRPr/>
            </a:lvl1pPr>
          </a:lstStyle>
          <a:p>
            <a:pPr>
              <a:defRPr/>
            </a:pPr>
            <a:fld id="{AA34856E-A3A1-44BD-808E-5CC711D3F5F2}" type="slidenum">
              <a:rPr lang="zh-CN" altLang="en-US"/>
              <a:pPr>
                <a:defRPr/>
              </a:pPr>
              <a:t>‹#›</a:t>
            </a:fld>
            <a:endParaRPr lang="zh-CN" altLang="en-US"/>
          </a:p>
        </p:txBody>
      </p:sp>
    </p:spTree>
    <p:extLst>
      <p:ext uri="{BB962C8B-B14F-4D97-AF65-F5344CB8AC3E}">
        <p14:creationId xmlns:p14="http://schemas.microsoft.com/office/powerpoint/2010/main" val="2916491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765175"/>
            <a:ext cx="82296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466725" y="1773238"/>
            <a:ext cx="4038600" cy="43195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57725" y="1773238"/>
            <a:ext cx="4038600" cy="2082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57725" y="4008438"/>
            <a:ext cx="4038600" cy="20843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EFDF3184-F957-4A63-99CD-0D88C5415597}"/>
              </a:ext>
            </a:extLst>
          </p:cNvPr>
          <p:cNvSpPr>
            <a:spLocks noGrp="1" noChangeArrowheads="1"/>
          </p:cNvSpPr>
          <p:nvPr>
            <p:ph type="dt" sz="half" idx="10"/>
          </p:nvPr>
        </p:nvSpPr>
        <p:spPr/>
        <p:txBody>
          <a:bodyPr/>
          <a:lstStyle>
            <a:lvl1pPr>
              <a:defRPr/>
            </a:lvl1pPr>
          </a:lstStyle>
          <a:p>
            <a:pPr>
              <a:defRPr/>
            </a:pPr>
            <a:endParaRPr lang="zh-CN" altLang="en-US"/>
          </a:p>
        </p:txBody>
      </p:sp>
      <p:sp>
        <p:nvSpPr>
          <p:cNvPr id="7" name="Rectangle 5">
            <a:extLst>
              <a:ext uri="{FF2B5EF4-FFF2-40B4-BE49-F238E27FC236}">
                <a16:creationId xmlns:a16="http://schemas.microsoft.com/office/drawing/2014/main" id="{9277895F-8BCD-4456-B144-45A799059C01}"/>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8" name="Rectangle 6">
            <a:extLst>
              <a:ext uri="{FF2B5EF4-FFF2-40B4-BE49-F238E27FC236}">
                <a16:creationId xmlns:a16="http://schemas.microsoft.com/office/drawing/2014/main" id="{1CED6800-65D7-4C80-91EC-CD7138B68311}"/>
              </a:ext>
            </a:extLst>
          </p:cNvPr>
          <p:cNvSpPr>
            <a:spLocks noGrp="1" noChangeArrowheads="1"/>
          </p:cNvSpPr>
          <p:nvPr>
            <p:ph type="sldNum" sz="quarter" idx="12"/>
          </p:nvPr>
        </p:nvSpPr>
        <p:spPr/>
        <p:txBody>
          <a:bodyPr/>
          <a:lstStyle>
            <a:lvl1pPr>
              <a:defRPr kumimoji="1" lang="zh-CN" altLang="en-US" sz="1200" b="0" kern="1200">
                <a:solidFill>
                  <a:schemeClr val="tx1"/>
                </a:solidFill>
                <a:latin typeface="굴림" pitchFamily="34" charset="-127"/>
                <a:ea typeface="굴림" pitchFamily="34" charset="-127"/>
                <a:cs typeface="+mn-cs"/>
              </a:defRPr>
            </a:lvl1pPr>
          </a:lstStyle>
          <a:p>
            <a:pPr>
              <a:defRPr/>
            </a:pPr>
            <a:fld id="{67F0003F-EFEB-432C-88EE-7A6A9BF1A627}" type="slidenum">
              <a:rPr lang="en-US" altLang="zh-CN"/>
              <a:pPr>
                <a:defRPr/>
              </a:pPr>
              <a:t>‹#›</a:t>
            </a:fld>
            <a:endParaRPr lang="en-US" dirty="0"/>
          </a:p>
        </p:txBody>
      </p:sp>
    </p:spTree>
    <p:extLst>
      <p:ext uri="{BB962C8B-B14F-4D97-AF65-F5344CB8AC3E}">
        <p14:creationId xmlns:p14="http://schemas.microsoft.com/office/powerpoint/2010/main" val="4231223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3"/>
          <p:cNvGrpSpPr>
            <a:grpSpLocks/>
          </p:cNvGrpSpPr>
          <p:nvPr/>
        </p:nvGrpSpPr>
        <p:grpSpPr bwMode="auto">
          <a:xfrm>
            <a:off x="1752600" y="1600200"/>
            <a:ext cx="7391400" cy="4191000"/>
            <a:chOff x="528" y="1296"/>
            <a:chExt cx="4848" cy="2496"/>
          </a:xfrm>
        </p:grpSpPr>
        <p:sp>
          <p:nvSpPr>
            <p:cNvPr id="5" name="AutoShape 4"/>
            <p:cNvSpPr>
              <a:spLocks noChangeArrowheads="1"/>
            </p:cNvSpPr>
            <p:nvPr/>
          </p:nvSpPr>
          <p:spPr bwMode="auto">
            <a:xfrm flipH="1">
              <a:off x="528" y="1296"/>
              <a:ext cx="1776" cy="2496"/>
            </a:xfrm>
            <a:prstGeom prst="flowChartDelay">
              <a:avLst/>
            </a:prstGeom>
            <a:gradFill rotWithShape="0">
              <a:gsLst>
                <a:gs pos="0">
                  <a:srgbClr val="ADC3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6" name="Rectangle 5"/>
            <p:cNvSpPr>
              <a:spLocks noChangeArrowheads="1"/>
            </p:cNvSpPr>
            <p:nvPr/>
          </p:nvSpPr>
          <p:spPr bwMode="auto">
            <a:xfrm>
              <a:off x="2304" y="1296"/>
              <a:ext cx="3072" cy="2496"/>
            </a:xfrm>
            <a:prstGeom prst="rect">
              <a:avLst/>
            </a:prstGeom>
            <a:gradFill rotWithShape="0">
              <a:gsLst>
                <a:gs pos="0">
                  <a:srgbClr val="ADC3DD"/>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grpSp>
      <p:sp>
        <p:nvSpPr>
          <p:cNvPr id="7" name="Rectangle 6"/>
          <p:cNvSpPr>
            <a:spLocks noChangeArrowheads="1"/>
          </p:cNvSpPr>
          <p:nvPr/>
        </p:nvSpPr>
        <p:spPr bwMode="auto">
          <a:xfrm>
            <a:off x="5776913" y="1219200"/>
            <a:ext cx="3367087" cy="533400"/>
          </a:xfrm>
          <a:prstGeom prst="rect">
            <a:avLst/>
          </a:prstGeom>
          <a:solidFill>
            <a:srgbClr val="99C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8" name="Rectangle 7"/>
          <p:cNvSpPr>
            <a:spLocks noChangeArrowheads="1"/>
          </p:cNvSpPr>
          <p:nvPr/>
        </p:nvSpPr>
        <p:spPr bwMode="auto">
          <a:xfrm>
            <a:off x="0" y="1219200"/>
            <a:ext cx="9155113" cy="38100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grpSp>
        <p:nvGrpSpPr>
          <p:cNvPr id="9" name="Group 8"/>
          <p:cNvGrpSpPr>
            <a:grpSpLocks/>
          </p:cNvGrpSpPr>
          <p:nvPr/>
        </p:nvGrpSpPr>
        <p:grpSpPr bwMode="auto">
          <a:xfrm>
            <a:off x="1981200" y="1600200"/>
            <a:ext cx="7162800" cy="3657600"/>
            <a:chOff x="528" y="1296"/>
            <a:chExt cx="4848" cy="2496"/>
          </a:xfrm>
        </p:grpSpPr>
        <p:sp>
          <p:nvSpPr>
            <p:cNvPr id="10" name="AutoShape 9"/>
            <p:cNvSpPr>
              <a:spLocks noChangeArrowheads="1"/>
            </p:cNvSpPr>
            <p:nvPr/>
          </p:nvSpPr>
          <p:spPr bwMode="auto">
            <a:xfrm flipH="1">
              <a:off x="528" y="1296"/>
              <a:ext cx="1776" cy="2496"/>
            </a:xfrm>
            <a:prstGeom prst="flowChartDelay">
              <a:avLst/>
            </a:prstGeom>
            <a:solidFill>
              <a:srgbClr val="DEE7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11" name="Rectangle 10"/>
            <p:cNvSpPr>
              <a:spLocks noChangeArrowheads="1"/>
            </p:cNvSpPr>
            <p:nvPr/>
          </p:nvSpPr>
          <p:spPr bwMode="auto">
            <a:xfrm>
              <a:off x="2304" y="1296"/>
              <a:ext cx="3072" cy="2496"/>
            </a:xfrm>
            <a:prstGeom prst="rect">
              <a:avLst/>
            </a:prstGeom>
            <a:solidFill>
              <a:srgbClr val="DEE7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grpSp>
      <p:sp>
        <p:nvSpPr>
          <p:cNvPr id="12" name="Rectangle 11"/>
          <p:cNvSpPr>
            <a:spLocks noChangeArrowheads="1"/>
          </p:cNvSpPr>
          <p:nvPr/>
        </p:nvSpPr>
        <p:spPr bwMode="auto">
          <a:xfrm>
            <a:off x="0" y="6324600"/>
            <a:ext cx="3886200" cy="533400"/>
          </a:xfrm>
          <a:prstGeom prst="rect">
            <a:avLst/>
          </a:prstGeom>
          <a:solidFill>
            <a:srgbClr val="B5DA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13" name="Rectangle 12"/>
          <p:cNvSpPr>
            <a:spLocks noChangeArrowheads="1"/>
          </p:cNvSpPr>
          <p:nvPr/>
        </p:nvSpPr>
        <p:spPr bwMode="auto">
          <a:xfrm>
            <a:off x="3219450" y="6319838"/>
            <a:ext cx="5924550" cy="538162"/>
          </a:xfrm>
          <a:prstGeom prst="rect">
            <a:avLst/>
          </a:prstGeom>
          <a:solidFill>
            <a:srgbClr val="77A4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pic>
        <p:nvPicPr>
          <p:cNvPr id="14" name="Picture 13" descr="Image-0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8"/>
            <a:ext cx="9155113" cy="121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0" y="6172200"/>
            <a:ext cx="9153525" cy="152400"/>
          </a:xfrm>
          <a:prstGeom prst="rect">
            <a:avLst/>
          </a:prstGeom>
          <a:solidFill>
            <a:srgbClr val="3642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16" name="Freeform 20"/>
          <p:cNvSpPr>
            <a:spLocks noEditPoints="1"/>
          </p:cNvSpPr>
          <p:nvPr/>
        </p:nvSpPr>
        <p:spPr bwMode="auto">
          <a:xfrm rot="16200000">
            <a:off x="22225" y="838200"/>
            <a:ext cx="293688" cy="293688"/>
          </a:xfrm>
          <a:custGeom>
            <a:avLst/>
            <a:gdLst>
              <a:gd name="T0" fmla="*/ 2147483646 w 207"/>
              <a:gd name="T1" fmla="*/ 2147483646 h 207"/>
              <a:gd name="T2" fmla="*/ 2147483646 w 207"/>
              <a:gd name="T3" fmla="*/ 0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0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2147483646 w 207"/>
              <a:gd name="T29" fmla="*/ 2147483646 h 207"/>
              <a:gd name="T30" fmla="*/ 2147483646 w 207"/>
              <a:gd name="T31" fmla="*/ 2147483646 h 207"/>
              <a:gd name="T32" fmla="*/ 2147483646 w 207"/>
              <a:gd name="T33" fmla="*/ 2147483646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7" name="Group 21"/>
          <p:cNvGrpSpPr>
            <a:grpSpLocks/>
          </p:cNvGrpSpPr>
          <p:nvPr/>
        </p:nvGrpSpPr>
        <p:grpSpPr bwMode="auto">
          <a:xfrm>
            <a:off x="339725" y="61913"/>
            <a:ext cx="923925" cy="1114425"/>
            <a:chOff x="178" y="138"/>
            <a:chExt cx="595" cy="738"/>
          </a:xfrm>
        </p:grpSpPr>
        <p:sp>
          <p:nvSpPr>
            <p:cNvPr id="18" name="Freeform 22"/>
            <p:cNvSpPr>
              <a:spLocks/>
            </p:cNvSpPr>
            <p:nvPr userDrawn="1"/>
          </p:nvSpPr>
          <p:spPr bwMode="auto">
            <a:xfrm>
              <a:off x="178" y="159"/>
              <a:ext cx="155" cy="258"/>
            </a:xfrm>
            <a:custGeom>
              <a:avLst/>
              <a:gdLst>
                <a:gd name="T0" fmla="*/ 6282561 w 23"/>
                <a:gd name="T1" fmla="*/ 17919634 h 38"/>
                <a:gd name="T2" fmla="*/ 8242300 w 23"/>
                <a:gd name="T3" fmla="*/ 692608 h 38"/>
                <a:gd name="T4" fmla="*/ 9465304 w 23"/>
                <a:gd name="T5" fmla="*/ 0 h 38"/>
                <a:gd name="T6" fmla="*/ 9465304 w 23"/>
                <a:gd name="T7" fmla="*/ 0 h 38"/>
                <a:gd name="T8" fmla="*/ 1877084 w 23"/>
                <a:gd name="T9" fmla="*/ 4702444 h 38"/>
                <a:gd name="T10" fmla="*/ 0 w 23"/>
                <a:gd name="T11" fmla="*/ 13317043 h 38"/>
                <a:gd name="T12" fmla="*/ 4405794 w 23"/>
                <a:gd name="T13" fmla="*/ 21251569 h 38"/>
                <a:gd name="T14" fmla="*/ 14524861 w 23"/>
                <a:gd name="T15" fmla="*/ 25276111 h 38"/>
                <a:gd name="T16" fmla="*/ 14524861 w 23"/>
                <a:gd name="T17" fmla="*/ 25276111 h 38"/>
                <a:gd name="T18" fmla="*/ 6282561 w 23"/>
                <a:gd name="T19" fmla="*/ 17919634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8">
                  <a:moveTo>
                    <a:pt x="10" y="27"/>
                  </a:moveTo>
                  <a:cubicBezTo>
                    <a:pt x="6" y="18"/>
                    <a:pt x="7" y="8"/>
                    <a:pt x="13" y="1"/>
                  </a:cubicBezTo>
                  <a:cubicBezTo>
                    <a:pt x="14" y="1"/>
                    <a:pt x="14" y="0"/>
                    <a:pt x="15" y="0"/>
                  </a:cubicBezTo>
                  <a:lnTo>
                    <a:pt x="3" y="7"/>
                  </a:lnTo>
                  <a:cubicBezTo>
                    <a:pt x="3" y="7"/>
                    <a:pt x="0" y="12"/>
                    <a:pt x="0" y="20"/>
                  </a:cubicBezTo>
                  <a:cubicBezTo>
                    <a:pt x="0" y="28"/>
                    <a:pt x="6" y="31"/>
                    <a:pt x="7" y="32"/>
                  </a:cubicBezTo>
                  <a:cubicBezTo>
                    <a:pt x="8" y="33"/>
                    <a:pt x="15" y="37"/>
                    <a:pt x="23" y="38"/>
                  </a:cubicBezTo>
                  <a:cubicBezTo>
                    <a:pt x="18" y="36"/>
                    <a:pt x="13" y="33"/>
                    <a:pt x="10" y="27"/>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9" name="Freeform 23"/>
            <p:cNvSpPr>
              <a:spLocks/>
            </p:cNvSpPr>
            <p:nvPr userDrawn="1"/>
          </p:nvSpPr>
          <p:spPr bwMode="auto">
            <a:xfrm>
              <a:off x="212" y="424"/>
              <a:ext cx="297" cy="407"/>
            </a:xfrm>
            <a:custGeom>
              <a:avLst/>
              <a:gdLst>
                <a:gd name="T0" fmla="*/ 9557649 w 44"/>
                <a:gd name="T1" fmla="*/ 29715592 h 60"/>
                <a:gd name="T2" fmla="*/ 17880183 w 44"/>
                <a:gd name="T3" fmla="*/ 23768379 h 60"/>
                <a:gd name="T4" fmla="*/ 26204546 w 44"/>
                <a:gd name="T5" fmla="*/ 14520098 h 60"/>
                <a:gd name="T6" fmla="*/ 24311286 w 44"/>
                <a:gd name="T7" fmla="*/ 3993016 h 60"/>
                <a:gd name="T8" fmla="*/ 14658320 w 44"/>
                <a:gd name="T9" fmla="*/ 0 h 60"/>
                <a:gd name="T10" fmla="*/ 16646897 w 44"/>
                <a:gd name="T11" fmla="*/ 2627470 h 60"/>
                <a:gd name="T12" fmla="*/ 16646897 w 44"/>
                <a:gd name="T13" fmla="*/ 11892635 h 60"/>
                <a:gd name="T14" fmla="*/ 10215794 w 44"/>
                <a:gd name="T15" fmla="*/ 17147568 h 60"/>
                <a:gd name="T16" fmla="*/ 3224003 w 44"/>
                <a:gd name="T17" fmla="*/ 21816021 h 60"/>
                <a:gd name="T18" fmla="*/ 1891121 w 44"/>
                <a:gd name="T19" fmla="*/ 31079293 h 60"/>
                <a:gd name="T20" fmla="*/ 6431420 w 44"/>
                <a:gd name="T21" fmla="*/ 39654024 h 60"/>
                <a:gd name="T22" fmla="*/ 6431420 w 44"/>
                <a:gd name="T23" fmla="*/ 39654024 h 60"/>
                <a:gd name="T24" fmla="*/ 9557649 w 44"/>
                <a:gd name="T25" fmla="*/ 29715592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0" name="Freeform 24"/>
            <p:cNvSpPr>
              <a:spLocks/>
            </p:cNvSpPr>
            <p:nvPr userDrawn="1"/>
          </p:nvSpPr>
          <p:spPr bwMode="auto">
            <a:xfrm>
              <a:off x="671" y="723"/>
              <a:ext cx="0" cy="0"/>
            </a:xfrm>
            <a:custGeom>
              <a:avLst/>
              <a:gdLst>
                <a:gd name="T0" fmla="*/ 0 h 1"/>
                <a:gd name="T1" fmla="*/ 0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lnTo>
                    <a:pt x="0" y="0"/>
                  </a:lnTo>
                  <a:cubicBezTo>
                    <a:pt x="0" y="0"/>
                    <a:pt x="0" y="0"/>
                    <a:pt x="0" y="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1" name="Freeform 25"/>
            <p:cNvSpPr>
              <a:spLocks/>
            </p:cNvSpPr>
            <p:nvPr userDrawn="1"/>
          </p:nvSpPr>
          <p:spPr bwMode="auto">
            <a:xfrm>
              <a:off x="543" y="607"/>
              <a:ext cx="121" cy="108"/>
            </a:xfrm>
            <a:custGeom>
              <a:avLst/>
              <a:gdLst>
                <a:gd name="T0" fmla="*/ 9319541 w 18"/>
                <a:gd name="T1" fmla="*/ 5773268 h 16"/>
                <a:gd name="T2" fmla="*/ 6177057 w 18"/>
                <a:gd name="T3" fmla="*/ 0 h 16"/>
                <a:gd name="T4" fmla="*/ 645199 w 18"/>
                <a:gd name="T5" fmla="*/ 1891121 h 16"/>
                <a:gd name="T6" fmla="*/ 1839933 w 18"/>
                <a:gd name="T7" fmla="*/ 4442526 h 16"/>
                <a:gd name="T8" fmla="*/ 11159427 w 18"/>
                <a:gd name="T9" fmla="*/ 10215794 h 16"/>
                <a:gd name="T10" fmla="*/ 9319541 w 18"/>
                <a:gd name="T11" fmla="*/ 5773268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2" name="Freeform 26"/>
            <p:cNvSpPr>
              <a:spLocks/>
            </p:cNvSpPr>
            <p:nvPr userDrawn="1"/>
          </p:nvSpPr>
          <p:spPr bwMode="auto">
            <a:xfrm>
              <a:off x="664" y="546"/>
              <a:ext cx="60" cy="27"/>
            </a:xfrm>
            <a:custGeom>
              <a:avLst/>
              <a:gdLst>
                <a:gd name="T0" fmla="*/ 1752000 w 9"/>
                <a:gd name="T1" fmla="*/ 1891121 h 4"/>
                <a:gd name="T2" fmla="*/ 5268133 w 9"/>
                <a:gd name="T3" fmla="*/ 1891121 h 4"/>
                <a:gd name="T4" fmla="*/ 5268133 w 9"/>
                <a:gd name="T5" fmla="*/ 1891121 h 4"/>
                <a:gd name="T6" fmla="*/ 0 w 9"/>
                <a:gd name="T7" fmla="*/ 0 h 4"/>
                <a:gd name="T8" fmla="*/ 1752000 w 9"/>
                <a:gd name="T9" fmla="*/ 1891121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3" name="Freeform 27"/>
            <p:cNvSpPr>
              <a:spLocks/>
            </p:cNvSpPr>
            <p:nvPr userDrawn="1"/>
          </p:nvSpPr>
          <p:spPr bwMode="auto">
            <a:xfrm>
              <a:off x="515" y="206"/>
              <a:ext cx="189" cy="204"/>
            </a:xfrm>
            <a:custGeom>
              <a:avLst/>
              <a:gdLst>
                <a:gd name="T0" fmla="*/ 6431420 w 28"/>
                <a:gd name="T1" fmla="*/ 20167018 h 30"/>
                <a:gd name="T2" fmla="*/ 12765067 w 28"/>
                <a:gd name="T3" fmla="*/ 12751788 h 30"/>
                <a:gd name="T4" fmla="*/ 14097632 w 28"/>
                <a:gd name="T5" fmla="*/ 6033953 h 30"/>
                <a:gd name="T6" fmla="*/ 17880183 w 28"/>
                <a:gd name="T7" fmla="*/ 0 h 30"/>
                <a:gd name="T8" fmla="*/ 7006237 w 28"/>
                <a:gd name="T9" fmla="*/ 1977780 h 30"/>
                <a:gd name="T10" fmla="*/ 3224003 w 28"/>
                <a:gd name="T11" fmla="*/ 7414951 h 30"/>
                <a:gd name="T12" fmla="*/ 0 w 28"/>
                <a:gd name="T13" fmla="*/ 16108676 h 30"/>
                <a:gd name="T14" fmla="*/ 6431420 w 28"/>
                <a:gd name="T15" fmla="*/ 20167018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4" name="Freeform 28"/>
            <p:cNvSpPr>
              <a:spLocks/>
            </p:cNvSpPr>
            <p:nvPr userDrawn="1"/>
          </p:nvSpPr>
          <p:spPr bwMode="auto">
            <a:xfrm>
              <a:off x="213" y="138"/>
              <a:ext cx="560" cy="738"/>
            </a:xfrm>
            <a:custGeom>
              <a:avLst/>
              <a:gdLst>
                <a:gd name="T0" fmla="*/ 49045832 w 83"/>
                <a:gd name="T1" fmla="*/ 17668620 h 114"/>
                <a:gd name="T2" fmla="*/ 52164486 w 83"/>
                <a:gd name="T3" fmla="*/ 12882534 h 114"/>
                <a:gd name="T4" fmla="*/ 50933484 w 83"/>
                <a:gd name="T5" fmla="*/ 6696826 h 114"/>
                <a:gd name="T6" fmla="*/ 45844231 w 83"/>
                <a:gd name="T7" fmla="*/ 5230446 h 114"/>
                <a:gd name="T8" fmla="*/ 41970961 w 83"/>
                <a:gd name="T9" fmla="*/ 9494810 h 114"/>
                <a:gd name="T10" fmla="*/ 40754708 w 83"/>
                <a:gd name="T11" fmla="*/ 14280857 h 114"/>
                <a:gd name="T12" fmla="*/ 34338950 w 83"/>
                <a:gd name="T13" fmla="*/ 19511004 h 114"/>
                <a:gd name="T14" fmla="*/ 28018743 w 83"/>
                <a:gd name="T15" fmla="*/ 16713357 h 114"/>
                <a:gd name="T16" fmla="*/ 25474117 w 83"/>
                <a:gd name="T17" fmla="*/ 9494810 h 114"/>
                <a:gd name="T18" fmla="*/ 16511593 w 83"/>
                <a:gd name="T19" fmla="*/ 955516 h 114"/>
                <a:gd name="T20" fmla="*/ 5760929 w 83"/>
                <a:gd name="T21" fmla="*/ 1910779 h 114"/>
                <a:gd name="T22" fmla="*/ 4432596 w 83"/>
                <a:gd name="T23" fmla="*/ 2353547 h 114"/>
                <a:gd name="T24" fmla="*/ 2544627 w 83"/>
                <a:gd name="T25" fmla="*/ 14791721 h 114"/>
                <a:gd name="T26" fmla="*/ 10850175 w 83"/>
                <a:gd name="T27" fmla="*/ 20022160 h 114"/>
                <a:gd name="T28" fmla="*/ 13966967 w 83"/>
                <a:gd name="T29" fmla="*/ 20466559 h 114"/>
                <a:gd name="T30" fmla="*/ 23586141 w 83"/>
                <a:gd name="T31" fmla="*/ 23330970 h 114"/>
                <a:gd name="T32" fmla="*/ 25474117 w 83"/>
                <a:gd name="T33" fmla="*/ 30983357 h 114"/>
                <a:gd name="T34" fmla="*/ 17168568 w 83"/>
                <a:gd name="T35" fmla="*/ 37611827 h 114"/>
                <a:gd name="T36" fmla="*/ 8865151 w 83"/>
                <a:gd name="T37" fmla="*/ 41955106 h 114"/>
                <a:gd name="T38" fmla="*/ 5760929 w 83"/>
                <a:gd name="T39" fmla="*/ 49094693 h 114"/>
                <a:gd name="T40" fmla="*/ 6977182 w 83"/>
                <a:gd name="T41" fmla="*/ 51005517 h 114"/>
                <a:gd name="T42" fmla="*/ 21041514 w 83"/>
                <a:gd name="T43" fmla="*/ 50050254 h 114"/>
                <a:gd name="T44" fmla="*/ 26131084 w 83"/>
                <a:gd name="T45" fmla="*/ 42397867 h 114"/>
                <a:gd name="T46" fmla="*/ 29249745 w 83"/>
                <a:gd name="T47" fmla="*/ 36213796 h 114"/>
                <a:gd name="T48" fmla="*/ 31220290 w 83"/>
                <a:gd name="T49" fmla="*/ 34813881 h 114"/>
                <a:gd name="T50" fmla="*/ 36883894 w 83"/>
                <a:gd name="T51" fmla="*/ 33347462 h 114"/>
                <a:gd name="T52" fmla="*/ 40085448 w 83"/>
                <a:gd name="T53" fmla="*/ 37611827 h 114"/>
                <a:gd name="T54" fmla="*/ 41970961 w 83"/>
                <a:gd name="T55" fmla="*/ 40999842 h 114"/>
                <a:gd name="T56" fmla="*/ 42642678 w 83"/>
                <a:gd name="T57" fmla="*/ 41444241 h 114"/>
                <a:gd name="T58" fmla="*/ 42642678 w 83"/>
                <a:gd name="T59" fmla="*/ 41444241 h 114"/>
                <a:gd name="T60" fmla="*/ 43299335 w 83"/>
                <a:gd name="T61" fmla="*/ 41444241 h 114"/>
                <a:gd name="T62" fmla="*/ 49619859 w 83"/>
                <a:gd name="T63" fmla="*/ 35769397 h 114"/>
                <a:gd name="T64" fmla="*/ 47731883 w 83"/>
                <a:gd name="T65" fmla="*/ 30470563 h 114"/>
                <a:gd name="T66" fmla="*/ 47731883 w 83"/>
                <a:gd name="T67" fmla="*/ 30470563 h 114"/>
                <a:gd name="T68" fmla="*/ 43958441 w 83"/>
                <a:gd name="T69" fmla="*/ 30470563 h 114"/>
                <a:gd name="T70" fmla="*/ 41970961 w 83"/>
                <a:gd name="T71" fmla="*/ 29072571 h 114"/>
                <a:gd name="T72" fmla="*/ 41413822 w 83"/>
                <a:gd name="T73" fmla="*/ 23842087 h 114"/>
                <a:gd name="T74" fmla="*/ 49045832 w 83"/>
                <a:gd name="T75" fmla="*/ 1766862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endParaRPr lang="zh-CN" altLang="en-US"/>
            </a:p>
          </p:txBody>
        </p:sp>
      </p:grpSp>
      <p:sp>
        <p:nvSpPr>
          <p:cNvPr id="25" name="Freeform 29"/>
          <p:cNvSpPr>
            <a:spLocks noEditPoints="1"/>
          </p:cNvSpPr>
          <p:nvPr/>
        </p:nvSpPr>
        <p:spPr bwMode="auto">
          <a:xfrm rot="16200000">
            <a:off x="3705225" y="109538"/>
            <a:ext cx="434975" cy="434975"/>
          </a:xfrm>
          <a:custGeom>
            <a:avLst/>
            <a:gdLst>
              <a:gd name="T0" fmla="*/ 2147483646 w 207"/>
              <a:gd name="T1" fmla="*/ 2147483646 h 207"/>
              <a:gd name="T2" fmla="*/ 2147483646 w 207"/>
              <a:gd name="T3" fmla="*/ 0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0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2147483646 w 207"/>
              <a:gd name="T29" fmla="*/ 2147483646 h 207"/>
              <a:gd name="T30" fmla="*/ 2147483646 w 207"/>
              <a:gd name="T31" fmla="*/ 2147483646 h 207"/>
              <a:gd name="T32" fmla="*/ 2147483646 w 207"/>
              <a:gd name="T33" fmla="*/ 2147483646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6" name="Freeform 30"/>
          <p:cNvSpPr>
            <a:spLocks noEditPoints="1"/>
          </p:cNvSpPr>
          <p:nvPr/>
        </p:nvSpPr>
        <p:spPr bwMode="auto">
          <a:xfrm rot="16200000">
            <a:off x="8332788" y="544513"/>
            <a:ext cx="576262" cy="576262"/>
          </a:xfrm>
          <a:custGeom>
            <a:avLst/>
            <a:gdLst>
              <a:gd name="T0" fmla="*/ 2147483646 w 207"/>
              <a:gd name="T1" fmla="*/ 2147483646 h 207"/>
              <a:gd name="T2" fmla="*/ 2147483646 w 207"/>
              <a:gd name="T3" fmla="*/ 0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0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2147483646 w 207"/>
              <a:gd name="T29" fmla="*/ 2147483646 h 207"/>
              <a:gd name="T30" fmla="*/ 2147483646 w 207"/>
              <a:gd name="T31" fmla="*/ 2147483646 h 207"/>
              <a:gd name="T32" fmla="*/ 2147483646 w 207"/>
              <a:gd name="T33" fmla="*/ 2147483646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27" name="Freeform 31"/>
          <p:cNvSpPr>
            <a:spLocks noEditPoints="1"/>
          </p:cNvSpPr>
          <p:nvPr/>
        </p:nvSpPr>
        <p:spPr bwMode="auto">
          <a:xfrm rot="16200000">
            <a:off x="5329238" y="457200"/>
            <a:ext cx="746125" cy="746125"/>
          </a:xfrm>
          <a:custGeom>
            <a:avLst/>
            <a:gdLst>
              <a:gd name="T0" fmla="*/ 2147483646 w 207"/>
              <a:gd name="T1" fmla="*/ 2147483646 h 207"/>
              <a:gd name="T2" fmla="*/ 2147483646 w 207"/>
              <a:gd name="T3" fmla="*/ 0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0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2147483646 w 207"/>
              <a:gd name="T29" fmla="*/ 2147483646 h 207"/>
              <a:gd name="T30" fmla="*/ 2147483646 w 207"/>
              <a:gd name="T31" fmla="*/ 2147483646 h 207"/>
              <a:gd name="T32" fmla="*/ 2147483646 w 207"/>
              <a:gd name="T33" fmla="*/ 2147483646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55311" name="Rectangle 15"/>
          <p:cNvSpPr>
            <a:spLocks noGrp="1" noChangeArrowheads="1"/>
          </p:cNvSpPr>
          <p:nvPr>
            <p:ph type="ctrTitle"/>
          </p:nvPr>
        </p:nvSpPr>
        <p:spPr>
          <a:xfrm>
            <a:off x="2286000" y="2819400"/>
            <a:ext cx="6629400" cy="1143000"/>
          </a:xfrm>
        </p:spPr>
        <p:txBody>
          <a:bodyPr/>
          <a:lstStyle>
            <a:lvl1pPr>
              <a:defRPr/>
            </a:lvl1pPr>
          </a:lstStyle>
          <a:p>
            <a:pPr lvl="0"/>
            <a:r>
              <a:rPr lang="ko-KR" altLang="en-US" noProof="0"/>
              <a:t>마스터 제목 스타일 편집</a:t>
            </a:r>
          </a:p>
        </p:txBody>
      </p:sp>
      <p:sp>
        <p:nvSpPr>
          <p:cNvPr id="55312" name="Rectangle 16"/>
          <p:cNvSpPr>
            <a:spLocks noGrp="1" noChangeArrowheads="1"/>
          </p:cNvSpPr>
          <p:nvPr>
            <p:ph type="subTitle" idx="1"/>
          </p:nvPr>
        </p:nvSpPr>
        <p:spPr>
          <a:xfrm>
            <a:off x="2286000" y="3962400"/>
            <a:ext cx="6629400" cy="685800"/>
          </a:xfrm>
        </p:spPr>
        <p:txBody>
          <a:bodyPr/>
          <a:lstStyle>
            <a:lvl1pPr marL="0" indent="0">
              <a:buFontTx/>
              <a:buNone/>
              <a:defRPr sz="3000"/>
            </a:lvl1pPr>
          </a:lstStyle>
          <a:p>
            <a:pPr lvl="0"/>
            <a:r>
              <a:rPr lang="ko-KR" altLang="en-US" noProof="0"/>
              <a:t>마스터 부제목 스타일 편집</a:t>
            </a:r>
          </a:p>
        </p:txBody>
      </p:sp>
      <p:sp>
        <p:nvSpPr>
          <p:cNvPr id="28" name="Rectangle 17"/>
          <p:cNvSpPr>
            <a:spLocks noGrp="1" noChangeArrowheads="1"/>
          </p:cNvSpPr>
          <p:nvPr>
            <p:ph type="dt" sz="half" idx="10"/>
          </p:nvPr>
        </p:nvSpPr>
        <p:spPr/>
        <p:txBody>
          <a:bodyPr/>
          <a:lstStyle>
            <a:lvl1pPr>
              <a:defRPr/>
            </a:lvl1pPr>
          </a:lstStyle>
          <a:p>
            <a:pPr>
              <a:defRPr/>
            </a:pPr>
            <a:endParaRPr lang="en-US" altLang="ko-KR"/>
          </a:p>
        </p:txBody>
      </p:sp>
      <p:sp>
        <p:nvSpPr>
          <p:cNvPr id="29" name="Rectangle 19"/>
          <p:cNvSpPr>
            <a:spLocks noGrp="1" noChangeArrowheads="1"/>
          </p:cNvSpPr>
          <p:nvPr>
            <p:ph type="sldNum" sz="quarter" idx="11"/>
          </p:nvPr>
        </p:nvSpPr>
        <p:spPr>
          <a:xfrm>
            <a:off x="6553200" y="6324600"/>
            <a:ext cx="1905000" cy="457200"/>
          </a:xfrm>
        </p:spPr>
        <p:txBody>
          <a:bodyPr/>
          <a:lstStyle>
            <a:lvl1pPr>
              <a:defRPr/>
            </a:lvl1pPr>
          </a:lstStyle>
          <a:p>
            <a:pPr>
              <a:defRPr/>
            </a:pPr>
            <a:fld id="{94F0AF2A-7695-48AE-A6D5-26AE25D634A2}" type="slidenum">
              <a:rPr lang="en-US" altLang="ko-KR"/>
              <a:pPr>
                <a:defRPr/>
              </a:pPr>
              <a:t>‹#›</a:t>
            </a:fld>
            <a:endParaRPr lang="en-US" altLang="ko-KR"/>
          </a:p>
        </p:txBody>
      </p:sp>
    </p:spTree>
    <p:extLst>
      <p:ext uri="{BB962C8B-B14F-4D97-AF65-F5344CB8AC3E}">
        <p14:creationId xmlns:p14="http://schemas.microsoft.com/office/powerpoint/2010/main" val="22881582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4"/>
          <p:cNvSpPr>
            <a:spLocks noGrp="1" noChangeArrowheads="1"/>
          </p:cNvSpPr>
          <p:nvPr>
            <p:ph type="sldNum" sz="quarter" idx="12"/>
          </p:nvPr>
        </p:nvSpPr>
        <p:spPr>
          <a:ln/>
        </p:spPr>
        <p:txBody>
          <a:bodyPr/>
          <a:lstStyle>
            <a:lvl1pPr>
              <a:defRPr/>
            </a:lvl1pPr>
          </a:lstStyle>
          <a:p>
            <a:pPr>
              <a:defRPr/>
            </a:pPr>
            <a:fld id="{0F19C443-E9DC-4929-AC40-EFE85D1AFFD3}" type="slidenum">
              <a:rPr lang="en-US" altLang="ko-KR"/>
              <a:pPr>
                <a:defRPr/>
              </a:pPr>
              <a:t>‹#›</a:t>
            </a:fld>
            <a:endParaRPr lang="en-US" altLang="ko-KR"/>
          </a:p>
        </p:txBody>
      </p:sp>
    </p:spTree>
    <p:extLst>
      <p:ext uri="{BB962C8B-B14F-4D97-AF65-F5344CB8AC3E}">
        <p14:creationId xmlns:p14="http://schemas.microsoft.com/office/powerpoint/2010/main" val="152432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4"/>
          <p:cNvSpPr>
            <a:spLocks noGrp="1" noChangeArrowheads="1"/>
          </p:cNvSpPr>
          <p:nvPr>
            <p:ph type="sldNum" sz="quarter" idx="12"/>
          </p:nvPr>
        </p:nvSpPr>
        <p:spPr>
          <a:ln/>
        </p:spPr>
        <p:txBody>
          <a:bodyPr/>
          <a:lstStyle>
            <a:lvl1pPr>
              <a:defRPr/>
            </a:lvl1pPr>
          </a:lstStyle>
          <a:p>
            <a:pPr>
              <a:defRPr/>
            </a:pPr>
            <a:fld id="{7B261C24-9B2C-4005-81DA-CD492C510BB8}" type="slidenum">
              <a:rPr lang="en-US" altLang="ko-KR"/>
              <a:pPr>
                <a:defRPr/>
              </a:pPr>
              <a:t>‹#›</a:t>
            </a:fld>
            <a:endParaRPr lang="en-US" altLang="ko-KR"/>
          </a:p>
        </p:txBody>
      </p:sp>
    </p:spTree>
    <p:extLst>
      <p:ext uri="{BB962C8B-B14F-4D97-AF65-F5344CB8AC3E}">
        <p14:creationId xmlns:p14="http://schemas.microsoft.com/office/powerpoint/2010/main" val="664463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43000" y="1600200"/>
            <a:ext cx="3810000" cy="2667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600200"/>
            <a:ext cx="3810000" cy="2667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24"/>
          <p:cNvSpPr>
            <a:spLocks noGrp="1" noChangeArrowheads="1"/>
          </p:cNvSpPr>
          <p:nvPr>
            <p:ph type="sldNum" sz="quarter" idx="12"/>
          </p:nvPr>
        </p:nvSpPr>
        <p:spPr>
          <a:ln/>
        </p:spPr>
        <p:txBody>
          <a:bodyPr/>
          <a:lstStyle>
            <a:lvl1pPr>
              <a:defRPr/>
            </a:lvl1pPr>
          </a:lstStyle>
          <a:p>
            <a:pPr>
              <a:defRPr/>
            </a:pPr>
            <a:fld id="{3799830F-2474-43E7-B687-C5DCEA0A2B1F}" type="slidenum">
              <a:rPr lang="en-US" altLang="ko-KR"/>
              <a:pPr>
                <a:defRPr/>
              </a:pPr>
              <a:t>‹#›</a:t>
            </a:fld>
            <a:endParaRPr lang="en-US" altLang="ko-KR"/>
          </a:p>
        </p:txBody>
      </p:sp>
    </p:spTree>
    <p:extLst>
      <p:ext uri="{BB962C8B-B14F-4D97-AF65-F5344CB8AC3E}">
        <p14:creationId xmlns:p14="http://schemas.microsoft.com/office/powerpoint/2010/main" val="44705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2E809-A051-4BA6-BF15-9DC3884ED26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DA54455-0BC4-474A-B819-A2796364596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225181310"/>
      </p:ext>
    </p:extLst>
  </p:cSld>
  <p:clrMapOvr>
    <a:masterClrMapping/>
  </p:clrMapOvr>
  <p:transition spd="slow">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24"/>
          <p:cNvSpPr>
            <a:spLocks noGrp="1" noChangeArrowheads="1"/>
          </p:cNvSpPr>
          <p:nvPr>
            <p:ph type="sldNum" sz="quarter" idx="12"/>
          </p:nvPr>
        </p:nvSpPr>
        <p:spPr>
          <a:ln/>
        </p:spPr>
        <p:txBody>
          <a:bodyPr/>
          <a:lstStyle>
            <a:lvl1pPr>
              <a:defRPr/>
            </a:lvl1pPr>
          </a:lstStyle>
          <a:p>
            <a:pPr>
              <a:defRPr/>
            </a:pPr>
            <a:fld id="{3FD96649-C899-45F7-B4D2-DD9CF5AF8FC0}" type="slidenum">
              <a:rPr lang="en-US" altLang="ko-KR"/>
              <a:pPr>
                <a:defRPr/>
              </a:pPr>
              <a:t>‹#›</a:t>
            </a:fld>
            <a:endParaRPr lang="en-US" altLang="ko-KR"/>
          </a:p>
        </p:txBody>
      </p:sp>
    </p:spTree>
    <p:extLst>
      <p:ext uri="{BB962C8B-B14F-4D97-AF65-F5344CB8AC3E}">
        <p14:creationId xmlns:p14="http://schemas.microsoft.com/office/powerpoint/2010/main" val="1892114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24"/>
          <p:cNvSpPr>
            <a:spLocks noGrp="1" noChangeArrowheads="1"/>
          </p:cNvSpPr>
          <p:nvPr>
            <p:ph type="sldNum" sz="quarter" idx="12"/>
          </p:nvPr>
        </p:nvSpPr>
        <p:spPr>
          <a:ln/>
        </p:spPr>
        <p:txBody>
          <a:bodyPr/>
          <a:lstStyle>
            <a:lvl1pPr>
              <a:defRPr/>
            </a:lvl1pPr>
          </a:lstStyle>
          <a:p>
            <a:pPr>
              <a:defRPr/>
            </a:pPr>
            <a:fld id="{3642CEDA-72F7-4EEC-B4B7-00CFF80A22B0}" type="slidenum">
              <a:rPr lang="en-US" altLang="ko-KR"/>
              <a:pPr>
                <a:defRPr/>
              </a:pPr>
              <a:t>‹#›</a:t>
            </a:fld>
            <a:endParaRPr lang="en-US" altLang="ko-KR"/>
          </a:p>
        </p:txBody>
      </p:sp>
    </p:spTree>
    <p:extLst>
      <p:ext uri="{BB962C8B-B14F-4D97-AF65-F5344CB8AC3E}">
        <p14:creationId xmlns:p14="http://schemas.microsoft.com/office/powerpoint/2010/main" val="28771778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24"/>
          <p:cNvSpPr>
            <a:spLocks noGrp="1" noChangeArrowheads="1"/>
          </p:cNvSpPr>
          <p:nvPr>
            <p:ph type="sldNum" sz="quarter" idx="12"/>
          </p:nvPr>
        </p:nvSpPr>
        <p:spPr>
          <a:ln/>
        </p:spPr>
        <p:txBody>
          <a:bodyPr/>
          <a:lstStyle>
            <a:lvl1pPr>
              <a:defRPr/>
            </a:lvl1pPr>
          </a:lstStyle>
          <a:p>
            <a:pPr>
              <a:defRPr/>
            </a:pPr>
            <a:fld id="{8EEC7DA6-AB3E-47F9-B404-CDBC7C3A630C}" type="slidenum">
              <a:rPr lang="en-US" altLang="ko-KR"/>
              <a:pPr>
                <a:defRPr/>
              </a:pPr>
              <a:t>‹#›</a:t>
            </a:fld>
            <a:endParaRPr lang="en-US" altLang="ko-KR"/>
          </a:p>
        </p:txBody>
      </p:sp>
    </p:spTree>
    <p:extLst>
      <p:ext uri="{BB962C8B-B14F-4D97-AF65-F5344CB8AC3E}">
        <p14:creationId xmlns:p14="http://schemas.microsoft.com/office/powerpoint/2010/main" val="18304107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24"/>
          <p:cNvSpPr>
            <a:spLocks noGrp="1" noChangeArrowheads="1"/>
          </p:cNvSpPr>
          <p:nvPr>
            <p:ph type="sldNum" sz="quarter" idx="12"/>
          </p:nvPr>
        </p:nvSpPr>
        <p:spPr>
          <a:ln/>
        </p:spPr>
        <p:txBody>
          <a:bodyPr/>
          <a:lstStyle>
            <a:lvl1pPr>
              <a:defRPr/>
            </a:lvl1pPr>
          </a:lstStyle>
          <a:p>
            <a:pPr>
              <a:defRPr/>
            </a:pPr>
            <a:fld id="{38696351-9039-4279-84F5-034D7CC969A7}" type="slidenum">
              <a:rPr lang="en-US" altLang="ko-KR"/>
              <a:pPr>
                <a:defRPr/>
              </a:pPr>
              <a:t>‹#›</a:t>
            </a:fld>
            <a:endParaRPr lang="en-US" altLang="ko-KR"/>
          </a:p>
        </p:txBody>
      </p:sp>
    </p:spTree>
    <p:extLst>
      <p:ext uri="{BB962C8B-B14F-4D97-AF65-F5344CB8AC3E}">
        <p14:creationId xmlns:p14="http://schemas.microsoft.com/office/powerpoint/2010/main" val="18986185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24"/>
          <p:cNvSpPr>
            <a:spLocks noGrp="1" noChangeArrowheads="1"/>
          </p:cNvSpPr>
          <p:nvPr>
            <p:ph type="sldNum" sz="quarter" idx="12"/>
          </p:nvPr>
        </p:nvSpPr>
        <p:spPr>
          <a:ln/>
        </p:spPr>
        <p:txBody>
          <a:bodyPr/>
          <a:lstStyle>
            <a:lvl1pPr>
              <a:defRPr/>
            </a:lvl1pPr>
          </a:lstStyle>
          <a:p>
            <a:pPr>
              <a:defRPr/>
            </a:pPr>
            <a:fld id="{4B5FF36D-64DA-40F2-A361-B12724855D49}" type="slidenum">
              <a:rPr lang="en-US" altLang="ko-KR"/>
              <a:pPr>
                <a:defRPr/>
              </a:pPr>
              <a:t>‹#›</a:t>
            </a:fld>
            <a:endParaRPr lang="en-US" altLang="ko-KR"/>
          </a:p>
        </p:txBody>
      </p:sp>
    </p:spTree>
    <p:extLst>
      <p:ext uri="{BB962C8B-B14F-4D97-AF65-F5344CB8AC3E}">
        <p14:creationId xmlns:p14="http://schemas.microsoft.com/office/powerpoint/2010/main" val="868465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4"/>
          <p:cNvSpPr>
            <a:spLocks noGrp="1" noChangeArrowheads="1"/>
          </p:cNvSpPr>
          <p:nvPr>
            <p:ph type="sldNum" sz="quarter" idx="12"/>
          </p:nvPr>
        </p:nvSpPr>
        <p:spPr>
          <a:ln/>
        </p:spPr>
        <p:txBody>
          <a:bodyPr/>
          <a:lstStyle>
            <a:lvl1pPr>
              <a:defRPr/>
            </a:lvl1pPr>
          </a:lstStyle>
          <a:p>
            <a:pPr>
              <a:defRPr/>
            </a:pPr>
            <a:fld id="{B5E0FA46-0E28-4851-9684-FEED5A40508D}" type="slidenum">
              <a:rPr lang="en-US" altLang="ko-KR"/>
              <a:pPr>
                <a:defRPr/>
              </a:pPr>
              <a:t>‹#›</a:t>
            </a:fld>
            <a:endParaRPr lang="en-US" altLang="ko-KR"/>
          </a:p>
        </p:txBody>
      </p:sp>
    </p:spTree>
    <p:extLst>
      <p:ext uri="{BB962C8B-B14F-4D97-AF65-F5344CB8AC3E}">
        <p14:creationId xmlns:p14="http://schemas.microsoft.com/office/powerpoint/2010/main" val="5933500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152400"/>
            <a:ext cx="1943100" cy="4114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43000" y="152400"/>
            <a:ext cx="5676900" cy="4114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24"/>
          <p:cNvSpPr>
            <a:spLocks noGrp="1" noChangeArrowheads="1"/>
          </p:cNvSpPr>
          <p:nvPr>
            <p:ph type="sldNum" sz="quarter" idx="12"/>
          </p:nvPr>
        </p:nvSpPr>
        <p:spPr>
          <a:ln/>
        </p:spPr>
        <p:txBody>
          <a:bodyPr/>
          <a:lstStyle>
            <a:lvl1pPr>
              <a:defRPr/>
            </a:lvl1pPr>
          </a:lstStyle>
          <a:p>
            <a:pPr>
              <a:defRPr/>
            </a:pPr>
            <a:fld id="{0A3FB11B-41D8-4C68-A435-F8269604C0AA}" type="slidenum">
              <a:rPr lang="en-US" altLang="ko-KR"/>
              <a:pPr>
                <a:defRPr/>
              </a:pPr>
              <a:t>‹#›</a:t>
            </a:fld>
            <a:endParaRPr lang="en-US" altLang="ko-KR"/>
          </a:p>
        </p:txBody>
      </p:sp>
    </p:spTree>
    <p:extLst>
      <p:ext uri="{BB962C8B-B14F-4D97-AF65-F5344CB8AC3E}">
        <p14:creationId xmlns:p14="http://schemas.microsoft.com/office/powerpoint/2010/main" val="12344883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43000" y="152400"/>
            <a:ext cx="77724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2"/>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23"/>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24"/>
          <p:cNvSpPr>
            <a:spLocks noGrp="1" noChangeArrowheads="1"/>
          </p:cNvSpPr>
          <p:nvPr>
            <p:ph type="sldNum" sz="quarter" idx="12"/>
          </p:nvPr>
        </p:nvSpPr>
        <p:spPr>
          <a:ln/>
        </p:spPr>
        <p:txBody>
          <a:bodyPr/>
          <a:lstStyle>
            <a:lvl1pPr>
              <a:defRPr/>
            </a:lvl1pPr>
          </a:lstStyle>
          <a:p>
            <a:pPr>
              <a:defRPr/>
            </a:pPr>
            <a:fld id="{3B01879F-6E64-4FDF-81C9-BD15CB40EC60}" type="slidenum">
              <a:rPr lang="en-US" altLang="ko-KR"/>
              <a:pPr>
                <a:defRPr/>
              </a:pPr>
              <a:t>‹#›</a:t>
            </a:fld>
            <a:endParaRPr lang="en-US" altLang="ko-KR"/>
          </a:p>
        </p:txBody>
      </p:sp>
    </p:spTree>
    <p:extLst>
      <p:ext uri="{BB962C8B-B14F-4D97-AF65-F5344CB8AC3E}">
        <p14:creationId xmlns:p14="http://schemas.microsoft.com/office/powerpoint/2010/main" val="72607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5302A-22CE-42F4-9494-4B3F0C316B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5044EA-9ADC-47DB-9744-FC6D70040E8F}"/>
              </a:ext>
            </a:extLst>
          </p:cNvPr>
          <p:cNvSpPr>
            <a:spLocks noGrp="1"/>
          </p:cNvSpPr>
          <p:nvPr>
            <p:ph sz="half" idx="1"/>
          </p:nvPr>
        </p:nvSpPr>
        <p:spPr>
          <a:xfrm>
            <a:off x="323850" y="1092200"/>
            <a:ext cx="4243388" cy="51101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763C1CB-85D7-4763-902B-46B7C9B32D40}"/>
              </a:ext>
            </a:extLst>
          </p:cNvPr>
          <p:cNvSpPr>
            <a:spLocks noGrp="1"/>
          </p:cNvSpPr>
          <p:nvPr>
            <p:ph sz="half" idx="2"/>
          </p:nvPr>
        </p:nvSpPr>
        <p:spPr>
          <a:xfrm>
            <a:off x="4719638" y="1092200"/>
            <a:ext cx="4244975" cy="51101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811241"/>
      </p:ext>
    </p:extLst>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B11A2-D0FE-45BF-A121-4371701ABF0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B53E41-17A0-4FC2-83C2-E735ADF3064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7A2C92C-A0C0-4D83-8247-4FD96EA2ECF0}"/>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90637DC-D1CD-437A-AD06-B764F6C087B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10A3090-8D22-4943-86F3-62B739A90661}"/>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9609872"/>
      </p:ext>
    </p:extLst>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2043D-02D4-43D8-95B9-DAE34C451728}"/>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26827587"/>
      </p:ext>
    </p:extLst>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666285"/>
      </p:ext>
    </p:extLst>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24ECE-5794-4FEF-B2AE-2FECCBFDBED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B92540-2AE7-40AB-9CED-0C29C0E8E11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0B9BFE1-97F8-4C94-86F5-825084F91A8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6700885"/>
      </p:ext>
    </p:extLst>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9C1C19-7988-4836-BF90-C384EC4A0AD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60094BC-6E84-4843-BAED-A1995E50543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D81780-995E-4F0D-B2BA-C75C85DD5D0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78092934"/>
      </p:ext>
    </p:extLst>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8C3742BB-5992-45E7-A00A-D241F6577A4C}"/>
              </a:ext>
            </a:extLst>
          </p:cNvPr>
          <p:cNvSpPr>
            <a:spLocks noGrp="1" noChangeArrowheads="1"/>
          </p:cNvSpPr>
          <p:nvPr>
            <p:ph type="title"/>
          </p:nvPr>
        </p:nvSpPr>
        <p:spPr bwMode="auto">
          <a:xfrm>
            <a:off x="827088" y="157163"/>
            <a:ext cx="7859712"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9507" name="Rectangle 3">
            <a:extLst>
              <a:ext uri="{FF2B5EF4-FFF2-40B4-BE49-F238E27FC236}">
                <a16:creationId xmlns:a16="http://schemas.microsoft.com/office/drawing/2014/main" id="{EEEE93FD-9168-4F1A-B070-CAB5281DD434}"/>
              </a:ext>
            </a:extLst>
          </p:cNvPr>
          <p:cNvSpPr>
            <a:spLocks noGrp="1" noChangeArrowheads="1"/>
          </p:cNvSpPr>
          <p:nvPr>
            <p:ph type="body" idx="1"/>
          </p:nvPr>
        </p:nvSpPr>
        <p:spPr bwMode="auto">
          <a:xfrm>
            <a:off x="323850" y="1092200"/>
            <a:ext cx="8640763" cy="511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149512" name="Rectangle 8">
            <a:extLst>
              <a:ext uri="{FF2B5EF4-FFF2-40B4-BE49-F238E27FC236}">
                <a16:creationId xmlns:a16="http://schemas.microsoft.com/office/drawing/2014/main" id="{3D89400D-7D79-4297-9DB9-E3443C4FE905}"/>
              </a:ext>
            </a:extLst>
          </p:cNvPr>
          <p:cNvSpPr>
            <a:spLocks noChangeArrowheads="1"/>
          </p:cNvSpPr>
          <p:nvPr userDrawn="1"/>
        </p:nvSpPr>
        <p:spPr bwMode="auto">
          <a:xfrm>
            <a:off x="0" y="827088"/>
            <a:ext cx="9144000" cy="53975"/>
          </a:xfrm>
          <a:prstGeom prst="rect">
            <a:avLst/>
          </a:prstGeom>
          <a:gradFill rotWithShape="1">
            <a:gsLst>
              <a:gs pos="0">
                <a:srgbClr val="66FF66">
                  <a:alpha val="63000"/>
                </a:srgbClr>
              </a:gs>
              <a:gs pos="100000">
                <a:srgbClr val="FF33CC">
                  <a:alpha val="50999"/>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49515" name="Picture 11">
            <a:extLst>
              <a:ext uri="{FF2B5EF4-FFF2-40B4-BE49-F238E27FC236}">
                <a16:creationId xmlns:a16="http://schemas.microsoft.com/office/drawing/2014/main" id="{DA0898BC-C3F4-478D-A890-6705F88ABD5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325" y="6278563"/>
            <a:ext cx="593725" cy="566737"/>
          </a:xfrm>
          <a:prstGeom prst="rect">
            <a:avLst/>
          </a:prstGeom>
          <a:noFill/>
          <a:extLst>
            <a:ext uri="{909E8E84-426E-40DD-AFC4-6F175D3DCCD1}">
              <a14:hiddenFill xmlns:a14="http://schemas.microsoft.com/office/drawing/2010/main">
                <a:solidFill>
                  <a:srgbClr val="FFFFFF"/>
                </a:solidFill>
              </a14:hiddenFill>
            </a:ext>
          </a:extLst>
        </p:spPr>
      </p:pic>
      <p:sp>
        <p:nvSpPr>
          <p:cNvPr id="149517" name="Text Box 13">
            <a:extLst>
              <a:ext uri="{FF2B5EF4-FFF2-40B4-BE49-F238E27FC236}">
                <a16:creationId xmlns:a16="http://schemas.microsoft.com/office/drawing/2014/main" id="{BB585D2A-99CD-4F56-957A-2D8D7F2213F7}"/>
              </a:ext>
            </a:extLst>
          </p:cNvPr>
          <p:cNvSpPr txBox="1">
            <a:spLocks noChangeArrowheads="1"/>
          </p:cNvSpPr>
          <p:nvPr userDrawn="1"/>
        </p:nvSpPr>
        <p:spPr bwMode="auto">
          <a:xfrm>
            <a:off x="8126413" y="6337300"/>
            <a:ext cx="923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FF0000"/>
                </a:solidFill>
                <a:latin typeface="华文彩云" panose="02010800040101010101" pitchFamily="2" charset="-122"/>
                <a:ea typeface="华文彩云" panose="02010800040101010101" pitchFamily="2" charset="-122"/>
              </a:rPr>
              <a:t>CCST</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slow">
    <p:random/>
  </p:transition>
  <p:txStyles>
    <p:titleStyle>
      <a:lvl1pPr algn="ctr" rtl="0" fontAlgn="base">
        <a:spcBef>
          <a:spcPct val="0"/>
        </a:spcBef>
        <a:spcAft>
          <a:spcPct val="0"/>
        </a:spcAft>
        <a:defRPr sz="3200" b="1" kern="1200">
          <a:solidFill>
            <a:schemeClr val="tx2"/>
          </a:solidFill>
          <a:latin typeface="+mj-lt"/>
          <a:ea typeface="+mj-ea"/>
          <a:cs typeface="+mj-cs"/>
        </a:defRPr>
      </a:lvl1pPr>
      <a:lvl2pPr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6CCFF"/>
        </a:buClr>
        <a:buSzPct val="70000"/>
        <a:buFont typeface="Wingdings" panose="05000000000000000000" pitchFamily="2" charset="2"/>
        <a:buChar char="Ì"/>
        <a:defRPr sz="2800" kern="1200">
          <a:solidFill>
            <a:schemeClr val="tx1"/>
          </a:solidFill>
          <a:latin typeface="+mn-lt"/>
          <a:ea typeface="+mn-ea"/>
          <a:cs typeface="+mn-cs"/>
        </a:defRPr>
      </a:lvl1pPr>
      <a:lvl2pPr marL="742950" indent="-285750" algn="l" rtl="0" fontAlgn="base">
        <a:spcBef>
          <a:spcPct val="20000"/>
        </a:spcBef>
        <a:spcAft>
          <a:spcPct val="0"/>
        </a:spcAft>
        <a:buClr>
          <a:srgbClr val="FF33CC"/>
        </a:buClr>
        <a:buSzPct val="50000"/>
        <a:buFont typeface="Wingdings" panose="05000000000000000000" pitchFamily="2" charset="2"/>
        <a:buChar char="£"/>
        <a:defRPr sz="24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80000"/>
        <a:buFont typeface="Wingdings" panose="05000000000000000000" pitchFamily="2" charset="2"/>
        <a:buChar char="ü"/>
        <a:defRPr sz="20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6FA939-F6FB-498C-87BD-69B0FDB2B82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FF99C40-E47E-4E5A-95FF-78FA4B99E5E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731D13-85CD-49B0-B516-80B8142F212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2FDC749-6A15-4DCE-A431-9684879BD0AB}" type="datetimeFigureOut">
              <a:rPr lang="zh-CN" altLang="en-US" smtClean="0"/>
              <a:t>2025/3/4</a:t>
            </a:fld>
            <a:endParaRPr lang="zh-CN" altLang="en-US"/>
          </a:p>
        </p:txBody>
      </p:sp>
      <p:sp>
        <p:nvSpPr>
          <p:cNvPr id="5" name="页脚占位符 4">
            <a:extLst>
              <a:ext uri="{FF2B5EF4-FFF2-40B4-BE49-F238E27FC236}">
                <a16:creationId xmlns:a16="http://schemas.microsoft.com/office/drawing/2014/main" id="{B5916681-95CF-4CBC-95E9-3ABF832D897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1BD9BB-5309-4648-AF5A-609D22CD279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D11067-99A6-4653-AA4B-04A5064D479E}" type="slidenum">
              <a:rPr lang="zh-CN" altLang="en-US" smtClean="0"/>
              <a:t>‹#›</a:t>
            </a:fld>
            <a:endParaRPr lang="zh-CN" altLang="en-US"/>
          </a:p>
        </p:txBody>
      </p:sp>
      <p:sp>
        <p:nvSpPr>
          <p:cNvPr id="7" name="Text Box 7">
            <a:extLst>
              <a:ext uri="{FF2B5EF4-FFF2-40B4-BE49-F238E27FC236}">
                <a16:creationId xmlns:a16="http://schemas.microsoft.com/office/drawing/2014/main" id="{6D34CEF2-FC94-45FD-98A8-A416349B961C}"/>
              </a:ext>
            </a:extLst>
          </p:cNvPr>
          <p:cNvSpPr txBox="1">
            <a:spLocks noChangeArrowheads="1"/>
          </p:cNvSpPr>
          <p:nvPr userDrawn="1"/>
        </p:nvSpPr>
        <p:spPr bwMode="auto">
          <a:xfrm>
            <a:off x="1487488" y="6515100"/>
            <a:ext cx="5414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chemeClr val="folHlink"/>
                </a:solidFill>
                <a:ea typeface="宋体" panose="02010600030101010101" pitchFamily="2" charset="-122"/>
              </a:rPr>
              <a:t>College  of  Computer  Science  and   Technology</a:t>
            </a:r>
            <a:r>
              <a:rPr lang="en-US" altLang="zh-CN" sz="1400" b="1">
                <a:ea typeface="宋体" panose="02010600030101010101" pitchFamily="2" charset="-122"/>
              </a:rPr>
              <a:t> </a:t>
            </a:r>
            <a:r>
              <a:rPr lang="zh-CN" altLang="en-US" sz="1400" b="1">
                <a:solidFill>
                  <a:schemeClr val="folHlink"/>
                </a:solidFill>
                <a:ea typeface="宋体" panose="02010600030101010101" pitchFamily="2" charset="-122"/>
              </a:rPr>
              <a:t>，</a:t>
            </a:r>
            <a:r>
              <a:rPr lang="en-US" altLang="zh-CN" sz="1400" b="1">
                <a:solidFill>
                  <a:schemeClr val="folHlink"/>
                </a:solidFill>
                <a:ea typeface="宋体" panose="02010600030101010101" pitchFamily="2" charset="-122"/>
              </a:rPr>
              <a:t>Jilin University</a:t>
            </a:r>
          </a:p>
        </p:txBody>
      </p:sp>
      <p:sp>
        <p:nvSpPr>
          <p:cNvPr id="8" name="Line 8">
            <a:extLst>
              <a:ext uri="{FF2B5EF4-FFF2-40B4-BE49-F238E27FC236}">
                <a16:creationId xmlns:a16="http://schemas.microsoft.com/office/drawing/2014/main" id="{4A132B49-28D8-4053-B91A-5C7DA482BD3A}"/>
              </a:ext>
            </a:extLst>
          </p:cNvPr>
          <p:cNvSpPr>
            <a:spLocks noChangeShapeType="1"/>
          </p:cNvSpPr>
          <p:nvPr userDrawn="1"/>
        </p:nvSpPr>
        <p:spPr bwMode="auto">
          <a:xfrm>
            <a:off x="0" y="6397625"/>
            <a:ext cx="9144000" cy="0"/>
          </a:xfrm>
          <a:prstGeom prst="line">
            <a:avLst/>
          </a:prstGeom>
          <a:noFill/>
          <a:ln w="19050">
            <a:solidFill>
              <a:schemeClr val="hlink"/>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9">
            <a:extLst>
              <a:ext uri="{FF2B5EF4-FFF2-40B4-BE49-F238E27FC236}">
                <a16:creationId xmlns:a16="http://schemas.microsoft.com/office/drawing/2014/main" id="{AD22D5AF-2CF9-4714-8865-B0CD38EFC436}"/>
              </a:ext>
            </a:extLst>
          </p:cNvPr>
          <p:cNvSpPr>
            <a:spLocks noChangeArrowheads="1"/>
          </p:cNvSpPr>
          <p:nvPr userDrawn="1"/>
        </p:nvSpPr>
        <p:spPr bwMode="auto">
          <a:xfrm>
            <a:off x="0" y="898525"/>
            <a:ext cx="9144000" cy="73025"/>
          </a:xfrm>
          <a:prstGeom prst="rect">
            <a:avLst/>
          </a:prstGeom>
          <a:gradFill rotWithShape="1">
            <a:gsLst>
              <a:gs pos="0">
                <a:srgbClr val="03D4A8"/>
              </a:gs>
              <a:gs pos="25000">
                <a:srgbClr val="21D6E0"/>
              </a:gs>
              <a:gs pos="75000">
                <a:srgbClr val="0087E6"/>
              </a:gs>
              <a:gs pos="100000">
                <a:srgbClr val="005CBF"/>
              </a:gs>
            </a:gsLst>
            <a:lin ang="5400000" scaled="1"/>
          </a:gra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34147510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Lst>
  <p:transition spd="slow">
    <p:random/>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324600"/>
            <a:ext cx="3886200" cy="533400"/>
          </a:xfrm>
          <a:prstGeom prst="rect">
            <a:avLst/>
          </a:prstGeom>
          <a:solidFill>
            <a:srgbClr val="B5DA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1027" name="Rectangle 3"/>
          <p:cNvSpPr>
            <a:spLocks noChangeArrowheads="1"/>
          </p:cNvSpPr>
          <p:nvPr/>
        </p:nvSpPr>
        <p:spPr bwMode="auto">
          <a:xfrm>
            <a:off x="3219450" y="6319838"/>
            <a:ext cx="5924550" cy="538162"/>
          </a:xfrm>
          <a:prstGeom prst="rect">
            <a:avLst/>
          </a:prstGeom>
          <a:solidFill>
            <a:srgbClr val="77A4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1028" name="Rectangle 4"/>
          <p:cNvSpPr>
            <a:spLocks noChangeArrowheads="1"/>
          </p:cNvSpPr>
          <p:nvPr/>
        </p:nvSpPr>
        <p:spPr bwMode="auto">
          <a:xfrm>
            <a:off x="0" y="1284288"/>
            <a:ext cx="9156700" cy="5040312"/>
          </a:xfrm>
          <a:prstGeom prst="rect">
            <a:avLst/>
          </a:prstGeom>
          <a:solidFill>
            <a:srgbClr val="F3F8F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pic>
        <p:nvPicPr>
          <p:cNvPr id="1029" name="Picture 5" descr="Image-0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551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ChangeArrowheads="1"/>
          </p:cNvSpPr>
          <p:nvPr/>
        </p:nvSpPr>
        <p:spPr bwMode="auto">
          <a:xfrm>
            <a:off x="0" y="1136650"/>
            <a:ext cx="9155113" cy="234950"/>
          </a:xfrm>
          <a:prstGeom prst="rect">
            <a:avLst/>
          </a:prstGeom>
          <a:solidFill>
            <a:srgbClr val="36429B"/>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1031" name="Freeform 7"/>
          <p:cNvSpPr>
            <a:spLocks/>
          </p:cNvSpPr>
          <p:nvPr/>
        </p:nvSpPr>
        <p:spPr bwMode="auto">
          <a:xfrm>
            <a:off x="3765550" y="1238250"/>
            <a:ext cx="5391150" cy="352425"/>
          </a:xfrm>
          <a:custGeom>
            <a:avLst/>
            <a:gdLst>
              <a:gd name="T0" fmla="*/ 2147483646 w 534"/>
              <a:gd name="T1" fmla="*/ 0 h 35"/>
              <a:gd name="T2" fmla="*/ 2147483646 w 534"/>
              <a:gd name="T3" fmla="*/ 0 h 35"/>
              <a:gd name="T4" fmla="*/ 0 w 534"/>
              <a:gd name="T5" fmla="*/ 2147483646 h 35"/>
              <a:gd name="T6" fmla="*/ 2147483646 w 534"/>
              <a:gd name="T7" fmla="*/ 2147483646 h 35"/>
              <a:gd name="T8" fmla="*/ 2147483646 w 534"/>
              <a:gd name="T9" fmla="*/ 2147483646 h 35"/>
              <a:gd name="T10" fmla="*/ 2147483646 w 534"/>
              <a:gd name="T11" fmla="*/ 0 h 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4" h="35">
                <a:moveTo>
                  <a:pt x="534" y="0"/>
                </a:moveTo>
                <a:lnTo>
                  <a:pt x="15" y="0"/>
                </a:lnTo>
                <a:cubicBezTo>
                  <a:pt x="7" y="0"/>
                  <a:pt x="0" y="8"/>
                  <a:pt x="0" y="17"/>
                </a:cubicBezTo>
                <a:cubicBezTo>
                  <a:pt x="0" y="27"/>
                  <a:pt x="7" y="35"/>
                  <a:pt x="15" y="35"/>
                </a:cubicBezTo>
                <a:lnTo>
                  <a:pt x="534" y="35"/>
                </a:lnTo>
                <a:lnTo>
                  <a:pt x="534" y="0"/>
                </a:lnTo>
                <a:close/>
              </a:path>
            </a:pathLst>
          </a:custGeom>
          <a:solidFill>
            <a:srgbClr val="ADC3DD"/>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1032" name="Group 8"/>
          <p:cNvGrpSpPr>
            <a:grpSpLocks/>
          </p:cNvGrpSpPr>
          <p:nvPr/>
        </p:nvGrpSpPr>
        <p:grpSpPr bwMode="auto">
          <a:xfrm>
            <a:off x="254000" y="161925"/>
            <a:ext cx="738188" cy="915988"/>
            <a:chOff x="178" y="138"/>
            <a:chExt cx="595" cy="738"/>
          </a:xfrm>
        </p:grpSpPr>
        <p:sp>
          <p:nvSpPr>
            <p:cNvPr id="1042" name="Freeform 9"/>
            <p:cNvSpPr>
              <a:spLocks/>
            </p:cNvSpPr>
            <p:nvPr/>
          </p:nvSpPr>
          <p:spPr bwMode="auto">
            <a:xfrm>
              <a:off x="178" y="158"/>
              <a:ext cx="155" cy="257"/>
            </a:xfrm>
            <a:custGeom>
              <a:avLst/>
              <a:gdLst>
                <a:gd name="T0" fmla="*/ 6282561 w 23"/>
                <a:gd name="T1" fmla="*/ 17517803 h 38"/>
                <a:gd name="T2" fmla="*/ 8242300 w 23"/>
                <a:gd name="T3" fmla="*/ 665427 h 38"/>
                <a:gd name="T4" fmla="*/ 9465304 w 23"/>
                <a:gd name="T5" fmla="*/ 0 h 38"/>
                <a:gd name="T6" fmla="*/ 9465304 w 23"/>
                <a:gd name="T7" fmla="*/ 0 h 38"/>
                <a:gd name="T8" fmla="*/ 1877084 w 23"/>
                <a:gd name="T9" fmla="*/ 4598454 h 38"/>
                <a:gd name="T10" fmla="*/ 0 w 23"/>
                <a:gd name="T11" fmla="*/ 13017415 h 38"/>
                <a:gd name="T12" fmla="*/ 4405794 w 23"/>
                <a:gd name="T13" fmla="*/ 20771220 h 38"/>
                <a:gd name="T14" fmla="*/ 14524861 w 23"/>
                <a:gd name="T15" fmla="*/ 24691945 h 38"/>
                <a:gd name="T16" fmla="*/ 14524861 w 23"/>
                <a:gd name="T17" fmla="*/ 24691945 h 38"/>
                <a:gd name="T18" fmla="*/ 6282561 w 23"/>
                <a:gd name="T19" fmla="*/ 1751780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38">
                  <a:moveTo>
                    <a:pt x="10" y="27"/>
                  </a:moveTo>
                  <a:cubicBezTo>
                    <a:pt x="6" y="18"/>
                    <a:pt x="7" y="8"/>
                    <a:pt x="13" y="1"/>
                  </a:cubicBezTo>
                  <a:cubicBezTo>
                    <a:pt x="14" y="1"/>
                    <a:pt x="14" y="0"/>
                    <a:pt x="15" y="0"/>
                  </a:cubicBezTo>
                  <a:lnTo>
                    <a:pt x="3" y="7"/>
                  </a:lnTo>
                  <a:cubicBezTo>
                    <a:pt x="3" y="7"/>
                    <a:pt x="0" y="12"/>
                    <a:pt x="0" y="20"/>
                  </a:cubicBezTo>
                  <a:cubicBezTo>
                    <a:pt x="0" y="28"/>
                    <a:pt x="6" y="31"/>
                    <a:pt x="7" y="32"/>
                  </a:cubicBezTo>
                  <a:cubicBezTo>
                    <a:pt x="8" y="33"/>
                    <a:pt x="15" y="37"/>
                    <a:pt x="23" y="38"/>
                  </a:cubicBezTo>
                  <a:cubicBezTo>
                    <a:pt x="18" y="36"/>
                    <a:pt x="13" y="33"/>
                    <a:pt x="10" y="27"/>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3" name="Freeform 10"/>
            <p:cNvSpPr>
              <a:spLocks/>
            </p:cNvSpPr>
            <p:nvPr/>
          </p:nvSpPr>
          <p:spPr bwMode="auto">
            <a:xfrm>
              <a:off x="213" y="425"/>
              <a:ext cx="297" cy="408"/>
            </a:xfrm>
            <a:custGeom>
              <a:avLst/>
              <a:gdLst>
                <a:gd name="T0" fmla="*/ 9557649 w 44"/>
                <a:gd name="T1" fmla="*/ 30154029 h 60"/>
                <a:gd name="T2" fmla="*/ 17880183 w 44"/>
                <a:gd name="T3" fmla="*/ 24120402 h 60"/>
                <a:gd name="T4" fmla="*/ 26204546 w 44"/>
                <a:gd name="T5" fmla="*/ 14727345 h 60"/>
                <a:gd name="T6" fmla="*/ 24311286 w 44"/>
                <a:gd name="T7" fmla="*/ 4056173 h 60"/>
                <a:gd name="T8" fmla="*/ 14658320 w 44"/>
                <a:gd name="T9" fmla="*/ 0 h 60"/>
                <a:gd name="T10" fmla="*/ 16646897 w 44"/>
                <a:gd name="T11" fmla="*/ 2674889 h 60"/>
                <a:gd name="T12" fmla="*/ 16646897 w 44"/>
                <a:gd name="T13" fmla="*/ 12067579 h 60"/>
                <a:gd name="T14" fmla="*/ 10215794 w 44"/>
                <a:gd name="T15" fmla="*/ 17404457 h 60"/>
                <a:gd name="T16" fmla="*/ 3224003 w 44"/>
                <a:gd name="T17" fmla="*/ 22142622 h 60"/>
                <a:gd name="T18" fmla="*/ 1891121 w 44"/>
                <a:gd name="T19" fmla="*/ 31535313 h 60"/>
                <a:gd name="T20" fmla="*/ 6431420 w 44"/>
                <a:gd name="T21" fmla="*/ 40244154 h 60"/>
                <a:gd name="T22" fmla="*/ 6431420 w 44"/>
                <a:gd name="T23" fmla="*/ 40244154 h 60"/>
                <a:gd name="T24" fmla="*/ 9557649 w 44"/>
                <a:gd name="T25" fmla="*/ 30154029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 h="60">
                  <a:moveTo>
                    <a:pt x="15" y="45"/>
                  </a:moveTo>
                  <a:cubicBezTo>
                    <a:pt x="16" y="45"/>
                    <a:pt x="20" y="39"/>
                    <a:pt x="28" y="36"/>
                  </a:cubicBezTo>
                  <a:cubicBezTo>
                    <a:pt x="36" y="33"/>
                    <a:pt x="40" y="24"/>
                    <a:pt x="41" y="22"/>
                  </a:cubicBezTo>
                  <a:cubicBezTo>
                    <a:pt x="41" y="21"/>
                    <a:pt x="44" y="11"/>
                    <a:pt x="38" y="6"/>
                  </a:cubicBezTo>
                  <a:cubicBezTo>
                    <a:pt x="33" y="0"/>
                    <a:pt x="29" y="0"/>
                    <a:pt x="23" y="0"/>
                  </a:cubicBezTo>
                  <a:cubicBezTo>
                    <a:pt x="23" y="0"/>
                    <a:pt x="26" y="3"/>
                    <a:pt x="26" y="4"/>
                  </a:cubicBezTo>
                  <a:cubicBezTo>
                    <a:pt x="27" y="6"/>
                    <a:pt x="30" y="12"/>
                    <a:pt x="26" y="18"/>
                  </a:cubicBezTo>
                  <a:cubicBezTo>
                    <a:pt x="22" y="23"/>
                    <a:pt x="19" y="25"/>
                    <a:pt x="16" y="26"/>
                  </a:cubicBezTo>
                  <a:cubicBezTo>
                    <a:pt x="11" y="27"/>
                    <a:pt x="7" y="30"/>
                    <a:pt x="5" y="33"/>
                  </a:cubicBezTo>
                  <a:cubicBezTo>
                    <a:pt x="4" y="35"/>
                    <a:pt x="0" y="40"/>
                    <a:pt x="3" y="47"/>
                  </a:cubicBezTo>
                  <a:lnTo>
                    <a:pt x="10" y="60"/>
                  </a:lnTo>
                  <a:cubicBezTo>
                    <a:pt x="9" y="54"/>
                    <a:pt x="15" y="46"/>
                    <a:pt x="15" y="45"/>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4" name="Freeform 11"/>
            <p:cNvSpPr>
              <a:spLocks/>
            </p:cNvSpPr>
            <p:nvPr/>
          </p:nvSpPr>
          <p:spPr bwMode="auto">
            <a:xfrm>
              <a:off x="671" y="723"/>
              <a:ext cx="0" cy="0"/>
            </a:xfrm>
            <a:custGeom>
              <a:avLst/>
              <a:gdLst>
                <a:gd name="T0" fmla="*/ 0 h 1"/>
                <a:gd name="T1" fmla="*/ 0 h 1"/>
                <a:gd name="T2" fmla="*/ 0 h 1"/>
                <a:gd name="T3" fmla="*/ 0 h 1"/>
                <a:gd name="T4" fmla="*/ 0 60000 65536"/>
                <a:gd name="T5" fmla="*/ 0 60000 65536"/>
                <a:gd name="T6" fmla="*/ 0 60000 65536"/>
                <a:gd name="T7" fmla="*/ 0 60000 65536"/>
              </a:gdLst>
              <a:ahLst/>
              <a:cxnLst>
                <a:cxn ang="T4">
                  <a:pos x="0" y="T0"/>
                </a:cxn>
                <a:cxn ang="T5">
                  <a:pos x="0" y="T1"/>
                </a:cxn>
                <a:cxn ang="T6">
                  <a:pos x="0" y="T2"/>
                </a:cxn>
                <a:cxn ang="T7">
                  <a:pos x="0" y="T3"/>
                </a:cxn>
              </a:cxnLst>
              <a:rect l="0" t="0" r="r" b="b"/>
              <a:pathLst>
                <a:path h="1">
                  <a:moveTo>
                    <a:pt x="0" y="0"/>
                  </a:moveTo>
                  <a:lnTo>
                    <a:pt x="0" y="0"/>
                  </a:lnTo>
                  <a:cubicBezTo>
                    <a:pt x="0" y="0"/>
                    <a:pt x="0" y="0"/>
                    <a:pt x="0" y="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1045" name="Freeform 12"/>
            <p:cNvSpPr>
              <a:spLocks/>
            </p:cNvSpPr>
            <p:nvPr/>
          </p:nvSpPr>
          <p:spPr bwMode="auto">
            <a:xfrm>
              <a:off x="543" y="607"/>
              <a:ext cx="123" cy="106"/>
            </a:xfrm>
            <a:custGeom>
              <a:avLst/>
              <a:gdLst>
                <a:gd name="T0" fmla="*/ 10280388 w 18"/>
                <a:gd name="T1" fmla="*/ 5156887 h 16"/>
                <a:gd name="T2" fmla="*/ 6824443 w 18"/>
                <a:gd name="T3" fmla="*/ 0 h 16"/>
                <a:gd name="T4" fmla="*/ 715081 w 18"/>
                <a:gd name="T5" fmla="*/ 1697252 h 16"/>
                <a:gd name="T6" fmla="*/ 2040830 w 18"/>
                <a:gd name="T7" fmla="*/ 3968501 h 16"/>
                <a:gd name="T8" fmla="*/ 12321218 w 18"/>
                <a:gd name="T9" fmla="*/ 9138777 h 16"/>
                <a:gd name="T10" fmla="*/ 10280388 w 18"/>
                <a:gd name="T11" fmla="*/ 5156887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6">
                  <a:moveTo>
                    <a:pt x="15" y="9"/>
                  </a:moveTo>
                  <a:cubicBezTo>
                    <a:pt x="15" y="4"/>
                    <a:pt x="12" y="0"/>
                    <a:pt x="10" y="0"/>
                  </a:cubicBezTo>
                  <a:cubicBezTo>
                    <a:pt x="9" y="0"/>
                    <a:pt x="4" y="0"/>
                    <a:pt x="1" y="3"/>
                  </a:cubicBezTo>
                  <a:cubicBezTo>
                    <a:pt x="1" y="3"/>
                    <a:pt x="0" y="5"/>
                    <a:pt x="3" y="7"/>
                  </a:cubicBezTo>
                  <a:lnTo>
                    <a:pt x="18" y="16"/>
                  </a:lnTo>
                  <a:cubicBezTo>
                    <a:pt x="16" y="15"/>
                    <a:pt x="15" y="13"/>
                    <a:pt x="15" y="9"/>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2" name="Freeform 13"/>
            <p:cNvSpPr>
              <a:spLocks/>
            </p:cNvSpPr>
            <p:nvPr/>
          </p:nvSpPr>
          <p:spPr bwMode="auto">
            <a:xfrm>
              <a:off x="664" y="546"/>
              <a:ext cx="60" cy="27"/>
            </a:xfrm>
            <a:custGeom>
              <a:avLst/>
              <a:gdLst>
                <a:gd name="T0" fmla="*/ 1752000 w 9"/>
                <a:gd name="T1" fmla="*/ 1891121 h 4"/>
                <a:gd name="T2" fmla="*/ 5268133 w 9"/>
                <a:gd name="T3" fmla="*/ 1891121 h 4"/>
                <a:gd name="T4" fmla="*/ 5268133 w 9"/>
                <a:gd name="T5" fmla="*/ 1891121 h 4"/>
                <a:gd name="T6" fmla="*/ 0 w 9"/>
                <a:gd name="T7" fmla="*/ 0 h 4"/>
                <a:gd name="T8" fmla="*/ 1752000 w 9"/>
                <a:gd name="T9" fmla="*/ 1891121 h 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4">
                  <a:moveTo>
                    <a:pt x="3" y="3"/>
                  </a:moveTo>
                  <a:cubicBezTo>
                    <a:pt x="5" y="4"/>
                    <a:pt x="7" y="3"/>
                    <a:pt x="9" y="3"/>
                  </a:cubicBezTo>
                  <a:cubicBezTo>
                    <a:pt x="9" y="3"/>
                    <a:pt x="9" y="3"/>
                    <a:pt x="9" y="3"/>
                  </a:cubicBezTo>
                  <a:lnTo>
                    <a:pt x="0" y="0"/>
                  </a:lnTo>
                  <a:cubicBezTo>
                    <a:pt x="1" y="2"/>
                    <a:pt x="2" y="3"/>
                    <a:pt x="3" y="3"/>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3" name="Freeform 14"/>
            <p:cNvSpPr>
              <a:spLocks/>
            </p:cNvSpPr>
            <p:nvPr/>
          </p:nvSpPr>
          <p:spPr bwMode="auto">
            <a:xfrm>
              <a:off x="515" y="206"/>
              <a:ext cx="189" cy="205"/>
            </a:xfrm>
            <a:custGeom>
              <a:avLst/>
              <a:gdLst>
                <a:gd name="T0" fmla="*/ 6431420 w 28"/>
                <a:gd name="T1" fmla="*/ 20770108 h 30"/>
                <a:gd name="T2" fmla="*/ 12765067 w 28"/>
                <a:gd name="T3" fmla="*/ 13141265 h 30"/>
                <a:gd name="T4" fmla="*/ 14097632 w 28"/>
                <a:gd name="T5" fmla="*/ 6214049 h 30"/>
                <a:gd name="T6" fmla="*/ 17880183 w 28"/>
                <a:gd name="T7" fmla="*/ 0 h 30"/>
                <a:gd name="T8" fmla="*/ 7006237 w 28"/>
                <a:gd name="T9" fmla="*/ 2040830 h 30"/>
                <a:gd name="T10" fmla="*/ 3224003 w 28"/>
                <a:gd name="T11" fmla="*/ 7644491 h 30"/>
                <a:gd name="T12" fmla="*/ 0 w 28"/>
                <a:gd name="T13" fmla="*/ 16596889 h 30"/>
                <a:gd name="T14" fmla="*/ 6431420 w 28"/>
                <a:gd name="T15" fmla="*/ 20770108 h 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30">
                  <a:moveTo>
                    <a:pt x="10" y="30"/>
                  </a:moveTo>
                  <a:cubicBezTo>
                    <a:pt x="16" y="30"/>
                    <a:pt x="20" y="21"/>
                    <a:pt x="20" y="19"/>
                  </a:cubicBezTo>
                  <a:cubicBezTo>
                    <a:pt x="21" y="16"/>
                    <a:pt x="21" y="13"/>
                    <a:pt x="22" y="9"/>
                  </a:cubicBezTo>
                  <a:cubicBezTo>
                    <a:pt x="22" y="6"/>
                    <a:pt x="25" y="0"/>
                    <a:pt x="28" y="0"/>
                  </a:cubicBezTo>
                  <a:lnTo>
                    <a:pt x="11" y="3"/>
                  </a:lnTo>
                  <a:cubicBezTo>
                    <a:pt x="11" y="3"/>
                    <a:pt x="6" y="5"/>
                    <a:pt x="5" y="11"/>
                  </a:cubicBezTo>
                  <a:cubicBezTo>
                    <a:pt x="4" y="15"/>
                    <a:pt x="4" y="22"/>
                    <a:pt x="0" y="24"/>
                  </a:cubicBezTo>
                  <a:cubicBezTo>
                    <a:pt x="0" y="24"/>
                    <a:pt x="3" y="30"/>
                    <a:pt x="10" y="30"/>
                  </a:cubicBezTo>
                  <a:close/>
                </a:path>
              </a:pathLst>
            </a:custGeom>
            <a:solidFill>
              <a:schemeClr val="accent2"/>
            </a:solidFill>
            <a:ln w="0">
              <a:solidFill>
                <a:schemeClr val="accent2"/>
              </a:solidFill>
              <a:prstDash val="solid"/>
              <a:round/>
              <a:headEnd/>
              <a:tailEnd/>
            </a:ln>
          </p:spPr>
          <p:txBody>
            <a:bodyPr/>
            <a:lstStyle/>
            <a:p>
              <a:endParaRPr lang="zh-CN" altLang="en-US"/>
            </a:p>
          </p:txBody>
        </p:sp>
        <p:sp>
          <p:nvSpPr>
            <p:cNvPr id="4" name="Freeform 15"/>
            <p:cNvSpPr>
              <a:spLocks/>
            </p:cNvSpPr>
            <p:nvPr/>
          </p:nvSpPr>
          <p:spPr bwMode="auto">
            <a:xfrm>
              <a:off x="213" y="138"/>
              <a:ext cx="560" cy="738"/>
            </a:xfrm>
            <a:custGeom>
              <a:avLst/>
              <a:gdLst>
                <a:gd name="T0" fmla="*/ 49045832 w 83"/>
                <a:gd name="T1" fmla="*/ 17668620 h 114"/>
                <a:gd name="T2" fmla="*/ 52164486 w 83"/>
                <a:gd name="T3" fmla="*/ 12882534 h 114"/>
                <a:gd name="T4" fmla="*/ 50933484 w 83"/>
                <a:gd name="T5" fmla="*/ 6696826 h 114"/>
                <a:gd name="T6" fmla="*/ 45844231 w 83"/>
                <a:gd name="T7" fmla="*/ 5230446 h 114"/>
                <a:gd name="T8" fmla="*/ 41970961 w 83"/>
                <a:gd name="T9" fmla="*/ 9494810 h 114"/>
                <a:gd name="T10" fmla="*/ 40754708 w 83"/>
                <a:gd name="T11" fmla="*/ 14280857 h 114"/>
                <a:gd name="T12" fmla="*/ 34338950 w 83"/>
                <a:gd name="T13" fmla="*/ 19511004 h 114"/>
                <a:gd name="T14" fmla="*/ 28018743 w 83"/>
                <a:gd name="T15" fmla="*/ 16713357 h 114"/>
                <a:gd name="T16" fmla="*/ 25474117 w 83"/>
                <a:gd name="T17" fmla="*/ 9494810 h 114"/>
                <a:gd name="T18" fmla="*/ 16511593 w 83"/>
                <a:gd name="T19" fmla="*/ 955516 h 114"/>
                <a:gd name="T20" fmla="*/ 5760929 w 83"/>
                <a:gd name="T21" fmla="*/ 1910779 h 114"/>
                <a:gd name="T22" fmla="*/ 4432596 w 83"/>
                <a:gd name="T23" fmla="*/ 2353547 h 114"/>
                <a:gd name="T24" fmla="*/ 2544627 w 83"/>
                <a:gd name="T25" fmla="*/ 14791721 h 114"/>
                <a:gd name="T26" fmla="*/ 10850175 w 83"/>
                <a:gd name="T27" fmla="*/ 20022160 h 114"/>
                <a:gd name="T28" fmla="*/ 13966967 w 83"/>
                <a:gd name="T29" fmla="*/ 20466559 h 114"/>
                <a:gd name="T30" fmla="*/ 23586141 w 83"/>
                <a:gd name="T31" fmla="*/ 23330970 h 114"/>
                <a:gd name="T32" fmla="*/ 25474117 w 83"/>
                <a:gd name="T33" fmla="*/ 30983357 h 114"/>
                <a:gd name="T34" fmla="*/ 17168568 w 83"/>
                <a:gd name="T35" fmla="*/ 37611827 h 114"/>
                <a:gd name="T36" fmla="*/ 8865151 w 83"/>
                <a:gd name="T37" fmla="*/ 41955106 h 114"/>
                <a:gd name="T38" fmla="*/ 5760929 w 83"/>
                <a:gd name="T39" fmla="*/ 49094693 h 114"/>
                <a:gd name="T40" fmla="*/ 6977182 w 83"/>
                <a:gd name="T41" fmla="*/ 51005517 h 114"/>
                <a:gd name="T42" fmla="*/ 21041514 w 83"/>
                <a:gd name="T43" fmla="*/ 50050254 h 114"/>
                <a:gd name="T44" fmla="*/ 26131084 w 83"/>
                <a:gd name="T45" fmla="*/ 42397867 h 114"/>
                <a:gd name="T46" fmla="*/ 29249745 w 83"/>
                <a:gd name="T47" fmla="*/ 36213796 h 114"/>
                <a:gd name="T48" fmla="*/ 31220290 w 83"/>
                <a:gd name="T49" fmla="*/ 34813881 h 114"/>
                <a:gd name="T50" fmla="*/ 36883894 w 83"/>
                <a:gd name="T51" fmla="*/ 33347462 h 114"/>
                <a:gd name="T52" fmla="*/ 40085448 w 83"/>
                <a:gd name="T53" fmla="*/ 37611827 h 114"/>
                <a:gd name="T54" fmla="*/ 41970961 w 83"/>
                <a:gd name="T55" fmla="*/ 40999842 h 114"/>
                <a:gd name="T56" fmla="*/ 42642678 w 83"/>
                <a:gd name="T57" fmla="*/ 41444241 h 114"/>
                <a:gd name="T58" fmla="*/ 42642678 w 83"/>
                <a:gd name="T59" fmla="*/ 41444241 h 114"/>
                <a:gd name="T60" fmla="*/ 43299335 w 83"/>
                <a:gd name="T61" fmla="*/ 41444241 h 114"/>
                <a:gd name="T62" fmla="*/ 49619859 w 83"/>
                <a:gd name="T63" fmla="*/ 35769397 h 114"/>
                <a:gd name="T64" fmla="*/ 47731883 w 83"/>
                <a:gd name="T65" fmla="*/ 30470563 h 114"/>
                <a:gd name="T66" fmla="*/ 47731883 w 83"/>
                <a:gd name="T67" fmla="*/ 30470563 h 114"/>
                <a:gd name="T68" fmla="*/ 43958441 w 83"/>
                <a:gd name="T69" fmla="*/ 30470563 h 114"/>
                <a:gd name="T70" fmla="*/ 41970961 w 83"/>
                <a:gd name="T71" fmla="*/ 29072571 h 114"/>
                <a:gd name="T72" fmla="*/ 41413822 w 83"/>
                <a:gd name="T73" fmla="*/ 23842087 h 114"/>
                <a:gd name="T74" fmla="*/ 49045832 w 83"/>
                <a:gd name="T75" fmla="*/ 17668620 h 1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3" h="114">
                  <a:moveTo>
                    <a:pt x="77" y="37"/>
                  </a:moveTo>
                  <a:cubicBezTo>
                    <a:pt x="81" y="34"/>
                    <a:pt x="82" y="29"/>
                    <a:pt x="82" y="27"/>
                  </a:cubicBezTo>
                  <a:cubicBezTo>
                    <a:pt x="82" y="25"/>
                    <a:pt x="83" y="18"/>
                    <a:pt x="80" y="14"/>
                  </a:cubicBezTo>
                  <a:cubicBezTo>
                    <a:pt x="77" y="10"/>
                    <a:pt x="74" y="11"/>
                    <a:pt x="72" y="11"/>
                  </a:cubicBezTo>
                  <a:cubicBezTo>
                    <a:pt x="69" y="11"/>
                    <a:pt x="66" y="17"/>
                    <a:pt x="66" y="20"/>
                  </a:cubicBezTo>
                  <a:cubicBezTo>
                    <a:pt x="65" y="24"/>
                    <a:pt x="65" y="27"/>
                    <a:pt x="64" y="30"/>
                  </a:cubicBezTo>
                  <a:cubicBezTo>
                    <a:pt x="64" y="32"/>
                    <a:pt x="60" y="41"/>
                    <a:pt x="54" y="41"/>
                  </a:cubicBezTo>
                  <a:cubicBezTo>
                    <a:pt x="47" y="41"/>
                    <a:pt x="44" y="35"/>
                    <a:pt x="44" y="35"/>
                  </a:cubicBezTo>
                  <a:cubicBezTo>
                    <a:pt x="41" y="33"/>
                    <a:pt x="41" y="31"/>
                    <a:pt x="40" y="20"/>
                  </a:cubicBezTo>
                  <a:cubicBezTo>
                    <a:pt x="38" y="8"/>
                    <a:pt x="30" y="4"/>
                    <a:pt x="26" y="2"/>
                  </a:cubicBezTo>
                  <a:cubicBezTo>
                    <a:pt x="23" y="1"/>
                    <a:pt x="15" y="0"/>
                    <a:pt x="9" y="4"/>
                  </a:cubicBezTo>
                  <a:cubicBezTo>
                    <a:pt x="8" y="4"/>
                    <a:pt x="8" y="5"/>
                    <a:pt x="7" y="5"/>
                  </a:cubicBezTo>
                  <a:cubicBezTo>
                    <a:pt x="1" y="12"/>
                    <a:pt x="0" y="22"/>
                    <a:pt x="4" y="31"/>
                  </a:cubicBezTo>
                  <a:cubicBezTo>
                    <a:pt x="7" y="37"/>
                    <a:pt x="12" y="40"/>
                    <a:pt x="17" y="42"/>
                  </a:cubicBezTo>
                  <a:cubicBezTo>
                    <a:pt x="19" y="43"/>
                    <a:pt x="21" y="43"/>
                    <a:pt x="22" y="43"/>
                  </a:cubicBezTo>
                  <a:cubicBezTo>
                    <a:pt x="28" y="43"/>
                    <a:pt x="32" y="43"/>
                    <a:pt x="37" y="49"/>
                  </a:cubicBezTo>
                  <a:cubicBezTo>
                    <a:pt x="43" y="54"/>
                    <a:pt x="40" y="64"/>
                    <a:pt x="40" y="65"/>
                  </a:cubicBezTo>
                  <a:cubicBezTo>
                    <a:pt x="39" y="67"/>
                    <a:pt x="35" y="76"/>
                    <a:pt x="27" y="79"/>
                  </a:cubicBezTo>
                  <a:cubicBezTo>
                    <a:pt x="19" y="82"/>
                    <a:pt x="15" y="88"/>
                    <a:pt x="14" y="88"/>
                  </a:cubicBezTo>
                  <a:cubicBezTo>
                    <a:pt x="14" y="89"/>
                    <a:pt x="8" y="97"/>
                    <a:pt x="9" y="103"/>
                  </a:cubicBezTo>
                  <a:cubicBezTo>
                    <a:pt x="9" y="105"/>
                    <a:pt x="10" y="106"/>
                    <a:pt x="11" y="107"/>
                  </a:cubicBezTo>
                  <a:cubicBezTo>
                    <a:pt x="18" y="114"/>
                    <a:pt x="26" y="112"/>
                    <a:pt x="33" y="105"/>
                  </a:cubicBezTo>
                  <a:cubicBezTo>
                    <a:pt x="40" y="99"/>
                    <a:pt x="41" y="91"/>
                    <a:pt x="41" y="89"/>
                  </a:cubicBezTo>
                  <a:cubicBezTo>
                    <a:pt x="41" y="88"/>
                    <a:pt x="41" y="83"/>
                    <a:pt x="46" y="76"/>
                  </a:cubicBezTo>
                  <a:cubicBezTo>
                    <a:pt x="47" y="75"/>
                    <a:pt x="48" y="74"/>
                    <a:pt x="49" y="73"/>
                  </a:cubicBezTo>
                  <a:cubicBezTo>
                    <a:pt x="52" y="70"/>
                    <a:pt x="57" y="70"/>
                    <a:pt x="58" y="70"/>
                  </a:cubicBezTo>
                  <a:cubicBezTo>
                    <a:pt x="60" y="70"/>
                    <a:pt x="63" y="74"/>
                    <a:pt x="63" y="79"/>
                  </a:cubicBezTo>
                  <a:cubicBezTo>
                    <a:pt x="63" y="83"/>
                    <a:pt x="64" y="85"/>
                    <a:pt x="66" y="86"/>
                  </a:cubicBezTo>
                  <a:cubicBezTo>
                    <a:pt x="66" y="86"/>
                    <a:pt x="67" y="86"/>
                    <a:pt x="67" y="87"/>
                  </a:cubicBezTo>
                  <a:cubicBezTo>
                    <a:pt x="67" y="87"/>
                    <a:pt x="67" y="87"/>
                    <a:pt x="67" y="87"/>
                  </a:cubicBezTo>
                  <a:cubicBezTo>
                    <a:pt x="67" y="87"/>
                    <a:pt x="68" y="87"/>
                    <a:pt x="68" y="87"/>
                  </a:cubicBezTo>
                  <a:cubicBezTo>
                    <a:pt x="70" y="87"/>
                    <a:pt x="77" y="84"/>
                    <a:pt x="78" y="75"/>
                  </a:cubicBezTo>
                  <a:cubicBezTo>
                    <a:pt x="79" y="66"/>
                    <a:pt x="77" y="65"/>
                    <a:pt x="75" y="64"/>
                  </a:cubicBezTo>
                  <a:cubicBezTo>
                    <a:pt x="75" y="64"/>
                    <a:pt x="75" y="64"/>
                    <a:pt x="75" y="64"/>
                  </a:cubicBezTo>
                  <a:cubicBezTo>
                    <a:pt x="73" y="64"/>
                    <a:pt x="71" y="65"/>
                    <a:pt x="69" y="64"/>
                  </a:cubicBezTo>
                  <a:cubicBezTo>
                    <a:pt x="68" y="64"/>
                    <a:pt x="67" y="63"/>
                    <a:pt x="66" y="61"/>
                  </a:cubicBezTo>
                  <a:cubicBezTo>
                    <a:pt x="64" y="59"/>
                    <a:pt x="64" y="55"/>
                    <a:pt x="65" y="50"/>
                  </a:cubicBezTo>
                  <a:cubicBezTo>
                    <a:pt x="67" y="39"/>
                    <a:pt x="72" y="40"/>
                    <a:pt x="77" y="37"/>
                  </a:cubicBezTo>
                  <a:close/>
                </a:path>
              </a:pathLst>
            </a:custGeom>
            <a:solidFill>
              <a:srgbClr val="99CCFF"/>
            </a:solidFill>
            <a:ln w="0">
              <a:solidFill>
                <a:schemeClr val="bg1"/>
              </a:solidFill>
              <a:prstDash val="solid"/>
              <a:round/>
              <a:headEnd/>
              <a:tailEnd/>
            </a:ln>
          </p:spPr>
          <p:txBody>
            <a:bodyPr/>
            <a:lstStyle/>
            <a:p>
              <a:endParaRPr lang="zh-CN" altLang="en-US"/>
            </a:p>
          </p:txBody>
        </p:sp>
      </p:grpSp>
      <p:sp>
        <p:nvSpPr>
          <p:cNvPr id="1033" name="Freeform 16"/>
          <p:cNvSpPr>
            <a:spLocks noEditPoints="1"/>
          </p:cNvSpPr>
          <p:nvPr/>
        </p:nvSpPr>
        <p:spPr bwMode="auto">
          <a:xfrm rot="-5400000">
            <a:off x="2822575" y="28575"/>
            <a:ext cx="434975" cy="434975"/>
          </a:xfrm>
          <a:custGeom>
            <a:avLst/>
            <a:gdLst>
              <a:gd name="T0" fmla="*/ 2147483646 w 207"/>
              <a:gd name="T1" fmla="*/ 2147483646 h 207"/>
              <a:gd name="T2" fmla="*/ 2147483646 w 207"/>
              <a:gd name="T3" fmla="*/ 0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0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2147483646 w 207"/>
              <a:gd name="T29" fmla="*/ 2147483646 h 207"/>
              <a:gd name="T30" fmla="*/ 2147483646 w 207"/>
              <a:gd name="T31" fmla="*/ 2147483646 h 207"/>
              <a:gd name="T32" fmla="*/ 2147483646 w 207"/>
              <a:gd name="T33" fmla="*/ 2147483646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4" name="Freeform 17"/>
          <p:cNvSpPr>
            <a:spLocks noEditPoints="1"/>
          </p:cNvSpPr>
          <p:nvPr/>
        </p:nvSpPr>
        <p:spPr bwMode="auto">
          <a:xfrm rot="-5400000">
            <a:off x="7793037" y="222251"/>
            <a:ext cx="665163" cy="665162"/>
          </a:xfrm>
          <a:custGeom>
            <a:avLst/>
            <a:gdLst>
              <a:gd name="T0" fmla="*/ 2147483646 w 207"/>
              <a:gd name="T1" fmla="*/ 2147483646 h 207"/>
              <a:gd name="T2" fmla="*/ 2147483646 w 207"/>
              <a:gd name="T3" fmla="*/ 0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0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2147483646 w 207"/>
              <a:gd name="T29" fmla="*/ 2147483646 h 207"/>
              <a:gd name="T30" fmla="*/ 2147483646 w 207"/>
              <a:gd name="T31" fmla="*/ 2147483646 h 207"/>
              <a:gd name="T32" fmla="*/ 2147483646 w 207"/>
              <a:gd name="T33" fmla="*/ 2147483646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5" name="Rectangle 18"/>
          <p:cNvSpPr>
            <a:spLocks noChangeArrowheads="1"/>
          </p:cNvSpPr>
          <p:nvPr/>
        </p:nvSpPr>
        <p:spPr bwMode="auto">
          <a:xfrm>
            <a:off x="0" y="6172200"/>
            <a:ext cx="9153525" cy="152400"/>
          </a:xfrm>
          <a:prstGeom prst="rect">
            <a:avLst/>
          </a:prstGeom>
          <a:solidFill>
            <a:srgbClr val="3642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defRPr kumimoji="1" sz="2400">
                <a:solidFill>
                  <a:schemeClr val="tx1"/>
                </a:solidFill>
                <a:latin typeface="굴림" panose="020B0600000101010101" pitchFamily="34" charset="-127"/>
                <a:ea typeface="굴림" panose="020B0600000101010101" pitchFamily="34" charset="-127"/>
              </a:defRPr>
            </a:lvl1pPr>
            <a:lvl2pPr marL="742950" indent="-285750" latinLnBrk="1">
              <a:defRPr kumimoji="1" sz="2400">
                <a:solidFill>
                  <a:schemeClr val="tx1"/>
                </a:solidFill>
                <a:latin typeface="굴림" panose="020B0600000101010101" pitchFamily="34" charset="-127"/>
                <a:ea typeface="굴림" panose="020B0600000101010101" pitchFamily="34" charset="-127"/>
              </a:defRPr>
            </a:lvl2pPr>
            <a:lvl3pPr marL="1143000" indent="-228600" latinLnBrk="1">
              <a:defRPr kumimoji="1" sz="2400">
                <a:solidFill>
                  <a:schemeClr val="tx1"/>
                </a:solidFill>
                <a:latin typeface="굴림" panose="020B0600000101010101" pitchFamily="34" charset="-127"/>
                <a:ea typeface="굴림" panose="020B0600000101010101" pitchFamily="34" charset="-127"/>
              </a:defRPr>
            </a:lvl3pPr>
            <a:lvl4pPr marL="1600200" indent="-228600" latinLnBrk="1">
              <a:defRPr kumimoji="1" sz="2400">
                <a:solidFill>
                  <a:schemeClr val="tx1"/>
                </a:solidFill>
                <a:latin typeface="굴림" panose="020B0600000101010101" pitchFamily="34" charset="-127"/>
                <a:ea typeface="굴림" panose="020B0600000101010101" pitchFamily="34" charset="-127"/>
              </a:defRPr>
            </a:lvl4pPr>
            <a:lvl5pPr marL="2057400" indent="-228600" latinLnBrk="1">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latinLnBrk="1"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defRPr/>
            </a:pPr>
            <a:endParaRPr lang="zh-CN" altLang="en-US"/>
          </a:p>
        </p:txBody>
      </p:sp>
      <p:sp>
        <p:nvSpPr>
          <p:cNvPr id="1036" name="Freeform 19"/>
          <p:cNvSpPr>
            <a:spLocks noEditPoints="1"/>
          </p:cNvSpPr>
          <p:nvPr/>
        </p:nvSpPr>
        <p:spPr bwMode="auto">
          <a:xfrm rot="-5400000">
            <a:off x="1066800" y="762000"/>
            <a:ext cx="293688" cy="293688"/>
          </a:xfrm>
          <a:custGeom>
            <a:avLst/>
            <a:gdLst>
              <a:gd name="T0" fmla="*/ 2147483646 w 207"/>
              <a:gd name="T1" fmla="*/ 2147483646 h 207"/>
              <a:gd name="T2" fmla="*/ 2147483646 w 207"/>
              <a:gd name="T3" fmla="*/ 0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0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2147483646 w 207"/>
              <a:gd name="T29" fmla="*/ 2147483646 h 207"/>
              <a:gd name="T30" fmla="*/ 2147483646 w 207"/>
              <a:gd name="T31" fmla="*/ 2147483646 h 207"/>
              <a:gd name="T32" fmla="*/ 2147483646 w 207"/>
              <a:gd name="T33" fmla="*/ 2147483646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7" h="207">
                <a:moveTo>
                  <a:pt x="30" y="30"/>
                </a:moveTo>
                <a:cubicBezTo>
                  <a:pt x="50" y="10"/>
                  <a:pt x="74" y="0"/>
                  <a:pt x="103" y="0"/>
                </a:cubicBezTo>
                <a:cubicBezTo>
                  <a:pt x="132" y="0"/>
                  <a:pt x="156" y="10"/>
                  <a:pt x="176" y="30"/>
                </a:cubicBezTo>
                <a:cubicBezTo>
                  <a:pt x="197" y="50"/>
                  <a:pt x="207" y="74"/>
                  <a:pt x="207" y="103"/>
                </a:cubicBezTo>
                <a:cubicBezTo>
                  <a:pt x="207" y="132"/>
                  <a:pt x="197" y="156"/>
                  <a:pt x="176" y="176"/>
                </a:cubicBezTo>
                <a:cubicBezTo>
                  <a:pt x="156" y="197"/>
                  <a:pt x="132" y="207"/>
                  <a:pt x="103" y="207"/>
                </a:cubicBezTo>
                <a:cubicBezTo>
                  <a:pt x="74" y="207"/>
                  <a:pt x="50" y="197"/>
                  <a:pt x="30" y="176"/>
                </a:cubicBezTo>
                <a:cubicBezTo>
                  <a:pt x="10" y="156"/>
                  <a:pt x="0" y="132"/>
                  <a:pt x="0" y="103"/>
                </a:cubicBezTo>
                <a:cubicBezTo>
                  <a:pt x="0" y="74"/>
                  <a:pt x="10" y="50"/>
                  <a:pt x="30" y="30"/>
                </a:cubicBezTo>
                <a:close/>
                <a:moveTo>
                  <a:pt x="45" y="57"/>
                </a:moveTo>
                <a:cubicBezTo>
                  <a:pt x="41" y="57"/>
                  <a:pt x="38" y="59"/>
                  <a:pt x="37" y="62"/>
                </a:cubicBezTo>
                <a:cubicBezTo>
                  <a:pt x="36" y="65"/>
                  <a:pt x="36" y="68"/>
                  <a:pt x="38" y="71"/>
                </a:cubicBezTo>
                <a:lnTo>
                  <a:pt x="95" y="167"/>
                </a:lnTo>
                <a:cubicBezTo>
                  <a:pt x="96" y="169"/>
                  <a:pt x="97" y="170"/>
                  <a:pt x="98" y="171"/>
                </a:cubicBezTo>
                <a:cubicBezTo>
                  <a:pt x="100" y="171"/>
                  <a:pt x="101" y="172"/>
                  <a:pt x="103" y="172"/>
                </a:cubicBezTo>
                <a:cubicBezTo>
                  <a:pt x="105" y="172"/>
                  <a:pt x="106" y="171"/>
                  <a:pt x="108" y="171"/>
                </a:cubicBezTo>
                <a:cubicBezTo>
                  <a:pt x="109" y="170"/>
                  <a:pt x="110" y="169"/>
                  <a:pt x="111" y="167"/>
                </a:cubicBezTo>
                <a:lnTo>
                  <a:pt x="169" y="72"/>
                </a:lnTo>
                <a:cubicBezTo>
                  <a:pt x="171" y="69"/>
                  <a:pt x="171" y="66"/>
                  <a:pt x="169" y="62"/>
                </a:cubicBezTo>
                <a:cubicBezTo>
                  <a:pt x="168" y="59"/>
                  <a:pt x="166" y="57"/>
                  <a:pt x="162" y="57"/>
                </a:cubicBezTo>
                <a:lnTo>
                  <a:pt x="45" y="57"/>
                </a:lnTo>
                <a:close/>
                <a:moveTo>
                  <a:pt x="103" y="159"/>
                </a:moveTo>
                <a:lnTo>
                  <a:pt x="49" y="69"/>
                </a:lnTo>
                <a:lnTo>
                  <a:pt x="158" y="69"/>
                </a:lnTo>
                <a:lnTo>
                  <a:pt x="103" y="159"/>
                </a:lnTo>
                <a:close/>
              </a:path>
            </a:pathLst>
          </a:custGeom>
          <a:solidFill>
            <a:srgbClr val="99CCFF">
              <a:alpha val="50195"/>
            </a:srgbClr>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sp>
        <p:nvSpPr>
          <p:cNvPr id="1037" name="Rectangle 20"/>
          <p:cNvSpPr>
            <a:spLocks noGrp="1" noChangeArrowheads="1"/>
          </p:cNvSpPr>
          <p:nvPr>
            <p:ph type="title"/>
          </p:nvPr>
        </p:nvSpPr>
        <p:spPr bwMode="auto">
          <a:xfrm>
            <a:off x="1143000" y="1524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38" name="Rectangle 21"/>
          <p:cNvSpPr>
            <a:spLocks noGrp="1" noChangeArrowheads="1"/>
          </p:cNvSpPr>
          <p:nvPr>
            <p:ph type="body" idx="1"/>
          </p:nvPr>
        </p:nvSpPr>
        <p:spPr bwMode="auto">
          <a:xfrm>
            <a:off x="1143000" y="1600200"/>
            <a:ext cx="7772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46" name="Rectangle 22"/>
          <p:cNvSpPr>
            <a:spLocks noGrp="1" noChangeArrowheads="1"/>
          </p:cNvSpPr>
          <p:nvPr>
            <p:ph type="dt" sz="half" idx="2"/>
          </p:nvPr>
        </p:nvSpPr>
        <p:spPr bwMode="auto">
          <a:xfrm>
            <a:off x="685800" y="63246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latinLnBrk="1" hangingPunct="1">
              <a:defRPr sz="1400">
                <a:latin typeface="-윤체L" pitchFamily="18" charset="-127"/>
                <a:ea typeface="-윤체L" pitchFamily="18" charset="-127"/>
              </a:defRPr>
            </a:lvl1pPr>
          </a:lstStyle>
          <a:p>
            <a:pPr>
              <a:defRPr/>
            </a:pPr>
            <a:endParaRPr lang="en-US" altLang="ko-KR"/>
          </a:p>
        </p:txBody>
      </p:sp>
      <p:sp>
        <p:nvSpPr>
          <p:cNvPr id="1047" name="Rectangle 23"/>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latinLnBrk="1" hangingPunct="1">
              <a:defRPr sz="1400">
                <a:latin typeface="-윤체L" pitchFamily="18" charset="-127"/>
                <a:ea typeface="-윤체L" pitchFamily="18" charset="-127"/>
              </a:defRPr>
            </a:lvl1pPr>
          </a:lstStyle>
          <a:p>
            <a:pPr>
              <a:defRPr/>
            </a:pPr>
            <a:endParaRPr lang="en-US" altLang="ko-KR"/>
          </a:p>
        </p:txBody>
      </p:sp>
      <p:sp>
        <p:nvSpPr>
          <p:cNvPr id="1048" name="Rectangle 24"/>
          <p:cNvSpPr>
            <a:spLocks noGrp="1" noChangeArrowheads="1"/>
          </p:cNvSpPr>
          <p:nvPr>
            <p:ph type="sldNum" sz="quarter" idx="4"/>
          </p:nvPr>
        </p:nvSpPr>
        <p:spPr bwMode="auto">
          <a:xfrm>
            <a:off x="7092950" y="64008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latinLnBrk="1" hangingPunct="1">
              <a:defRPr sz="1400">
                <a:latin typeface="-윤체L" pitchFamily="18" charset="-127"/>
                <a:ea typeface="-윤체L" pitchFamily="18" charset="-127"/>
              </a:defRPr>
            </a:lvl1pPr>
          </a:lstStyle>
          <a:p>
            <a:pPr>
              <a:defRPr/>
            </a:pPr>
            <a:fld id="{FA12F952-162F-4D7D-8D42-B601785986E1}" type="slidenum">
              <a:rPr lang="en-US" altLang="ko-KR"/>
              <a:pPr>
                <a:defRPr/>
              </a:pPr>
              <a:t>‹#›</a:t>
            </a:fld>
            <a:endParaRPr lang="en-US" altLang="ko-KR"/>
          </a:p>
        </p:txBody>
      </p:sp>
    </p:spTree>
    <p:extLst>
      <p:ext uri="{BB962C8B-B14F-4D97-AF65-F5344CB8AC3E}">
        <p14:creationId xmlns:p14="http://schemas.microsoft.com/office/powerpoint/2010/main" val="390226593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rtl="0" eaLnBrk="0" fontAlgn="base" latinLnBrk="1" hangingPunct="0">
        <a:spcBef>
          <a:spcPct val="0"/>
        </a:spcBef>
        <a:spcAft>
          <a:spcPct val="0"/>
        </a:spcAft>
        <a:defRPr kumimoji="1" sz="4000">
          <a:solidFill>
            <a:schemeClr val="tx2"/>
          </a:solidFill>
          <a:latin typeface="+mj-lt"/>
          <a:ea typeface="+mj-ea"/>
          <a:cs typeface="+mj-cs"/>
        </a:defRPr>
      </a:lvl1pPr>
      <a:lvl2pPr algn="l" rtl="0" eaLnBrk="0" fontAlgn="base" latinLnBrk="1" hangingPunct="0">
        <a:spcBef>
          <a:spcPct val="0"/>
        </a:spcBef>
        <a:spcAft>
          <a:spcPct val="0"/>
        </a:spcAft>
        <a:defRPr kumimoji="1" sz="4000">
          <a:solidFill>
            <a:schemeClr val="tx2"/>
          </a:solidFill>
          <a:latin typeface="Times New Roman" pitchFamily="18" charset="0"/>
          <a:ea typeface="宋体" pitchFamily="2" charset="-122"/>
        </a:defRPr>
      </a:lvl2pPr>
      <a:lvl3pPr algn="l" rtl="0" eaLnBrk="0" fontAlgn="base" latinLnBrk="1" hangingPunct="0">
        <a:spcBef>
          <a:spcPct val="0"/>
        </a:spcBef>
        <a:spcAft>
          <a:spcPct val="0"/>
        </a:spcAft>
        <a:defRPr kumimoji="1" sz="4000">
          <a:solidFill>
            <a:schemeClr val="tx2"/>
          </a:solidFill>
          <a:latin typeface="Times New Roman" pitchFamily="18" charset="0"/>
          <a:ea typeface="宋体" pitchFamily="2" charset="-122"/>
        </a:defRPr>
      </a:lvl3pPr>
      <a:lvl4pPr algn="l" rtl="0" eaLnBrk="0" fontAlgn="base" latinLnBrk="1" hangingPunct="0">
        <a:spcBef>
          <a:spcPct val="0"/>
        </a:spcBef>
        <a:spcAft>
          <a:spcPct val="0"/>
        </a:spcAft>
        <a:defRPr kumimoji="1" sz="4000">
          <a:solidFill>
            <a:schemeClr val="tx2"/>
          </a:solidFill>
          <a:latin typeface="Times New Roman" pitchFamily="18" charset="0"/>
          <a:ea typeface="宋体" pitchFamily="2" charset="-122"/>
        </a:defRPr>
      </a:lvl4pPr>
      <a:lvl5pPr algn="l" rtl="0" eaLnBrk="0" fontAlgn="base" latinLnBrk="1" hangingPunct="0">
        <a:spcBef>
          <a:spcPct val="0"/>
        </a:spcBef>
        <a:spcAft>
          <a:spcPct val="0"/>
        </a:spcAft>
        <a:defRPr kumimoji="1" sz="4000">
          <a:solidFill>
            <a:schemeClr val="tx2"/>
          </a:solidFill>
          <a:latin typeface="Times New Roman" pitchFamily="18" charset="0"/>
          <a:ea typeface="宋体" pitchFamily="2" charset="-122"/>
        </a:defRPr>
      </a:lvl5pPr>
      <a:lvl6pPr marL="457200" algn="l" rtl="0" fontAlgn="base" latinLnBrk="1">
        <a:spcBef>
          <a:spcPct val="0"/>
        </a:spcBef>
        <a:spcAft>
          <a:spcPct val="0"/>
        </a:spcAft>
        <a:defRPr kumimoji="1" sz="4000">
          <a:solidFill>
            <a:schemeClr val="tx2"/>
          </a:solidFill>
          <a:latin typeface="Times New Roman" pitchFamily="18" charset="0"/>
          <a:ea typeface="宋体" pitchFamily="2" charset="-122"/>
        </a:defRPr>
      </a:lvl6pPr>
      <a:lvl7pPr marL="914400" algn="l" rtl="0" fontAlgn="base" latinLnBrk="1">
        <a:spcBef>
          <a:spcPct val="0"/>
        </a:spcBef>
        <a:spcAft>
          <a:spcPct val="0"/>
        </a:spcAft>
        <a:defRPr kumimoji="1" sz="4000">
          <a:solidFill>
            <a:schemeClr val="tx2"/>
          </a:solidFill>
          <a:latin typeface="Times New Roman" pitchFamily="18" charset="0"/>
          <a:ea typeface="宋体" pitchFamily="2" charset="-122"/>
        </a:defRPr>
      </a:lvl7pPr>
      <a:lvl8pPr marL="1371600" algn="l" rtl="0" fontAlgn="base" latinLnBrk="1">
        <a:spcBef>
          <a:spcPct val="0"/>
        </a:spcBef>
        <a:spcAft>
          <a:spcPct val="0"/>
        </a:spcAft>
        <a:defRPr kumimoji="1" sz="4000">
          <a:solidFill>
            <a:schemeClr val="tx2"/>
          </a:solidFill>
          <a:latin typeface="Times New Roman" pitchFamily="18" charset="0"/>
          <a:ea typeface="宋体" pitchFamily="2" charset="-122"/>
        </a:defRPr>
      </a:lvl8pPr>
      <a:lvl9pPr marL="1828800" algn="l" rtl="0" fontAlgn="base" latinLnBrk="1">
        <a:spcBef>
          <a:spcPct val="0"/>
        </a:spcBef>
        <a:spcAft>
          <a:spcPct val="0"/>
        </a:spcAft>
        <a:defRPr kumimoji="1" sz="4000">
          <a:solidFill>
            <a:schemeClr val="tx2"/>
          </a:solidFill>
          <a:latin typeface="Times New Roman" pitchFamily="18" charset="0"/>
          <a:ea typeface="宋体" pitchFamily="2" charset="-122"/>
        </a:defRPr>
      </a:lvl9pPr>
    </p:titleStyle>
    <p:body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6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10.bin"/><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3.xml"/><Relationship Id="rId1" Type="http://schemas.openxmlformats.org/officeDocument/2006/relationships/vmlDrawing" Target="../drawings/vmlDrawing4.v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3.xml"/><Relationship Id="rId1" Type="http://schemas.openxmlformats.org/officeDocument/2006/relationships/vmlDrawing" Target="../drawings/vmlDrawing5.vml"/><Relationship Id="rId5" Type="http://schemas.openxmlformats.org/officeDocument/2006/relationships/image" Target="../media/image23.png"/><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5.xml"/><Relationship Id="rId1" Type="http://schemas.openxmlformats.org/officeDocument/2006/relationships/vmlDrawing" Target="../drawings/vmlDrawing6.vml"/><Relationship Id="rId5" Type="http://schemas.openxmlformats.org/officeDocument/2006/relationships/image" Target="../media/image25.png"/><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5.bin"/><Relationship Id="rId4" Type="http://schemas.openxmlformats.org/officeDocument/2006/relationships/image" Target="../media/image26.wmf"/><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7.xml"/><Relationship Id="rId1" Type="http://schemas.openxmlformats.org/officeDocument/2006/relationships/vmlDrawing" Target="../drawings/vmlDrawing8.vml"/><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7.xml"/><Relationship Id="rId1" Type="http://schemas.openxmlformats.org/officeDocument/2006/relationships/vmlDrawing" Target="../drawings/vmlDrawing9.vml"/><Relationship Id="rId5" Type="http://schemas.openxmlformats.org/officeDocument/2006/relationships/image" Target="../media/image35.png"/><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7.xml"/><Relationship Id="rId1" Type="http://schemas.openxmlformats.org/officeDocument/2006/relationships/vmlDrawing" Target="../drawings/vmlDrawing10.v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7.xml"/><Relationship Id="rId1" Type="http://schemas.openxmlformats.org/officeDocument/2006/relationships/vmlDrawing" Target="../drawings/vmlDrawing11.vml"/><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7.xml"/><Relationship Id="rId1" Type="http://schemas.openxmlformats.org/officeDocument/2006/relationships/vmlDrawing" Target="../drawings/vmlDrawing12.vml"/><Relationship Id="rId4" Type="http://schemas.openxmlformats.org/officeDocument/2006/relationships/image" Target="../media/image3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7.xml"/><Relationship Id="rId1" Type="http://schemas.openxmlformats.org/officeDocument/2006/relationships/vmlDrawing" Target="../drawings/vmlDrawing13.vml"/><Relationship Id="rId4" Type="http://schemas.openxmlformats.org/officeDocument/2006/relationships/image" Target="../media/image3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7.xml"/><Relationship Id="rId1" Type="http://schemas.openxmlformats.org/officeDocument/2006/relationships/vmlDrawing" Target="../drawings/vmlDrawing14.vml"/><Relationship Id="rId5" Type="http://schemas.openxmlformats.org/officeDocument/2006/relationships/image" Target="../media/image41.png"/><Relationship Id="rId4" Type="http://schemas.openxmlformats.org/officeDocument/2006/relationships/image" Target="../media/image36.emf"/></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7.xml"/><Relationship Id="rId1" Type="http://schemas.openxmlformats.org/officeDocument/2006/relationships/vmlDrawing" Target="../drawings/vmlDrawing15.vml"/><Relationship Id="rId4" Type="http://schemas.openxmlformats.org/officeDocument/2006/relationships/image" Target="../media/image3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7.xml"/><Relationship Id="rId1" Type="http://schemas.openxmlformats.org/officeDocument/2006/relationships/vmlDrawing" Target="../drawings/vmlDrawing16.vml"/><Relationship Id="rId4" Type="http://schemas.openxmlformats.org/officeDocument/2006/relationships/image" Target="../media/image3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7.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7.xml"/><Relationship Id="rId1" Type="http://schemas.openxmlformats.org/officeDocument/2006/relationships/vmlDrawing" Target="../drawings/vmlDrawing18.vml"/><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7.xml"/><Relationship Id="rId1" Type="http://schemas.openxmlformats.org/officeDocument/2006/relationships/vmlDrawing" Target="../drawings/vmlDrawing19.vml"/><Relationship Id="rId4" Type="http://schemas.openxmlformats.org/officeDocument/2006/relationships/image" Target="../media/image42.emf"/></Relationships>
</file>

<file path=ppt/slides/_rels/slide3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7.xml"/><Relationship Id="rId1" Type="http://schemas.openxmlformats.org/officeDocument/2006/relationships/vmlDrawing" Target="../drawings/vmlDrawing20.vml"/><Relationship Id="rId6" Type="http://schemas.openxmlformats.org/officeDocument/2006/relationships/image" Target="../media/image44.wmf"/><Relationship Id="rId5" Type="http://schemas.openxmlformats.org/officeDocument/2006/relationships/oleObject" Target="../embeddings/oleObject30.bin"/><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7.xml"/><Relationship Id="rId1" Type="http://schemas.openxmlformats.org/officeDocument/2006/relationships/vmlDrawing" Target="../drawings/vmlDrawing21.vml"/><Relationship Id="rId6" Type="http://schemas.openxmlformats.org/officeDocument/2006/relationships/image" Target="../media/image47.emf"/><Relationship Id="rId5" Type="http://schemas.openxmlformats.org/officeDocument/2006/relationships/oleObject" Target="../embeddings/oleObject33.bin"/><Relationship Id="rId4" Type="http://schemas.openxmlformats.org/officeDocument/2006/relationships/image" Target="../media/image46.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7.xml"/><Relationship Id="rId1" Type="http://schemas.openxmlformats.org/officeDocument/2006/relationships/vmlDrawing" Target="../drawings/vmlDrawing22.vml"/><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 Id="rId9" Type="http://schemas.openxmlformats.org/officeDocument/2006/relationships/image" Target="../media/image10.jpeg"/></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5.e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2.e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B0FF5776-043E-4021-B70B-450F5913C1D7}"/>
              </a:ext>
            </a:extLst>
          </p:cNvPr>
          <p:cNvSpPr>
            <a:spLocks noGrp="1" noChangeArrowheads="1"/>
          </p:cNvSpPr>
          <p:nvPr>
            <p:ph type="title"/>
          </p:nvPr>
        </p:nvSpPr>
        <p:spPr>
          <a:xfrm>
            <a:off x="1187450" y="260350"/>
            <a:ext cx="6800850" cy="504825"/>
          </a:xfrm>
          <a:noFill/>
          <a:ln/>
        </p:spPr>
        <p:txBody>
          <a:bodyPr>
            <a:normAutofit fontScale="90000"/>
          </a:bodyPr>
          <a:lstStyle/>
          <a:p>
            <a:pPr algn="ctr"/>
            <a:r>
              <a:rPr lang="zh-CN" altLang="en-US" dirty="0">
                <a:latin typeface="宋体" panose="02010600030101010101" pitchFamily="2" charset="-122"/>
              </a:rPr>
              <a:t>主要内容</a:t>
            </a:r>
          </a:p>
        </p:txBody>
      </p:sp>
      <p:sp>
        <p:nvSpPr>
          <p:cNvPr id="126979" name="Rectangle 3">
            <a:extLst>
              <a:ext uri="{FF2B5EF4-FFF2-40B4-BE49-F238E27FC236}">
                <a16:creationId xmlns:a16="http://schemas.microsoft.com/office/drawing/2014/main" id="{D46C446E-EB3A-4862-8662-125D3ABA6340}"/>
              </a:ext>
            </a:extLst>
          </p:cNvPr>
          <p:cNvSpPr>
            <a:spLocks noGrp="1" noChangeArrowheads="1"/>
          </p:cNvSpPr>
          <p:nvPr>
            <p:ph idx="1"/>
          </p:nvPr>
        </p:nvSpPr>
        <p:spPr>
          <a:xfrm>
            <a:off x="2129188" y="1412776"/>
            <a:ext cx="5832475" cy="4608513"/>
          </a:xfrm>
          <a:noFill/>
          <a:ln/>
        </p:spPr>
        <p:txBody>
          <a:bodyPr/>
          <a:lstStyle/>
          <a:p>
            <a:pPr>
              <a:buFont typeface="Wingdings" panose="05000000000000000000" pitchFamily="2" charset="2"/>
              <a:buNone/>
            </a:pPr>
            <a:r>
              <a:rPr lang="en-US" altLang="zh-CN" sz="2400" b="1" dirty="0">
                <a:latin typeface="宋体" panose="02010600030101010101" pitchFamily="2" charset="-122"/>
              </a:rPr>
              <a:t>   </a:t>
            </a:r>
          </a:p>
          <a:p>
            <a:pPr marL="0" indent="0">
              <a:buNone/>
            </a:pPr>
            <a:r>
              <a:rPr lang="zh-CN" altLang="en-US" sz="2400" dirty="0"/>
              <a:t>一、基础知识与 电磁场理论</a:t>
            </a:r>
            <a:endParaRPr lang="en-US" altLang="zh-CN" sz="2400" dirty="0"/>
          </a:p>
          <a:p>
            <a:pPr marL="0" indent="0">
              <a:buNone/>
            </a:pPr>
            <a:r>
              <a:rPr lang="zh-CN" altLang="en-US" sz="2400" dirty="0"/>
              <a:t>二、电感耦合方式的射频前端</a:t>
            </a:r>
            <a:endParaRPr lang="en-US" altLang="zh-CN" sz="2400" dirty="0"/>
          </a:p>
          <a:p>
            <a:pPr marL="0" indent="0">
              <a:buNone/>
            </a:pPr>
            <a:endParaRPr lang="en-US" altLang="zh-CN" sz="2400" dirty="0"/>
          </a:p>
          <a:p>
            <a:endParaRPr lang="zh-CN" altLang="en-US" sz="2400" b="1" dirty="0">
              <a:latin typeface="宋体" panose="02010600030101010101" pitchFamily="2" charset="-122"/>
            </a:endParaRPr>
          </a:p>
        </p:txBody>
      </p:sp>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084BA7C7-2ADA-45E2-9A3A-5EEAFAE78963}"/>
              </a:ext>
            </a:extLst>
          </p:cNvPr>
          <p:cNvSpPr>
            <a:spLocks noGrp="1" noChangeArrowheads="1"/>
          </p:cNvSpPr>
          <p:nvPr>
            <p:ph type="title"/>
          </p:nvPr>
        </p:nvSpPr>
        <p:spPr>
          <a:xfrm>
            <a:off x="1077789" y="247190"/>
            <a:ext cx="7886700" cy="590774"/>
          </a:xfrm>
        </p:spPr>
        <p:txBody>
          <a:bodyPr>
            <a:normAutofit/>
          </a:bodyPr>
          <a:lstStyle/>
          <a:p>
            <a:pPr algn="ctr"/>
            <a:r>
              <a:rPr lang="zh-CN" altLang="en-US" sz="2800" dirty="0"/>
              <a:t>电磁场理论</a:t>
            </a:r>
          </a:p>
        </p:txBody>
      </p:sp>
      <p:sp>
        <p:nvSpPr>
          <p:cNvPr id="269315" name="Rectangle 3">
            <a:extLst>
              <a:ext uri="{FF2B5EF4-FFF2-40B4-BE49-F238E27FC236}">
                <a16:creationId xmlns:a16="http://schemas.microsoft.com/office/drawing/2014/main" id="{E96B7A85-B5C4-4EFD-9399-2AF3A8764823}"/>
              </a:ext>
            </a:extLst>
          </p:cNvPr>
          <p:cNvSpPr>
            <a:spLocks noGrp="1" noChangeArrowheads="1"/>
          </p:cNvSpPr>
          <p:nvPr>
            <p:ph type="body" idx="1"/>
          </p:nvPr>
        </p:nvSpPr>
        <p:spPr>
          <a:xfrm>
            <a:off x="611560" y="1412774"/>
            <a:ext cx="3240360" cy="4679893"/>
          </a:xfrm>
        </p:spPr>
        <p:txBody>
          <a:bodyPr/>
          <a:lstStyle/>
          <a:p>
            <a:pPr>
              <a:lnSpc>
                <a:spcPct val="200000"/>
              </a:lnSpc>
            </a:pPr>
            <a:r>
              <a:rPr lang="zh-CN" altLang="en-US" dirty="0"/>
              <a:t>基本原理</a:t>
            </a:r>
          </a:p>
          <a:p>
            <a:pPr lvl="1">
              <a:lnSpc>
                <a:spcPct val="200000"/>
              </a:lnSpc>
            </a:pPr>
            <a:r>
              <a:rPr lang="zh-CN" altLang="en-US" sz="2000" dirty="0"/>
              <a:t>利用射频信号耦合（电感或电磁耦合）</a:t>
            </a:r>
            <a:endParaRPr lang="en-US" altLang="zh-CN" sz="2000" dirty="0"/>
          </a:p>
          <a:p>
            <a:pPr lvl="1">
              <a:lnSpc>
                <a:spcPct val="200000"/>
              </a:lnSpc>
            </a:pPr>
            <a:endParaRPr lang="zh-CN" altLang="en-US" sz="2000" dirty="0"/>
          </a:p>
          <a:p>
            <a:pPr lvl="1">
              <a:lnSpc>
                <a:spcPct val="200000"/>
              </a:lnSpc>
            </a:pPr>
            <a:r>
              <a:rPr lang="zh-CN" altLang="en-US" sz="2000" dirty="0"/>
              <a:t>雷达反射的传输特性。</a:t>
            </a:r>
          </a:p>
        </p:txBody>
      </p:sp>
      <p:sp>
        <p:nvSpPr>
          <p:cNvPr id="5" name="Rectangle 3">
            <a:extLst>
              <a:ext uri="{FF2B5EF4-FFF2-40B4-BE49-F238E27FC236}">
                <a16:creationId xmlns:a16="http://schemas.microsoft.com/office/drawing/2014/main" id="{50D80B4D-8B10-42B8-B136-08E675977C04}"/>
              </a:ext>
            </a:extLst>
          </p:cNvPr>
          <p:cNvSpPr txBox="1">
            <a:spLocks noChangeArrowheads="1"/>
          </p:cNvSpPr>
          <p:nvPr/>
        </p:nvSpPr>
        <p:spPr>
          <a:xfrm>
            <a:off x="4707178" y="1628799"/>
            <a:ext cx="3960440" cy="424784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lnSpc>
                <a:spcPct val="150000"/>
              </a:lnSpc>
              <a:spcBef>
                <a:spcPts val="1200"/>
              </a:spcBef>
              <a:spcAft>
                <a:spcPts val="600"/>
              </a:spcAft>
              <a:buFont typeface="Wingdings" panose="05000000000000000000" pitchFamily="2" charset="2"/>
              <a:buNone/>
            </a:pPr>
            <a:r>
              <a:rPr lang="zh-CN" altLang="en-US" sz="2000" dirty="0"/>
              <a:t>射频标签和读写器通过各自的天线构建起两者之间的非接触信息传输通道</a:t>
            </a:r>
            <a:endParaRPr lang="en-US" altLang="zh-CN" sz="2000" dirty="0"/>
          </a:p>
          <a:p>
            <a:pPr fontAlgn="auto">
              <a:lnSpc>
                <a:spcPct val="150000"/>
              </a:lnSpc>
              <a:spcBef>
                <a:spcPts val="1200"/>
              </a:spcBef>
              <a:spcAft>
                <a:spcPts val="600"/>
              </a:spcAft>
              <a:buFont typeface="Wingdings" panose="05000000000000000000" pitchFamily="2" charset="2"/>
              <a:buNone/>
            </a:pPr>
            <a:endParaRPr lang="zh-CN" altLang="en-US" sz="2000" dirty="0"/>
          </a:p>
          <a:p>
            <a:pPr fontAlgn="auto">
              <a:lnSpc>
                <a:spcPct val="150000"/>
              </a:lnSpc>
              <a:spcBef>
                <a:spcPts val="1200"/>
              </a:spcBef>
              <a:spcAft>
                <a:spcPts val="600"/>
              </a:spcAft>
              <a:buFont typeface="Wingdings" panose="05000000000000000000" pitchFamily="2" charset="2"/>
              <a:buNone/>
            </a:pPr>
            <a:r>
              <a:rPr lang="zh-CN" altLang="en-US" sz="2000" dirty="0"/>
              <a:t>这种空间信息传输通道的性能完全由</a:t>
            </a:r>
            <a:r>
              <a:rPr lang="zh-CN" altLang="en-US" sz="2000" dirty="0">
                <a:solidFill>
                  <a:srgbClr val="FF0000"/>
                </a:solidFill>
              </a:rPr>
              <a:t>天线周围的场区特性决定</a:t>
            </a:r>
            <a:r>
              <a:rPr lang="zh-CN" altLang="en-US" sz="2000" dirty="0"/>
              <a:t>，是电磁传播的基本规律。</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5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fade">
                                      <p:cBhvr>
                                        <p:cTn id="7" dur="1250"/>
                                        <p:tgtEl>
                                          <p:spTgt spid="269315">
                                            <p:txEl>
                                              <p:pRg st="0" end="0"/>
                                            </p:txEl>
                                          </p:spTgt>
                                        </p:tgtEl>
                                      </p:cBhvr>
                                    </p:animEffect>
                                    <p:anim calcmode="lin" valueType="num">
                                      <p:cBhvr>
                                        <p:cTn id="8" dur="1250" fill="hold"/>
                                        <p:tgtEl>
                                          <p:spTgt spid="269315">
                                            <p:txEl>
                                              <p:pRg st="0" end="0"/>
                                            </p:txEl>
                                          </p:spTgt>
                                        </p:tgtEl>
                                        <p:attrNameLst>
                                          <p:attrName>ppt_x</p:attrName>
                                        </p:attrNameLst>
                                      </p:cBhvr>
                                      <p:tavLst>
                                        <p:tav tm="0">
                                          <p:val>
                                            <p:strVal val="#ppt_x"/>
                                          </p:val>
                                        </p:tav>
                                        <p:tav tm="100000">
                                          <p:val>
                                            <p:strVal val="#ppt_x"/>
                                          </p:val>
                                        </p:tav>
                                      </p:tavLst>
                                    </p:anim>
                                    <p:anim calcmode="lin" valueType="num">
                                      <p:cBhvr>
                                        <p:cTn id="9" dur="1250" fill="hold"/>
                                        <p:tgtEl>
                                          <p:spTgt spid="269315">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grpId="0" nodeType="afterEffect">
                                  <p:stCondLst>
                                    <p:cond delay="250"/>
                                  </p:stCondLst>
                                  <p:childTnLst>
                                    <p:set>
                                      <p:cBhvr>
                                        <p:cTn id="12" dur="1" fill="hold">
                                          <p:stCondLst>
                                            <p:cond delay="0"/>
                                          </p:stCondLst>
                                        </p:cTn>
                                        <p:tgtEl>
                                          <p:spTgt spid="269315">
                                            <p:txEl>
                                              <p:pRg st="1" end="1"/>
                                            </p:txEl>
                                          </p:spTgt>
                                        </p:tgtEl>
                                        <p:attrNameLst>
                                          <p:attrName>style.visibility</p:attrName>
                                        </p:attrNameLst>
                                      </p:cBhvr>
                                      <p:to>
                                        <p:strVal val="visible"/>
                                      </p:to>
                                    </p:set>
                                    <p:animEffect transition="in" filter="fade">
                                      <p:cBhvr>
                                        <p:cTn id="13" dur="1250"/>
                                        <p:tgtEl>
                                          <p:spTgt spid="269315">
                                            <p:txEl>
                                              <p:pRg st="1" end="1"/>
                                            </p:txEl>
                                          </p:spTgt>
                                        </p:tgtEl>
                                      </p:cBhvr>
                                    </p:animEffect>
                                    <p:anim calcmode="lin" valueType="num">
                                      <p:cBhvr>
                                        <p:cTn id="14" dur="1250" fill="hold"/>
                                        <p:tgtEl>
                                          <p:spTgt spid="269315">
                                            <p:txEl>
                                              <p:pRg st="1" end="1"/>
                                            </p:txEl>
                                          </p:spTgt>
                                        </p:tgtEl>
                                        <p:attrNameLst>
                                          <p:attrName>ppt_x</p:attrName>
                                        </p:attrNameLst>
                                      </p:cBhvr>
                                      <p:tavLst>
                                        <p:tav tm="0">
                                          <p:val>
                                            <p:strVal val="#ppt_x"/>
                                          </p:val>
                                        </p:tav>
                                        <p:tav tm="100000">
                                          <p:val>
                                            <p:strVal val="#ppt_x"/>
                                          </p:val>
                                        </p:tav>
                                      </p:tavLst>
                                    </p:anim>
                                    <p:anim calcmode="lin" valueType="num">
                                      <p:cBhvr>
                                        <p:cTn id="15" dur="1250" fill="hold"/>
                                        <p:tgtEl>
                                          <p:spTgt spid="269315">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42" presetClass="entr" presetSubtype="0" fill="hold" grpId="0" nodeType="afterEffect">
                                  <p:stCondLst>
                                    <p:cond delay="250"/>
                                  </p:stCondLst>
                                  <p:childTnLst>
                                    <p:set>
                                      <p:cBhvr>
                                        <p:cTn id="18" dur="1" fill="hold">
                                          <p:stCondLst>
                                            <p:cond delay="0"/>
                                          </p:stCondLst>
                                        </p:cTn>
                                        <p:tgtEl>
                                          <p:spTgt spid="269315">
                                            <p:txEl>
                                              <p:pRg st="3" end="3"/>
                                            </p:txEl>
                                          </p:spTgt>
                                        </p:tgtEl>
                                        <p:attrNameLst>
                                          <p:attrName>style.visibility</p:attrName>
                                        </p:attrNameLst>
                                      </p:cBhvr>
                                      <p:to>
                                        <p:strVal val="visible"/>
                                      </p:to>
                                    </p:set>
                                    <p:animEffect transition="in" filter="fade">
                                      <p:cBhvr>
                                        <p:cTn id="19" dur="1250"/>
                                        <p:tgtEl>
                                          <p:spTgt spid="269315">
                                            <p:txEl>
                                              <p:pRg st="3" end="3"/>
                                            </p:txEl>
                                          </p:spTgt>
                                        </p:tgtEl>
                                      </p:cBhvr>
                                    </p:animEffect>
                                    <p:anim calcmode="lin" valueType="num">
                                      <p:cBhvr>
                                        <p:cTn id="20" dur="1250" fill="hold"/>
                                        <p:tgtEl>
                                          <p:spTgt spid="269315">
                                            <p:txEl>
                                              <p:pRg st="3" end="3"/>
                                            </p:txEl>
                                          </p:spTgt>
                                        </p:tgtEl>
                                        <p:attrNameLst>
                                          <p:attrName>ppt_x</p:attrName>
                                        </p:attrNameLst>
                                      </p:cBhvr>
                                      <p:tavLst>
                                        <p:tav tm="0">
                                          <p:val>
                                            <p:strVal val="#ppt_x"/>
                                          </p:val>
                                        </p:tav>
                                        <p:tav tm="100000">
                                          <p:val>
                                            <p:strVal val="#ppt_x"/>
                                          </p:val>
                                        </p:tav>
                                      </p:tavLst>
                                    </p:anim>
                                    <p:anim calcmode="lin" valueType="num">
                                      <p:cBhvr>
                                        <p:cTn id="21" dur="1250" fill="hold"/>
                                        <p:tgtEl>
                                          <p:spTgt spid="269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uiExpand="1"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97E36468-2DE4-4B22-842E-AA53D3D9AE7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632BC533-1E17-4504-BE4D-3179765D2284}" type="slidenum">
              <a:rPr lang="en-US" altLang="ko-KR" sz="1400" smtClean="0">
                <a:latin typeface="-윤체L" pitchFamily="18" charset="-127"/>
                <a:ea typeface="-윤체L" pitchFamily="18" charset="-127"/>
              </a:rPr>
              <a:pPr>
                <a:spcBef>
                  <a:spcPct val="0"/>
                </a:spcBef>
                <a:buFontTx/>
                <a:buNone/>
              </a:pPr>
              <a:t>11</a:t>
            </a:fld>
            <a:endParaRPr lang="en-US" altLang="ko-KR" sz="1400">
              <a:latin typeface="-윤체L" pitchFamily="18" charset="-127"/>
              <a:ea typeface="-윤체L" pitchFamily="18" charset="-127"/>
            </a:endParaRPr>
          </a:p>
        </p:txBody>
      </p:sp>
      <p:sp>
        <p:nvSpPr>
          <p:cNvPr id="9219" name="Rectangle 2">
            <a:extLst>
              <a:ext uri="{FF2B5EF4-FFF2-40B4-BE49-F238E27FC236}">
                <a16:creationId xmlns:a16="http://schemas.microsoft.com/office/drawing/2014/main" id="{0745374F-FB4C-4AB7-B095-5D5D51BD563E}"/>
              </a:ext>
            </a:extLst>
          </p:cNvPr>
          <p:cNvSpPr>
            <a:spLocks noGrp="1" noChangeArrowheads="1"/>
          </p:cNvSpPr>
          <p:nvPr>
            <p:ph type="title"/>
          </p:nvPr>
        </p:nvSpPr>
        <p:spPr>
          <a:xfrm>
            <a:off x="827584" y="231560"/>
            <a:ext cx="7412360" cy="471586"/>
          </a:xfrm>
        </p:spPr>
        <p:txBody>
          <a:bodyPr>
            <a:noAutofit/>
          </a:bodyPr>
          <a:lstStyle/>
          <a:p>
            <a:r>
              <a:rPr lang="zh-CN" altLang="en-US" sz="2800" dirty="0"/>
              <a:t>电感线圈的交变磁场</a:t>
            </a:r>
          </a:p>
        </p:txBody>
      </p:sp>
      <p:sp>
        <p:nvSpPr>
          <p:cNvPr id="9220" name="Rectangle 3">
            <a:extLst>
              <a:ext uri="{FF2B5EF4-FFF2-40B4-BE49-F238E27FC236}">
                <a16:creationId xmlns:a16="http://schemas.microsoft.com/office/drawing/2014/main" id="{F110168C-B357-4F0B-ADAB-872C9AD9729D}"/>
              </a:ext>
            </a:extLst>
          </p:cNvPr>
          <p:cNvSpPr>
            <a:spLocks noGrp="1" noChangeArrowheads="1"/>
          </p:cNvSpPr>
          <p:nvPr>
            <p:ph type="body" idx="1"/>
          </p:nvPr>
        </p:nvSpPr>
        <p:spPr>
          <a:xfrm>
            <a:off x="539552" y="1568867"/>
            <a:ext cx="7772400" cy="1183495"/>
          </a:xfrm>
        </p:spPr>
        <p:txBody>
          <a:bodyPr>
            <a:normAutofit/>
          </a:bodyPr>
          <a:lstStyle/>
          <a:p>
            <a:pPr lvl="1" eaLnBrk="1" hangingPunct="1"/>
            <a:r>
              <a:rPr lang="zh-CN" altLang="en-US" sz="2000" dirty="0"/>
              <a:t>安培定理指出，电流流过一个导体时，在此导体的周围会产生一个磁场 。</a:t>
            </a:r>
          </a:p>
        </p:txBody>
      </p:sp>
      <p:graphicFrame>
        <p:nvGraphicFramePr>
          <p:cNvPr id="9222" name="Object 5">
            <a:extLst>
              <a:ext uri="{FF2B5EF4-FFF2-40B4-BE49-F238E27FC236}">
                <a16:creationId xmlns:a16="http://schemas.microsoft.com/office/drawing/2014/main" id="{4B95994B-1D5D-4017-ABDE-2CCBF4157412}"/>
              </a:ext>
            </a:extLst>
          </p:cNvPr>
          <p:cNvGraphicFramePr>
            <a:graphicFrameLocks noChangeAspect="1"/>
          </p:cNvGraphicFramePr>
          <p:nvPr>
            <p:extLst>
              <p:ext uri="{D42A27DB-BD31-4B8C-83A1-F6EECF244321}">
                <p14:modId xmlns:p14="http://schemas.microsoft.com/office/powerpoint/2010/main" val="824188550"/>
              </p:ext>
            </p:extLst>
          </p:nvPr>
        </p:nvGraphicFramePr>
        <p:xfrm>
          <a:off x="1691680" y="3298096"/>
          <a:ext cx="2983199" cy="2579175"/>
        </p:xfrm>
        <a:graphic>
          <a:graphicData uri="http://schemas.openxmlformats.org/presentationml/2006/ole">
            <mc:AlternateContent xmlns:mc="http://schemas.openxmlformats.org/markup-compatibility/2006">
              <mc:Choice xmlns:v="urn:schemas-microsoft-com:vml" Requires="v">
                <p:oleObj spid="_x0000_s366676" name="图片" r:id="rId3" imgW="1477454" imgH="1275696" progId="Word.Picture.8">
                  <p:embed/>
                </p:oleObj>
              </mc:Choice>
              <mc:Fallback>
                <p:oleObj name="图片" r:id="rId3" imgW="1477454" imgH="1275696" progId="Word.Picture.8">
                  <p:embed/>
                  <p:pic>
                    <p:nvPicPr>
                      <p:cNvPr id="9222" name="Object 5">
                        <a:extLst>
                          <a:ext uri="{FF2B5EF4-FFF2-40B4-BE49-F238E27FC236}">
                            <a16:creationId xmlns:a16="http://schemas.microsoft.com/office/drawing/2014/main" id="{4B95994B-1D5D-4017-ABDE-2CCBF41574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298096"/>
                        <a:ext cx="2983199" cy="2579175"/>
                      </a:xfrm>
                      <a:prstGeom prst="rect">
                        <a:avLst/>
                      </a:prstGeom>
                      <a:noFill/>
                      <a:ln>
                        <a:noFill/>
                      </a:ln>
                    </p:spPr>
                  </p:pic>
                </p:oleObj>
              </mc:Fallback>
            </mc:AlternateContent>
          </a:graphicData>
        </a:graphic>
      </p:graphicFrame>
      <p:graphicFrame>
        <p:nvGraphicFramePr>
          <p:cNvPr id="9224" name="Object 7">
            <a:extLst>
              <a:ext uri="{FF2B5EF4-FFF2-40B4-BE49-F238E27FC236}">
                <a16:creationId xmlns:a16="http://schemas.microsoft.com/office/drawing/2014/main" id="{A63D12E3-3F36-4668-A0BA-75A51C21A18D}"/>
              </a:ext>
            </a:extLst>
          </p:cNvPr>
          <p:cNvGraphicFramePr>
            <a:graphicFrameLocks noChangeAspect="1"/>
          </p:cNvGraphicFramePr>
          <p:nvPr>
            <p:extLst>
              <p:ext uri="{D42A27DB-BD31-4B8C-83A1-F6EECF244321}">
                <p14:modId xmlns:p14="http://schemas.microsoft.com/office/powerpoint/2010/main" val="523826206"/>
              </p:ext>
            </p:extLst>
          </p:nvPr>
        </p:nvGraphicFramePr>
        <p:xfrm>
          <a:off x="6019368" y="3976544"/>
          <a:ext cx="1439863" cy="922338"/>
        </p:xfrm>
        <a:graphic>
          <a:graphicData uri="http://schemas.openxmlformats.org/presentationml/2006/ole">
            <mc:AlternateContent xmlns:mc="http://schemas.openxmlformats.org/markup-compatibility/2006">
              <mc:Choice xmlns:v="urn:schemas-microsoft-com:vml" Requires="v">
                <p:oleObj spid="_x0000_s366677" name="公式" r:id="rId5" imgW="609336" imgH="393529" progId="Equation.3">
                  <p:embed/>
                </p:oleObj>
              </mc:Choice>
              <mc:Fallback>
                <p:oleObj name="公式" r:id="rId5" imgW="609336" imgH="393529" progId="Equation.3">
                  <p:embed/>
                  <p:pic>
                    <p:nvPicPr>
                      <p:cNvPr id="9224" name="Object 7">
                        <a:extLst>
                          <a:ext uri="{FF2B5EF4-FFF2-40B4-BE49-F238E27FC236}">
                            <a16:creationId xmlns:a16="http://schemas.microsoft.com/office/drawing/2014/main" id="{A63D12E3-3F36-4668-A0BA-75A51C21A1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368" y="3976544"/>
                        <a:ext cx="1439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96F67739-246B-4BF4-92C0-F4C384FD4436}"/>
              </a:ext>
            </a:extLst>
          </p:cNvPr>
          <p:cNvSpPr>
            <a:spLocks noGrp="1" noChangeArrowheads="1"/>
          </p:cNvSpPr>
          <p:nvPr>
            <p:ph type="body" idx="1"/>
          </p:nvPr>
        </p:nvSpPr>
        <p:spPr>
          <a:xfrm>
            <a:off x="179512" y="995960"/>
            <a:ext cx="6901262" cy="2300788"/>
          </a:xfrm>
        </p:spPr>
        <p:txBody>
          <a:bodyPr>
            <a:normAutofit fontScale="92500" lnSpcReduction="20000"/>
          </a:bodyPr>
          <a:lstStyle/>
          <a:p>
            <a:pPr>
              <a:lnSpc>
                <a:spcPct val="150000"/>
              </a:lnSpc>
              <a:spcBef>
                <a:spcPts val="600"/>
              </a:spcBef>
              <a:buFont typeface="Wingdings" panose="05000000000000000000" pitchFamily="2" charset="2"/>
              <a:buNone/>
            </a:pPr>
            <a:r>
              <a:rPr lang="zh-CN" altLang="en-US" sz="1900" dirty="0"/>
              <a:t> 通常，根据观测点与天线的距离将天线周围的场划分为三个区域</a:t>
            </a:r>
            <a:r>
              <a:rPr lang="en-US" altLang="zh-CN" sz="1900" dirty="0"/>
              <a:t>:</a:t>
            </a:r>
          </a:p>
          <a:p>
            <a:pPr>
              <a:lnSpc>
                <a:spcPct val="150000"/>
              </a:lnSpc>
              <a:spcBef>
                <a:spcPts val="600"/>
              </a:spcBef>
              <a:buFont typeface="Wingdings" panose="05000000000000000000" pitchFamily="2" charset="2"/>
              <a:buNone/>
            </a:pPr>
            <a:endParaRPr lang="en-US" altLang="zh-CN" sz="1900" dirty="0"/>
          </a:p>
          <a:p>
            <a:pPr>
              <a:lnSpc>
                <a:spcPct val="150000"/>
              </a:lnSpc>
              <a:spcBef>
                <a:spcPts val="600"/>
              </a:spcBef>
              <a:spcAft>
                <a:spcPts val="0"/>
              </a:spcAft>
              <a:buFont typeface="Wingdings" panose="05000000000000000000" pitchFamily="2" charset="2"/>
              <a:buNone/>
            </a:pPr>
            <a:r>
              <a:rPr lang="zh-CN" altLang="en-US" sz="1900" dirty="0">
                <a:solidFill>
                  <a:srgbClr val="FF0000"/>
                </a:solidFill>
              </a:rPr>
              <a:t>  （</a:t>
            </a:r>
            <a:r>
              <a:rPr lang="en-US" altLang="zh-CN" sz="1900" dirty="0">
                <a:solidFill>
                  <a:srgbClr val="FF0000"/>
                </a:solidFill>
              </a:rPr>
              <a:t>1</a:t>
            </a:r>
            <a:r>
              <a:rPr lang="zh-CN" altLang="en-US" sz="1900" dirty="0">
                <a:solidFill>
                  <a:srgbClr val="FF0000"/>
                </a:solidFill>
              </a:rPr>
              <a:t>）无功近场区</a:t>
            </a:r>
            <a:r>
              <a:rPr lang="en-US" altLang="zh-CN" sz="1900" dirty="0"/>
              <a:t>(</a:t>
            </a:r>
            <a:r>
              <a:rPr lang="zh-CN" altLang="en-US" sz="1900" dirty="0"/>
              <a:t>感应场）</a:t>
            </a:r>
            <a:endParaRPr lang="en-US" altLang="zh-CN" sz="1900" dirty="0"/>
          </a:p>
          <a:p>
            <a:pPr>
              <a:lnSpc>
                <a:spcPct val="150000"/>
              </a:lnSpc>
              <a:spcBef>
                <a:spcPts val="600"/>
              </a:spcBef>
              <a:spcAft>
                <a:spcPts val="0"/>
              </a:spcAft>
              <a:buFont typeface="Wingdings" panose="05000000000000000000" pitchFamily="2" charset="2"/>
              <a:buNone/>
            </a:pPr>
            <a:r>
              <a:rPr lang="zh-CN" altLang="en-US" sz="1900" dirty="0">
                <a:solidFill>
                  <a:srgbClr val="FF0000"/>
                </a:solidFill>
              </a:rPr>
              <a:t>（</a:t>
            </a:r>
            <a:r>
              <a:rPr lang="en-US" altLang="zh-CN" sz="1900" dirty="0">
                <a:solidFill>
                  <a:srgbClr val="FF0000"/>
                </a:solidFill>
              </a:rPr>
              <a:t>2</a:t>
            </a:r>
            <a:r>
              <a:rPr lang="zh-CN" altLang="en-US" sz="1900" dirty="0">
                <a:solidFill>
                  <a:srgbClr val="FF0000"/>
                </a:solidFill>
              </a:rPr>
              <a:t>）辐射近场区</a:t>
            </a:r>
            <a:endParaRPr lang="zh-CN" altLang="en-US" sz="1900" dirty="0"/>
          </a:p>
          <a:p>
            <a:pPr>
              <a:lnSpc>
                <a:spcPct val="150000"/>
              </a:lnSpc>
              <a:spcBef>
                <a:spcPts val="600"/>
              </a:spcBef>
              <a:spcAft>
                <a:spcPts val="0"/>
              </a:spcAft>
              <a:buFont typeface="Wingdings" panose="05000000000000000000" pitchFamily="2" charset="2"/>
              <a:buNone/>
            </a:pPr>
            <a:r>
              <a:rPr lang="zh-CN" altLang="en-US" sz="1900" dirty="0">
                <a:solidFill>
                  <a:srgbClr val="FF0000"/>
                </a:solidFill>
              </a:rPr>
              <a:t> （</a:t>
            </a:r>
            <a:r>
              <a:rPr lang="en-US" altLang="zh-CN" sz="1900" dirty="0">
                <a:solidFill>
                  <a:srgbClr val="FF0000"/>
                </a:solidFill>
              </a:rPr>
              <a:t>3</a:t>
            </a:r>
            <a:r>
              <a:rPr lang="zh-CN" altLang="en-US" sz="1900" dirty="0">
                <a:solidFill>
                  <a:srgbClr val="FF0000"/>
                </a:solidFill>
              </a:rPr>
              <a:t>）辐射远场区</a:t>
            </a:r>
            <a:endParaRPr lang="en-US" altLang="zh-CN" sz="1900" dirty="0">
              <a:solidFill>
                <a:srgbClr val="FF0000"/>
              </a:solidFill>
            </a:endParaRPr>
          </a:p>
          <a:p>
            <a:pPr>
              <a:lnSpc>
                <a:spcPct val="150000"/>
              </a:lnSpc>
              <a:spcBef>
                <a:spcPts val="600"/>
              </a:spcBef>
              <a:buFont typeface="Wingdings" panose="05000000000000000000" pitchFamily="2" charset="2"/>
              <a:buNone/>
            </a:pPr>
            <a:endParaRPr lang="zh-CN" altLang="en-US" sz="2000" dirty="0">
              <a:solidFill>
                <a:srgbClr val="FF0000"/>
              </a:solidFill>
            </a:endParaRPr>
          </a:p>
        </p:txBody>
      </p:sp>
      <p:sp>
        <p:nvSpPr>
          <p:cNvPr id="271363" name="Rectangle 3">
            <a:extLst>
              <a:ext uri="{FF2B5EF4-FFF2-40B4-BE49-F238E27FC236}">
                <a16:creationId xmlns:a16="http://schemas.microsoft.com/office/drawing/2014/main" id="{38836BC2-4A2B-43AF-803E-97D63A0F7E8F}"/>
              </a:ext>
            </a:extLst>
          </p:cNvPr>
          <p:cNvSpPr>
            <a:spLocks noChangeArrowheads="1"/>
          </p:cNvSpPr>
          <p:nvPr/>
        </p:nvSpPr>
        <p:spPr bwMode="auto">
          <a:xfrm>
            <a:off x="2843212" y="211546"/>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zh-CN" altLang="en-US" sz="2800" b="1" dirty="0">
                <a:solidFill>
                  <a:schemeClr val="tx2"/>
                </a:solidFill>
                <a:latin typeface="Arial" panose="020B0604020202020204" pitchFamily="34" charset="0"/>
                <a:ea typeface="宋体" panose="02010600030101010101" pitchFamily="2" charset="-122"/>
              </a:rPr>
              <a:t>天线场的划分</a:t>
            </a:r>
          </a:p>
        </p:txBody>
      </p:sp>
      <p:pic>
        <p:nvPicPr>
          <p:cNvPr id="271365" name="Picture 5" descr="Center">
            <a:extLst>
              <a:ext uri="{FF2B5EF4-FFF2-40B4-BE49-F238E27FC236}">
                <a16:creationId xmlns:a16="http://schemas.microsoft.com/office/drawing/2014/main" id="{8D01F32D-317A-4865-BB5D-9CB6C9B3C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29" y="3412569"/>
            <a:ext cx="7847879" cy="1997176"/>
          </a:xfrm>
          <a:prstGeom prst="rect">
            <a:avLst/>
          </a:prstGeom>
          <a:noFill/>
          <a:extLst>
            <a:ext uri="{909E8E84-426E-40DD-AFC4-6F175D3DCCD1}">
              <a14:hiddenFill xmlns:a14="http://schemas.microsoft.com/office/drawing/2010/main">
                <a:solidFill>
                  <a:srgbClr val="FFFFFF"/>
                </a:solidFill>
              </a14:hiddenFill>
            </a:ext>
          </a:extLst>
        </p:spPr>
      </p:pic>
      <p:sp>
        <p:nvSpPr>
          <p:cNvPr id="271366" name="Rectangle 6">
            <a:extLst>
              <a:ext uri="{FF2B5EF4-FFF2-40B4-BE49-F238E27FC236}">
                <a16:creationId xmlns:a16="http://schemas.microsoft.com/office/drawing/2014/main" id="{3B638BF7-992E-4E8D-AD94-1FEDDF972521}"/>
              </a:ext>
            </a:extLst>
          </p:cNvPr>
          <p:cNvSpPr>
            <a:spLocks noChangeArrowheads="1"/>
          </p:cNvSpPr>
          <p:nvPr/>
        </p:nvSpPr>
        <p:spPr bwMode="auto">
          <a:xfrm>
            <a:off x="3203848" y="1801567"/>
            <a:ext cx="2444840" cy="68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5000"/>
              </a:spcBef>
              <a:spcAft>
                <a:spcPct val="10000"/>
              </a:spcAft>
              <a:buClr>
                <a:srgbClr val="FF0000"/>
              </a:buClr>
              <a:buSzPct val="75000"/>
              <a:buFont typeface="Wingdings" panose="05000000000000000000" pitchFamily="2" charset="2"/>
              <a:buChar char="Ì"/>
              <a:defRPr sz="2800">
                <a:solidFill>
                  <a:schemeClr val="tx1"/>
                </a:solidFill>
                <a:latin typeface="Arial" panose="020B0604020202020204" pitchFamily="34" charset="0"/>
                <a:ea typeface="宋体" panose="02010600030101010101" pitchFamily="2" charset="-122"/>
              </a:defRPr>
            </a:lvl1pPr>
            <a:lvl2pPr marL="742950" indent="-285750">
              <a:spcBef>
                <a:spcPct val="25000"/>
              </a:spcBef>
              <a:spcAft>
                <a:spcPct val="10000"/>
              </a:spcAft>
              <a:buClr>
                <a:schemeClr val="hlink"/>
              </a:buClr>
              <a:buSzPct val="60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5000"/>
              </a:spcBef>
              <a:spcAft>
                <a:spcPct val="1000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Aft>
                <a:spcPts val="0"/>
              </a:spcAft>
              <a:buNone/>
            </a:pPr>
            <a:r>
              <a:rPr lang="zh-CN" altLang="en-US" sz="1600" dirty="0">
                <a:solidFill>
                  <a:srgbClr val="FF0000"/>
                </a:solidFill>
              </a:rPr>
              <a:t>无功近场区</a:t>
            </a:r>
            <a:r>
              <a:rPr lang="zh-CN" altLang="en-US" sz="1600" dirty="0"/>
              <a:t>又称为电抗近场区</a:t>
            </a:r>
            <a:r>
              <a:rPr lang="en-US" altLang="zh-CN" sz="1600" dirty="0"/>
              <a:t>,</a:t>
            </a:r>
            <a:r>
              <a:rPr lang="zh-CN" altLang="en-US" sz="1600" dirty="0"/>
              <a:t>是一种</a:t>
            </a:r>
            <a:r>
              <a:rPr lang="zh-CN" altLang="en-US" sz="1600" b="1" dirty="0"/>
              <a:t>感应场</a:t>
            </a:r>
            <a:r>
              <a:rPr lang="zh-CN" altLang="en-US" sz="1600" dirty="0"/>
              <a:t> </a:t>
            </a:r>
            <a:endParaRPr lang="en-US" altLang="zh-CN" sz="1600" dirty="0"/>
          </a:p>
        </p:txBody>
      </p:sp>
      <p:sp>
        <p:nvSpPr>
          <p:cNvPr id="271368" name="Rectangle 8">
            <a:extLst>
              <a:ext uri="{FF2B5EF4-FFF2-40B4-BE49-F238E27FC236}">
                <a16:creationId xmlns:a16="http://schemas.microsoft.com/office/drawing/2014/main" id="{2C5D4913-6884-4093-8813-41B35C70A170}"/>
              </a:ext>
            </a:extLst>
          </p:cNvPr>
          <p:cNvSpPr>
            <a:spLocks noChangeArrowheads="1"/>
          </p:cNvSpPr>
          <p:nvPr/>
        </p:nvSpPr>
        <p:spPr bwMode="auto">
          <a:xfrm>
            <a:off x="4139952" y="5641387"/>
            <a:ext cx="4438709"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Bef>
                <a:spcPts val="600"/>
              </a:spcBef>
            </a:pPr>
            <a:r>
              <a:rPr lang="zh-CN" altLang="en-US" sz="1800" b="1" dirty="0">
                <a:solidFill>
                  <a:srgbClr val="FFFF00"/>
                </a:solidFill>
                <a:ea typeface="宋体" panose="02010600030101010101" pitchFamily="2" charset="-122"/>
              </a:rPr>
              <a:t>辐射场中，能量是以电磁波形式向外传播</a:t>
            </a:r>
            <a:endParaRPr lang="zh-CN" altLang="en-US" sz="1800" dirty="0">
              <a:solidFill>
                <a:srgbClr val="FFFF00"/>
              </a:solidFill>
              <a:ea typeface="宋体" panose="02010600030101010101" pitchFamily="2" charset="-122"/>
            </a:endParaRPr>
          </a:p>
        </p:txBody>
      </p:sp>
      <p:sp>
        <p:nvSpPr>
          <p:cNvPr id="7" name="Rectangle 8">
            <a:extLst>
              <a:ext uri="{FF2B5EF4-FFF2-40B4-BE49-F238E27FC236}">
                <a16:creationId xmlns:a16="http://schemas.microsoft.com/office/drawing/2014/main" id="{9ED11381-EB73-4960-AC2A-8482B01A140F}"/>
              </a:ext>
            </a:extLst>
          </p:cNvPr>
          <p:cNvSpPr>
            <a:spLocks noChangeArrowheads="1"/>
          </p:cNvSpPr>
          <p:nvPr/>
        </p:nvSpPr>
        <p:spPr bwMode="auto">
          <a:xfrm>
            <a:off x="1259632" y="5390825"/>
            <a:ext cx="2448272" cy="5847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spcAft>
                <a:spcPts val="0"/>
              </a:spcAft>
              <a:buNone/>
            </a:pPr>
            <a:r>
              <a:rPr lang="zh-CN" altLang="en-US" sz="1600" b="1" dirty="0">
                <a:solidFill>
                  <a:srgbClr val="FFFF00"/>
                </a:solidFill>
                <a:highlight>
                  <a:srgbClr val="0000FF"/>
                </a:highlight>
              </a:rPr>
              <a:t>能量以磁场、电场形式相互转换，并不向外传播</a:t>
            </a:r>
            <a:endParaRPr lang="zh-CN" altLang="en-US" sz="1600" dirty="0">
              <a:highlight>
                <a:srgbClr val="0000FF"/>
              </a:highligh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71365"/>
                                        </p:tgtEl>
                                        <p:attrNameLst>
                                          <p:attrName>style.visibility</p:attrName>
                                        </p:attrNameLst>
                                      </p:cBhvr>
                                      <p:to>
                                        <p:strVal val="visible"/>
                                      </p:to>
                                    </p:set>
                                    <p:animEffect transition="in" filter="circle(in)">
                                      <p:cBhvr>
                                        <p:cTn id="7" dur="2000"/>
                                        <p:tgtEl>
                                          <p:spTgt spid="2713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1366"/>
                                        </p:tgtEl>
                                        <p:attrNameLst>
                                          <p:attrName>style.visibility</p:attrName>
                                        </p:attrNameLst>
                                      </p:cBhvr>
                                      <p:to>
                                        <p:strVal val="visible"/>
                                      </p:to>
                                    </p:set>
                                  </p:childTnLst>
                                </p:cTn>
                              </p:par>
                            </p:childTnLst>
                          </p:cTn>
                        </p:par>
                        <p:par>
                          <p:cTn id="12" fill="hold">
                            <p:stCondLst>
                              <p:cond delay="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1368"/>
                                        </p:tgtEl>
                                        <p:attrNameLst>
                                          <p:attrName>style.visibility</p:attrName>
                                        </p:attrNameLst>
                                      </p:cBhvr>
                                      <p:to>
                                        <p:strVal val="visible"/>
                                      </p:to>
                                    </p:set>
                                    <p:anim calcmode="lin" valueType="num">
                                      <p:cBhvr additive="base">
                                        <p:cTn id="21" dur="500" fill="hold"/>
                                        <p:tgtEl>
                                          <p:spTgt spid="271368"/>
                                        </p:tgtEl>
                                        <p:attrNameLst>
                                          <p:attrName>ppt_x</p:attrName>
                                        </p:attrNameLst>
                                      </p:cBhvr>
                                      <p:tavLst>
                                        <p:tav tm="0">
                                          <p:val>
                                            <p:strVal val="#ppt_x"/>
                                          </p:val>
                                        </p:tav>
                                        <p:tav tm="100000">
                                          <p:val>
                                            <p:strVal val="#ppt_x"/>
                                          </p:val>
                                        </p:tav>
                                      </p:tavLst>
                                    </p:anim>
                                    <p:anim calcmode="lin" valueType="num">
                                      <p:cBhvr additive="base">
                                        <p:cTn id="22"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6" grpId="0"/>
      <p:bldP spid="271368"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9D20037F-BCE2-4C80-B661-ADD71306987F}"/>
              </a:ext>
            </a:extLst>
          </p:cNvPr>
          <p:cNvSpPr>
            <a:spLocks noGrp="1" noChangeArrowheads="1"/>
          </p:cNvSpPr>
          <p:nvPr>
            <p:ph type="body" sz="half" idx="1"/>
          </p:nvPr>
        </p:nvSpPr>
        <p:spPr>
          <a:xfrm>
            <a:off x="25794" y="1175830"/>
            <a:ext cx="5292080" cy="661730"/>
          </a:xfrm>
        </p:spPr>
        <p:txBody>
          <a:bodyPr>
            <a:normAutofit/>
          </a:bodyPr>
          <a:lstStyle/>
          <a:p>
            <a:pPr>
              <a:buFont typeface="Wingdings" panose="05000000000000000000" pitchFamily="2" charset="2"/>
              <a:buNone/>
            </a:pPr>
            <a:r>
              <a:rPr lang="zh-CN" altLang="en-US" sz="1800" dirty="0"/>
              <a:t> 天线的方向性图是指该辐射区域中辐射场的角度分布</a:t>
            </a:r>
            <a:r>
              <a:rPr lang="en-US" altLang="zh-CN" sz="1800" dirty="0"/>
              <a:t>, </a:t>
            </a:r>
            <a:r>
              <a:rPr lang="zh-CN" altLang="en-US" sz="1800" dirty="0"/>
              <a:t>公认的辐射近场区与远场区的分界距离</a:t>
            </a:r>
            <a:r>
              <a:rPr lang="en-US" altLang="zh-CN" sz="1800" dirty="0"/>
              <a:t>R</a:t>
            </a:r>
            <a:r>
              <a:rPr lang="zh-CN" altLang="en-US" sz="1800" dirty="0"/>
              <a:t>为</a:t>
            </a:r>
          </a:p>
        </p:txBody>
      </p:sp>
      <p:sp>
        <p:nvSpPr>
          <p:cNvPr id="273412" name="Rectangle 4">
            <a:extLst>
              <a:ext uri="{FF2B5EF4-FFF2-40B4-BE49-F238E27FC236}">
                <a16:creationId xmlns:a16="http://schemas.microsoft.com/office/drawing/2014/main" id="{0DB4C424-7F04-45F8-BD9E-3354EC37FA01}"/>
              </a:ext>
            </a:extLst>
          </p:cNvPr>
          <p:cNvSpPr>
            <a:spLocks noChangeArrowheads="1"/>
          </p:cNvSpPr>
          <p:nvPr/>
        </p:nvSpPr>
        <p:spPr bwMode="auto">
          <a:xfrm>
            <a:off x="2843213" y="333375"/>
            <a:ext cx="3744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fontAlgn="base">
              <a:spcBef>
                <a:spcPct val="0"/>
              </a:spcBef>
              <a:spcAft>
                <a:spcPct val="0"/>
              </a:spcAft>
              <a:defRPr sz="2400">
                <a:solidFill>
                  <a:schemeClr val="tx1"/>
                </a:solidFill>
                <a:latin typeface="Times New Roman" panose="02020603050405020304" pitchFamily="18" charset="0"/>
              </a:defRPr>
            </a:lvl6pPr>
            <a:lvl7pPr marL="914400" fontAlgn="base">
              <a:spcBef>
                <a:spcPct val="0"/>
              </a:spcBef>
              <a:spcAft>
                <a:spcPct val="0"/>
              </a:spcAft>
              <a:defRPr sz="2400">
                <a:solidFill>
                  <a:schemeClr val="tx1"/>
                </a:solidFill>
                <a:latin typeface="Times New Roman" panose="02020603050405020304" pitchFamily="18" charset="0"/>
              </a:defRPr>
            </a:lvl7pPr>
            <a:lvl8pPr marL="1371600" fontAlgn="base">
              <a:spcBef>
                <a:spcPct val="0"/>
              </a:spcBef>
              <a:spcAft>
                <a:spcPct val="0"/>
              </a:spcAft>
              <a:defRPr sz="2400">
                <a:solidFill>
                  <a:schemeClr val="tx1"/>
                </a:solidFill>
                <a:latin typeface="Times New Roman" panose="02020603050405020304" pitchFamily="18" charset="0"/>
              </a:defRPr>
            </a:lvl8pPr>
            <a:lvl9pPr marL="1828800" fontAlgn="base">
              <a:spcBef>
                <a:spcPct val="0"/>
              </a:spcBef>
              <a:spcAft>
                <a:spcPct val="0"/>
              </a:spcAft>
              <a:defRPr sz="2400">
                <a:solidFill>
                  <a:schemeClr val="tx1"/>
                </a:solidFill>
                <a:latin typeface="Times New Roman" panose="02020603050405020304" pitchFamily="18" charset="0"/>
              </a:defRPr>
            </a:lvl9pPr>
          </a:lstStyle>
          <a:p>
            <a:pPr algn="ctr"/>
            <a:r>
              <a:rPr lang="zh-CN" altLang="en-US" b="1" dirty="0">
                <a:solidFill>
                  <a:schemeClr val="tx2"/>
                </a:solidFill>
                <a:latin typeface="Arial" panose="020B0604020202020204" pitchFamily="34" charset="0"/>
                <a:ea typeface="宋体" panose="02010600030101010101" pitchFamily="2" charset="-122"/>
              </a:rPr>
              <a:t>天线的方向性图</a:t>
            </a:r>
          </a:p>
        </p:txBody>
      </p:sp>
      <p:grpSp>
        <p:nvGrpSpPr>
          <p:cNvPr id="4" name="组合 3">
            <a:extLst>
              <a:ext uri="{FF2B5EF4-FFF2-40B4-BE49-F238E27FC236}">
                <a16:creationId xmlns:a16="http://schemas.microsoft.com/office/drawing/2014/main" id="{E174EAFC-813E-4DAD-9EB5-BD7643E4D299}"/>
              </a:ext>
            </a:extLst>
          </p:cNvPr>
          <p:cNvGrpSpPr/>
          <p:nvPr/>
        </p:nvGrpSpPr>
        <p:grpSpPr>
          <a:xfrm>
            <a:off x="463984" y="2444115"/>
            <a:ext cx="3722053" cy="984885"/>
            <a:chOff x="487971" y="2465352"/>
            <a:chExt cx="3722053" cy="984885"/>
          </a:xfrm>
        </p:grpSpPr>
        <p:graphicFrame>
          <p:nvGraphicFramePr>
            <p:cNvPr id="273411" name="Object 3">
              <a:extLst>
                <a:ext uri="{FF2B5EF4-FFF2-40B4-BE49-F238E27FC236}">
                  <a16:creationId xmlns:a16="http://schemas.microsoft.com/office/drawing/2014/main" id="{13E89B14-460E-4CFE-AEF1-BA15088946B7}"/>
                </a:ext>
              </a:extLst>
            </p:cNvPr>
            <p:cNvGraphicFramePr>
              <a:graphicFrameLocks noGrp="1" noChangeAspect="1"/>
            </p:cNvGraphicFramePr>
            <p:nvPr>
              <p:ph sz="half" idx="2"/>
              <p:extLst>
                <p:ext uri="{D42A27DB-BD31-4B8C-83A1-F6EECF244321}">
                  <p14:modId xmlns:p14="http://schemas.microsoft.com/office/powerpoint/2010/main" val="3480137758"/>
                </p:ext>
              </p:extLst>
            </p:nvPr>
          </p:nvGraphicFramePr>
          <p:xfrm>
            <a:off x="487971" y="2508353"/>
            <a:ext cx="2033096" cy="792162"/>
          </p:xfrm>
          <a:graphic>
            <a:graphicData uri="http://schemas.openxmlformats.org/presentationml/2006/ole">
              <mc:AlternateContent xmlns:mc="http://schemas.openxmlformats.org/markup-compatibility/2006">
                <mc:Choice xmlns:v="urn:schemas-microsoft-com:vml" Requires="v">
                  <p:oleObj spid="_x0000_s365617" r:id="rId3" imgW="585851" imgH="420515" progId="Equation.DSMT4">
                    <p:embed/>
                  </p:oleObj>
                </mc:Choice>
                <mc:Fallback>
                  <p:oleObj r:id="rId3" imgW="585851" imgH="420515" progId="Equation.DSMT4">
                    <p:embed/>
                    <p:pic>
                      <p:nvPicPr>
                        <p:cNvPr id="273411" name="Object 3">
                          <a:extLst>
                            <a:ext uri="{FF2B5EF4-FFF2-40B4-BE49-F238E27FC236}">
                              <a16:creationId xmlns:a16="http://schemas.microsoft.com/office/drawing/2014/main" id="{13E89B14-460E-4CFE-AEF1-BA15088946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71" y="2508353"/>
                          <a:ext cx="2033096" cy="792162"/>
                        </a:xfrm>
                        <a:prstGeom prst="rect">
                          <a:avLst/>
                        </a:prstGeom>
                        <a:noFill/>
                        <a:ln>
                          <a:solidFill>
                            <a:srgbClr val="FF0000"/>
                          </a:solidFill>
                        </a:ln>
                      </p:spPr>
                    </p:pic>
                  </p:oleObj>
                </mc:Fallback>
              </mc:AlternateContent>
            </a:graphicData>
          </a:graphic>
        </p:graphicFrame>
        <p:sp>
          <p:nvSpPr>
            <p:cNvPr id="273414" name="Rectangle 6">
              <a:extLst>
                <a:ext uri="{FF2B5EF4-FFF2-40B4-BE49-F238E27FC236}">
                  <a16:creationId xmlns:a16="http://schemas.microsoft.com/office/drawing/2014/main" id="{3868D62F-684C-4FC9-96E9-F9576063FC72}"/>
                </a:ext>
              </a:extLst>
            </p:cNvPr>
            <p:cNvSpPr>
              <a:spLocks noChangeArrowheads="1"/>
            </p:cNvSpPr>
            <p:nvPr/>
          </p:nvSpPr>
          <p:spPr bwMode="auto">
            <a:xfrm>
              <a:off x="2627784" y="2465352"/>
              <a:ext cx="1582240" cy="984885"/>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600"/>
                </a:spcBef>
              </a:pPr>
              <a:r>
                <a:rPr lang="en-US" altLang="zh-CN" sz="1600" dirty="0">
                  <a:ea typeface="宋体" panose="02010600030101010101" pitchFamily="2" charset="-122"/>
                </a:rPr>
                <a:t>D</a:t>
              </a:r>
              <a:r>
                <a:rPr lang="zh-CN" altLang="en-US" sz="1600" dirty="0">
                  <a:ea typeface="宋体" panose="02010600030101010101" pitchFamily="2" charset="-122"/>
                </a:rPr>
                <a:t>为天线直径；</a:t>
              </a:r>
            </a:p>
            <a:p>
              <a:pPr>
                <a:spcBef>
                  <a:spcPts val="600"/>
                </a:spcBef>
              </a:pPr>
              <a:r>
                <a:rPr lang="zh-CN" altLang="en-US" sz="1600" dirty="0">
                  <a:ea typeface="宋体" panose="02010600030101010101" pitchFamily="2" charset="-122"/>
                </a:rPr>
                <a:t>    </a:t>
              </a:r>
              <a:r>
                <a:rPr lang="zh-CN" altLang="en-US" sz="1600" dirty="0">
                  <a:ea typeface="宋体" panose="02010600030101010101" pitchFamily="2" charset="-122"/>
                  <a:sym typeface="Arial" panose="020B0604020202020204" pitchFamily="34" charset="0"/>
                </a:rPr>
                <a:t>λ</a:t>
              </a:r>
              <a:r>
                <a:rPr lang="zh-CN" altLang="en-US" sz="1600" dirty="0">
                  <a:ea typeface="宋体" panose="02010600030101010101" pitchFamily="2" charset="-122"/>
                </a:rPr>
                <a:t>为天线波长</a:t>
              </a:r>
              <a:endParaRPr lang="en-US" altLang="zh-CN" sz="1600" dirty="0">
                <a:ea typeface="宋体" panose="02010600030101010101" pitchFamily="2" charset="-122"/>
              </a:endParaRPr>
            </a:p>
            <a:p>
              <a:pPr>
                <a:spcBef>
                  <a:spcPts val="600"/>
                </a:spcBef>
              </a:pPr>
              <a:r>
                <a:rPr lang="en-US" altLang="zh-CN" sz="1600" dirty="0">
                  <a:ea typeface="宋体" panose="02010600030101010101" pitchFamily="2" charset="-122"/>
                </a:rPr>
                <a:t>D&gt;&gt;</a:t>
              </a:r>
              <a:r>
                <a:rPr lang="zh-CN" altLang="en-US" sz="1600" dirty="0">
                  <a:ea typeface="宋体" panose="02010600030101010101" pitchFamily="2" charset="-122"/>
                  <a:sym typeface="Arial" panose="020B0604020202020204" pitchFamily="34" charset="0"/>
                </a:rPr>
                <a:t>λ</a:t>
              </a:r>
            </a:p>
          </p:txBody>
        </p:sp>
      </p:grpSp>
      <p:sp>
        <p:nvSpPr>
          <p:cNvPr id="273415" name="Rectangle 7">
            <a:extLst>
              <a:ext uri="{FF2B5EF4-FFF2-40B4-BE49-F238E27FC236}">
                <a16:creationId xmlns:a16="http://schemas.microsoft.com/office/drawing/2014/main" id="{6CC0977E-C58D-4134-A9C1-8299F6A0AF28}"/>
              </a:ext>
            </a:extLst>
          </p:cNvPr>
          <p:cNvSpPr>
            <a:spLocks noChangeArrowheads="1"/>
          </p:cNvSpPr>
          <p:nvPr/>
        </p:nvSpPr>
        <p:spPr bwMode="auto">
          <a:xfrm>
            <a:off x="356954" y="4161569"/>
            <a:ext cx="4455184" cy="196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5000"/>
              </a:lnSpc>
              <a:spcBef>
                <a:spcPts val="1200"/>
              </a:spcBef>
            </a:pPr>
            <a:r>
              <a:rPr lang="zh-CN" altLang="en-US" sz="1800" dirty="0">
                <a:ea typeface="宋体" panose="02010600030101010101" pitchFamily="2" charset="-122"/>
              </a:rPr>
              <a:t>对于天线而言，当天线的最大尺寸</a:t>
            </a:r>
            <a:r>
              <a:rPr lang="en-US" altLang="zh-CN" sz="1800" dirty="0">
                <a:ea typeface="宋体" panose="02010600030101010101" pitchFamily="2" charset="-122"/>
              </a:rPr>
              <a:t>L</a:t>
            </a:r>
            <a:r>
              <a:rPr lang="zh-CN" altLang="en-US" sz="1800" dirty="0">
                <a:ea typeface="宋体" panose="02010600030101010101" pitchFamily="2" charset="-122"/>
              </a:rPr>
              <a:t>小于波长时，天线周围只存在无功近场区与辐射远场区，没有辐射近场区。</a:t>
            </a:r>
          </a:p>
          <a:p>
            <a:pPr>
              <a:lnSpc>
                <a:spcPct val="105000"/>
              </a:lnSpc>
              <a:spcBef>
                <a:spcPts val="1200"/>
              </a:spcBef>
            </a:pPr>
            <a:r>
              <a:rPr lang="zh-CN" altLang="en-US" sz="1800" dirty="0">
                <a:ea typeface="宋体" panose="02010600030101010101" pitchFamily="2" charset="-122"/>
              </a:rPr>
              <a:t>  无功近场区的外界约为</a:t>
            </a:r>
            <a:r>
              <a:rPr lang="zh-CN" altLang="en-US" sz="1800" dirty="0">
                <a:solidFill>
                  <a:srgbClr val="FF0066"/>
                </a:solidFill>
                <a:ea typeface="宋体" panose="02010600030101010101" pitchFamily="2" charset="-122"/>
                <a:sym typeface="Arial" panose="020B0604020202020204" pitchFamily="34" charset="0"/>
              </a:rPr>
              <a:t>λ/2π</a:t>
            </a:r>
            <a:r>
              <a:rPr lang="zh-CN" altLang="en-US" sz="1800" dirty="0">
                <a:ea typeface="宋体" panose="02010600030101010101" pitchFamily="2" charset="-122"/>
              </a:rPr>
              <a:t>，超过了这个距离，辐射场就占主要优势。通常将满足的天线称为小天线。</a:t>
            </a:r>
          </a:p>
        </p:txBody>
      </p:sp>
      <p:pic>
        <p:nvPicPr>
          <p:cNvPr id="273416" name="Picture 8">
            <a:extLst>
              <a:ext uri="{FF2B5EF4-FFF2-40B4-BE49-F238E27FC236}">
                <a16:creationId xmlns:a16="http://schemas.microsoft.com/office/drawing/2014/main" id="{7266268A-759D-4299-9D5A-9B85A91DB4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0072" y="1614059"/>
            <a:ext cx="3566974" cy="2580751"/>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B7ABD11A-A1AA-4701-80E2-016B9A589F6F}"/>
              </a:ext>
            </a:extLst>
          </p:cNvPr>
          <p:cNvPicPr>
            <a:picLocks noChangeAspect="1"/>
          </p:cNvPicPr>
          <p:nvPr/>
        </p:nvPicPr>
        <p:blipFill>
          <a:blip r:embed="rId6"/>
          <a:stretch>
            <a:fillRect/>
          </a:stretch>
        </p:blipFill>
        <p:spPr>
          <a:xfrm>
            <a:off x="5076056" y="4633039"/>
            <a:ext cx="3710990" cy="13882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73410">
                                            <p:txEl>
                                              <p:pRg st="0" end="0"/>
                                            </p:txEl>
                                          </p:spTgt>
                                        </p:tgtEl>
                                        <p:attrNameLst>
                                          <p:attrName>style.visibility</p:attrName>
                                        </p:attrNameLst>
                                      </p:cBhvr>
                                      <p:to>
                                        <p:strVal val="visible"/>
                                      </p:to>
                                    </p:set>
                                    <p:anim calcmode="lin" valueType="num">
                                      <p:cBhvr additive="base">
                                        <p:cTn id="7" dur="500" fill="hold"/>
                                        <p:tgtEl>
                                          <p:spTgt spid="2734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34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3416"/>
                                        </p:tgtEl>
                                        <p:attrNameLst>
                                          <p:attrName>style.visibility</p:attrName>
                                        </p:attrNameLst>
                                      </p:cBhvr>
                                      <p:to>
                                        <p:strVal val="visible"/>
                                      </p:to>
                                    </p:set>
                                    <p:anim calcmode="lin" valueType="num">
                                      <p:cBhvr additive="base">
                                        <p:cTn id="13" dur="500" fill="hold"/>
                                        <p:tgtEl>
                                          <p:spTgt spid="273416"/>
                                        </p:tgtEl>
                                        <p:attrNameLst>
                                          <p:attrName>ppt_x</p:attrName>
                                        </p:attrNameLst>
                                      </p:cBhvr>
                                      <p:tavLst>
                                        <p:tav tm="0">
                                          <p:val>
                                            <p:strVal val="#ppt_x"/>
                                          </p:val>
                                        </p:tav>
                                        <p:tav tm="100000">
                                          <p:val>
                                            <p:strVal val="#ppt_x"/>
                                          </p:val>
                                        </p:tav>
                                      </p:tavLst>
                                    </p:anim>
                                    <p:anim calcmode="lin" valueType="num">
                                      <p:cBhvr additive="base">
                                        <p:cTn id="14" dur="500" fill="hold"/>
                                        <p:tgtEl>
                                          <p:spTgt spid="27341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73415"/>
                                        </p:tgtEl>
                                        <p:attrNameLst>
                                          <p:attrName>style.visibility</p:attrName>
                                        </p:attrNameLst>
                                      </p:cBhvr>
                                      <p:to>
                                        <p:strVal val="visible"/>
                                      </p:to>
                                    </p:set>
                                    <p:animEffect transition="in" filter="fade">
                                      <p:cBhvr>
                                        <p:cTn id="25" dur="1000"/>
                                        <p:tgtEl>
                                          <p:spTgt spid="273415"/>
                                        </p:tgtEl>
                                      </p:cBhvr>
                                    </p:animEffect>
                                    <p:anim calcmode="lin" valueType="num">
                                      <p:cBhvr>
                                        <p:cTn id="26" dur="1000" fill="hold"/>
                                        <p:tgtEl>
                                          <p:spTgt spid="273415"/>
                                        </p:tgtEl>
                                        <p:attrNameLst>
                                          <p:attrName>ppt_x</p:attrName>
                                        </p:attrNameLst>
                                      </p:cBhvr>
                                      <p:tavLst>
                                        <p:tav tm="0">
                                          <p:val>
                                            <p:strVal val="#ppt_x"/>
                                          </p:val>
                                        </p:tav>
                                        <p:tav tm="100000">
                                          <p:val>
                                            <p:strVal val="#ppt_x"/>
                                          </p:val>
                                        </p:tav>
                                      </p:tavLst>
                                    </p:anim>
                                    <p:anim calcmode="lin" valueType="num">
                                      <p:cBhvr>
                                        <p:cTn id="27" dur="1000" fill="hold"/>
                                        <p:tgtEl>
                                          <p:spTgt spid="27341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build="p"/>
      <p:bldP spid="2734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4">
            <a:extLst>
              <a:ext uri="{FF2B5EF4-FFF2-40B4-BE49-F238E27FC236}">
                <a16:creationId xmlns:a16="http://schemas.microsoft.com/office/drawing/2014/main" id="{9EADF33F-4D4C-4BE6-8D2E-549EABF9F4AE}"/>
              </a:ext>
            </a:extLst>
          </p:cNvPr>
          <p:cNvSpPr>
            <a:spLocks noChangeArrowheads="1"/>
          </p:cNvSpPr>
          <p:nvPr/>
        </p:nvSpPr>
        <p:spPr bwMode="auto">
          <a:xfrm>
            <a:off x="3541392" y="241300"/>
            <a:ext cx="2659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ctr" latinLnBrk="0">
              <a:spcBef>
                <a:spcPct val="0"/>
              </a:spcBef>
              <a:buFontTx/>
              <a:buNone/>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近场与远场的计算</a:t>
            </a:r>
          </a:p>
        </p:txBody>
      </p:sp>
      <p:sp>
        <p:nvSpPr>
          <p:cNvPr id="11267" name="TextBox 247">
            <a:extLst>
              <a:ext uri="{FF2B5EF4-FFF2-40B4-BE49-F238E27FC236}">
                <a16:creationId xmlns:a16="http://schemas.microsoft.com/office/drawing/2014/main" id="{C19BD5AD-6DEE-4F28-8FCB-73D3118E8DE4}"/>
              </a:ext>
            </a:extLst>
          </p:cNvPr>
          <p:cNvSpPr txBox="1">
            <a:spLocks noChangeArrowheads="1"/>
          </p:cNvSpPr>
          <p:nvPr/>
        </p:nvSpPr>
        <p:spPr bwMode="auto">
          <a:xfrm>
            <a:off x="179512" y="1163489"/>
            <a:ext cx="8462962"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latinLnBrk="0">
              <a:buClr>
                <a:schemeClr val="hlink"/>
              </a:buClr>
              <a:buFont typeface="Wingdings" panose="05000000000000000000" pitchFamily="2" charset="2"/>
              <a:buChar char="v"/>
            </a:pPr>
            <a:r>
              <a:rPr lang="zh-CN" altLang="en-US" sz="2000" dirty="0">
                <a:latin typeface="Verdana" panose="020B0604030504040204" pitchFamily="34" charset="0"/>
                <a:ea typeface="굴림" panose="020B0600000101010101" pitchFamily="34" charset="-127"/>
              </a:rPr>
              <a:t>根据观测点与天线的距离</a:t>
            </a:r>
            <a:r>
              <a:rPr lang="en-US" altLang="zh-CN" sz="2000" dirty="0">
                <a:latin typeface="Verdana" panose="020B0604030504040204" pitchFamily="34" charset="0"/>
                <a:ea typeface="굴림" panose="020B0600000101010101" pitchFamily="34" charset="-127"/>
              </a:rPr>
              <a:t>(</a:t>
            </a:r>
            <a:r>
              <a:rPr lang="zh-CN" altLang="en-US" sz="2000" dirty="0">
                <a:latin typeface="Verdana" panose="020B0604030504040204" pitchFamily="34" charset="0"/>
                <a:ea typeface="굴림" panose="020B0600000101010101" pitchFamily="34" charset="-127"/>
              </a:rPr>
              <a:t>与天线的最大尺寸有关）： </a:t>
            </a:r>
            <a:endParaRPr lang="en-US" altLang="zh-CN" sz="2000" dirty="0">
              <a:latin typeface="Verdana" panose="020B0604030504040204" pitchFamily="34" charset="0"/>
              <a:ea typeface="굴림" panose="020B0600000101010101" pitchFamily="34" charset="-127"/>
            </a:endParaRPr>
          </a:p>
          <a:p>
            <a:pPr lvl="1" latinLnBrk="0">
              <a:buClr>
                <a:schemeClr val="accent1"/>
              </a:buClr>
              <a:buFont typeface="Wingdings" panose="05000000000000000000" pitchFamily="2" charset="2"/>
              <a:buNone/>
            </a:pPr>
            <a:r>
              <a:rPr lang="zh-CN" altLang="en-US" sz="2000" dirty="0">
                <a:latin typeface="Arial" panose="020B0604020202020204" pitchFamily="34" charset="0"/>
                <a:ea typeface="굴림" panose="020B0600000101010101" pitchFamily="34" charset="-127"/>
              </a:rPr>
              <a:t>  说明： </a:t>
            </a:r>
            <a:r>
              <a:rPr lang="en-US" altLang="zh-CN" sz="2000" dirty="0">
                <a:latin typeface="Arial" panose="020B0604020202020204" pitchFamily="34" charset="0"/>
                <a:ea typeface="굴림" panose="020B0600000101010101" pitchFamily="34" charset="-127"/>
              </a:rPr>
              <a:t>R</a:t>
            </a:r>
            <a:r>
              <a:rPr lang="zh-CN" altLang="en-US" sz="1800" u="sng" dirty="0">
                <a:latin typeface="Arial" panose="020B0604020202020204" pitchFamily="34" charset="0"/>
                <a:ea typeface="굴림" panose="020B0600000101010101" pitchFamily="34" charset="-127"/>
              </a:rPr>
              <a:t>为观察点到天线的距离，</a:t>
            </a:r>
            <a:r>
              <a:rPr lang="en-US" altLang="zh-CN" sz="1800" u="sng" dirty="0">
                <a:latin typeface="Arial" panose="020B0604020202020204" pitchFamily="34" charset="0"/>
                <a:ea typeface="굴림" panose="020B0600000101010101" pitchFamily="34" charset="-127"/>
              </a:rPr>
              <a:t>D</a:t>
            </a:r>
            <a:r>
              <a:rPr lang="zh-CN" altLang="en-US" sz="1800" u="sng" dirty="0">
                <a:latin typeface="Arial" panose="020B0604020202020204" pitchFamily="34" charset="0"/>
                <a:ea typeface="굴림" panose="020B0600000101010101" pitchFamily="34" charset="-127"/>
              </a:rPr>
              <a:t>为天线的直径， </a:t>
            </a:r>
            <a:r>
              <a:rPr lang="en-US" altLang="zh-CN" sz="1800" u="sng" dirty="0">
                <a:latin typeface="Arial" panose="020B0604020202020204" pitchFamily="34" charset="0"/>
                <a:ea typeface="굴림" panose="020B0600000101010101" pitchFamily="34" charset="-127"/>
              </a:rPr>
              <a:t>λ</a:t>
            </a:r>
            <a:r>
              <a:rPr lang="zh-CN" altLang="en-US" sz="1800" u="sng" dirty="0">
                <a:latin typeface="Arial" panose="020B0604020202020204" pitchFamily="34" charset="0"/>
                <a:ea typeface="굴림" panose="020B0600000101010101" pitchFamily="34" charset="-127"/>
              </a:rPr>
              <a:t>为波长</a:t>
            </a:r>
          </a:p>
          <a:p>
            <a:pPr lvl="1" latinLnBrk="0">
              <a:spcBef>
                <a:spcPts val="600"/>
              </a:spcBef>
              <a:buClr>
                <a:schemeClr val="accent1"/>
              </a:buClr>
              <a:buFont typeface="Wingdings" panose="05000000000000000000" pitchFamily="2" charset="2"/>
              <a:buChar char="«"/>
            </a:pPr>
            <a:r>
              <a:rPr lang="zh-CN" altLang="en-US" sz="2000" b="1" dirty="0">
                <a:solidFill>
                  <a:srgbClr val="FF0000"/>
                </a:solidFill>
                <a:latin typeface="Arial" panose="020B0604020202020204" pitchFamily="34" charset="0"/>
                <a:ea typeface="굴림" panose="020B0600000101010101" pitchFamily="34" charset="-127"/>
              </a:rPr>
              <a:t>天线尺寸</a:t>
            </a:r>
            <a:r>
              <a:rPr lang="en-US" altLang="zh-CN" sz="2000" b="1" dirty="0">
                <a:solidFill>
                  <a:srgbClr val="FF0000"/>
                </a:solidFill>
                <a:latin typeface="Arial" panose="020B0604020202020204" pitchFamily="34" charset="0"/>
                <a:ea typeface="굴림" panose="020B0600000101010101" pitchFamily="34" charset="-127"/>
              </a:rPr>
              <a:t>&lt; </a:t>
            </a:r>
            <a:r>
              <a:rPr lang="zh-CN" altLang="en-US" sz="2000" b="1" dirty="0">
                <a:solidFill>
                  <a:srgbClr val="FF0000"/>
                </a:solidFill>
                <a:latin typeface="Arial" panose="020B0604020202020204" pitchFamily="34" charset="0"/>
                <a:ea typeface="굴림" panose="020B0600000101010101" pitchFamily="34" charset="-127"/>
              </a:rPr>
              <a:t>波长  时， 边界</a:t>
            </a:r>
            <a:r>
              <a:rPr lang="zh-CN" altLang="en-US" sz="2400" b="1" dirty="0">
                <a:solidFill>
                  <a:srgbClr val="FF0000"/>
                </a:solidFill>
                <a:latin typeface="Arial" panose="020B0604020202020204" pitchFamily="34" charset="0"/>
                <a:ea typeface="굴림" panose="020B0600000101010101" pitchFamily="34" charset="-127"/>
              </a:rPr>
              <a:t> </a:t>
            </a:r>
            <a:r>
              <a:rPr lang="en-US" altLang="zh-CN" sz="2400" b="1" dirty="0">
                <a:solidFill>
                  <a:srgbClr val="FF0000"/>
                </a:solidFill>
                <a:latin typeface="Arial" panose="020B0604020202020204" pitchFamily="34" charset="0"/>
                <a:ea typeface="굴림" panose="020B0600000101010101" pitchFamily="34" charset="-127"/>
              </a:rPr>
              <a:t> R= λ/2π </a:t>
            </a:r>
          </a:p>
          <a:p>
            <a:pPr lvl="1" latinLnBrk="0">
              <a:spcBef>
                <a:spcPts val="600"/>
              </a:spcBef>
              <a:buClr>
                <a:schemeClr val="accent1"/>
              </a:buClr>
              <a:buFont typeface="Wingdings" panose="05000000000000000000" pitchFamily="2" charset="2"/>
              <a:buChar char="«"/>
            </a:pPr>
            <a:r>
              <a:rPr lang="zh-CN" altLang="en-US" sz="2000" b="1" dirty="0">
                <a:solidFill>
                  <a:srgbClr val="FF0000"/>
                </a:solidFill>
                <a:latin typeface="Arial" panose="020B0604020202020204" pitchFamily="34" charset="0"/>
                <a:ea typeface="굴림" panose="020B0600000101010101" pitchFamily="34" charset="-127"/>
              </a:rPr>
              <a:t>天线尺寸 </a:t>
            </a:r>
            <a:r>
              <a:rPr lang="en-US" altLang="zh-CN" sz="2000" b="1" dirty="0">
                <a:solidFill>
                  <a:srgbClr val="FF0000"/>
                </a:solidFill>
                <a:latin typeface="Arial" panose="020B0604020202020204" pitchFamily="34" charset="0"/>
                <a:ea typeface="굴림" panose="020B0600000101010101" pitchFamily="34" charset="-127"/>
              </a:rPr>
              <a:t>&gt; </a:t>
            </a:r>
            <a:r>
              <a:rPr lang="zh-CN" altLang="en-US" sz="2000" b="1" dirty="0">
                <a:solidFill>
                  <a:srgbClr val="FF0000"/>
                </a:solidFill>
                <a:latin typeface="Arial" panose="020B0604020202020204" pitchFamily="34" charset="0"/>
                <a:ea typeface="굴림" panose="020B0600000101010101" pitchFamily="34" charset="-127"/>
              </a:rPr>
              <a:t>波长  时， 边界 </a:t>
            </a:r>
            <a:r>
              <a:rPr lang="en-US" altLang="zh-CN" sz="2400" b="1" dirty="0">
                <a:solidFill>
                  <a:srgbClr val="FF0000"/>
                </a:solidFill>
                <a:latin typeface="Arial" panose="020B0604020202020204" pitchFamily="34" charset="0"/>
                <a:ea typeface="굴림" panose="020B0600000101010101" pitchFamily="34" charset="-127"/>
              </a:rPr>
              <a:t>R = 2D</a:t>
            </a:r>
            <a:r>
              <a:rPr lang="en-US" altLang="zh-CN" sz="2400" b="1" baseline="30000" dirty="0">
                <a:solidFill>
                  <a:srgbClr val="FF0000"/>
                </a:solidFill>
                <a:latin typeface="Arial" panose="020B0604020202020204" pitchFamily="34" charset="0"/>
                <a:ea typeface="굴림" panose="020B0600000101010101" pitchFamily="34" charset="-127"/>
              </a:rPr>
              <a:t>2</a:t>
            </a:r>
            <a:r>
              <a:rPr lang="en-US" altLang="zh-CN" sz="2400" b="1" dirty="0">
                <a:solidFill>
                  <a:srgbClr val="FF0000"/>
                </a:solidFill>
                <a:latin typeface="Arial" panose="020B0604020202020204" pitchFamily="34" charset="0"/>
                <a:ea typeface="굴림" panose="020B0600000101010101" pitchFamily="34" charset="-127"/>
              </a:rPr>
              <a:t>/λ  </a:t>
            </a:r>
          </a:p>
        </p:txBody>
      </p:sp>
      <p:sp>
        <p:nvSpPr>
          <p:cNvPr id="6" name="TextBox 247">
            <a:extLst>
              <a:ext uri="{FF2B5EF4-FFF2-40B4-BE49-F238E27FC236}">
                <a16:creationId xmlns:a16="http://schemas.microsoft.com/office/drawing/2014/main" id="{E905232A-F38E-4907-88F0-DC5E5360EECD}"/>
              </a:ext>
            </a:extLst>
          </p:cNvPr>
          <p:cNvSpPr txBox="1">
            <a:spLocks noChangeArrowheads="1"/>
          </p:cNvSpPr>
          <p:nvPr/>
        </p:nvSpPr>
        <p:spPr bwMode="auto">
          <a:xfrm>
            <a:off x="755576" y="3263078"/>
            <a:ext cx="741682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latinLnBrk="0">
              <a:buClr>
                <a:schemeClr val="hlink"/>
              </a:buClr>
              <a:buFont typeface="Wingdings" panose="05000000000000000000" pitchFamily="2" charset="2"/>
              <a:buChar char="v"/>
            </a:pPr>
            <a:r>
              <a:rPr lang="zh-CN" altLang="en-US" sz="2000" dirty="0">
                <a:latin typeface="Verdana" panose="020B0604030504040204" pitchFamily="34" charset="0"/>
                <a:ea typeface="굴림" panose="020B0600000101010101" pitchFamily="34" charset="-127"/>
              </a:rPr>
              <a:t>例：天线直径</a:t>
            </a:r>
            <a:r>
              <a:rPr lang="en-US" altLang="zh-CN" sz="2000" dirty="0">
                <a:latin typeface="Verdana" panose="020B0604030504040204" pitchFamily="34" charset="0"/>
                <a:ea typeface="굴림" panose="020B0600000101010101" pitchFamily="34" charset="-127"/>
              </a:rPr>
              <a:t>D=0.1m</a:t>
            </a:r>
            <a:r>
              <a:rPr lang="zh-CN" altLang="en-US" sz="2000" dirty="0">
                <a:latin typeface="Verdana" panose="020B0604030504040204" pitchFamily="34" charset="0"/>
                <a:ea typeface="굴림" panose="020B0600000101010101" pitchFamily="34" charset="-127"/>
              </a:rPr>
              <a:t>，</a:t>
            </a:r>
            <a:r>
              <a:rPr lang="en-US" altLang="zh-CN" sz="1600" dirty="0">
                <a:latin typeface="Verdana" panose="020B0604030504040204" pitchFamily="34" charset="0"/>
                <a:ea typeface="굴림" panose="020B0600000101010101" pitchFamily="34" charset="-127"/>
              </a:rPr>
              <a:t> (C=3x10</a:t>
            </a:r>
            <a:r>
              <a:rPr lang="en-US" altLang="zh-CN" sz="1600" baseline="30000" dirty="0">
                <a:latin typeface="Verdana" panose="020B0604030504040204" pitchFamily="34" charset="0"/>
                <a:ea typeface="굴림" panose="020B0600000101010101" pitchFamily="34" charset="-127"/>
              </a:rPr>
              <a:t>8</a:t>
            </a:r>
            <a:r>
              <a:rPr lang="en-US" altLang="zh-CN" sz="1600" dirty="0">
                <a:latin typeface="Verdana" panose="020B0604030504040204" pitchFamily="34" charset="0"/>
                <a:ea typeface="굴림" panose="020B0600000101010101" pitchFamily="34" charset="-127"/>
              </a:rPr>
              <a:t>m/s)</a:t>
            </a:r>
            <a:r>
              <a:rPr lang="zh-CN" altLang="en-US" sz="2000" dirty="0">
                <a:latin typeface="Verdana" panose="020B0604030504040204" pitchFamily="34" charset="0"/>
                <a:ea typeface="굴림" panose="020B0600000101010101" pitchFamily="34" charset="-127"/>
              </a:rPr>
              <a:t>，当</a:t>
            </a:r>
            <a:r>
              <a:rPr lang="en-US" altLang="zh-CN" sz="2000" dirty="0">
                <a:latin typeface="Verdana" panose="020B0604030504040204" pitchFamily="34" charset="0"/>
                <a:ea typeface="굴림" panose="020B0600000101010101" pitchFamily="34" charset="-127"/>
              </a:rPr>
              <a:t>f</a:t>
            </a:r>
            <a:r>
              <a:rPr lang="zh-CN" altLang="en-US" sz="2000" dirty="0">
                <a:latin typeface="Verdana" panose="020B0604030504040204" pitchFamily="34" charset="0"/>
                <a:ea typeface="굴림" panose="020B0600000101010101" pitchFamily="34" charset="-127"/>
              </a:rPr>
              <a:t>不同时，</a:t>
            </a:r>
            <a:endParaRPr lang="en-US" altLang="zh-CN" sz="2000" dirty="0">
              <a:latin typeface="Verdana" panose="020B0604030504040204" pitchFamily="34" charset="0"/>
              <a:ea typeface="굴림" panose="020B0600000101010101" pitchFamily="34" charset="-127"/>
            </a:endParaRPr>
          </a:p>
          <a:p>
            <a:pPr marL="0" indent="0" latinLnBrk="0">
              <a:buClr>
                <a:schemeClr val="hlink"/>
              </a:buClr>
              <a:buNone/>
            </a:pPr>
            <a:r>
              <a:rPr lang="en-US" altLang="zh-CN" sz="2000" dirty="0">
                <a:latin typeface="Verdana" panose="020B0604030504040204" pitchFamily="34" charset="0"/>
                <a:ea typeface="굴림" panose="020B0600000101010101" pitchFamily="34" charset="-127"/>
              </a:rPr>
              <a:t>         </a:t>
            </a:r>
            <a:r>
              <a:rPr lang="zh-CN" altLang="en-US" sz="2000" dirty="0">
                <a:latin typeface="Verdana" panose="020B0604030504040204" pitchFamily="34" charset="0"/>
                <a:ea typeface="굴림" panose="020B0600000101010101" pitchFamily="34" charset="-127"/>
              </a:rPr>
              <a:t>其近场和远场的边界</a:t>
            </a:r>
            <a:endParaRPr lang="en-US" altLang="zh-CN" sz="2000" dirty="0">
              <a:latin typeface="Verdana" panose="020B0604030504040204" pitchFamily="34" charset="0"/>
              <a:ea typeface="굴림" panose="020B0600000101010101" pitchFamily="34" charset="-127"/>
            </a:endParaRPr>
          </a:p>
        </p:txBody>
      </p:sp>
      <p:graphicFrame>
        <p:nvGraphicFramePr>
          <p:cNvPr id="7" name="表格 6">
            <a:extLst>
              <a:ext uri="{FF2B5EF4-FFF2-40B4-BE49-F238E27FC236}">
                <a16:creationId xmlns:a16="http://schemas.microsoft.com/office/drawing/2014/main" id="{D90F1E05-07F3-4780-B524-221EF9FC9D5D}"/>
              </a:ext>
            </a:extLst>
          </p:cNvPr>
          <p:cNvGraphicFramePr>
            <a:graphicFrameLocks noGrp="1"/>
          </p:cNvGraphicFramePr>
          <p:nvPr>
            <p:extLst>
              <p:ext uri="{D42A27DB-BD31-4B8C-83A1-F6EECF244321}">
                <p14:modId xmlns:p14="http://schemas.microsoft.com/office/powerpoint/2010/main" val="4223095377"/>
              </p:ext>
            </p:extLst>
          </p:nvPr>
        </p:nvGraphicFramePr>
        <p:xfrm>
          <a:off x="971600" y="4120952"/>
          <a:ext cx="7716392" cy="2116358"/>
        </p:xfrm>
        <a:graphic>
          <a:graphicData uri="http://schemas.openxmlformats.org/drawingml/2006/table">
            <a:tbl>
              <a:tblPr firstRow="1" bandRow="1">
                <a:tableStyleId>{5C22544A-7EE6-4342-B048-85BDC9FD1C3A}</a:tableStyleId>
              </a:tblPr>
              <a:tblGrid>
                <a:gridCol w="1929098">
                  <a:extLst>
                    <a:ext uri="{9D8B030D-6E8A-4147-A177-3AD203B41FA5}">
                      <a16:colId xmlns:a16="http://schemas.microsoft.com/office/drawing/2014/main" val="20000"/>
                    </a:ext>
                  </a:extLst>
                </a:gridCol>
                <a:gridCol w="1929098">
                  <a:extLst>
                    <a:ext uri="{9D8B030D-6E8A-4147-A177-3AD203B41FA5}">
                      <a16:colId xmlns:a16="http://schemas.microsoft.com/office/drawing/2014/main" val="20001"/>
                    </a:ext>
                  </a:extLst>
                </a:gridCol>
                <a:gridCol w="1929098">
                  <a:extLst>
                    <a:ext uri="{9D8B030D-6E8A-4147-A177-3AD203B41FA5}">
                      <a16:colId xmlns:a16="http://schemas.microsoft.com/office/drawing/2014/main" val="20002"/>
                    </a:ext>
                  </a:extLst>
                </a:gridCol>
                <a:gridCol w="1929098">
                  <a:extLst>
                    <a:ext uri="{9D8B030D-6E8A-4147-A177-3AD203B41FA5}">
                      <a16:colId xmlns:a16="http://schemas.microsoft.com/office/drawing/2014/main" val="20003"/>
                    </a:ext>
                  </a:extLst>
                </a:gridCol>
              </a:tblGrid>
              <a:tr h="780794">
                <a:tc>
                  <a:txBody>
                    <a:bodyPr/>
                    <a:lstStyle/>
                    <a:p>
                      <a:pPr algn="ctr"/>
                      <a:r>
                        <a:rPr lang="zh-CN" altLang="en-US" sz="2000" dirty="0"/>
                        <a:t>频率</a:t>
                      </a:r>
                    </a:p>
                  </a:txBody>
                  <a:tcPr marL="91439" marR="91439" marT="45732" marB="45732"/>
                </a:tc>
                <a:tc>
                  <a:txBody>
                    <a:bodyPr/>
                    <a:lstStyle/>
                    <a:p>
                      <a:pPr algn="ctr"/>
                      <a:r>
                        <a:rPr lang="zh-CN" altLang="en-US" sz="2000" dirty="0"/>
                        <a:t>波长  </a:t>
                      </a:r>
                      <a:r>
                        <a:rPr lang="en-US" altLang="zh-CN" sz="2000" dirty="0"/>
                        <a:t>(</a:t>
                      </a:r>
                      <a:r>
                        <a:rPr lang="zh-CN" altLang="en-US" sz="2000" dirty="0"/>
                        <a:t>米）</a:t>
                      </a:r>
                      <a:endParaRPr lang="en-US" altLang="zh-CN" sz="2000" dirty="0"/>
                    </a:p>
                    <a:p>
                      <a:pPr algn="ctr"/>
                      <a:r>
                        <a:rPr lang="en-US" altLang="zh-CN" sz="2000" b="0" dirty="0"/>
                        <a:t>λ=c/f</a:t>
                      </a:r>
                      <a:endParaRPr lang="zh-CN" altLang="en-US" sz="2000" dirty="0"/>
                    </a:p>
                  </a:txBody>
                  <a:tcPr marL="91439" marR="91439" marT="45732" marB="45732"/>
                </a:tc>
                <a:tc>
                  <a:txBody>
                    <a:bodyPr/>
                    <a:lstStyle/>
                    <a:p>
                      <a:pPr algn="ctr"/>
                      <a:r>
                        <a:rPr lang="zh-CN" altLang="en-US" sz="2000" dirty="0"/>
                        <a:t>近场</a:t>
                      </a:r>
                      <a:endParaRPr lang="en-US" altLang="zh-CN" sz="2000" dirty="0"/>
                    </a:p>
                    <a:p>
                      <a:pPr algn="ctr"/>
                      <a:r>
                        <a:rPr lang="en-US" sz="2000" b="0" dirty="0"/>
                        <a:t>R= </a:t>
                      </a:r>
                      <a:r>
                        <a:rPr lang="en-US" altLang="zh-CN" sz="2000" b="0" dirty="0"/>
                        <a:t>λ</a:t>
                      </a:r>
                      <a:r>
                        <a:rPr lang="en-US" sz="2000" b="0" dirty="0"/>
                        <a:t>/2</a:t>
                      </a:r>
                      <a:r>
                        <a:rPr lang="en-US" altLang="zh-CN" sz="2000" b="0" dirty="0"/>
                        <a:t>π</a:t>
                      </a:r>
                      <a:r>
                        <a:rPr lang="en-US" sz="2000" b="0" dirty="0"/>
                        <a:t> </a:t>
                      </a:r>
                      <a:endParaRPr lang="zh-CN" altLang="en-US" sz="2000" dirty="0"/>
                    </a:p>
                  </a:txBody>
                  <a:tcPr marL="91439" marR="91439" marT="45732" marB="45732"/>
                </a:tc>
                <a:tc>
                  <a:txBody>
                    <a:bodyPr/>
                    <a:lstStyle/>
                    <a:p>
                      <a:pPr algn="ctr"/>
                      <a:r>
                        <a:rPr lang="zh-CN" altLang="en-US" sz="2000" b="0" dirty="0"/>
                        <a:t>远场</a:t>
                      </a:r>
                      <a:endParaRPr lang="en-US" altLang="zh-CN" sz="2000" b="0" dirty="0"/>
                    </a:p>
                    <a:p>
                      <a:pPr algn="ctr"/>
                      <a:r>
                        <a:rPr lang="en-US" sz="2000" b="0" dirty="0"/>
                        <a:t>R = 2D</a:t>
                      </a:r>
                      <a:r>
                        <a:rPr lang="en-US" sz="2000" b="0" baseline="30000" dirty="0"/>
                        <a:t>2</a:t>
                      </a:r>
                      <a:r>
                        <a:rPr lang="en-US" sz="2000" b="0" dirty="0"/>
                        <a:t>/</a:t>
                      </a:r>
                      <a:r>
                        <a:rPr lang="en-US" altLang="zh-CN" sz="2000" b="0" dirty="0"/>
                        <a:t>λ</a:t>
                      </a:r>
                      <a:endParaRPr lang="zh-CN" altLang="en-US" sz="2000" dirty="0"/>
                    </a:p>
                  </a:txBody>
                  <a:tcPr marL="91439" marR="91439" marT="45732" marB="45732"/>
                </a:tc>
                <a:extLst>
                  <a:ext uri="{0D108BD9-81ED-4DB2-BD59-A6C34878D82A}">
                    <a16:rowId xmlns:a16="http://schemas.microsoft.com/office/drawing/2014/main" val="10000"/>
                  </a:ext>
                </a:extLst>
              </a:tr>
              <a:tr h="445188">
                <a:tc>
                  <a:txBody>
                    <a:bodyPr/>
                    <a:lstStyle/>
                    <a:p>
                      <a:r>
                        <a:rPr lang="en-US" altLang="zh-CN" sz="2000" b="0" dirty="0"/>
                        <a:t>125KHz</a:t>
                      </a:r>
                      <a:endParaRPr lang="zh-CN" altLang="en-US" sz="2000" dirty="0"/>
                    </a:p>
                  </a:txBody>
                  <a:tcPr marL="91439" marR="91439" marT="45732" marB="45732"/>
                </a:tc>
                <a:tc>
                  <a:txBody>
                    <a:bodyPr/>
                    <a:lstStyle/>
                    <a:p>
                      <a:pPr algn="ctr"/>
                      <a:r>
                        <a:rPr lang="en-US" altLang="zh-CN" sz="2000" dirty="0"/>
                        <a:t> 2400</a:t>
                      </a:r>
                      <a:endParaRPr lang="zh-CN" altLang="en-US" sz="2000" dirty="0"/>
                    </a:p>
                  </a:txBody>
                  <a:tcPr marL="91439" marR="91439" marT="45732" marB="45732"/>
                </a:tc>
                <a:tc>
                  <a:txBody>
                    <a:bodyPr/>
                    <a:lstStyle/>
                    <a:p>
                      <a:pPr algn="ctr"/>
                      <a:r>
                        <a:rPr lang="en-US" altLang="zh-CN" sz="2000" dirty="0"/>
                        <a:t>382m</a:t>
                      </a:r>
                      <a:endParaRPr lang="zh-CN" altLang="en-US" sz="2000" dirty="0"/>
                    </a:p>
                  </a:txBody>
                  <a:tcPr marL="91439" marR="91439" marT="45732" marB="45732"/>
                </a:tc>
                <a:tc>
                  <a:txBody>
                    <a:bodyPr/>
                    <a:lstStyle/>
                    <a:p>
                      <a:pPr algn="ctr"/>
                      <a:r>
                        <a:rPr lang="en-US" altLang="zh-CN" sz="2000" dirty="0"/>
                        <a:t>&gt;382m</a:t>
                      </a:r>
                      <a:endParaRPr lang="zh-CN" altLang="en-US" sz="2000" dirty="0"/>
                    </a:p>
                  </a:txBody>
                  <a:tcPr marL="91439" marR="91439" marT="45732" marB="45732"/>
                </a:tc>
                <a:extLst>
                  <a:ext uri="{0D108BD9-81ED-4DB2-BD59-A6C34878D82A}">
                    <a16:rowId xmlns:a16="http://schemas.microsoft.com/office/drawing/2014/main" val="10001"/>
                  </a:ext>
                </a:extLst>
              </a:tr>
              <a:tr h="445188">
                <a:tc>
                  <a:txBody>
                    <a:bodyPr/>
                    <a:lstStyle/>
                    <a:p>
                      <a:r>
                        <a:rPr lang="en-US" altLang="zh-CN" sz="2000" b="0" dirty="0"/>
                        <a:t>13.56MHz</a:t>
                      </a:r>
                      <a:endParaRPr lang="zh-CN" altLang="en-US" sz="2000" dirty="0"/>
                    </a:p>
                  </a:txBody>
                  <a:tcPr marL="91439" marR="91439" marT="45732" marB="45732"/>
                </a:tc>
                <a:tc>
                  <a:txBody>
                    <a:bodyPr/>
                    <a:lstStyle/>
                    <a:p>
                      <a:pPr algn="ctr"/>
                      <a:r>
                        <a:rPr lang="en-US" altLang="zh-CN" sz="2000" dirty="0"/>
                        <a:t>22.1</a:t>
                      </a:r>
                      <a:endParaRPr lang="zh-CN" altLang="en-US" sz="2000" dirty="0"/>
                    </a:p>
                  </a:txBody>
                  <a:tcPr marL="91439" marR="91439" marT="45732" marB="45732"/>
                </a:tc>
                <a:tc>
                  <a:txBody>
                    <a:bodyPr/>
                    <a:lstStyle/>
                    <a:p>
                      <a:pPr algn="ctr"/>
                      <a:r>
                        <a:rPr lang="en-US" altLang="zh-CN" sz="2000" dirty="0"/>
                        <a:t>3.52m</a:t>
                      </a:r>
                      <a:endParaRPr lang="zh-CN" altLang="en-US" sz="2000" dirty="0"/>
                    </a:p>
                  </a:txBody>
                  <a:tcPr marL="91439" marR="91439" marT="45732" marB="45732"/>
                </a:tc>
                <a:tc>
                  <a:txBody>
                    <a:bodyPr/>
                    <a:lstStyle/>
                    <a:p>
                      <a:pPr algn="ctr"/>
                      <a:r>
                        <a:rPr lang="en-US" altLang="zh-CN" sz="2000" dirty="0"/>
                        <a:t>&gt;3.52m</a:t>
                      </a:r>
                      <a:endParaRPr lang="zh-CN" altLang="en-US" sz="2000" dirty="0"/>
                    </a:p>
                  </a:txBody>
                  <a:tcPr marL="91439" marR="91439" marT="45732" marB="45732"/>
                </a:tc>
                <a:extLst>
                  <a:ext uri="{0D108BD9-81ED-4DB2-BD59-A6C34878D82A}">
                    <a16:rowId xmlns:a16="http://schemas.microsoft.com/office/drawing/2014/main" val="10002"/>
                  </a:ext>
                </a:extLst>
              </a:tr>
              <a:tr h="445188">
                <a:tc>
                  <a:txBody>
                    <a:bodyPr/>
                    <a:lstStyle/>
                    <a:p>
                      <a:r>
                        <a:rPr lang="en-US" altLang="zh-CN" sz="2000" dirty="0"/>
                        <a:t>2.45GHz</a:t>
                      </a:r>
                      <a:endParaRPr lang="zh-CN" altLang="en-US" sz="2000" dirty="0"/>
                    </a:p>
                  </a:txBody>
                  <a:tcPr marL="91439" marR="91439" marT="45732" marB="45732"/>
                </a:tc>
                <a:tc>
                  <a:txBody>
                    <a:bodyPr/>
                    <a:lstStyle/>
                    <a:p>
                      <a:pPr algn="ctr"/>
                      <a:r>
                        <a:rPr lang="en-US" altLang="zh-CN" sz="2000" dirty="0"/>
                        <a:t>0.12</a:t>
                      </a:r>
                      <a:endParaRPr lang="zh-CN" altLang="en-US" sz="2000" dirty="0"/>
                    </a:p>
                  </a:txBody>
                  <a:tcPr marL="91439" marR="91439" marT="45732" marB="45732"/>
                </a:tc>
                <a:tc>
                  <a:txBody>
                    <a:bodyPr/>
                    <a:lstStyle/>
                    <a:p>
                      <a:pPr algn="ctr"/>
                      <a:r>
                        <a:rPr lang="en-US" altLang="zh-CN" sz="2000" dirty="0"/>
                        <a:t>1.9cm</a:t>
                      </a:r>
                      <a:endParaRPr lang="zh-CN" altLang="en-US" sz="2000" dirty="0"/>
                    </a:p>
                  </a:txBody>
                  <a:tcPr marL="91439" marR="91439" marT="45732" marB="45732"/>
                </a:tc>
                <a:tc>
                  <a:txBody>
                    <a:bodyPr/>
                    <a:lstStyle/>
                    <a:p>
                      <a:pPr algn="ctr"/>
                      <a:r>
                        <a:rPr lang="en-US" altLang="zh-CN" sz="2000" dirty="0"/>
                        <a:t>16.4cm</a:t>
                      </a:r>
                      <a:endParaRPr lang="zh-CN" altLang="en-US" sz="2000" dirty="0"/>
                    </a:p>
                  </a:txBody>
                  <a:tcPr marL="91439" marR="91439" marT="45732" marB="45732"/>
                </a:tc>
                <a:extLst>
                  <a:ext uri="{0D108BD9-81ED-4DB2-BD59-A6C34878D82A}">
                    <a16:rowId xmlns:a16="http://schemas.microsoft.com/office/drawing/2014/main" val="10003"/>
                  </a:ext>
                </a:extLst>
              </a:tr>
            </a:tbl>
          </a:graphicData>
        </a:graphic>
      </p:graphicFrame>
    </p:spTree>
    <p:custDataLst>
      <p:tags r:id="rId1"/>
    </p:custDataLst>
  </p:cSld>
  <p:clrMapOvr>
    <a:masterClrMapping/>
  </p:clrMapOvr>
  <p:transition spd="slow" advTm="6241"/>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3" presetClass="entr" presetSubtype="10" fill="hold" nodeType="afterEffect">
                                  <p:stCondLst>
                                    <p:cond delay="0"/>
                                  </p:stCondLst>
                                  <p:childTnLst>
                                    <p:set>
                                      <p:cBhvr>
                                        <p:cTn id="11" dur="2000" fill="hold">
                                          <p:stCondLst>
                                            <p:cond delay="0"/>
                                          </p:stCondLst>
                                        </p:cTn>
                                        <p:tgtEl>
                                          <p:spTgt spid="7"/>
                                        </p:tgtEl>
                                        <p:attrNameLst>
                                          <p:attrName>style.visibility</p:attrName>
                                        </p:attrNameLst>
                                      </p:cBhvr>
                                      <p:to>
                                        <p:strVal val="visible"/>
                                      </p:to>
                                    </p:set>
                                    <p:animEffect transition="in" filter="blinds(horizontal)">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6B3C495-1591-46EA-9CB1-D04E3F944693}"/>
              </a:ext>
            </a:extLst>
          </p:cNvPr>
          <p:cNvSpPr>
            <a:spLocks noGrp="1"/>
          </p:cNvSpPr>
          <p:nvPr>
            <p:ph type="title"/>
          </p:nvPr>
        </p:nvSpPr>
        <p:spPr>
          <a:xfrm>
            <a:off x="628650" y="260648"/>
            <a:ext cx="7615758" cy="615602"/>
          </a:xfrm>
        </p:spPr>
        <p:txBody>
          <a:bodyPr>
            <a:normAutofit/>
          </a:bodyPr>
          <a:lstStyle/>
          <a:p>
            <a:pPr algn="ctr"/>
            <a:r>
              <a:rPr lang="zh-CN" altLang="zh-CN" sz="2400" b="1" dirty="0"/>
              <a:t>数据传输</a:t>
            </a:r>
            <a:r>
              <a:rPr lang="zh-CN" altLang="en-US" sz="2400" dirty="0">
                <a:solidFill>
                  <a:srgbClr val="1287AF"/>
                </a:solidFill>
                <a:latin typeface="Arial" panose="020B0604020202020204" pitchFamily="34" charset="0"/>
                <a:ea typeface="微软雅黑" panose="020B0503020204020204" pitchFamily="34" charset="-122"/>
              </a:rPr>
              <a:t>原理</a:t>
            </a:r>
            <a:endParaRPr lang="zh-CN" altLang="zh-CN" sz="2400" b="1" dirty="0"/>
          </a:p>
        </p:txBody>
      </p:sp>
      <p:sp>
        <p:nvSpPr>
          <p:cNvPr id="34820" name="灯片编号占位符 3">
            <a:extLst>
              <a:ext uri="{FF2B5EF4-FFF2-40B4-BE49-F238E27FC236}">
                <a16:creationId xmlns:a16="http://schemas.microsoft.com/office/drawing/2014/main" id="{5A386971-238C-46F1-8D29-6396DDA9CF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ADDBFD7B-D2FF-428F-B636-CAC6DA867FDA}" type="slidenum">
              <a:rPr lang="en-US" altLang="ko-KR" sz="1200" smtClean="0"/>
              <a:pPr/>
              <a:t>15</a:t>
            </a:fld>
            <a:endParaRPr lang="en-US" altLang="ko-KR" sz="1200"/>
          </a:p>
        </p:txBody>
      </p:sp>
      <p:sp>
        <p:nvSpPr>
          <p:cNvPr id="2" name="矩形 1">
            <a:extLst>
              <a:ext uri="{FF2B5EF4-FFF2-40B4-BE49-F238E27FC236}">
                <a16:creationId xmlns:a16="http://schemas.microsoft.com/office/drawing/2014/main" id="{B39B1984-45DF-41DA-9CEA-19C584E31625}"/>
              </a:ext>
            </a:extLst>
          </p:cNvPr>
          <p:cNvSpPr/>
          <p:nvPr/>
        </p:nvSpPr>
        <p:spPr>
          <a:xfrm>
            <a:off x="-8884" y="980728"/>
            <a:ext cx="8788275" cy="869533"/>
          </a:xfrm>
          <a:prstGeom prst="rect">
            <a:avLst/>
          </a:prstGeom>
        </p:spPr>
        <p:txBody>
          <a:bodyPr wrap="square">
            <a:spAutoFit/>
          </a:bodyPr>
          <a:lstStyle/>
          <a:p>
            <a:pPr>
              <a:lnSpc>
                <a:spcPct val="150000"/>
              </a:lnSpc>
            </a:pPr>
            <a:r>
              <a:rPr lang="zh-CN" altLang="en-US" sz="1800" dirty="0">
                <a:latin typeface="Arial" panose="020B0604020202020204" pitchFamily="34" charset="0"/>
                <a:ea typeface="宋体" panose="02010600030101010101" pitchFamily="2" charset="-122"/>
              </a:rPr>
              <a:t>读写器和标签之间的通信通过电磁波实现，按照通信距离可分为远场和近场。</a:t>
            </a:r>
            <a:endParaRPr lang="en-US" altLang="zh-CN" sz="1800" dirty="0">
              <a:latin typeface="Arial" panose="020B0604020202020204" pitchFamily="34" charset="0"/>
              <a:ea typeface="宋体" panose="02010600030101010101" pitchFamily="2" charset="-122"/>
            </a:endParaRPr>
          </a:p>
          <a:p>
            <a:pPr>
              <a:lnSpc>
                <a:spcPct val="150000"/>
              </a:lnSpc>
            </a:pPr>
            <a:r>
              <a:rPr lang="zh-CN" altLang="en-US" sz="1800" dirty="0">
                <a:latin typeface="Arial" panose="020B0604020202020204" pitchFamily="34" charset="0"/>
                <a:ea typeface="宋体" panose="02010600030101010101" pitchFamily="2" charset="-122"/>
              </a:rPr>
              <a:t>读写器和标签之间数据交换方式也相应地称为：</a:t>
            </a:r>
            <a:endParaRPr lang="en-US" altLang="zh-CN" sz="1800" dirty="0">
              <a:latin typeface="Arial" panose="020B0604020202020204" pitchFamily="34" charset="0"/>
              <a:ea typeface="宋体" panose="02010600030101010101" pitchFamily="2" charset="-122"/>
            </a:endParaRPr>
          </a:p>
        </p:txBody>
      </p:sp>
      <p:sp>
        <p:nvSpPr>
          <p:cNvPr id="6" name="文本框 5">
            <a:extLst>
              <a:ext uri="{FF2B5EF4-FFF2-40B4-BE49-F238E27FC236}">
                <a16:creationId xmlns:a16="http://schemas.microsoft.com/office/drawing/2014/main" id="{269FDAF7-C1BA-4840-BA7D-4BF50D6DA50B}"/>
              </a:ext>
            </a:extLst>
          </p:cNvPr>
          <p:cNvSpPr txBox="1"/>
          <p:nvPr/>
        </p:nvSpPr>
        <p:spPr>
          <a:xfrm>
            <a:off x="863438" y="2080677"/>
            <a:ext cx="8023815" cy="574581"/>
          </a:xfrm>
          <a:prstGeom prst="rect">
            <a:avLst/>
          </a:prstGeom>
          <a:noFill/>
        </p:spPr>
        <p:txBody>
          <a:bodyPr wrap="square">
            <a:spAutoFit/>
          </a:bodyPr>
          <a:lstStyle/>
          <a:p>
            <a:pPr>
              <a:lnSpc>
                <a:spcPct val="150000"/>
              </a:lnSpc>
            </a:pPr>
            <a:r>
              <a:rPr lang="zh-CN" altLang="en-US" sz="2400" b="1" dirty="0">
                <a:solidFill>
                  <a:srgbClr val="FF0000"/>
                </a:solidFill>
                <a:latin typeface="Arial" panose="020B0604020202020204" pitchFamily="34" charset="0"/>
                <a:ea typeface="宋体" panose="02010600030101010101" pitchFamily="2" charset="-122"/>
              </a:rPr>
              <a:t>负载调制                                                反向散射调制</a:t>
            </a:r>
            <a:r>
              <a:rPr lang="en-US" altLang="zh-CN" sz="2400" dirty="0">
                <a:latin typeface="Arial" panose="020B0604020202020204" pitchFamily="34" charset="0"/>
                <a:ea typeface="宋体" panose="02010600030101010101" pitchFamily="2" charset="-122"/>
              </a:rPr>
              <a:t>:</a:t>
            </a:r>
          </a:p>
        </p:txBody>
      </p:sp>
      <p:sp>
        <p:nvSpPr>
          <p:cNvPr id="8" name="文本框 7">
            <a:extLst>
              <a:ext uri="{FF2B5EF4-FFF2-40B4-BE49-F238E27FC236}">
                <a16:creationId xmlns:a16="http://schemas.microsoft.com/office/drawing/2014/main" id="{E13BD2B7-6CA5-4FBA-B700-E4412F0EF991}"/>
              </a:ext>
            </a:extLst>
          </p:cNvPr>
          <p:cNvSpPr txBox="1"/>
          <p:nvPr/>
        </p:nvSpPr>
        <p:spPr>
          <a:xfrm>
            <a:off x="234263" y="2959646"/>
            <a:ext cx="4320480" cy="2947025"/>
          </a:xfrm>
          <a:prstGeom prst="rect">
            <a:avLst/>
          </a:prstGeom>
          <a:noFill/>
        </p:spPr>
        <p:txBody>
          <a:bodyPr wrap="square">
            <a:spAutoFit/>
          </a:bodyPr>
          <a:lstStyle/>
          <a:p>
            <a:pPr>
              <a:lnSpc>
                <a:spcPct val="150000"/>
              </a:lnSpc>
            </a:pPr>
            <a:r>
              <a:rPr lang="zh-CN" altLang="en-US" sz="1800" dirty="0">
                <a:latin typeface="Arial" panose="020B0604020202020204" pitchFamily="34" charset="0"/>
                <a:ea typeface="宋体" panose="02010600030101010101" pitchFamily="2" charset="-122"/>
              </a:rPr>
              <a:t>近距离低频射频识别系统是通过准静态场的耦合实现的。</a:t>
            </a:r>
            <a:endParaRPr lang="en-US" altLang="zh-CN" sz="1800" dirty="0">
              <a:latin typeface="Arial" panose="020B0604020202020204" pitchFamily="34" charset="0"/>
              <a:ea typeface="宋体" panose="02010600030101010101" pitchFamily="2" charset="-122"/>
            </a:endParaRPr>
          </a:p>
          <a:p>
            <a:pPr>
              <a:lnSpc>
                <a:spcPct val="150000"/>
              </a:lnSpc>
            </a:pPr>
            <a:r>
              <a:rPr lang="zh-CN" altLang="en-US" sz="1800" dirty="0">
                <a:latin typeface="Arial" panose="020B0604020202020204" pitchFamily="34" charset="0"/>
                <a:ea typeface="宋体" panose="02010600030101010101" pitchFamily="2" charset="-122"/>
              </a:rPr>
              <a:t>在这种情况下，读写器和标签之间的天线能量交换方式类似于变压器结构，称为负载调制。</a:t>
            </a:r>
            <a:endParaRPr lang="en-US" altLang="zh-CN" sz="1800" dirty="0">
              <a:latin typeface="Arial" panose="020B0604020202020204" pitchFamily="34" charset="0"/>
              <a:ea typeface="宋体" panose="02010600030101010101" pitchFamily="2" charset="-122"/>
            </a:endParaRPr>
          </a:p>
          <a:p>
            <a:pPr>
              <a:lnSpc>
                <a:spcPct val="150000"/>
              </a:lnSpc>
            </a:pPr>
            <a:r>
              <a:rPr lang="zh-CN" altLang="en-US" sz="1800" dirty="0">
                <a:latin typeface="Arial" panose="020B0604020202020204" pitchFamily="34" charset="0"/>
                <a:ea typeface="宋体" panose="02010600030101010101" pitchFamily="2" charset="-122"/>
              </a:rPr>
              <a:t>这种调制方式在125kHz和13.56MHz射频识别系统中得到了广泛的应用。</a:t>
            </a:r>
          </a:p>
        </p:txBody>
      </p:sp>
      <p:sp>
        <p:nvSpPr>
          <p:cNvPr id="10" name="文本框 9">
            <a:extLst>
              <a:ext uri="{FF2B5EF4-FFF2-40B4-BE49-F238E27FC236}">
                <a16:creationId xmlns:a16="http://schemas.microsoft.com/office/drawing/2014/main" id="{6FDF5033-5712-4CF6-AEE7-701D3D37F3A7}"/>
              </a:ext>
            </a:extLst>
          </p:cNvPr>
          <p:cNvSpPr txBox="1"/>
          <p:nvPr/>
        </p:nvSpPr>
        <p:spPr>
          <a:xfrm>
            <a:off x="5056307" y="2708920"/>
            <a:ext cx="3853430" cy="3684535"/>
          </a:xfrm>
          <a:prstGeom prst="rect">
            <a:avLst/>
          </a:prstGeom>
          <a:noFill/>
        </p:spPr>
        <p:txBody>
          <a:bodyPr wrap="square">
            <a:spAutoFit/>
          </a:bodyPr>
          <a:lstStyle/>
          <a:p>
            <a:pPr>
              <a:lnSpc>
                <a:spcPct val="150000"/>
              </a:lnSpc>
              <a:spcBef>
                <a:spcPts val="600"/>
              </a:spcBef>
              <a:spcAft>
                <a:spcPts val="600"/>
              </a:spcAft>
            </a:pPr>
            <a:r>
              <a:rPr lang="zh-CN" altLang="en-US" sz="1800" dirty="0">
                <a:latin typeface="华文宋体" panose="02010600040101010101" pitchFamily="2" charset="-122"/>
                <a:ea typeface="华文宋体" panose="02010600040101010101" pitchFamily="2" charset="-122"/>
              </a:rPr>
              <a:t>电磁波从天线向周围空间发射，会遇到不同的目标。</a:t>
            </a:r>
            <a:endParaRPr lang="en-US" altLang="zh-CN" sz="1800" dirty="0">
              <a:latin typeface="华文宋体" panose="02010600040101010101" pitchFamily="2" charset="-122"/>
              <a:ea typeface="华文宋体" panose="02010600040101010101" pitchFamily="2" charset="-122"/>
            </a:endParaRPr>
          </a:p>
          <a:p>
            <a:pPr>
              <a:lnSpc>
                <a:spcPct val="150000"/>
              </a:lnSpc>
              <a:spcBef>
                <a:spcPts val="600"/>
              </a:spcBef>
              <a:spcAft>
                <a:spcPts val="600"/>
              </a:spcAft>
            </a:pPr>
            <a:r>
              <a:rPr lang="zh-CN" altLang="en-US" sz="1800" dirty="0">
                <a:latin typeface="华文宋体" panose="02010600040101010101" pitchFamily="2" charset="-122"/>
                <a:ea typeface="华文宋体" panose="02010600040101010101" pitchFamily="2" charset="-122"/>
              </a:rPr>
              <a:t>到达目标的电磁能量一部分被目标吸收，另一部分以不同的强度散射到各个方向上去。</a:t>
            </a:r>
            <a:endParaRPr lang="en-US" altLang="zh-CN" sz="1800" dirty="0">
              <a:latin typeface="华文宋体" panose="02010600040101010101" pitchFamily="2" charset="-122"/>
              <a:ea typeface="华文宋体" panose="02010600040101010101" pitchFamily="2" charset="-122"/>
            </a:endParaRPr>
          </a:p>
          <a:p>
            <a:pPr>
              <a:lnSpc>
                <a:spcPct val="150000"/>
              </a:lnSpc>
              <a:spcBef>
                <a:spcPts val="600"/>
              </a:spcBef>
              <a:spcAft>
                <a:spcPts val="600"/>
              </a:spcAft>
            </a:pPr>
            <a:r>
              <a:rPr lang="zh-CN" altLang="en-US" sz="1800" dirty="0">
                <a:latin typeface="华文宋体" panose="02010600040101010101" pitchFamily="2" charset="-122"/>
                <a:ea typeface="华文宋体" panose="02010600040101010101" pitchFamily="2" charset="-122"/>
              </a:rPr>
              <a:t>反射能量的一部分最终返回发射天线。在雷达技术中，用这种反射测量目标的距离和方位</a:t>
            </a:r>
          </a:p>
        </p:txBody>
      </p:sp>
    </p:spTree>
    <p:extLst>
      <p:ext uri="{BB962C8B-B14F-4D97-AF65-F5344CB8AC3E}">
        <p14:creationId xmlns:p14="http://schemas.microsoft.com/office/powerpoint/2010/main" val="3422444556"/>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A80B744-39FC-4FCB-B061-20408E789B5A}"/>
              </a:ext>
            </a:extLst>
          </p:cNvPr>
          <p:cNvSpPr>
            <a:spLocks noGrp="1"/>
          </p:cNvSpPr>
          <p:nvPr>
            <p:ph type="title"/>
          </p:nvPr>
        </p:nvSpPr>
        <p:spPr>
          <a:xfrm>
            <a:off x="457200" y="145471"/>
            <a:ext cx="8229600" cy="720725"/>
          </a:xfrm>
        </p:spPr>
        <p:txBody>
          <a:bodyPr>
            <a:normAutofit/>
          </a:bodyPr>
          <a:lstStyle/>
          <a:p>
            <a:pPr eaLnBrk="1" hangingPunct="1"/>
            <a:r>
              <a:rPr lang="zh-CN" altLang="zh-CN" sz="2000" dirty="0">
                <a:solidFill>
                  <a:srgbClr val="FF0000"/>
                </a:solidFill>
              </a:rPr>
              <a:t>反向散射调制的能量传递</a:t>
            </a:r>
          </a:p>
        </p:txBody>
      </p:sp>
      <p:sp>
        <p:nvSpPr>
          <p:cNvPr id="25603" name="Rectangle 3">
            <a:extLst>
              <a:ext uri="{FF2B5EF4-FFF2-40B4-BE49-F238E27FC236}">
                <a16:creationId xmlns:a16="http://schemas.microsoft.com/office/drawing/2014/main" id="{67BD9549-DA12-41E0-8EA3-8512D40E5783}"/>
              </a:ext>
            </a:extLst>
          </p:cNvPr>
          <p:cNvSpPr>
            <a:spLocks noGrp="1" noChangeArrowheads="1"/>
          </p:cNvSpPr>
          <p:nvPr>
            <p:ph type="body" sz="half" idx="1"/>
          </p:nvPr>
        </p:nvSpPr>
        <p:spPr>
          <a:xfrm>
            <a:off x="157020" y="1249911"/>
            <a:ext cx="8496943" cy="1105095"/>
          </a:xfrm>
        </p:spPr>
        <p:txBody>
          <a:bodyPr>
            <a:normAutofit/>
          </a:bodyPr>
          <a:lstStyle/>
          <a:p>
            <a:pPr eaLnBrk="1" hangingPunct="1">
              <a:lnSpc>
                <a:spcPct val="150000"/>
              </a:lnSpc>
              <a:spcBef>
                <a:spcPts val="0"/>
              </a:spcBef>
              <a:buFontTx/>
              <a:buNone/>
              <a:defRPr/>
            </a:pPr>
            <a:r>
              <a:rPr lang="zh-CN" altLang="en-US" sz="1800" dirty="0"/>
              <a:t>　　</a:t>
            </a:r>
            <a:r>
              <a:rPr lang="en-US" altLang="zh-CN" sz="1800" dirty="0">
                <a:solidFill>
                  <a:srgbClr val="FF0000"/>
                </a:solidFill>
              </a:rPr>
              <a:t>1 </a:t>
            </a:r>
            <a:r>
              <a:rPr lang="zh-CN" altLang="en-US" sz="1800" dirty="0">
                <a:solidFill>
                  <a:srgbClr val="FF0000"/>
                </a:solidFill>
              </a:rPr>
              <a:t>读写器</a:t>
            </a:r>
            <a:r>
              <a:rPr lang="en-US" altLang="zh-CN" sz="1800" dirty="0">
                <a:solidFill>
                  <a:srgbClr val="FF0000"/>
                </a:solidFill>
              </a:rPr>
              <a:t>/</a:t>
            </a:r>
            <a:r>
              <a:rPr lang="zh-CN" altLang="en-US" sz="1800" dirty="0">
                <a:solidFill>
                  <a:srgbClr val="FF0000"/>
                </a:solidFill>
              </a:rPr>
              <a:t>阅读到射频标签的能量传输</a:t>
            </a:r>
          </a:p>
          <a:p>
            <a:pPr eaLnBrk="1" hangingPunct="1">
              <a:lnSpc>
                <a:spcPct val="150000"/>
              </a:lnSpc>
              <a:spcBef>
                <a:spcPts val="0"/>
              </a:spcBef>
              <a:buFontTx/>
              <a:buNone/>
              <a:defRPr/>
            </a:pPr>
            <a:r>
              <a:rPr lang="zh-CN" altLang="en-US" sz="1800" dirty="0"/>
              <a:t>    在距离读写器R的射频标签处的功率密度</a:t>
            </a:r>
            <a:r>
              <a:rPr lang="en-US" altLang="zh-CN" sz="2000" b="1" dirty="0">
                <a:solidFill>
                  <a:srgbClr val="FF0000"/>
                </a:solidFill>
              </a:rPr>
              <a:t>S</a:t>
            </a:r>
            <a:r>
              <a:rPr lang="zh-CN" altLang="en-US" sz="1800" dirty="0"/>
              <a:t>：</a:t>
            </a:r>
          </a:p>
        </p:txBody>
      </p:sp>
      <p:graphicFrame>
        <p:nvGraphicFramePr>
          <p:cNvPr id="25604" name="Object 4">
            <a:extLst>
              <a:ext uri="{FF2B5EF4-FFF2-40B4-BE49-F238E27FC236}">
                <a16:creationId xmlns:a16="http://schemas.microsoft.com/office/drawing/2014/main" id="{C1781CBB-A627-48EB-AC05-933305D2C482}"/>
              </a:ext>
            </a:extLst>
          </p:cNvPr>
          <p:cNvGraphicFramePr>
            <a:graphicFrameLocks noGrp="1" noChangeAspect="1"/>
          </p:cNvGraphicFramePr>
          <p:nvPr>
            <p:ph sz="half" idx="2"/>
            <p:extLst>
              <p:ext uri="{D42A27DB-BD31-4B8C-83A1-F6EECF244321}">
                <p14:modId xmlns:p14="http://schemas.microsoft.com/office/powerpoint/2010/main" val="3892835698"/>
              </p:ext>
            </p:extLst>
          </p:nvPr>
        </p:nvGraphicFramePr>
        <p:xfrm>
          <a:off x="447825" y="4393235"/>
          <a:ext cx="5169230" cy="720080"/>
        </p:xfrm>
        <a:graphic>
          <a:graphicData uri="http://schemas.openxmlformats.org/presentationml/2006/ole">
            <mc:AlternateContent xmlns:mc="http://schemas.openxmlformats.org/markup-compatibility/2006">
              <mc:Choice xmlns:v="urn:schemas-microsoft-com:vml" Requires="v">
                <p:oleObj spid="_x0000_s367658" r:id="rId3" imgW="1969255" imgH="253900" progId="Equation.DSMT4">
                  <p:embed/>
                </p:oleObj>
              </mc:Choice>
              <mc:Fallback>
                <p:oleObj r:id="rId3" imgW="1969255" imgH="253900" progId="Equation.DSMT4">
                  <p:embed/>
                  <p:pic>
                    <p:nvPicPr>
                      <p:cNvPr id="25604" name="Object 4">
                        <a:extLst>
                          <a:ext uri="{FF2B5EF4-FFF2-40B4-BE49-F238E27FC236}">
                            <a16:creationId xmlns:a16="http://schemas.microsoft.com/office/drawing/2014/main" id="{C1781CBB-A627-48EB-AC05-933305D2C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25" y="4393235"/>
                        <a:ext cx="5169230" cy="720080"/>
                      </a:xfrm>
                      <a:prstGeom prst="rect">
                        <a:avLst/>
                      </a:prstGeom>
                      <a:noFill/>
                      <a:ln>
                        <a:noFill/>
                      </a:ln>
                    </p:spPr>
                  </p:pic>
                </p:oleObj>
              </mc:Fallback>
            </mc:AlternateContent>
          </a:graphicData>
        </a:graphic>
      </p:graphicFrame>
      <p:sp>
        <p:nvSpPr>
          <p:cNvPr id="2" name="圆角矩形标注 1">
            <a:extLst>
              <a:ext uri="{FF2B5EF4-FFF2-40B4-BE49-F238E27FC236}">
                <a16:creationId xmlns:a16="http://schemas.microsoft.com/office/drawing/2014/main" id="{BB4C988A-B6AE-48A8-AD7F-A177E9FB5FE9}"/>
              </a:ext>
            </a:extLst>
          </p:cNvPr>
          <p:cNvSpPr/>
          <p:nvPr/>
        </p:nvSpPr>
        <p:spPr>
          <a:xfrm>
            <a:off x="3239852" y="5554409"/>
            <a:ext cx="2664296" cy="503685"/>
          </a:xfrm>
          <a:prstGeom prst="wedgeRoundRectCallout">
            <a:avLst>
              <a:gd name="adj1" fmla="val -17548"/>
              <a:gd name="adj2" fmla="val -174929"/>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等效全向辐射功率</a:t>
            </a:r>
            <a:r>
              <a:rPr lang="en-US" altLang="zh-CN" sz="1400" dirty="0"/>
              <a:t>(Effective Isotropic Radiated Power)</a:t>
            </a:r>
            <a:endParaRPr lang="zh-CN" altLang="en-US" sz="1400" dirty="0"/>
          </a:p>
        </p:txBody>
      </p:sp>
      <p:sp>
        <p:nvSpPr>
          <p:cNvPr id="46086" name="灯片编号占位符 4">
            <a:extLst>
              <a:ext uri="{FF2B5EF4-FFF2-40B4-BE49-F238E27FC236}">
                <a16:creationId xmlns:a16="http://schemas.microsoft.com/office/drawing/2014/main" id="{DDAEAEE5-E552-47C9-AC41-69048EF0D5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8363B0BB-EABA-432E-92FB-9C871C47A6CB}" type="slidenum">
              <a:rPr lang="en-US" altLang="zh-CN" sz="1200" smtClean="0"/>
              <a:pPr/>
              <a:t>16</a:t>
            </a:fld>
            <a:endParaRPr lang="en-US" sz="1200"/>
          </a:p>
        </p:txBody>
      </p:sp>
      <p:pic>
        <p:nvPicPr>
          <p:cNvPr id="7" name="Picture 2">
            <a:extLst>
              <a:ext uri="{FF2B5EF4-FFF2-40B4-BE49-F238E27FC236}">
                <a16:creationId xmlns:a16="http://schemas.microsoft.com/office/drawing/2014/main" id="{5678B0DD-F461-4A31-A3E7-067E558D61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1466" y="1307291"/>
            <a:ext cx="3038925" cy="2651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1">
            <a:extLst>
              <a:ext uri="{FF2B5EF4-FFF2-40B4-BE49-F238E27FC236}">
                <a16:creationId xmlns:a16="http://schemas.microsoft.com/office/drawing/2014/main" id="{8D9B11F1-2DB9-4430-A2E0-F05B00F46CE0}"/>
              </a:ext>
            </a:extLst>
          </p:cNvPr>
          <p:cNvSpPr/>
          <p:nvPr/>
        </p:nvSpPr>
        <p:spPr>
          <a:xfrm>
            <a:off x="1475656" y="3645025"/>
            <a:ext cx="1584176" cy="360040"/>
          </a:xfrm>
          <a:prstGeom prst="wedgeRoundRectCallout">
            <a:avLst>
              <a:gd name="adj1" fmla="val -32036"/>
              <a:gd name="adj2" fmla="val 194744"/>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发射天线增益</a:t>
            </a:r>
          </a:p>
        </p:txBody>
      </p:sp>
      <p:sp>
        <p:nvSpPr>
          <p:cNvPr id="9" name="圆角矩形标注 1">
            <a:extLst>
              <a:ext uri="{FF2B5EF4-FFF2-40B4-BE49-F238E27FC236}">
                <a16:creationId xmlns:a16="http://schemas.microsoft.com/office/drawing/2014/main" id="{B839BCB0-C039-4DA1-93F7-19A9E5A57819}"/>
              </a:ext>
            </a:extLst>
          </p:cNvPr>
          <p:cNvSpPr/>
          <p:nvPr/>
        </p:nvSpPr>
        <p:spPr>
          <a:xfrm>
            <a:off x="591140" y="5607334"/>
            <a:ext cx="1640838" cy="251842"/>
          </a:xfrm>
          <a:prstGeom prst="wedgeRoundRectCallout">
            <a:avLst>
              <a:gd name="adj1" fmla="val -17548"/>
              <a:gd name="adj2" fmla="val -341482"/>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读写器发射功率</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DB5187D-89D9-4588-AC81-50DB80D577C6}"/>
              </a:ext>
            </a:extLst>
          </p:cNvPr>
          <p:cNvSpPr>
            <a:spLocks noGrp="1"/>
          </p:cNvSpPr>
          <p:nvPr>
            <p:ph type="body" sz="half" idx="1"/>
          </p:nvPr>
        </p:nvSpPr>
        <p:spPr>
          <a:xfrm>
            <a:off x="199566" y="974955"/>
            <a:ext cx="8137525" cy="1008063"/>
          </a:xfrm>
        </p:spPr>
        <p:txBody>
          <a:bodyPr/>
          <a:lstStyle/>
          <a:p>
            <a:pPr indent="6350" eaLnBrk="1" hangingPunct="1">
              <a:lnSpc>
                <a:spcPct val="150000"/>
              </a:lnSpc>
              <a:buFontTx/>
              <a:buNone/>
            </a:pPr>
            <a:r>
              <a:rPr lang="zh-CN" altLang="en-US" sz="1600" dirty="0"/>
              <a:t>　　在射频标签和发射天线最佳对准和正确极化时，射频标签可吸收的最大功率与入射波的功率密度S成正比，可表示为</a:t>
            </a:r>
          </a:p>
        </p:txBody>
      </p:sp>
      <p:graphicFrame>
        <p:nvGraphicFramePr>
          <p:cNvPr id="26627" name="Object 3">
            <a:extLst>
              <a:ext uri="{FF2B5EF4-FFF2-40B4-BE49-F238E27FC236}">
                <a16:creationId xmlns:a16="http://schemas.microsoft.com/office/drawing/2014/main" id="{A507A030-B98D-4375-B269-4ACB32D39008}"/>
              </a:ext>
            </a:extLst>
          </p:cNvPr>
          <p:cNvGraphicFramePr>
            <a:graphicFrameLocks noGrp="1" noChangeAspect="1"/>
          </p:cNvGraphicFramePr>
          <p:nvPr>
            <p:ph sz="quarter" idx="2"/>
            <p:extLst>
              <p:ext uri="{D42A27DB-BD31-4B8C-83A1-F6EECF244321}">
                <p14:modId xmlns:p14="http://schemas.microsoft.com/office/powerpoint/2010/main" val="1955929144"/>
              </p:ext>
            </p:extLst>
          </p:nvPr>
        </p:nvGraphicFramePr>
        <p:xfrm>
          <a:off x="938547" y="2129646"/>
          <a:ext cx="6659562" cy="576263"/>
        </p:xfrm>
        <a:graphic>
          <a:graphicData uri="http://schemas.openxmlformats.org/presentationml/2006/ole">
            <mc:AlternateContent xmlns:mc="http://schemas.openxmlformats.org/markup-compatibility/2006">
              <mc:Choice xmlns:v="urn:schemas-microsoft-com:vml" Requires="v">
                <p:oleObj spid="_x0000_s368680" r:id="rId3" imgW="2997000" imgH="253800" progId="Equation.DSMT4">
                  <p:embed/>
                </p:oleObj>
              </mc:Choice>
              <mc:Fallback>
                <p:oleObj r:id="rId3" imgW="2997000" imgH="253800" progId="Equation.DSMT4">
                  <p:embed/>
                  <p:pic>
                    <p:nvPicPr>
                      <p:cNvPr id="26627" name="Object 3">
                        <a:extLst>
                          <a:ext uri="{FF2B5EF4-FFF2-40B4-BE49-F238E27FC236}">
                            <a16:creationId xmlns:a16="http://schemas.microsoft.com/office/drawing/2014/main" id="{A507A030-B98D-4375-B269-4ACB32D39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547" y="2129646"/>
                        <a:ext cx="66595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0B04B679-1694-4A0A-A4F4-AD2D144606EF}"/>
              </a:ext>
            </a:extLst>
          </p:cNvPr>
          <p:cNvSpPr>
            <a:spLocks noChangeArrowheads="1"/>
          </p:cNvSpPr>
          <p:nvPr/>
        </p:nvSpPr>
        <p:spPr bwMode="auto">
          <a:xfrm>
            <a:off x="329726" y="4077072"/>
            <a:ext cx="8484547" cy="209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nSpc>
                <a:spcPct val="150000"/>
              </a:lnSpc>
              <a:spcBef>
                <a:spcPts val="600"/>
              </a:spcBef>
            </a:pPr>
            <a:r>
              <a:rPr lang="zh-CN" altLang="en-US" sz="1600" dirty="0">
                <a:latin typeface="Arial" panose="020B0604020202020204" pitchFamily="34" charset="0"/>
                <a:ea typeface="微软雅黑" panose="020B0503020204020204" pitchFamily="34" charset="-122"/>
              </a:rPr>
              <a:t>无源射频识别系统标签通过电磁场供电： </a:t>
            </a:r>
            <a:r>
              <a:rPr lang="zh-CN" altLang="en-US" sz="1800" dirty="0">
                <a:solidFill>
                  <a:srgbClr val="FF0000"/>
                </a:solidFill>
                <a:latin typeface="Arial" panose="020B0604020202020204" pitchFamily="34" charset="0"/>
                <a:ea typeface="微软雅黑" panose="020B0503020204020204" pitchFamily="34" charset="-122"/>
              </a:rPr>
              <a:t>标签功耗越大，读写距离越短</a:t>
            </a:r>
            <a:r>
              <a:rPr lang="en-US" altLang="zh-CN" sz="1800" dirty="0">
                <a:solidFill>
                  <a:srgbClr val="FF0000"/>
                </a:solidFill>
                <a:latin typeface="Arial" panose="020B0604020202020204" pitchFamily="34" charset="0"/>
                <a:ea typeface="微软雅黑" panose="020B0503020204020204" pitchFamily="34" charset="-122"/>
              </a:rPr>
              <a:t>,</a:t>
            </a:r>
            <a:r>
              <a:rPr lang="zh-CN" altLang="en-US" sz="1800" dirty="0">
                <a:solidFill>
                  <a:srgbClr val="FF0000"/>
                </a:solidFill>
                <a:latin typeface="Arial" panose="020B0604020202020204" pitchFamily="34" charset="0"/>
                <a:ea typeface="微软雅黑" panose="020B0503020204020204" pitchFamily="34" charset="-122"/>
              </a:rPr>
              <a:t>性能越差</a:t>
            </a:r>
            <a:r>
              <a:rPr lang="zh-CN" altLang="en-US" sz="1600" dirty="0">
                <a:latin typeface="Arial" panose="020B0604020202020204" pitchFamily="34" charset="0"/>
                <a:ea typeface="微软雅黑" panose="020B0503020204020204" pitchFamily="34" charset="-122"/>
              </a:rPr>
              <a:t>。</a:t>
            </a:r>
            <a:endParaRPr lang="en-US" altLang="zh-CN" sz="1600" dirty="0">
              <a:latin typeface="Arial" panose="020B0604020202020204" pitchFamily="34" charset="0"/>
              <a:ea typeface="微软雅黑" panose="020B0503020204020204" pitchFamily="34" charset="-122"/>
            </a:endParaRPr>
          </a:p>
          <a:p>
            <a:pPr>
              <a:lnSpc>
                <a:spcPct val="150000"/>
              </a:lnSpc>
              <a:spcBef>
                <a:spcPts val="600"/>
              </a:spcBef>
            </a:pPr>
            <a:r>
              <a:rPr lang="zh-CN" altLang="en-US" sz="1600" dirty="0">
                <a:latin typeface="Arial" panose="020B0604020202020204" pitchFamily="34" charset="0"/>
                <a:ea typeface="微软雅黑" panose="020B0503020204020204" pitchFamily="34" charset="-122"/>
              </a:rPr>
              <a:t>射频标签能否工作主要由</a:t>
            </a:r>
            <a:r>
              <a:rPr lang="zh-CN" altLang="en-US" sz="1600" b="1" dirty="0">
                <a:solidFill>
                  <a:srgbClr val="FF0000"/>
                </a:solidFill>
                <a:latin typeface="Arial" panose="020B0604020202020204" pitchFamily="34" charset="0"/>
                <a:ea typeface="微软雅黑" panose="020B0503020204020204" pitchFamily="34" charset="-122"/>
              </a:rPr>
              <a:t>射频标签的工作电压</a:t>
            </a:r>
            <a:r>
              <a:rPr lang="zh-CN" altLang="en-US" sz="1600" dirty="0">
                <a:latin typeface="Arial" panose="020B0604020202020204" pitchFamily="34" charset="0"/>
                <a:ea typeface="微软雅黑" panose="020B0503020204020204" pitchFamily="34" charset="-122"/>
              </a:rPr>
              <a:t>来决定</a:t>
            </a: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限制了无源射频识别系统的识别距离。</a:t>
            </a:r>
            <a:endParaRPr lang="en-US" altLang="zh-CN" sz="1600" dirty="0">
              <a:latin typeface="Arial" panose="020B0604020202020204" pitchFamily="34" charset="0"/>
              <a:ea typeface="微软雅黑" panose="020B0503020204020204" pitchFamily="34" charset="-122"/>
            </a:endParaRPr>
          </a:p>
          <a:p>
            <a:pPr>
              <a:lnSpc>
                <a:spcPct val="150000"/>
              </a:lnSpc>
              <a:spcBef>
                <a:spcPts val="600"/>
              </a:spcBef>
            </a:pPr>
            <a:r>
              <a:rPr lang="en-US" altLang="zh-CN" sz="1600" dirty="0">
                <a:latin typeface="Arial" panose="020B0604020202020204" pitchFamily="34" charset="0"/>
                <a:ea typeface="微软雅黑" panose="020B0503020204020204" pitchFamily="34" charset="-122"/>
              </a:rPr>
              <a:t>       </a:t>
            </a:r>
            <a:r>
              <a:rPr lang="zh-CN" altLang="en-US" sz="1600" dirty="0">
                <a:latin typeface="Arial" panose="020B0604020202020204" pitchFamily="34" charset="0"/>
                <a:ea typeface="微软雅黑" panose="020B0503020204020204" pitchFamily="34" charset="-122"/>
              </a:rPr>
              <a:t>目前</a:t>
            </a: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典型的低功耗射频标签工作电压约为</a:t>
            </a:r>
            <a:r>
              <a:rPr lang="en-US" altLang="zh-CN" sz="1600" dirty="0">
                <a:latin typeface="Arial" panose="020B0604020202020204" pitchFamily="34" charset="0"/>
                <a:ea typeface="微软雅黑" panose="020B0503020204020204" pitchFamily="34" charset="-122"/>
              </a:rPr>
              <a:t>1.2V</a:t>
            </a:r>
            <a:r>
              <a:rPr lang="zh-CN" altLang="en-US" sz="1600" dirty="0">
                <a:latin typeface="Arial" panose="020B0604020202020204" pitchFamily="34" charset="0"/>
                <a:ea typeface="微软雅黑" panose="020B0503020204020204" pitchFamily="34" charset="-122"/>
              </a:rPr>
              <a:t>标签本身的功耗已降低至</a:t>
            </a:r>
            <a:r>
              <a:rPr lang="en-US" altLang="zh-CN" sz="1600" dirty="0">
                <a:latin typeface="Arial" panose="020B0604020202020204" pitchFamily="34" charset="0"/>
                <a:ea typeface="微软雅黑" panose="020B0503020204020204" pitchFamily="34" charset="-122"/>
              </a:rPr>
              <a:t>50</a:t>
            </a:r>
            <a:r>
              <a:rPr lang="el-GR" altLang="zh-CN" sz="1600" dirty="0">
                <a:latin typeface="Arial" panose="020B0604020202020204" pitchFamily="34" charset="0"/>
                <a:ea typeface="微软雅黑" panose="020B0503020204020204" pitchFamily="34" charset="-122"/>
              </a:rPr>
              <a:t>μ</a:t>
            </a:r>
            <a:r>
              <a:rPr lang="en-US" altLang="zh-CN" sz="1600" dirty="0">
                <a:latin typeface="Arial" panose="020B0604020202020204" pitchFamily="34" charset="0"/>
                <a:ea typeface="微软雅黑" panose="020B0503020204020204" pitchFamily="34" charset="-122"/>
              </a:rPr>
              <a:t>W,</a:t>
            </a:r>
            <a:r>
              <a:rPr lang="zh-CN" altLang="en-US" sz="1600" dirty="0">
                <a:latin typeface="Arial" panose="020B0604020202020204" pitchFamily="34" charset="0"/>
                <a:ea typeface="微软雅黑" panose="020B0503020204020204" pitchFamily="34" charset="-122"/>
              </a:rPr>
              <a:t>甚至</a:t>
            </a:r>
            <a:r>
              <a:rPr lang="en-US" altLang="zh-CN" sz="1600" dirty="0">
                <a:latin typeface="Arial" panose="020B0604020202020204" pitchFamily="34" charset="0"/>
                <a:ea typeface="微软雅黑" panose="020B0503020204020204" pitchFamily="34" charset="-122"/>
              </a:rPr>
              <a:t>5</a:t>
            </a:r>
            <a:r>
              <a:rPr lang="el-GR" altLang="zh-CN" sz="1600" dirty="0">
                <a:latin typeface="Arial" panose="020B0604020202020204" pitchFamily="34" charset="0"/>
                <a:ea typeface="微软雅黑" panose="020B0503020204020204" pitchFamily="34" charset="-122"/>
              </a:rPr>
              <a:t> μ </a:t>
            </a:r>
            <a:r>
              <a:rPr lang="en-US" altLang="zh-CN" sz="1600" dirty="0">
                <a:latin typeface="Arial" panose="020B0604020202020204" pitchFamily="34" charset="0"/>
                <a:ea typeface="微软雅黑" panose="020B0503020204020204" pitchFamily="34" charset="-122"/>
              </a:rPr>
              <a:t>W,</a:t>
            </a:r>
            <a:r>
              <a:rPr lang="zh-CN" altLang="en-US" sz="1600" dirty="0">
                <a:latin typeface="Arial" panose="020B0604020202020204" pitchFamily="34" charset="0"/>
                <a:ea typeface="微软雅黑" panose="020B0503020204020204" pitchFamily="34" charset="-122"/>
              </a:rPr>
              <a:t>使得特高频</a:t>
            </a:r>
            <a:r>
              <a:rPr lang="en-US" altLang="zh-CN" sz="1600" dirty="0">
                <a:latin typeface="Arial" panose="020B0604020202020204" pitchFamily="34" charset="0"/>
                <a:ea typeface="微软雅黑" panose="020B0503020204020204" pitchFamily="34" charset="-122"/>
              </a:rPr>
              <a:t>(Ultra High </a:t>
            </a:r>
            <a:r>
              <a:rPr lang="en-US" altLang="zh-CN" sz="1600" dirty="0" err="1">
                <a:latin typeface="Arial" panose="020B0604020202020204" pitchFamily="34" charset="0"/>
                <a:ea typeface="微软雅黑" panose="020B0503020204020204" pitchFamily="34" charset="-122"/>
              </a:rPr>
              <a:t>Frequency,UHF</a:t>
            </a:r>
            <a:r>
              <a:rPr lang="en-US" altLang="zh-CN" sz="1600" dirty="0">
                <a:latin typeface="Arial" panose="020B0604020202020204" pitchFamily="34" charset="0"/>
                <a:ea typeface="微软雅黑" panose="020B0503020204020204" pitchFamily="34" charset="-122"/>
              </a:rPr>
              <a:t>)</a:t>
            </a:r>
            <a:r>
              <a:rPr lang="zh-CN" altLang="en-US" sz="1600" dirty="0">
                <a:latin typeface="Arial" panose="020B0604020202020204" pitchFamily="34" charset="0"/>
                <a:ea typeface="微软雅黑" panose="020B0503020204020204" pitchFamily="34" charset="-122"/>
              </a:rPr>
              <a:t>无源射频标签的识别距离在无线电发射功率限制下，可以达到</a:t>
            </a:r>
            <a:r>
              <a:rPr lang="en-US" altLang="zh-CN" sz="1600" dirty="0">
                <a:latin typeface="Arial" panose="020B0604020202020204" pitchFamily="34" charset="0"/>
                <a:ea typeface="微软雅黑" panose="020B0503020204020204" pitchFamily="34" charset="-122"/>
              </a:rPr>
              <a:t>10m</a:t>
            </a:r>
            <a:r>
              <a:rPr lang="zh-CN" altLang="en-US" sz="1600" dirty="0">
                <a:latin typeface="Arial" panose="020B0604020202020204" pitchFamily="34" charset="0"/>
                <a:ea typeface="微软雅黑" panose="020B0503020204020204" pitchFamily="34" charset="-122"/>
              </a:rPr>
              <a:t>以上的识别距离。</a:t>
            </a:r>
          </a:p>
        </p:txBody>
      </p:sp>
      <p:sp>
        <p:nvSpPr>
          <p:cNvPr id="47109" name="灯片编号占位符 5">
            <a:extLst>
              <a:ext uri="{FF2B5EF4-FFF2-40B4-BE49-F238E27FC236}">
                <a16:creationId xmlns:a16="http://schemas.microsoft.com/office/drawing/2014/main" id="{E5B42984-AFAF-4E01-8CA0-1831B982D0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E4B1B090-A56D-44B9-B9D0-1CBCA6F734EA}" type="slidenum">
              <a:rPr lang="en-US" altLang="zh-CN" sz="1200" smtClean="0"/>
              <a:pPr/>
              <a:t>17</a:t>
            </a:fld>
            <a:endParaRPr lang="en-US" sz="1200"/>
          </a:p>
        </p:txBody>
      </p:sp>
      <p:grpSp>
        <p:nvGrpSpPr>
          <p:cNvPr id="5" name="组合 4">
            <a:extLst>
              <a:ext uri="{FF2B5EF4-FFF2-40B4-BE49-F238E27FC236}">
                <a16:creationId xmlns:a16="http://schemas.microsoft.com/office/drawing/2014/main" id="{A72E5D64-EE31-4C91-9A76-ECACF2192683}"/>
              </a:ext>
            </a:extLst>
          </p:cNvPr>
          <p:cNvGrpSpPr>
            <a:grpSpLocks/>
          </p:cNvGrpSpPr>
          <p:nvPr/>
        </p:nvGrpSpPr>
        <p:grpSpPr bwMode="auto">
          <a:xfrm>
            <a:off x="2627784" y="2852537"/>
            <a:ext cx="2887662" cy="677648"/>
            <a:chOff x="2627784" y="2566987"/>
            <a:chExt cx="2886447" cy="714375"/>
          </a:xfrm>
        </p:grpSpPr>
        <p:pic>
          <p:nvPicPr>
            <p:cNvPr id="47111" name="图片 2">
              <a:extLst>
                <a:ext uri="{FF2B5EF4-FFF2-40B4-BE49-F238E27FC236}">
                  <a16:creationId xmlns:a16="http://schemas.microsoft.com/office/drawing/2014/main" id="{417E48D1-959D-4B36-9CC9-003570B9DDA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2566987"/>
              <a:ext cx="2238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矩形 3">
              <a:extLst>
                <a:ext uri="{FF2B5EF4-FFF2-40B4-BE49-F238E27FC236}">
                  <a16:creationId xmlns:a16="http://schemas.microsoft.com/office/drawing/2014/main" id="{3E64E074-3E00-40B0-91DB-4B716A8A7FD7}"/>
                </a:ext>
              </a:extLst>
            </p:cNvPr>
            <p:cNvSpPr>
              <a:spLocks noChangeArrowheads="1"/>
            </p:cNvSpPr>
            <p:nvPr/>
          </p:nvSpPr>
          <p:spPr bwMode="auto">
            <a:xfrm>
              <a:off x="2627784" y="2665411"/>
              <a:ext cx="697333" cy="42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r>
                <a:rPr lang="zh-CN" altLang="en-US" sz="2000" dirty="0"/>
                <a:t>其中</a:t>
              </a:r>
            </a:p>
          </p:txBody>
        </p:sp>
      </p:grpSp>
      <p:sp>
        <p:nvSpPr>
          <p:cNvPr id="9" name="Rectangle 2">
            <a:extLst>
              <a:ext uri="{FF2B5EF4-FFF2-40B4-BE49-F238E27FC236}">
                <a16:creationId xmlns:a16="http://schemas.microsoft.com/office/drawing/2014/main" id="{B4AC8BFF-1165-4B38-9E62-761998ED709B}"/>
              </a:ext>
            </a:extLst>
          </p:cNvPr>
          <p:cNvSpPr>
            <a:spLocks noGrp="1"/>
          </p:cNvSpPr>
          <p:nvPr>
            <p:ph type="title"/>
          </p:nvPr>
        </p:nvSpPr>
        <p:spPr>
          <a:xfrm>
            <a:off x="457200" y="145471"/>
            <a:ext cx="8229600" cy="720725"/>
          </a:xfrm>
        </p:spPr>
        <p:txBody>
          <a:bodyPr>
            <a:normAutofit/>
          </a:bodyPr>
          <a:lstStyle/>
          <a:p>
            <a:r>
              <a:rPr lang="zh-CN" altLang="en-US" sz="2400" dirty="0"/>
              <a:t>射频</a:t>
            </a:r>
            <a:r>
              <a:rPr lang="zh-CN" altLang="en-US" sz="2400" dirty="0">
                <a:solidFill>
                  <a:srgbClr val="FF0000"/>
                </a:solidFill>
              </a:rPr>
              <a:t>标签可吸收的功率</a:t>
            </a:r>
            <a:endParaRPr lang="zh-CN" altLang="zh-CN"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par>
                          <p:cTn id="17" fill="hold" nodeType="with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9CF0E2A4-3A55-49E7-827A-71E9168C6CAE}"/>
              </a:ext>
            </a:extLst>
          </p:cNvPr>
          <p:cNvSpPr txBox="1">
            <a:spLocks noChangeArrowheads="1"/>
          </p:cNvSpPr>
          <p:nvPr/>
        </p:nvSpPr>
        <p:spPr bwMode="auto">
          <a:xfrm>
            <a:off x="936625" y="1773238"/>
            <a:ext cx="6372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zh-CN">
              <a:latin typeface="Arial" panose="020B0604020202020204" pitchFamily="34" charset="0"/>
              <a:ea typeface="宋体" panose="02010600030101010101" pitchFamily="2" charset="-122"/>
            </a:endParaRPr>
          </a:p>
        </p:txBody>
      </p:sp>
      <p:sp>
        <p:nvSpPr>
          <p:cNvPr id="48131" name="Text Box 5">
            <a:extLst>
              <a:ext uri="{FF2B5EF4-FFF2-40B4-BE49-F238E27FC236}">
                <a16:creationId xmlns:a16="http://schemas.microsoft.com/office/drawing/2014/main" id="{2E707EEA-1FD7-471D-8074-CDA873BF6270}"/>
              </a:ext>
            </a:extLst>
          </p:cNvPr>
          <p:cNvSpPr txBox="1">
            <a:spLocks noChangeArrowheads="1"/>
          </p:cNvSpPr>
          <p:nvPr/>
        </p:nvSpPr>
        <p:spPr bwMode="auto">
          <a:xfrm>
            <a:off x="1584325" y="1557338"/>
            <a:ext cx="3990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zh-CN">
              <a:latin typeface="Arial" panose="020B0604020202020204" pitchFamily="34" charset="0"/>
              <a:ea typeface="宋体" panose="02010600030101010101" pitchFamily="2" charset="-122"/>
            </a:endParaRPr>
          </a:p>
        </p:txBody>
      </p:sp>
      <p:sp>
        <p:nvSpPr>
          <p:cNvPr id="9" name="Text Box 6">
            <a:extLst>
              <a:ext uri="{FF2B5EF4-FFF2-40B4-BE49-F238E27FC236}">
                <a16:creationId xmlns:a16="http://schemas.microsoft.com/office/drawing/2014/main" id="{BA948B7D-9A53-4F09-A40F-836565694392}"/>
              </a:ext>
            </a:extLst>
          </p:cNvPr>
          <p:cNvSpPr txBox="1">
            <a:spLocks noChangeArrowheads="1"/>
          </p:cNvSpPr>
          <p:nvPr/>
        </p:nvSpPr>
        <p:spPr bwMode="auto">
          <a:xfrm>
            <a:off x="678114" y="347286"/>
            <a:ext cx="7998342" cy="2172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굴림" pitchFamily="34" charset="-127"/>
                <a:ea typeface="굴림" pitchFamily="34" charset="-127"/>
              </a:defRPr>
            </a:lvl1pPr>
            <a:lvl2pPr marL="742950" indent="-285750">
              <a:defRPr kumimoji="1" sz="2400">
                <a:solidFill>
                  <a:schemeClr val="tx1"/>
                </a:solidFill>
                <a:latin typeface="굴림" pitchFamily="34" charset="-127"/>
                <a:ea typeface="굴림" pitchFamily="34" charset="-127"/>
              </a:defRPr>
            </a:lvl2pPr>
            <a:lvl3pPr marL="1143000" indent="-228600">
              <a:defRPr kumimoji="1" sz="2400">
                <a:solidFill>
                  <a:schemeClr val="tx1"/>
                </a:solidFill>
                <a:latin typeface="굴림" pitchFamily="34" charset="-127"/>
                <a:ea typeface="굴림" pitchFamily="34" charset="-127"/>
              </a:defRPr>
            </a:lvl3pPr>
            <a:lvl4pPr marL="1600200" indent="-228600">
              <a:defRPr kumimoji="1" sz="2400">
                <a:solidFill>
                  <a:schemeClr val="tx1"/>
                </a:solidFill>
                <a:latin typeface="굴림" pitchFamily="34" charset="-127"/>
                <a:ea typeface="굴림" pitchFamily="34" charset="-127"/>
              </a:defRPr>
            </a:lvl4pPr>
            <a:lvl5pPr marL="2057400" indent="-228600">
              <a:defRPr kumimoji="1" sz="2400">
                <a:solidFill>
                  <a:schemeClr val="tx1"/>
                </a:solidFill>
                <a:latin typeface="굴림" pitchFamily="34" charset="-127"/>
                <a:ea typeface="굴림" pitchFamily="34" charset="-127"/>
              </a:defRPr>
            </a:lvl5pPr>
            <a:lvl6pPr marL="2514600" indent="-228600" eaLnBrk="0" fontAlgn="base" hangingPunct="0">
              <a:spcBef>
                <a:spcPct val="0"/>
              </a:spcBef>
              <a:spcAft>
                <a:spcPct val="0"/>
              </a:spcAft>
              <a:defRPr kumimoji="1" sz="2400">
                <a:solidFill>
                  <a:schemeClr val="tx1"/>
                </a:solidFill>
                <a:latin typeface="굴림" pitchFamily="34" charset="-127"/>
                <a:ea typeface="굴림" pitchFamily="34" charset="-127"/>
              </a:defRPr>
            </a:lvl6pPr>
            <a:lvl7pPr marL="2971800" indent="-228600" eaLnBrk="0" fontAlgn="base" hangingPunct="0">
              <a:spcBef>
                <a:spcPct val="0"/>
              </a:spcBef>
              <a:spcAft>
                <a:spcPct val="0"/>
              </a:spcAft>
              <a:defRPr kumimoji="1" sz="2400">
                <a:solidFill>
                  <a:schemeClr val="tx1"/>
                </a:solidFill>
                <a:latin typeface="굴림" pitchFamily="34" charset="-127"/>
                <a:ea typeface="굴림" pitchFamily="34" charset="-127"/>
              </a:defRPr>
            </a:lvl7pPr>
            <a:lvl8pPr marL="3429000" indent="-228600" eaLnBrk="0" fontAlgn="base" hangingPunct="0">
              <a:spcBef>
                <a:spcPct val="0"/>
              </a:spcBef>
              <a:spcAft>
                <a:spcPct val="0"/>
              </a:spcAft>
              <a:defRPr kumimoji="1" sz="2400">
                <a:solidFill>
                  <a:schemeClr val="tx1"/>
                </a:solidFill>
                <a:latin typeface="굴림" pitchFamily="34" charset="-127"/>
                <a:ea typeface="굴림" pitchFamily="34" charset="-127"/>
              </a:defRPr>
            </a:lvl8pPr>
            <a:lvl9pPr marL="3886200" indent="-228600" eaLnBrk="0" fontAlgn="base" hangingPunct="0">
              <a:spcBef>
                <a:spcPct val="0"/>
              </a:spcBef>
              <a:spcAft>
                <a:spcPct val="0"/>
              </a:spcAft>
              <a:defRPr kumimoji="1" sz="2400">
                <a:solidFill>
                  <a:schemeClr val="tx1"/>
                </a:solidFill>
                <a:latin typeface="굴림" pitchFamily="34" charset="-127"/>
                <a:ea typeface="굴림" pitchFamily="34" charset="-127"/>
              </a:defRPr>
            </a:lvl9pPr>
          </a:lstStyle>
          <a:p>
            <a:pPr eaLnBrk="1" hangingPunct="1">
              <a:lnSpc>
                <a:spcPct val="150000"/>
              </a:lnSpc>
              <a:defRPr/>
            </a:pPr>
            <a:r>
              <a:rPr lang="en-US" altLang="zh-CN" sz="2000" dirty="0">
                <a:latin typeface="Arial" panose="020B0604020202020204" pitchFamily="34" charset="0"/>
                <a:ea typeface="微软雅黑" panose="020B0503020204020204" pitchFamily="34" charset="-122"/>
                <a:sym typeface="宋体" panose="02010600030101010101" pitchFamily="2" charset="-122"/>
              </a:rPr>
              <a:t>2.  </a:t>
            </a:r>
            <a:r>
              <a:rPr lang="zh-CN" sz="2000" dirty="0">
                <a:latin typeface="Arial" panose="020B0604020202020204" pitchFamily="34" charset="0"/>
                <a:ea typeface="微软雅黑" panose="020B0503020204020204" pitchFamily="34" charset="-122"/>
                <a:sym typeface="宋体" panose="02010600030101010101" pitchFamily="2" charset="-122"/>
              </a:rPr>
              <a:t>射频标签到读写器的能量传输</a:t>
            </a:r>
          </a:p>
          <a:p>
            <a:pPr indent="360363" eaLnBrk="1" hangingPunct="1">
              <a:lnSpc>
                <a:spcPct val="150000"/>
              </a:lnSpc>
              <a:defRPr/>
            </a:pPr>
            <a:r>
              <a:rPr lang="zh-CN" sz="1600" dirty="0">
                <a:solidFill>
                  <a:srgbClr val="1287AF"/>
                </a:solidFill>
                <a:latin typeface="Arial" panose="020B0604020202020204" pitchFamily="34" charset="0"/>
                <a:ea typeface="微软雅黑" panose="020B0503020204020204" pitchFamily="34" charset="-122"/>
                <a:sym typeface="宋体" panose="02010600030101010101" pitchFamily="2" charset="-122"/>
              </a:rPr>
              <a:t>射频标签返回的能量与其雷达散射截面（</a:t>
            </a:r>
            <a:r>
              <a:rPr lang="zh-CN" altLang="zh-CN" sz="1600" dirty="0">
                <a:solidFill>
                  <a:srgbClr val="1287AF"/>
                </a:solidFill>
                <a:latin typeface="Arial" panose="020B0604020202020204" pitchFamily="34" charset="0"/>
                <a:ea typeface="微软雅黑" panose="020B0503020204020204" pitchFamily="34" charset="-122"/>
                <a:sym typeface="Times New Roman" panose="02020603050405020304" pitchFamily="18" charset="0"/>
              </a:rPr>
              <a:t>Radar</a:t>
            </a:r>
            <a:r>
              <a:rPr lang="zh-CN" altLang="zh-CN" sz="1600" dirty="0">
                <a:solidFill>
                  <a:srgbClr val="1287AF"/>
                </a:solidFill>
                <a:latin typeface="Arial" panose="020B0604020202020204" pitchFamily="34" charset="0"/>
                <a:ea typeface="微软雅黑" panose="020B0503020204020204" pitchFamily="34" charset="-122"/>
                <a:sym typeface="宋体" panose="02010600030101010101" pitchFamily="2" charset="-122"/>
              </a:rPr>
              <a:t> Cross Section</a:t>
            </a:r>
            <a:r>
              <a:rPr lang="zh-CN" sz="1600" dirty="0">
                <a:solidFill>
                  <a:srgbClr val="1287AF"/>
                </a:solidFill>
                <a:latin typeface="Arial" panose="020B0604020202020204" pitchFamily="34" charset="0"/>
                <a:ea typeface="微软雅黑" panose="020B0503020204020204" pitchFamily="34" charset="-122"/>
                <a:sym typeface="宋体" panose="02010600030101010101" pitchFamily="2" charset="-122"/>
              </a:rPr>
              <a:t>，</a:t>
            </a:r>
            <a:r>
              <a:rPr lang="zh-CN" altLang="zh-CN" sz="1600" dirty="0">
                <a:solidFill>
                  <a:srgbClr val="1287AF"/>
                </a:solidFill>
                <a:latin typeface="Arial" panose="020B0604020202020204" pitchFamily="34" charset="0"/>
                <a:ea typeface="微软雅黑" panose="020B0503020204020204" pitchFamily="34" charset="-122"/>
                <a:sym typeface="Times New Roman" panose="02020603050405020304" pitchFamily="18" charset="0"/>
              </a:rPr>
              <a:t>RCS</a:t>
            </a:r>
            <a:r>
              <a:rPr lang="zh-CN" sz="1600" dirty="0">
                <a:solidFill>
                  <a:srgbClr val="1287AF"/>
                </a:solidFill>
                <a:latin typeface="Arial" panose="020B0604020202020204" pitchFamily="34" charset="0"/>
                <a:ea typeface="微软雅黑" panose="020B0503020204020204" pitchFamily="34" charset="-122"/>
                <a:sym typeface="宋体" panose="02010600030101010101" pitchFamily="2" charset="-122"/>
              </a:rPr>
              <a:t>）</a:t>
            </a:r>
            <a:r>
              <a:rPr lang="el-GR" altLang="zh-CN" dirty="0">
                <a:solidFill>
                  <a:srgbClr val="FF0000"/>
                </a:solidFill>
                <a:latin typeface="Arial" panose="020B0604020202020204" pitchFamily="34" charset="0"/>
                <a:ea typeface="微软雅黑" panose="020B0503020204020204" pitchFamily="34" charset="-122"/>
                <a:sym typeface="宋体" panose="02010600030101010101" pitchFamily="2" charset="-122"/>
              </a:rPr>
              <a:t>σ</a:t>
            </a:r>
            <a:r>
              <a:rPr lang="zh-CN" sz="1600" dirty="0">
                <a:solidFill>
                  <a:srgbClr val="1287AF"/>
                </a:solidFill>
                <a:latin typeface="Arial" panose="020B0604020202020204" pitchFamily="34" charset="0"/>
                <a:ea typeface="微软雅黑" panose="020B0503020204020204" pitchFamily="34" charset="-122"/>
                <a:sym typeface="宋体" panose="02010600030101010101" pitchFamily="2" charset="-122"/>
              </a:rPr>
              <a:t>成正比，它是目标反射电磁波能力的测度指标。散射截面取决于一系列的参数，如目标的大小、形状、材料、表面结构、波长和极化方向等。</a:t>
            </a:r>
            <a:endParaRPr lang="en-US" altLang="zh-CN" sz="1600" dirty="0">
              <a:solidFill>
                <a:srgbClr val="1287AF"/>
              </a:solidFill>
              <a:latin typeface="Arial" panose="020B0604020202020204" pitchFamily="34" charset="0"/>
              <a:ea typeface="微软雅黑" panose="020B0503020204020204" pitchFamily="34" charset="-122"/>
              <a:sym typeface="宋体" panose="02010600030101010101" pitchFamily="2" charset="-122"/>
            </a:endParaRPr>
          </a:p>
          <a:p>
            <a:pPr indent="360363" eaLnBrk="1" hangingPunct="1">
              <a:lnSpc>
                <a:spcPct val="150000"/>
              </a:lnSpc>
              <a:defRPr/>
            </a:pPr>
            <a:r>
              <a:rPr lang="zh-CN" sz="1600" dirty="0">
                <a:solidFill>
                  <a:srgbClr val="1287AF"/>
                </a:solidFill>
                <a:latin typeface="Arial" panose="020B0604020202020204" pitchFamily="34" charset="0"/>
                <a:ea typeface="微软雅黑" panose="020B0503020204020204" pitchFamily="34" charset="-122"/>
                <a:sym typeface="宋体" panose="02010600030101010101" pitchFamily="2" charset="-122"/>
              </a:rPr>
              <a:t>射频标签返回的能量为</a:t>
            </a:r>
          </a:p>
        </p:txBody>
      </p:sp>
      <p:graphicFrame>
        <p:nvGraphicFramePr>
          <p:cNvPr id="10" name="Object 8">
            <a:extLst>
              <a:ext uri="{FF2B5EF4-FFF2-40B4-BE49-F238E27FC236}">
                <a16:creationId xmlns:a16="http://schemas.microsoft.com/office/drawing/2014/main" id="{2BAD1F4D-FA15-4389-A268-19461377DC5C}"/>
              </a:ext>
            </a:extLst>
          </p:cNvPr>
          <p:cNvGraphicFramePr>
            <a:graphicFrameLocks noChangeAspect="1"/>
          </p:cNvGraphicFramePr>
          <p:nvPr>
            <p:extLst>
              <p:ext uri="{D42A27DB-BD31-4B8C-83A1-F6EECF244321}">
                <p14:modId xmlns:p14="http://schemas.microsoft.com/office/powerpoint/2010/main" val="181258653"/>
              </p:ext>
            </p:extLst>
          </p:nvPr>
        </p:nvGraphicFramePr>
        <p:xfrm>
          <a:off x="1391954" y="2859552"/>
          <a:ext cx="6570662" cy="500363"/>
        </p:xfrm>
        <a:graphic>
          <a:graphicData uri="http://schemas.openxmlformats.org/presentationml/2006/ole">
            <mc:AlternateContent xmlns:mc="http://schemas.openxmlformats.org/markup-compatibility/2006">
              <mc:Choice xmlns:v="urn:schemas-microsoft-com:vml" Requires="v">
                <p:oleObj spid="_x0000_s369783" r:id="rId3" imgW="2629755" imgH="253900" progId="Equation.DSMT4">
                  <p:embed/>
                </p:oleObj>
              </mc:Choice>
              <mc:Fallback>
                <p:oleObj r:id="rId3" imgW="2629755" imgH="253900" progId="Equation.DSMT4">
                  <p:embed/>
                  <p:pic>
                    <p:nvPicPr>
                      <p:cNvPr id="10" name="Object 8">
                        <a:extLst>
                          <a:ext uri="{FF2B5EF4-FFF2-40B4-BE49-F238E27FC236}">
                            <a16:creationId xmlns:a16="http://schemas.microsoft.com/office/drawing/2014/main" id="{2BAD1F4D-FA15-4389-A268-19461377D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954" y="2859552"/>
                        <a:ext cx="6570662" cy="500363"/>
                      </a:xfrm>
                      <a:prstGeom prst="rect">
                        <a:avLst/>
                      </a:prstGeom>
                      <a:noFill/>
                      <a:ln>
                        <a:noFill/>
                      </a:ln>
                    </p:spPr>
                  </p:pic>
                </p:oleObj>
              </mc:Fallback>
            </mc:AlternateContent>
          </a:graphicData>
        </a:graphic>
      </p:graphicFrame>
      <p:sp>
        <p:nvSpPr>
          <p:cNvPr id="48134" name="灯片编号占位符 11">
            <a:extLst>
              <a:ext uri="{FF2B5EF4-FFF2-40B4-BE49-F238E27FC236}">
                <a16:creationId xmlns:a16="http://schemas.microsoft.com/office/drawing/2014/main" id="{D3849C1D-CAF0-40F0-ACBB-B573655B44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5503E5B0-C1FC-4816-9B9C-B5512DF43706}" type="slidenum">
              <a:rPr lang="en-US" altLang="zh-CN" sz="1200" smtClean="0"/>
              <a:pPr/>
              <a:t>18</a:t>
            </a:fld>
            <a:endParaRPr lang="en-US" sz="1200"/>
          </a:p>
        </p:txBody>
      </p:sp>
      <p:graphicFrame>
        <p:nvGraphicFramePr>
          <p:cNvPr id="15" name="Object 3">
            <a:extLst>
              <a:ext uri="{FF2B5EF4-FFF2-40B4-BE49-F238E27FC236}">
                <a16:creationId xmlns:a16="http://schemas.microsoft.com/office/drawing/2014/main" id="{DBBAEDCC-4402-4E43-B292-CC5D800C13EC}"/>
              </a:ext>
            </a:extLst>
          </p:cNvPr>
          <p:cNvGraphicFramePr>
            <a:graphicFrameLocks noGrp="1" noChangeAspect="1"/>
          </p:cNvGraphicFramePr>
          <p:nvPr>
            <p:ph sz="quarter" idx="2"/>
            <p:extLst>
              <p:ext uri="{D42A27DB-BD31-4B8C-83A1-F6EECF244321}">
                <p14:modId xmlns:p14="http://schemas.microsoft.com/office/powerpoint/2010/main" val="1370645147"/>
              </p:ext>
            </p:extLst>
          </p:nvPr>
        </p:nvGraphicFramePr>
        <p:xfrm>
          <a:off x="2627783" y="5825413"/>
          <a:ext cx="5922525" cy="383479"/>
        </p:xfrm>
        <a:graphic>
          <a:graphicData uri="http://schemas.openxmlformats.org/presentationml/2006/ole">
            <mc:AlternateContent xmlns:mc="http://schemas.openxmlformats.org/markup-compatibility/2006">
              <mc:Choice xmlns:v="urn:schemas-microsoft-com:vml" Requires="v">
                <p:oleObj spid="_x0000_s369784" r:id="rId5" imgW="2362890" imgH="253900" progId="Equation.DSMT4">
                  <p:embed/>
                </p:oleObj>
              </mc:Choice>
              <mc:Fallback>
                <p:oleObj r:id="rId5" imgW="2362890" imgH="253900" progId="Equation.DSMT4">
                  <p:embed/>
                  <p:pic>
                    <p:nvPicPr>
                      <p:cNvPr id="15" name="Object 3">
                        <a:extLst>
                          <a:ext uri="{FF2B5EF4-FFF2-40B4-BE49-F238E27FC236}">
                            <a16:creationId xmlns:a16="http://schemas.microsoft.com/office/drawing/2014/main" id="{DBBAEDCC-4402-4E43-B292-CC5D800C13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3" y="5825413"/>
                        <a:ext cx="5922525" cy="383479"/>
                      </a:xfrm>
                      <a:prstGeom prst="rect">
                        <a:avLst/>
                      </a:prstGeom>
                      <a:noFill/>
                      <a:ln>
                        <a:noFill/>
                      </a:ln>
                    </p:spPr>
                  </p:pic>
                </p:oleObj>
              </mc:Fallback>
            </mc:AlternateContent>
          </a:graphicData>
        </a:graphic>
      </p:graphicFrame>
      <p:graphicFrame>
        <p:nvGraphicFramePr>
          <p:cNvPr id="16" name="Object 4">
            <a:extLst>
              <a:ext uri="{FF2B5EF4-FFF2-40B4-BE49-F238E27FC236}">
                <a16:creationId xmlns:a16="http://schemas.microsoft.com/office/drawing/2014/main" id="{CC0A09A8-AEB8-4B71-AFA9-86CE41A3B7AE}"/>
              </a:ext>
            </a:extLst>
          </p:cNvPr>
          <p:cNvGraphicFramePr>
            <a:graphicFrameLocks noGrp="1" noChangeAspect="1"/>
          </p:cNvGraphicFramePr>
          <p:nvPr>
            <p:ph sz="quarter" idx="3"/>
            <p:extLst>
              <p:ext uri="{D42A27DB-BD31-4B8C-83A1-F6EECF244321}">
                <p14:modId xmlns:p14="http://schemas.microsoft.com/office/powerpoint/2010/main" val="2997737207"/>
              </p:ext>
            </p:extLst>
          </p:nvPr>
        </p:nvGraphicFramePr>
        <p:xfrm>
          <a:off x="3419872" y="4992897"/>
          <a:ext cx="1982787" cy="338137"/>
        </p:xfrm>
        <a:graphic>
          <a:graphicData uri="http://schemas.openxmlformats.org/presentationml/2006/ole">
            <mc:AlternateContent xmlns:mc="http://schemas.openxmlformats.org/markup-compatibility/2006">
              <mc:Choice xmlns:v="urn:schemas-microsoft-com:vml" Requires="v">
                <p:oleObj spid="_x0000_s369785" r:id="rId7" imgW="1019130" imgH="254602" progId="Equation.DSMT4">
                  <p:embed/>
                </p:oleObj>
              </mc:Choice>
              <mc:Fallback>
                <p:oleObj r:id="rId7" imgW="1019130" imgH="254602" progId="Equation.DSMT4">
                  <p:embed/>
                  <p:pic>
                    <p:nvPicPr>
                      <p:cNvPr id="16" name="Object 4">
                        <a:extLst>
                          <a:ext uri="{FF2B5EF4-FFF2-40B4-BE49-F238E27FC236}">
                            <a16:creationId xmlns:a16="http://schemas.microsoft.com/office/drawing/2014/main" id="{CC0A09A8-AEB8-4B71-AFA9-86CE41A3B7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872" y="4992897"/>
                        <a:ext cx="1982787" cy="338137"/>
                      </a:xfrm>
                      <a:prstGeom prst="rect">
                        <a:avLst/>
                      </a:prstGeom>
                      <a:noFill/>
                      <a:ln>
                        <a:noFill/>
                      </a:ln>
                    </p:spPr>
                  </p:pic>
                </p:oleObj>
              </mc:Fallback>
            </mc:AlternateContent>
          </a:graphicData>
        </a:graphic>
      </p:graphicFrame>
      <p:sp>
        <p:nvSpPr>
          <p:cNvPr id="17" name="Text Box 5">
            <a:extLst>
              <a:ext uri="{FF2B5EF4-FFF2-40B4-BE49-F238E27FC236}">
                <a16:creationId xmlns:a16="http://schemas.microsoft.com/office/drawing/2014/main" id="{C243175B-3174-441C-8503-4DD858B10883}"/>
              </a:ext>
            </a:extLst>
          </p:cNvPr>
          <p:cNvSpPr txBox="1">
            <a:spLocks noChangeArrowheads="1"/>
          </p:cNvSpPr>
          <p:nvPr/>
        </p:nvSpPr>
        <p:spPr bwMode="auto">
          <a:xfrm>
            <a:off x="-324544" y="3507374"/>
            <a:ext cx="3468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zh-CN" altLang="zh-CN" dirty="0">
                <a:latin typeface="Arial" panose="020B0604020202020204" pitchFamily="34" charset="0"/>
                <a:ea typeface="宋体" panose="02010600030101010101" pitchFamily="2" charset="-122"/>
              </a:rPr>
              <a:t>　　</a:t>
            </a:r>
            <a:r>
              <a:rPr lang="zh-CN" altLang="zh-CN" sz="1600" dirty="0">
                <a:solidFill>
                  <a:srgbClr val="1287AF"/>
                </a:solidFill>
                <a:latin typeface="Arial" panose="020B0604020202020204" pitchFamily="34" charset="0"/>
                <a:ea typeface="微软雅黑" panose="020B0503020204020204" pitchFamily="34" charset="-122"/>
              </a:rPr>
              <a:t>因而返回读写器的功率密度为</a:t>
            </a:r>
          </a:p>
        </p:txBody>
      </p:sp>
      <p:sp>
        <p:nvSpPr>
          <p:cNvPr id="18" name="Text Box 6">
            <a:extLst>
              <a:ext uri="{FF2B5EF4-FFF2-40B4-BE49-F238E27FC236}">
                <a16:creationId xmlns:a16="http://schemas.microsoft.com/office/drawing/2014/main" id="{F5F1915E-3B91-4775-B43E-32303F39AE55}"/>
              </a:ext>
            </a:extLst>
          </p:cNvPr>
          <p:cNvSpPr txBox="1">
            <a:spLocks noChangeArrowheads="1"/>
          </p:cNvSpPr>
          <p:nvPr/>
        </p:nvSpPr>
        <p:spPr bwMode="auto">
          <a:xfrm>
            <a:off x="965912" y="4884710"/>
            <a:ext cx="22367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zh-CN" altLang="zh-CN" sz="1600" dirty="0">
                <a:solidFill>
                  <a:srgbClr val="1287AF"/>
                </a:solidFill>
                <a:latin typeface="Arial" panose="020B0604020202020204" pitchFamily="34" charset="0"/>
                <a:ea typeface="微软雅黑" panose="020B0503020204020204" pitchFamily="34" charset="-122"/>
              </a:rPr>
              <a:t>接收天线的有效面积为</a:t>
            </a:r>
          </a:p>
        </p:txBody>
      </p:sp>
      <p:sp>
        <p:nvSpPr>
          <p:cNvPr id="19" name="Text Box 7">
            <a:extLst>
              <a:ext uri="{FF2B5EF4-FFF2-40B4-BE49-F238E27FC236}">
                <a16:creationId xmlns:a16="http://schemas.microsoft.com/office/drawing/2014/main" id="{2A99D664-326F-4511-BC9D-21F36B784FC7}"/>
              </a:ext>
            </a:extLst>
          </p:cNvPr>
          <p:cNvSpPr txBox="1">
            <a:spLocks noChangeArrowheads="1"/>
          </p:cNvSpPr>
          <p:nvPr/>
        </p:nvSpPr>
        <p:spPr bwMode="auto">
          <a:xfrm>
            <a:off x="804167" y="5720513"/>
            <a:ext cx="12112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zh-CN" altLang="zh-CN" sz="1600" dirty="0">
                <a:solidFill>
                  <a:srgbClr val="1287AF"/>
                </a:solidFill>
                <a:latin typeface="Arial" panose="020B0604020202020204" pitchFamily="34" charset="0"/>
                <a:ea typeface="微软雅黑" panose="020B0503020204020204" pitchFamily="34" charset="-122"/>
              </a:rPr>
              <a:t>接收功率为</a:t>
            </a:r>
          </a:p>
        </p:txBody>
      </p:sp>
      <p:pic>
        <p:nvPicPr>
          <p:cNvPr id="4" name="图片 3">
            <a:extLst>
              <a:ext uri="{FF2B5EF4-FFF2-40B4-BE49-F238E27FC236}">
                <a16:creationId xmlns:a16="http://schemas.microsoft.com/office/drawing/2014/main" id="{1BBF1B6A-E8F2-4943-8389-FF30FFB8D8A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987824" y="4100755"/>
            <a:ext cx="5342246" cy="39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par>
                          <p:cTn id="11" fill="hold" nodeType="withGroup">
                            <p:stCondLst>
                              <p:cond delay="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nodeType="withGroup">
                            <p:stCondLst>
                              <p:cond delay="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par>
                          <p:cTn id="25" fill="hold" nodeType="with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par>
                          <p:cTn id="32" fill="hold" nodeType="withGroup">
                            <p:stCondLst>
                              <p:cond delay="0"/>
                            </p:stCondLst>
                            <p:childTnLst>
                              <p:par>
                                <p:cTn id="33" presetID="1"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0C3FC9F3-A91C-4635-A0B4-4EBAFCC91F97}"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19</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4099" name="Rectangle 2"/>
          <p:cNvSpPr>
            <a:spLocks noGrp="1" noChangeArrowheads="1"/>
          </p:cNvSpPr>
          <p:nvPr>
            <p:ph type="title"/>
          </p:nvPr>
        </p:nvSpPr>
        <p:spPr/>
        <p:txBody>
          <a:bodyPr/>
          <a:lstStyle/>
          <a:p>
            <a:pPr eaLnBrk="1" hangingPunct="1"/>
            <a:r>
              <a:rPr lang="zh-CN" altLang="en-US" sz="3600" b="1" dirty="0"/>
              <a:t>二、电感耦合方式的射频前端</a:t>
            </a:r>
            <a:r>
              <a:rPr lang="zh-CN" altLang="en-US" sz="3600" dirty="0"/>
              <a:t> </a:t>
            </a:r>
          </a:p>
        </p:txBody>
      </p:sp>
      <p:sp>
        <p:nvSpPr>
          <p:cNvPr id="4100" name="Rectangle 3"/>
          <p:cNvSpPr>
            <a:spLocks noGrp="1" noChangeArrowheads="1"/>
          </p:cNvSpPr>
          <p:nvPr>
            <p:ph type="body" idx="1"/>
          </p:nvPr>
        </p:nvSpPr>
        <p:spPr>
          <a:xfrm>
            <a:off x="683568" y="1700808"/>
            <a:ext cx="7772400" cy="4248472"/>
          </a:xfrm>
        </p:spPr>
        <p:txBody>
          <a:bodyPr/>
          <a:lstStyle/>
          <a:p>
            <a:pPr eaLnBrk="1" hangingPunct="1">
              <a:lnSpc>
                <a:spcPct val="150000"/>
              </a:lnSpc>
              <a:buFont typeface="Wingdings" panose="05000000000000000000" pitchFamily="2" charset="2"/>
              <a:buChar char="Ø"/>
            </a:pPr>
            <a:r>
              <a:rPr lang="zh-CN" altLang="en-US" sz="1800" dirty="0"/>
              <a:t>射频识别技术在工作频率</a:t>
            </a:r>
            <a:r>
              <a:rPr lang="en-US" altLang="zh-CN" sz="1800" dirty="0"/>
              <a:t>13.56 MHz</a:t>
            </a:r>
            <a:r>
              <a:rPr lang="zh-CN" altLang="en-US" sz="1800" dirty="0"/>
              <a:t>和小于</a:t>
            </a:r>
            <a:r>
              <a:rPr lang="en-US" altLang="zh-CN" sz="1800" dirty="0"/>
              <a:t>135 kHz</a:t>
            </a:r>
            <a:r>
              <a:rPr lang="zh-CN" altLang="en-US" sz="1800" dirty="0"/>
              <a:t>时，基于</a:t>
            </a:r>
            <a:r>
              <a:rPr lang="zh-CN" altLang="en-US" sz="1800" u="sng" dirty="0"/>
              <a:t>电感耦合</a:t>
            </a:r>
            <a:r>
              <a:rPr lang="zh-CN" altLang="en-US" sz="1800" dirty="0"/>
              <a:t>方式（能量及信息传递以电感耦合方式实现），在更高频段基于雷达探测目标的</a:t>
            </a:r>
            <a:r>
              <a:rPr lang="zh-CN" altLang="en-US" sz="1800" u="sng" dirty="0"/>
              <a:t>反向散射耦合</a:t>
            </a:r>
            <a:r>
              <a:rPr lang="zh-CN" altLang="en-US" sz="1800" dirty="0"/>
              <a:t>方式（雷达发射电磁波信号碰到目标后携带目标信息返回雷达接收机）。</a:t>
            </a:r>
          </a:p>
          <a:p>
            <a:pPr eaLnBrk="1" hangingPunct="1">
              <a:lnSpc>
                <a:spcPct val="150000"/>
              </a:lnSpc>
              <a:buFont typeface="Wingdings" panose="05000000000000000000" pitchFamily="2" charset="2"/>
              <a:buChar char="Ø"/>
            </a:pPr>
            <a:r>
              <a:rPr lang="zh-CN" altLang="en-US" sz="1800" b="1" dirty="0">
                <a:solidFill>
                  <a:srgbClr val="FF0000"/>
                </a:solidFill>
              </a:rPr>
              <a:t>电感耦合方式的基础</a:t>
            </a:r>
            <a:r>
              <a:rPr lang="zh-CN" altLang="en-US" sz="1800" dirty="0"/>
              <a:t>是电感电容（</a:t>
            </a:r>
            <a:r>
              <a:rPr lang="en-US" altLang="zh-CN" sz="1800" dirty="0"/>
              <a:t>LC</a:t>
            </a:r>
            <a:r>
              <a:rPr lang="zh-CN" altLang="en-US" sz="1800" dirty="0"/>
              <a:t>）</a:t>
            </a:r>
            <a:r>
              <a:rPr lang="zh-CN" altLang="en-US" sz="1800" dirty="0">
                <a:solidFill>
                  <a:srgbClr val="FF0000"/>
                </a:solidFill>
              </a:rPr>
              <a:t>谐振回路</a:t>
            </a:r>
            <a:r>
              <a:rPr lang="zh-CN" altLang="en-US" sz="1800" dirty="0"/>
              <a:t>及电感线圈产生的</a:t>
            </a:r>
            <a:r>
              <a:rPr lang="zh-CN" altLang="en-US" sz="1800" dirty="0">
                <a:solidFill>
                  <a:srgbClr val="FF0000"/>
                </a:solidFill>
              </a:rPr>
              <a:t>交变磁场</a:t>
            </a:r>
            <a:r>
              <a:rPr lang="zh-CN" altLang="en-US" sz="1800" dirty="0"/>
              <a:t>，它是射频卡工作的基本原理。</a:t>
            </a:r>
            <a:endParaRPr lang="en-US" altLang="zh-CN" sz="1800" dirty="0"/>
          </a:p>
          <a:p>
            <a:pPr eaLnBrk="1" hangingPunct="1">
              <a:lnSpc>
                <a:spcPct val="150000"/>
              </a:lnSpc>
              <a:buFont typeface="Wingdings" panose="05000000000000000000" pitchFamily="2" charset="2"/>
              <a:buChar char="Ø"/>
            </a:pPr>
            <a:r>
              <a:rPr lang="zh-CN" altLang="en-US" sz="1800" dirty="0"/>
              <a:t>基于雷达探测目标的</a:t>
            </a:r>
            <a:r>
              <a:rPr lang="zh-CN" altLang="en-US" sz="1800" b="1" dirty="0">
                <a:solidFill>
                  <a:srgbClr val="FF0000"/>
                </a:solidFill>
              </a:rPr>
              <a:t>反向散射耦合</a:t>
            </a:r>
            <a:r>
              <a:rPr lang="zh-CN" altLang="en-US" sz="1800" dirty="0"/>
              <a:t>方式的基础是电磁波传播和反射的形成，它用于微波电子标签。 </a:t>
            </a:r>
          </a:p>
          <a:p>
            <a:pPr eaLnBrk="1" hangingPunct="1">
              <a:lnSpc>
                <a:spcPct val="150000"/>
              </a:lnSpc>
              <a:buFont typeface="Wingdings" panose="05000000000000000000" pitchFamily="2" charset="2"/>
              <a:buChar char="Ø"/>
            </a:pPr>
            <a:r>
              <a:rPr lang="zh-CN" altLang="en-US" sz="1800" dirty="0"/>
              <a:t>实现射频能量和信息传递的电路称为</a:t>
            </a:r>
            <a:r>
              <a:rPr lang="zh-CN" altLang="en-US" sz="1800" dirty="0">
                <a:solidFill>
                  <a:srgbClr val="FF0000"/>
                </a:solidFill>
              </a:rPr>
              <a:t>射频前端电路</a:t>
            </a:r>
            <a:r>
              <a:rPr lang="zh-CN" altLang="en-US" sz="1800" dirty="0"/>
              <a:t>，简称为</a:t>
            </a:r>
            <a:r>
              <a:rPr lang="zh-CN" altLang="en-US" sz="1800" dirty="0">
                <a:solidFill>
                  <a:srgbClr val="FF0000"/>
                </a:solidFill>
              </a:rPr>
              <a:t>射频前端</a:t>
            </a:r>
            <a:r>
              <a:rPr lang="zh-CN" altLang="en-US" sz="18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37EE9-B9E5-4BEE-808C-AE54338E007C}"/>
              </a:ext>
            </a:extLst>
          </p:cNvPr>
          <p:cNvSpPr>
            <a:spLocks noGrp="1"/>
          </p:cNvSpPr>
          <p:nvPr>
            <p:ph type="title"/>
          </p:nvPr>
        </p:nvSpPr>
        <p:spPr>
          <a:xfrm>
            <a:off x="419100" y="476250"/>
            <a:ext cx="8291513" cy="412750"/>
          </a:xfrm>
        </p:spPr>
        <p:txBody>
          <a:bodyPr>
            <a:normAutofit fontScale="90000"/>
          </a:bodyPr>
          <a:lstStyle/>
          <a:p>
            <a:pPr algn="ctr" eaLnBrk="1" hangingPunct="1">
              <a:defRPr/>
            </a:pPr>
            <a:r>
              <a:rPr lang="zh-CN" altLang="en-US" dirty="0"/>
              <a:t>一、基础知识</a:t>
            </a:r>
            <a:r>
              <a:rPr lang="en-US" altLang="zh-CN" dirty="0"/>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容抗</a:t>
            </a:r>
            <a:r>
              <a:rPr lang="zh-CN" altLang="zh-CN" kern="100" dirty="0">
                <a:ea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感抗</a:t>
            </a:r>
            <a:r>
              <a:rPr lang="zh-CN" altLang="zh-CN" kern="100" dirty="0">
                <a:ea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阻抗</a:t>
            </a:r>
            <a:endParaRPr lang="zh-CN" altLang="en-US" dirty="0"/>
          </a:p>
        </p:txBody>
      </p:sp>
      <p:sp>
        <p:nvSpPr>
          <p:cNvPr id="5" name="文本框 4">
            <a:extLst>
              <a:ext uri="{FF2B5EF4-FFF2-40B4-BE49-F238E27FC236}">
                <a16:creationId xmlns:a16="http://schemas.microsoft.com/office/drawing/2014/main" id="{59341C62-D56E-4889-AC79-102763241272}"/>
              </a:ext>
            </a:extLst>
          </p:cNvPr>
          <p:cNvSpPr txBox="1"/>
          <p:nvPr/>
        </p:nvSpPr>
        <p:spPr>
          <a:xfrm>
            <a:off x="395726" y="2060848"/>
            <a:ext cx="5016996" cy="3277116"/>
          </a:xfrm>
          <a:prstGeom prst="rect">
            <a:avLst/>
          </a:prstGeom>
          <a:noFill/>
        </p:spPr>
        <p:txBody>
          <a:bodyPr wrap="square">
            <a:spAutoFit/>
          </a:bodyPr>
          <a:lstStyle/>
          <a:p>
            <a:pPr>
              <a:lnSpc>
                <a:spcPct val="150000"/>
              </a:lnSpc>
              <a:spcBef>
                <a:spcPts val="600"/>
              </a:spcBef>
              <a:spcAft>
                <a:spcPts val="600"/>
              </a:spcAft>
              <a:defRPr/>
            </a:pPr>
            <a:r>
              <a:rPr lang="zh-CN" altLang="zh-CN" sz="2000" dirty="0">
                <a:latin typeface="+mj-ea"/>
                <a:ea typeface="+mj-ea"/>
              </a:rPr>
              <a:t>电容对交流电的阻碍作用叫做容抗。</a:t>
            </a:r>
            <a:endParaRPr lang="en-US" altLang="zh-CN" sz="2000" dirty="0">
              <a:latin typeface="+mj-ea"/>
              <a:ea typeface="+mj-ea"/>
            </a:endParaRPr>
          </a:p>
          <a:p>
            <a:pPr lvl="1">
              <a:lnSpc>
                <a:spcPct val="150000"/>
              </a:lnSpc>
              <a:spcBef>
                <a:spcPts val="600"/>
              </a:spcBef>
              <a:spcAft>
                <a:spcPts val="600"/>
              </a:spcAft>
              <a:defRPr/>
            </a:pPr>
            <a:r>
              <a:rPr lang="en-US" altLang="zh-CN" sz="2000" dirty="0">
                <a:latin typeface="+mj-ea"/>
                <a:ea typeface="+mj-ea"/>
              </a:rPr>
              <a:t> </a:t>
            </a:r>
            <a:r>
              <a:rPr lang="zh-CN" altLang="zh-CN" sz="2000" dirty="0">
                <a:latin typeface="+mj-ea"/>
                <a:ea typeface="+mj-ea"/>
              </a:rPr>
              <a:t>电容量大，交流电容易通过电容，电容的阻碍作用小；</a:t>
            </a:r>
            <a:endParaRPr lang="en-US" altLang="zh-CN" sz="2000" dirty="0">
              <a:latin typeface="+mj-ea"/>
              <a:ea typeface="+mj-ea"/>
            </a:endParaRPr>
          </a:p>
          <a:p>
            <a:pPr lvl="1">
              <a:lnSpc>
                <a:spcPct val="150000"/>
              </a:lnSpc>
              <a:spcBef>
                <a:spcPts val="600"/>
              </a:spcBef>
              <a:spcAft>
                <a:spcPts val="600"/>
              </a:spcAft>
              <a:defRPr/>
            </a:pPr>
            <a:r>
              <a:rPr lang="en-US" altLang="zh-CN" sz="2000" dirty="0">
                <a:latin typeface="+mj-ea"/>
                <a:ea typeface="+mj-ea"/>
              </a:rPr>
              <a:t> </a:t>
            </a:r>
            <a:r>
              <a:rPr lang="zh-CN" altLang="zh-CN" sz="2000" dirty="0">
                <a:latin typeface="+mj-ea"/>
                <a:ea typeface="+mj-ea"/>
              </a:rPr>
              <a:t>交流电的频率高，交流电也容易通过电容，电容的阻碍作用也小。</a:t>
            </a:r>
            <a:endParaRPr lang="en-US" altLang="zh-CN" sz="2000" dirty="0">
              <a:latin typeface="+mj-ea"/>
              <a:ea typeface="+mj-ea"/>
            </a:endParaRPr>
          </a:p>
          <a:p>
            <a:pPr>
              <a:lnSpc>
                <a:spcPct val="150000"/>
              </a:lnSpc>
              <a:spcBef>
                <a:spcPts val="600"/>
              </a:spcBef>
              <a:spcAft>
                <a:spcPts val="600"/>
              </a:spcAft>
              <a:defRPr/>
            </a:pPr>
            <a:r>
              <a:rPr lang="en-US" altLang="zh-CN" sz="2000" dirty="0">
                <a:latin typeface="+mj-ea"/>
                <a:ea typeface="+mj-ea"/>
              </a:rPr>
              <a:t> </a:t>
            </a:r>
            <a:r>
              <a:rPr lang="zh-CN" altLang="zh-CN" sz="2000" dirty="0">
                <a:latin typeface="+mj-ea"/>
                <a:ea typeface="+mj-ea"/>
              </a:rPr>
              <a:t>实验证明，容抗和电容</a:t>
            </a:r>
            <a:r>
              <a:rPr lang="zh-CN" altLang="en-US" sz="2000" dirty="0">
                <a:latin typeface="+mj-ea"/>
                <a:ea typeface="+mj-ea"/>
              </a:rPr>
              <a:t>、</a:t>
            </a:r>
            <a:r>
              <a:rPr lang="zh-CN" altLang="zh-CN" sz="2000" dirty="0">
                <a:latin typeface="+mj-ea"/>
                <a:ea typeface="+mj-ea"/>
              </a:rPr>
              <a:t>频率成反比。</a:t>
            </a:r>
            <a:r>
              <a:rPr lang="zh-CN" altLang="en-US" sz="2000" dirty="0">
                <a:latin typeface="+mj-ea"/>
                <a:ea typeface="+mj-ea"/>
              </a:rPr>
              <a:t>　</a:t>
            </a:r>
            <a:r>
              <a:rPr lang="en-US" altLang="zh-CN" sz="2000" dirty="0">
                <a:latin typeface="+mj-ea"/>
              </a:rPr>
              <a:t> </a:t>
            </a:r>
          </a:p>
        </p:txBody>
      </p:sp>
      <p:sp>
        <p:nvSpPr>
          <p:cNvPr id="3" name="矩形 2">
            <a:extLst>
              <a:ext uri="{FF2B5EF4-FFF2-40B4-BE49-F238E27FC236}">
                <a16:creationId xmlns:a16="http://schemas.microsoft.com/office/drawing/2014/main" id="{9692E7A2-484E-49B2-81A9-D5866785B684}"/>
              </a:ext>
            </a:extLst>
          </p:cNvPr>
          <p:cNvSpPr/>
          <p:nvPr/>
        </p:nvSpPr>
        <p:spPr>
          <a:xfrm>
            <a:off x="755576" y="1172720"/>
            <a:ext cx="2304256" cy="673005"/>
          </a:xfrm>
          <a:prstGeom prst="rect">
            <a:avLst/>
          </a:prstGeom>
        </p:spPr>
        <p:txBody>
          <a:bodyPr wrap="square">
            <a:spAutoFit/>
          </a:bodyPr>
          <a:lstStyle/>
          <a:p>
            <a:pPr>
              <a:lnSpc>
                <a:spcPct val="150000"/>
              </a:lnSpc>
              <a:spcBef>
                <a:spcPts val="600"/>
              </a:spcBef>
              <a:spcAft>
                <a:spcPts val="600"/>
              </a:spcAft>
              <a:defRPr/>
            </a:pPr>
            <a:r>
              <a:rPr lang="en-US" altLang="zh-CN" sz="2800" b="1" dirty="0">
                <a:solidFill>
                  <a:srgbClr val="FF0000"/>
                </a:solidFill>
                <a:latin typeface="+mj-ea"/>
              </a:rPr>
              <a:t>1</a:t>
            </a:r>
            <a:r>
              <a:rPr lang="zh-CN" altLang="en-US" sz="2800" b="1" dirty="0">
                <a:solidFill>
                  <a:srgbClr val="FF0000"/>
                </a:solidFill>
                <a:latin typeface="+mj-ea"/>
              </a:rPr>
              <a:t>、 </a:t>
            </a:r>
            <a:r>
              <a:rPr lang="zh-CN" altLang="zh-CN" sz="2800" b="1" dirty="0">
                <a:solidFill>
                  <a:srgbClr val="FF0000"/>
                </a:solidFill>
                <a:latin typeface="+mj-ea"/>
              </a:rPr>
              <a:t>容</a:t>
            </a:r>
            <a:r>
              <a:rPr lang="en-US" altLang="zh-CN" sz="2800" b="1" dirty="0">
                <a:solidFill>
                  <a:srgbClr val="FF0000"/>
                </a:solidFill>
                <a:latin typeface="+mj-ea"/>
              </a:rPr>
              <a:t> </a:t>
            </a:r>
            <a:r>
              <a:rPr lang="zh-CN" altLang="zh-CN" sz="2800" b="1" dirty="0">
                <a:solidFill>
                  <a:srgbClr val="FF0000"/>
                </a:solidFill>
                <a:latin typeface="+mj-ea"/>
              </a:rPr>
              <a:t>抗</a:t>
            </a:r>
            <a:r>
              <a:rPr lang="zh-CN" altLang="zh-CN" sz="2800" dirty="0">
                <a:latin typeface="+mj-ea"/>
              </a:rPr>
              <a:t> </a:t>
            </a:r>
            <a:endParaRPr lang="en-US" altLang="zh-CN" sz="2800" dirty="0">
              <a:latin typeface="+mj-ea"/>
            </a:endParaRPr>
          </a:p>
        </p:txBody>
      </p:sp>
      <p:sp>
        <p:nvSpPr>
          <p:cNvPr id="6" name="文本框 5">
            <a:extLst>
              <a:ext uri="{FF2B5EF4-FFF2-40B4-BE49-F238E27FC236}">
                <a16:creationId xmlns:a16="http://schemas.microsoft.com/office/drawing/2014/main" id="{D3741EE7-5212-495D-8A74-84111D9BF324}"/>
              </a:ext>
            </a:extLst>
          </p:cNvPr>
          <p:cNvSpPr txBox="1"/>
          <p:nvPr/>
        </p:nvSpPr>
        <p:spPr>
          <a:xfrm>
            <a:off x="5679949" y="2492896"/>
            <a:ext cx="3096154" cy="3426579"/>
          </a:xfrm>
          <a:prstGeom prst="rect">
            <a:avLst/>
          </a:prstGeom>
          <a:noFill/>
        </p:spPr>
        <p:txBody>
          <a:bodyPr wrap="square">
            <a:spAutoFit/>
          </a:bodyPr>
          <a:lstStyle/>
          <a:p>
            <a:pPr>
              <a:lnSpc>
                <a:spcPct val="150000"/>
              </a:lnSpc>
              <a:spcBef>
                <a:spcPts val="600"/>
              </a:spcBef>
              <a:spcAft>
                <a:spcPts val="600"/>
              </a:spcAft>
              <a:defRPr/>
            </a:pPr>
            <a:r>
              <a:rPr lang="zh-CN" altLang="zh-CN" sz="2000" dirty="0">
                <a:latin typeface="+mj-ea"/>
              </a:rPr>
              <a:t>容抗计算</a:t>
            </a:r>
            <a:r>
              <a:rPr lang="zh-CN" altLang="en-US" sz="2000" dirty="0">
                <a:latin typeface="+mj-ea"/>
              </a:rPr>
              <a:t>公式：</a:t>
            </a:r>
            <a:r>
              <a:rPr lang="en-US" altLang="zh-CN" sz="2000" dirty="0">
                <a:latin typeface="+mj-ea"/>
              </a:rPr>
              <a:t> </a:t>
            </a:r>
            <a:r>
              <a:rPr lang="zh-CN" altLang="en-US" sz="1800" dirty="0">
                <a:latin typeface="+mj-ea"/>
                <a:ea typeface="+mj-ea"/>
              </a:rPr>
              <a:t>　</a:t>
            </a:r>
            <a:endParaRPr lang="en-US" altLang="zh-CN" sz="1800" dirty="0">
              <a:latin typeface="+mj-ea"/>
              <a:ea typeface="+mj-ea"/>
            </a:endParaRPr>
          </a:p>
          <a:p>
            <a:pPr algn="ctr">
              <a:lnSpc>
                <a:spcPct val="150000"/>
              </a:lnSpc>
              <a:spcBef>
                <a:spcPts val="600"/>
              </a:spcBef>
              <a:spcAft>
                <a:spcPts val="600"/>
              </a:spcAft>
              <a:defRPr/>
            </a:pPr>
            <a:r>
              <a:rPr lang="en-US" altLang="zh-CN" sz="2800" dirty="0">
                <a:solidFill>
                  <a:srgbClr val="FF0000"/>
                </a:solidFill>
                <a:latin typeface="+mj-ea"/>
                <a:ea typeface="+mj-ea"/>
              </a:rPr>
              <a:t>XC</a:t>
            </a:r>
            <a:r>
              <a:rPr lang="zh-CN" altLang="zh-CN" sz="2800" dirty="0">
                <a:solidFill>
                  <a:srgbClr val="FF0000"/>
                </a:solidFill>
                <a:latin typeface="+mj-ea"/>
                <a:ea typeface="+mj-ea"/>
              </a:rPr>
              <a:t>＝</a:t>
            </a:r>
            <a:r>
              <a:rPr lang="en-US" altLang="zh-CN" sz="2800" dirty="0">
                <a:solidFill>
                  <a:srgbClr val="FF0000"/>
                </a:solidFill>
                <a:latin typeface="+mj-ea"/>
                <a:ea typeface="+mj-ea"/>
              </a:rPr>
              <a:t> 1</a:t>
            </a:r>
            <a:r>
              <a:rPr lang="zh-CN" altLang="zh-CN" sz="2800" dirty="0">
                <a:solidFill>
                  <a:srgbClr val="FF0000"/>
                </a:solidFill>
                <a:latin typeface="+mj-ea"/>
                <a:ea typeface="+mj-ea"/>
              </a:rPr>
              <a:t>／</a:t>
            </a:r>
            <a:r>
              <a:rPr lang="en-US" altLang="zh-CN" sz="2800" dirty="0">
                <a:solidFill>
                  <a:srgbClr val="FF0000"/>
                </a:solidFill>
                <a:latin typeface="+mj-ea"/>
                <a:ea typeface="+mj-ea"/>
              </a:rPr>
              <a:t>(2π</a:t>
            </a:r>
            <a:r>
              <a:rPr lang="en-US" altLang="zh-CN" sz="2800" dirty="0" err="1">
                <a:solidFill>
                  <a:srgbClr val="FF0000"/>
                </a:solidFill>
                <a:latin typeface="+mj-ea"/>
                <a:ea typeface="+mj-ea"/>
              </a:rPr>
              <a:t>fC</a:t>
            </a:r>
            <a:r>
              <a:rPr lang="en-US" altLang="zh-CN" sz="2800" dirty="0">
                <a:solidFill>
                  <a:srgbClr val="FF0000"/>
                </a:solidFill>
                <a:latin typeface="+mj-ea"/>
                <a:ea typeface="+mj-ea"/>
              </a:rPr>
              <a:t>) </a:t>
            </a:r>
          </a:p>
          <a:p>
            <a:pPr>
              <a:lnSpc>
                <a:spcPct val="150000"/>
              </a:lnSpc>
              <a:spcBef>
                <a:spcPts val="600"/>
              </a:spcBef>
              <a:spcAft>
                <a:spcPts val="600"/>
              </a:spcAft>
              <a:defRPr/>
            </a:pPr>
            <a:r>
              <a:rPr lang="zh-CN" altLang="zh-CN" sz="1800" dirty="0">
                <a:latin typeface="+mj-ea"/>
              </a:rPr>
              <a:t>容抗的单位是欧</a:t>
            </a:r>
            <a:endParaRPr lang="en-US" altLang="zh-CN" sz="1800" dirty="0">
              <a:latin typeface="+mj-ea"/>
            </a:endParaRPr>
          </a:p>
          <a:p>
            <a:pPr>
              <a:lnSpc>
                <a:spcPct val="150000"/>
              </a:lnSpc>
              <a:spcBef>
                <a:spcPts val="600"/>
              </a:spcBef>
              <a:spcAft>
                <a:spcPts val="600"/>
              </a:spcAft>
              <a:defRPr/>
            </a:pPr>
            <a:r>
              <a:rPr lang="en-US" altLang="zh-CN" sz="1800" dirty="0">
                <a:latin typeface="+mj-ea"/>
              </a:rPr>
              <a:t>   </a:t>
            </a:r>
            <a:r>
              <a:rPr lang="zh-CN" altLang="zh-CN" sz="1800" dirty="0">
                <a:latin typeface="+mj-ea"/>
              </a:rPr>
              <a:t>交流电的频率</a:t>
            </a:r>
            <a:r>
              <a:rPr lang="en-US" altLang="zh-CN" sz="1800" dirty="0">
                <a:latin typeface="+mj-ea"/>
              </a:rPr>
              <a:t>f </a:t>
            </a:r>
          </a:p>
          <a:p>
            <a:pPr>
              <a:lnSpc>
                <a:spcPct val="150000"/>
              </a:lnSpc>
              <a:spcBef>
                <a:spcPts val="600"/>
              </a:spcBef>
              <a:spcAft>
                <a:spcPts val="600"/>
              </a:spcAft>
              <a:defRPr/>
            </a:pPr>
            <a:r>
              <a:rPr lang="en-US" altLang="zh-CN" sz="1800" dirty="0">
                <a:latin typeface="+mj-ea"/>
              </a:rPr>
              <a:t>   </a:t>
            </a:r>
            <a:r>
              <a:rPr lang="zh-CN" altLang="zh-CN" sz="1800" dirty="0">
                <a:latin typeface="+mj-ea"/>
              </a:rPr>
              <a:t>电容</a:t>
            </a:r>
            <a:r>
              <a:rPr lang="en-US" altLang="zh-CN" sz="1800" dirty="0">
                <a:latin typeface="+mj-ea"/>
              </a:rPr>
              <a:t>C</a:t>
            </a:r>
            <a:br>
              <a:rPr lang="en-US" altLang="zh-CN" sz="1800" dirty="0">
                <a:latin typeface="+mj-ea"/>
                <a:ea typeface="+mj-ea"/>
              </a:rPr>
            </a:br>
            <a:endParaRPr lang="zh-CN" altLang="en-US" sz="1800" dirty="0">
              <a:latin typeface="Arial" panose="020B0604020202020204" pitchFamily="34" charset="0"/>
              <a:ea typeface="微软雅黑" panose="020B0503020204020204" pitchFamily="34"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F4B91EE4-4556-4D40-9238-1937582031E7}"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20</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5123"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5124" name="Rectangle 3"/>
          <p:cNvSpPr>
            <a:spLocks noGrp="1" noChangeArrowheads="1"/>
          </p:cNvSpPr>
          <p:nvPr>
            <p:ph type="body" idx="1"/>
          </p:nvPr>
        </p:nvSpPr>
        <p:spPr>
          <a:xfrm>
            <a:off x="451628" y="1622267"/>
            <a:ext cx="7772400" cy="2667000"/>
          </a:xfrm>
        </p:spPr>
        <p:txBody>
          <a:bodyPr/>
          <a:lstStyle/>
          <a:p>
            <a:pPr eaLnBrk="1" hangingPunct="1"/>
            <a:r>
              <a:rPr lang="en-US" altLang="zh-CN" sz="2400" dirty="0">
                <a:latin typeface="+mn-ea"/>
              </a:rPr>
              <a:t>2.1 </a:t>
            </a:r>
            <a:r>
              <a:rPr lang="zh-CN" altLang="en-US" sz="2400" dirty="0">
                <a:latin typeface="+mn-ea"/>
              </a:rPr>
              <a:t>阅读器天线电路 </a:t>
            </a:r>
          </a:p>
        </p:txBody>
      </p:sp>
      <p:sp>
        <p:nvSpPr>
          <p:cNvPr id="5125" name="Rectangle 5"/>
          <p:cNvSpPr>
            <a:spLocks noChangeArrowheads="1"/>
          </p:cNvSpPr>
          <p:nvPr/>
        </p:nvSpPr>
        <p:spPr bwMode="auto">
          <a:xfrm>
            <a:off x="0" y="1852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5126" name="Object 4"/>
          <p:cNvGraphicFramePr>
            <a:graphicFrameLocks noChangeAspect="1"/>
          </p:cNvGraphicFramePr>
          <p:nvPr/>
        </p:nvGraphicFramePr>
        <p:xfrm>
          <a:off x="451628" y="2082960"/>
          <a:ext cx="6170613" cy="4178300"/>
        </p:xfrm>
        <a:graphic>
          <a:graphicData uri="http://schemas.openxmlformats.org/presentationml/2006/ole">
            <mc:AlternateContent xmlns:mc="http://schemas.openxmlformats.org/markup-compatibility/2006">
              <mc:Choice xmlns:v="urn:schemas-microsoft-com:vml" Requires="v">
                <p:oleObj spid="_x0000_s372740" name="Picture" r:id="rId3" imgW="4662311" imgH="3154091" progId="Word.Picture.8">
                  <p:embed/>
                </p:oleObj>
              </mc:Choice>
              <mc:Fallback>
                <p:oleObj name="Picture" r:id="rId3" imgW="4662311" imgH="3154091" progId="Word.Picture.8">
                  <p:embed/>
                  <p:pic>
                    <p:nvPicPr>
                      <p:cNvPr id="5126" name="Object 4"/>
                      <p:cNvPicPr>
                        <a:picLocks noChangeAspect="1" noChangeArrowheads="1"/>
                      </p:cNvPicPr>
                      <p:nvPr/>
                    </p:nvPicPr>
                    <p:blipFill>
                      <a:blip r:embed="rId4"/>
                      <a:srcRect/>
                      <a:stretch>
                        <a:fillRect/>
                      </a:stretch>
                    </p:blipFill>
                    <p:spPr bwMode="auto">
                      <a:xfrm>
                        <a:off x="451628" y="2082960"/>
                        <a:ext cx="6170613" cy="4178300"/>
                      </a:xfrm>
                      <a:prstGeom prst="rect">
                        <a:avLst/>
                      </a:prstGeom>
                      <a:noFill/>
                      <a:ln>
                        <a:noFill/>
                      </a:ln>
                    </p:spPr>
                  </p:pic>
                </p:oleObj>
              </mc:Fallback>
            </mc:AlternateContent>
          </a:graphicData>
        </a:graphic>
      </p:graphicFrame>
      <p:sp>
        <p:nvSpPr>
          <p:cNvPr id="5127" name="Rectangle 6"/>
          <p:cNvSpPr>
            <a:spLocks noChangeArrowheads="1"/>
          </p:cNvSpPr>
          <p:nvPr/>
        </p:nvSpPr>
        <p:spPr bwMode="auto">
          <a:xfrm>
            <a:off x="5029200" y="4390918"/>
            <a:ext cx="3851275" cy="168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5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000000"/>
                </a:solidFill>
                <a:effectLst/>
                <a:uLnTx/>
                <a:uFillTx/>
                <a:latin typeface="굴림" pitchFamily="34" charset="-127"/>
                <a:ea typeface="宋体" panose="02010600030101010101" pitchFamily="2" charset="-122"/>
                <a:cs typeface="+mn-cs"/>
              </a:rPr>
              <a:t>在阅读器中，</a:t>
            </a:r>
            <a:r>
              <a:rPr kumimoji="1" lang="zh-CN" altLang="en-US" sz="1800" b="1" i="0" u="none" strike="noStrike" kern="1200" cap="none" spc="0" normalizeH="0" baseline="0" noProof="0" dirty="0">
                <a:ln>
                  <a:noFill/>
                </a:ln>
                <a:solidFill>
                  <a:srgbClr val="FF0000"/>
                </a:solidFill>
                <a:effectLst/>
                <a:uLnTx/>
                <a:uFillTx/>
                <a:latin typeface="굴림" pitchFamily="34" charset="-127"/>
                <a:ea typeface="宋体" panose="02010600030101010101" pitchFamily="2" charset="-122"/>
                <a:cs typeface="+mn-cs"/>
              </a:rPr>
              <a:t>串联谐振回路</a:t>
            </a:r>
            <a:r>
              <a:rPr kumimoji="1" lang="zh-CN" altLang="en-US" sz="1800" b="0" i="0" u="none" strike="noStrike" kern="1200" cap="none" spc="0" normalizeH="0" baseline="0" noProof="0" dirty="0">
                <a:ln>
                  <a:noFill/>
                </a:ln>
                <a:solidFill>
                  <a:srgbClr val="000000"/>
                </a:solidFill>
                <a:effectLst/>
                <a:uLnTx/>
                <a:uFillTx/>
                <a:latin typeface="굴림" pitchFamily="34" charset="-127"/>
                <a:ea typeface="宋体" panose="02010600030101010101" pitchFamily="2" charset="-122"/>
                <a:cs typeface="+mn-cs"/>
              </a:rPr>
              <a:t>具有电路简单、成本低，激励可采用低内阻的恒压源，谐振时可获得最大的回路电流等特点，被广泛采用。</a:t>
            </a:r>
            <a:r>
              <a:rPr kumimoji="1" lang="zh-CN" altLang="en-US" sz="1800" b="0" i="0" u="none" strike="noStrike" kern="1200" cap="none" spc="0" normalizeH="0" baseline="0" noProof="0" dirty="0">
                <a:ln>
                  <a:noFill/>
                </a:ln>
                <a:solidFill>
                  <a:srgbClr val="000000"/>
                </a:solidFill>
                <a:effectLst/>
                <a:uLnTx/>
                <a:uFillTx/>
                <a:latin typeface="굴림" pitchFamily="34" charset="-127"/>
                <a:ea typeface="굴림" pitchFamily="34" charset="-127"/>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AA6C31EA-587C-46F1-81C0-881B60E67A34}"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21</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6147"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6148" name="Rectangle 3"/>
          <p:cNvSpPr>
            <a:spLocks noGrp="1" noChangeArrowheads="1"/>
          </p:cNvSpPr>
          <p:nvPr>
            <p:ph type="body" idx="1"/>
          </p:nvPr>
        </p:nvSpPr>
        <p:spPr>
          <a:xfrm>
            <a:off x="468313" y="1628775"/>
            <a:ext cx="7772400" cy="2667000"/>
          </a:xfrm>
        </p:spPr>
        <p:txBody>
          <a:bodyPr/>
          <a:lstStyle/>
          <a:p>
            <a:pPr eaLnBrk="1" hangingPunct="1"/>
            <a:r>
              <a:rPr lang="zh-CN" altLang="en-US" dirty="0"/>
              <a:t>串联谐振回路</a:t>
            </a:r>
          </a:p>
        </p:txBody>
      </p:sp>
      <p:sp>
        <p:nvSpPr>
          <p:cNvPr id="6149" name="Rectangle 5"/>
          <p:cNvSpPr>
            <a:spLocks noChangeArrowheads="1"/>
          </p:cNvSpPr>
          <p:nvPr/>
        </p:nvSpPr>
        <p:spPr bwMode="auto">
          <a:xfrm>
            <a:off x="0" y="2862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150" name="Object 4"/>
          <p:cNvGraphicFramePr>
            <a:graphicFrameLocks noChangeAspect="1"/>
          </p:cNvGraphicFramePr>
          <p:nvPr/>
        </p:nvGraphicFramePr>
        <p:xfrm>
          <a:off x="287337" y="2564904"/>
          <a:ext cx="4284663" cy="2255837"/>
        </p:xfrm>
        <a:graphic>
          <a:graphicData uri="http://schemas.openxmlformats.org/presentationml/2006/ole">
            <mc:AlternateContent xmlns:mc="http://schemas.openxmlformats.org/markup-compatibility/2006">
              <mc:Choice xmlns:v="urn:schemas-microsoft-com:vml" Requires="v">
                <p:oleObj spid="_x0000_s373764" name="图片" r:id="rId3" imgW="2154561" imgH="1133152" progId="Word.Picture.8">
                  <p:embed/>
                </p:oleObj>
              </mc:Choice>
              <mc:Fallback>
                <p:oleObj name="图片" r:id="rId3" imgW="2154561" imgH="1133152" progId="Word.Picture.8">
                  <p:embed/>
                  <p:pic>
                    <p:nvPicPr>
                      <p:cNvPr id="61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7" y="2564904"/>
                        <a:ext cx="4284663"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6151" name="Rectangle 7"/>
              <p:cNvSpPr>
                <a:spLocks noChangeArrowheads="1"/>
              </p:cNvSpPr>
              <p:nvPr/>
            </p:nvSpPr>
            <p:spPr bwMode="auto">
              <a:xfrm>
                <a:off x="5233989" y="2745621"/>
                <a:ext cx="3458367" cy="2075120"/>
              </a:xfrm>
              <a:prstGeom prst="rect">
                <a:avLst/>
              </a:prstGeom>
              <a:noFill/>
              <a:ln>
                <a:noFill/>
              </a:ln>
              <a:extLst>
                <a:ext uri="{909E8E84-426E-40DD-AFC4-6F175D3DCCD1}">
                  <a14:hiddenFill>
                    <a:solidFill>
                      <a:srgbClr val="FFFFFF"/>
                    </a:solidFill>
                  </a14:hiddenFill>
                </a:ext>
                <a:ext uri="{91240B29-F687-4F45-9708-019B960494DF}">
                  <a14:hiddenLine w="7938">
                    <a:solidFill>
                      <a:srgbClr val="000000"/>
                    </a:solidFill>
                    <a:miter lim="800000"/>
                    <a:headEnd/>
                    <a:tailEnd/>
                  </a14:hiddenLine>
                </a:ext>
              </a:extLst>
            </p:spPr>
            <p:txBody>
              <a:bodyPr wrap="squar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50000"/>
                  </a:lnSpc>
                  <a:spcBef>
                    <a:spcPct val="0"/>
                  </a:spcBef>
                  <a:spcAft>
                    <a:spcPct val="0"/>
                  </a:spcAft>
                  <a:buClrTx/>
                  <a:buSzTx/>
                  <a:buFontTx/>
                  <a:buNone/>
                  <a:tabLst/>
                  <a:defRPr/>
                </a:pP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是电感线圈</a:t>
                </a: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损耗的等效电阻</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1" hangingPunct="1">
                  <a:lnSpc>
                    <a:spcPct val="150000"/>
                  </a:lnSpc>
                  <a:spcBef>
                    <a:spcPct val="0"/>
                  </a:spcBef>
                  <a:spcAft>
                    <a:spcPct val="0"/>
                  </a:spcAft>
                  <a:buClrTx/>
                  <a:buSzTx/>
                  <a:buFontTx/>
                  <a:buNone/>
                  <a:tabLst/>
                  <a:defRPr/>
                </a:pP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是信号源</a:t>
                </a:r>
                <a14:m>
                  <m:oMath xmlns:m="http://schemas.openxmlformats.org/officeDocument/2006/math">
                    <m:acc>
                      <m:accPr>
                        <m:chr m:val="̇"/>
                        <m:ctrlPr>
                          <a:rPr kumimoji="1"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sSub>
                          <m:sSubPr>
                            <m:ctrlPr>
                              <a:rPr kumimoji="1"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1"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𝑉</m:t>
                            </m:r>
                          </m:e>
                          <m:sub>
                            <m:r>
                              <a:rPr kumimoji="1"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𝑆</m:t>
                            </m:r>
                          </m:sub>
                        </m:sSub>
                      </m:e>
                    </m:acc>
                  </m:oMath>
                </a14:m>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的内阻</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1" hangingPunct="1">
                  <a:lnSpc>
                    <a:spcPct val="150000"/>
                  </a:lnSpc>
                  <a:spcBef>
                    <a:spcPct val="0"/>
                  </a:spcBef>
                  <a:spcAft>
                    <a:spcPct val="0"/>
                  </a:spcAft>
                  <a:buClrTx/>
                  <a:buSzTx/>
                  <a:buFontTx/>
                  <a:buNone/>
                  <a:tabLst/>
                  <a:defRPr/>
                </a:pP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是负载电阻</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1" hangingPunct="1">
                  <a:lnSpc>
                    <a:spcPct val="150000"/>
                  </a:lnSpc>
                  <a:spcBef>
                    <a:spcPct val="0"/>
                  </a:spcBef>
                  <a:spcAft>
                    <a:spcPct val="0"/>
                  </a:spcAft>
                  <a:buClrTx/>
                  <a:buSzTx/>
                  <a:buFontTx/>
                  <a:buNone/>
                  <a:tabLst/>
                  <a:defRPr/>
                </a:pP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回路总电阻值</a:t>
                </a: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18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1800" b="0"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mn-cs"/>
                  </a:rPr>
                  <a:t>L</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6151" name="Rectangle 7"/>
              <p:cNvSpPr>
                <a:spLocks noRot="1" noChangeAspect="1" noMove="1" noResize="1" noEditPoints="1" noAdjustHandles="1" noChangeArrowheads="1" noChangeShapeType="1" noTextEdit="1"/>
              </p:cNvSpPr>
              <p:nvPr/>
            </p:nvSpPr>
            <p:spPr bwMode="auto">
              <a:xfrm>
                <a:off x="5233989" y="2745621"/>
                <a:ext cx="3458367" cy="2075120"/>
              </a:xfrm>
              <a:prstGeom prst="rect">
                <a:avLst/>
              </a:prstGeom>
              <a:blipFill>
                <a:blip r:embed="rId5"/>
                <a:stretch>
                  <a:fillRect l="-15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6151">
                                            <p:txEl>
                                              <p:pRg st="0" end="0"/>
                                            </p:txEl>
                                          </p:spTgt>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6151">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6151">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61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DC849555-309A-4524-A6FB-ED1A44F7EE78}"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22</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19459"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19460" name="Rectangle 3"/>
          <p:cNvSpPr>
            <a:spLocks noGrp="1" noChangeArrowheads="1"/>
          </p:cNvSpPr>
          <p:nvPr>
            <p:ph type="body" idx="1"/>
          </p:nvPr>
        </p:nvSpPr>
        <p:spPr>
          <a:xfrm>
            <a:off x="468313" y="1628775"/>
            <a:ext cx="7772400" cy="2667000"/>
          </a:xfrm>
        </p:spPr>
        <p:txBody>
          <a:bodyPr/>
          <a:lstStyle/>
          <a:p>
            <a:pPr eaLnBrk="1" hangingPunct="1">
              <a:buFontTx/>
              <a:buNone/>
            </a:pPr>
            <a:r>
              <a:rPr lang="en-US" altLang="zh-CN" dirty="0"/>
              <a:t>2.2  </a:t>
            </a:r>
            <a:r>
              <a:rPr lang="zh-CN" altLang="en-US" dirty="0"/>
              <a:t>应答器的天线电路 </a:t>
            </a:r>
          </a:p>
          <a:p>
            <a:pPr lvl="1" eaLnBrk="1" hangingPunct="1"/>
            <a:r>
              <a:rPr lang="en-US" altLang="zh-CN" sz="2400" dirty="0"/>
              <a:t>Microchip </a:t>
            </a:r>
            <a:r>
              <a:rPr lang="zh-CN" altLang="en-US" sz="2400" dirty="0"/>
              <a:t>公司的</a:t>
            </a:r>
            <a:r>
              <a:rPr lang="en-US" altLang="zh-CN" sz="2400" dirty="0"/>
              <a:t>13.56 MHz</a:t>
            </a:r>
            <a:r>
              <a:rPr lang="zh-CN" altLang="en-US" sz="2400" dirty="0"/>
              <a:t>应答器（无源射频卡）</a:t>
            </a:r>
            <a:r>
              <a:rPr lang="en-US" altLang="zh-CN" sz="2400" dirty="0"/>
              <a:t>MCRF355</a:t>
            </a:r>
            <a:r>
              <a:rPr lang="zh-CN" altLang="en-US" sz="2400" dirty="0"/>
              <a:t>和</a:t>
            </a:r>
            <a:r>
              <a:rPr lang="en-US" altLang="zh-CN" sz="2400" dirty="0"/>
              <a:t>MCRF360</a:t>
            </a:r>
            <a:r>
              <a:rPr lang="zh-CN" altLang="en-US" sz="2400" dirty="0"/>
              <a:t>芯片的天线电路 </a:t>
            </a:r>
          </a:p>
        </p:txBody>
      </p:sp>
      <p:sp>
        <p:nvSpPr>
          <p:cNvPr id="19461" name="Rectangle 5"/>
          <p:cNvSpPr>
            <a:spLocks noChangeArrowheads="1"/>
          </p:cNvSpPr>
          <p:nvPr/>
        </p:nvSpPr>
        <p:spPr bwMode="auto">
          <a:xfrm>
            <a:off x="0" y="273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19462" name="Object 4"/>
          <p:cNvGraphicFramePr>
            <a:graphicFrameLocks noChangeAspect="1"/>
          </p:cNvGraphicFramePr>
          <p:nvPr/>
        </p:nvGraphicFramePr>
        <p:xfrm>
          <a:off x="468313" y="3566319"/>
          <a:ext cx="7940481" cy="2278062"/>
        </p:xfrm>
        <a:graphic>
          <a:graphicData uri="http://schemas.openxmlformats.org/presentationml/2006/ole">
            <mc:AlternateContent xmlns:mc="http://schemas.openxmlformats.org/markup-compatibility/2006">
              <mc:Choice xmlns:v="urn:schemas-microsoft-com:vml" Requires="v">
                <p:oleObj spid="_x0000_s374788" name="图片" r:id="rId3" imgW="4995597" imgH="1428319" progId="Word.Picture.8">
                  <p:embed/>
                </p:oleObj>
              </mc:Choice>
              <mc:Fallback>
                <p:oleObj name="图片" r:id="rId3" imgW="4995597" imgH="1428319" progId="Word.Picture.8">
                  <p:embed/>
                  <p:pic>
                    <p:nvPicPr>
                      <p:cNvPr id="19462" name="Object 4"/>
                      <p:cNvPicPr>
                        <a:picLocks noChangeAspect="1" noChangeArrowheads="1"/>
                      </p:cNvPicPr>
                      <p:nvPr/>
                    </p:nvPicPr>
                    <p:blipFill>
                      <a:blip r:embed="rId4">
                        <a:extLst>
                          <a:ext uri="{28A0092B-C50C-407E-A947-70E740481C1C}">
                            <a14:useLocalDpi xmlns:a14="http://schemas.microsoft.com/office/drawing/2010/main" val="0"/>
                          </a:ext>
                        </a:extLst>
                      </a:blip>
                      <a:srcRect l="1387" b="2797"/>
                      <a:stretch>
                        <a:fillRect/>
                      </a:stretch>
                    </p:blipFill>
                    <p:spPr bwMode="auto">
                      <a:xfrm>
                        <a:off x="468313" y="3566319"/>
                        <a:ext cx="7940481" cy="227806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19462"/>
                                        </p:tgtEl>
                                        <p:attrNameLst>
                                          <p:attrName>style.visibility</p:attrName>
                                        </p:attrNameLst>
                                      </p:cBhvr>
                                      <p:to>
                                        <p:strVal val="visible"/>
                                      </p:to>
                                    </p:set>
                                    <p:animEffect transition="in" filter="fade">
                                      <p:cBhvr>
                                        <p:cTn id="7" dur="1000"/>
                                        <p:tgtEl>
                                          <p:spTgt spid="19462"/>
                                        </p:tgtEl>
                                      </p:cBhvr>
                                    </p:animEffect>
                                    <p:anim calcmode="lin" valueType="num">
                                      <p:cBhvr>
                                        <p:cTn id="8" dur="1000" fill="hold"/>
                                        <p:tgtEl>
                                          <p:spTgt spid="19462"/>
                                        </p:tgtEl>
                                        <p:attrNameLst>
                                          <p:attrName>ppt_x</p:attrName>
                                        </p:attrNameLst>
                                      </p:cBhvr>
                                      <p:tavLst>
                                        <p:tav tm="0">
                                          <p:val>
                                            <p:strVal val="#ppt_x"/>
                                          </p:val>
                                        </p:tav>
                                        <p:tav tm="100000">
                                          <p:val>
                                            <p:strVal val="#ppt_x"/>
                                          </p:val>
                                        </p:tav>
                                      </p:tavLst>
                                    </p:anim>
                                    <p:anim calcmode="lin" valueType="num">
                                      <p:cBhvr>
                                        <p:cTn id="9" dur="1000" fill="hold"/>
                                        <p:tgtEl>
                                          <p:spTgt spid="194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005D1B4B-E111-43A1-AB57-27C05C00BAA4}"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23</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20483"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20484" name="Rectangle 3"/>
          <p:cNvSpPr>
            <a:spLocks noGrp="1" noChangeArrowheads="1"/>
          </p:cNvSpPr>
          <p:nvPr>
            <p:ph type="body" idx="1"/>
          </p:nvPr>
        </p:nvSpPr>
        <p:spPr>
          <a:xfrm>
            <a:off x="468313" y="1628775"/>
            <a:ext cx="7772400" cy="2667000"/>
          </a:xfrm>
        </p:spPr>
        <p:txBody>
          <a:bodyPr/>
          <a:lstStyle/>
          <a:p>
            <a:pPr eaLnBrk="1" hangingPunct="1"/>
            <a:r>
              <a:rPr lang="en-US" altLang="zh-CN"/>
              <a:t>e5550</a:t>
            </a:r>
            <a:r>
              <a:rPr lang="zh-CN" altLang="en-US"/>
              <a:t>芯片的天线电路 </a:t>
            </a:r>
          </a:p>
          <a:p>
            <a:pPr lvl="1" eaLnBrk="1" hangingPunct="1"/>
            <a:r>
              <a:rPr lang="zh-CN" altLang="en-US"/>
              <a:t>工作频率为</a:t>
            </a:r>
            <a:r>
              <a:rPr lang="en-US" altLang="zh-CN"/>
              <a:t>125 kHz</a:t>
            </a:r>
            <a:r>
              <a:rPr lang="zh-CN" altLang="en-US"/>
              <a:t>，电感线圈和电容器为外接。  </a:t>
            </a:r>
          </a:p>
        </p:txBody>
      </p:sp>
      <p:sp>
        <p:nvSpPr>
          <p:cNvPr id="20485" name="Rectangle 5"/>
          <p:cNvSpPr>
            <a:spLocks noChangeArrowheads="1"/>
          </p:cNvSpPr>
          <p:nvPr/>
        </p:nvSpPr>
        <p:spPr bwMode="auto">
          <a:xfrm>
            <a:off x="0" y="2705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20486" name="Object 4"/>
          <p:cNvGraphicFramePr>
            <a:graphicFrameLocks noChangeAspect="1"/>
          </p:cNvGraphicFramePr>
          <p:nvPr/>
        </p:nvGraphicFramePr>
        <p:xfrm>
          <a:off x="1187450" y="2781300"/>
          <a:ext cx="5832475" cy="2868613"/>
        </p:xfrm>
        <a:graphic>
          <a:graphicData uri="http://schemas.openxmlformats.org/presentationml/2006/ole">
            <mc:AlternateContent xmlns:mc="http://schemas.openxmlformats.org/markup-compatibility/2006">
              <mc:Choice xmlns:v="urn:schemas-microsoft-com:vml" Requires="v">
                <p:oleObj spid="_x0000_s375812" name="图片" r:id="rId3" imgW="2945900" imgH="1447396" progId="Word.Picture.8">
                  <p:embed/>
                </p:oleObj>
              </mc:Choice>
              <mc:Fallback>
                <p:oleObj name="图片" r:id="rId3" imgW="2945900" imgH="1447396" progId="Word.Picture.8">
                  <p:embed/>
                  <p:pic>
                    <p:nvPicPr>
                      <p:cNvPr id="2048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781300"/>
                        <a:ext cx="5832475"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B3CC1483-85AD-4517-8B21-385111816BB3}"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24</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21507"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21508" name="Rectangle 3"/>
          <p:cNvSpPr>
            <a:spLocks noGrp="1" noChangeArrowheads="1"/>
          </p:cNvSpPr>
          <p:nvPr>
            <p:ph type="body" idx="1"/>
          </p:nvPr>
        </p:nvSpPr>
        <p:spPr>
          <a:xfrm>
            <a:off x="4822251" y="2102560"/>
            <a:ext cx="4039983" cy="1406471"/>
          </a:xfrm>
        </p:spPr>
        <p:txBody>
          <a:bodyPr/>
          <a:lstStyle/>
          <a:p>
            <a:pPr eaLnBrk="1" hangingPunct="1">
              <a:lnSpc>
                <a:spcPct val="150000"/>
              </a:lnSpc>
            </a:pPr>
            <a:r>
              <a:rPr lang="zh-CN" altLang="en-US" sz="2000" dirty="0"/>
              <a:t>并联谐振回路时，采用恒流源</a:t>
            </a:r>
            <a:r>
              <a:rPr lang="en-US" altLang="zh-CN" sz="2000" dirty="0"/>
              <a:t>, </a:t>
            </a:r>
            <a:r>
              <a:rPr lang="zh-CN" altLang="en-US" sz="2000" dirty="0"/>
              <a:t>即信号源</a:t>
            </a:r>
            <a:r>
              <a:rPr lang="zh-CN" altLang="en-US" sz="2000" dirty="0">
                <a:highlight>
                  <a:srgbClr val="FFFF00"/>
                </a:highlight>
              </a:rPr>
              <a:t>内阻很大</a:t>
            </a:r>
            <a:r>
              <a:rPr lang="zh-CN" altLang="en-US" sz="2000" dirty="0"/>
              <a:t>的情况。   </a:t>
            </a:r>
          </a:p>
        </p:txBody>
      </p:sp>
      <p:sp>
        <p:nvSpPr>
          <p:cNvPr id="21509" name="Rectangle 5"/>
          <p:cNvSpPr>
            <a:spLocks noChangeArrowheads="1"/>
          </p:cNvSpPr>
          <p:nvPr/>
        </p:nvSpPr>
        <p:spPr bwMode="auto">
          <a:xfrm>
            <a:off x="0" y="2828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21510" name="Object 4"/>
          <p:cNvGraphicFramePr>
            <a:graphicFrameLocks noChangeAspect="1"/>
          </p:cNvGraphicFramePr>
          <p:nvPr/>
        </p:nvGraphicFramePr>
        <p:xfrm>
          <a:off x="995574" y="3737207"/>
          <a:ext cx="7553719" cy="1780233"/>
        </p:xfrm>
        <a:graphic>
          <a:graphicData uri="http://schemas.openxmlformats.org/presentationml/2006/ole">
            <mc:AlternateContent xmlns:mc="http://schemas.openxmlformats.org/markup-compatibility/2006">
              <mc:Choice xmlns:v="urn:schemas-microsoft-com:vml" Requires="v">
                <p:oleObj spid="_x0000_s376836" name="图片" r:id="rId3" imgW="4004261" imgH="1285415" progId="Word.Picture.8">
                  <p:embed/>
                </p:oleObj>
              </mc:Choice>
              <mc:Fallback>
                <p:oleObj name="图片" r:id="rId3" imgW="4004261" imgH="1285415" progId="Word.Picture.8">
                  <p:embed/>
                  <p:pic>
                    <p:nvPicPr>
                      <p:cNvPr id="21510" name="Object 4"/>
                      <p:cNvPicPr>
                        <a:picLocks noChangeAspect="1" noChangeArrowheads="1"/>
                      </p:cNvPicPr>
                      <p:nvPr/>
                    </p:nvPicPr>
                    <p:blipFill>
                      <a:blip r:embed="rId4">
                        <a:extLst>
                          <a:ext uri="{28A0092B-C50C-407E-A947-70E740481C1C}">
                            <a14:useLocalDpi xmlns:a14="http://schemas.microsoft.com/office/drawing/2010/main" val="0"/>
                          </a:ext>
                        </a:extLst>
                      </a:blip>
                      <a:srcRect l="1729" r="1729" b="6999"/>
                      <a:stretch>
                        <a:fillRect/>
                      </a:stretch>
                    </p:blipFill>
                    <p:spPr bwMode="auto">
                      <a:xfrm>
                        <a:off x="995574" y="3737207"/>
                        <a:ext cx="7553719" cy="1780233"/>
                      </a:xfrm>
                      <a:prstGeom prst="rect">
                        <a:avLst/>
                      </a:prstGeom>
                      <a:noFill/>
                      <a:ln>
                        <a:noFill/>
                      </a:ln>
                    </p:spPr>
                  </p:pic>
                </p:oleObj>
              </mc:Fallback>
            </mc:AlternateContent>
          </a:graphicData>
        </a:graphic>
      </p:graphicFrame>
      <p:sp>
        <p:nvSpPr>
          <p:cNvPr id="7" name="Rectangle 3">
            <a:extLst>
              <a:ext uri="{FF2B5EF4-FFF2-40B4-BE49-F238E27FC236}">
                <a16:creationId xmlns:a16="http://schemas.microsoft.com/office/drawing/2014/main" id="{4032D895-100F-4C5E-9084-F6BD71A43F5B}"/>
              </a:ext>
            </a:extLst>
          </p:cNvPr>
          <p:cNvSpPr txBox="1">
            <a:spLocks noChangeArrowheads="1"/>
          </p:cNvSpPr>
          <p:nvPr/>
        </p:nvSpPr>
        <p:spPr bwMode="auto">
          <a:xfrm>
            <a:off x="281765" y="2222354"/>
            <a:ext cx="4039983" cy="140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6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pPr marL="342900" marR="0" lvl="0" indent="-342900" algn="l" defTabSz="914400" rtl="0" eaLnBrk="1" fontAlgn="base" latinLnBrk="1" hangingPunct="1">
              <a:lnSpc>
                <a:spcPct val="150000"/>
              </a:lnSpc>
              <a:spcBef>
                <a:spcPct val="20000"/>
              </a:spcBef>
              <a:spcAft>
                <a:spcPct val="0"/>
              </a:spcAft>
              <a:buClrTx/>
              <a:buSzTx/>
              <a:buFontTx/>
              <a:buChar char="•"/>
              <a:tabLst/>
              <a:defRPr/>
            </a:pPr>
            <a:r>
              <a:rPr kumimoji="1" lang="zh-CN" altLang="en-US" sz="2000" b="0" i="0" u="none" strike="noStrike" kern="0" cap="none" spc="0" normalizeH="0" baseline="0" noProof="0" dirty="0">
                <a:ln>
                  <a:noFill/>
                </a:ln>
                <a:solidFill>
                  <a:srgbClr val="000000"/>
                </a:solidFill>
                <a:effectLst/>
                <a:uLnTx/>
                <a:uFillTx/>
                <a:latin typeface="Times New Roman"/>
                <a:ea typeface="宋体"/>
                <a:cs typeface="+mn-cs"/>
              </a:rPr>
              <a:t>串联谐振回路适用于恒压源，即信号源</a:t>
            </a:r>
            <a:r>
              <a:rPr kumimoji="1" lang="zh-CN" altLang="en-US" sz="2000" b="0" i="0" u="none" strike="noStrike" kern="0" cap="none" spc="0" normalizeH="0" baseline="0" noProof="0" dirty="0">
                <a:ln>
                  <a:noFill/>
                </a:ln>
                <a:solidFill>
                  <a:srgbClr val="000000"/>
                </a:solidFill>
                <a:effectLst/>
                <a:highlight>
                  <a:srgbClr val="FFFF00"/>
                </a:highlight>
                <a:uLnTx/>
                <a:uFillTx/>
                <a:latin typeface="Times New Roman"/>
                <a:ea typeface="宋体"/>
                <a:cs typeface="+mn-cs"/>
              </a:rPr>
              <a:t>内阻很小</a:t>
            </a:r>
            <a:r>
              <a:rPr kumimoji="1" lang="zh-CN" altLang="en-US" sz="2000" b="0" i="0" u="none" strike="noStrike" kern="0" cap="none" spc="0" normalizeH="0" baseline="0" noProof="0" dirty="0">
                <a:ln>
                  <a:noFill/>
                </a:ln>
                <a:solidFill>
                  <a:srgbClr val="000000"/>
                </a:solidFill>
                <a:effectLst/>
                <a:uLnTx/>
                <a:uFillTx/>
                <a:latin typeface="Times New Roman"/>
                <a:ea typeface="宋体"/>
                <a:cs typeface="+mn-cs"/>
              </a:rPr>
              <a:t>的情况。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E5DD2AA3-8897-461D-8362-5991D7229C2D}"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25</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24579" name="Rectangle 2"/>
          <p:cNvSpPr>
            <a:spLocks noGrp="1" noChangeArrowheads="1"/>
          </p:cNvSpPr>
          <p:nvPr>
            <p:ph type="title"/>
          </p:nvPr>
        </p:nvSpPr>
        <p:spPr>
          <a:xfrm>
            <a:off x="1143000" y="152400"/>
            <a:ext cx="7772400" cy="900336"/>
          </a:xfrm>
        </p:spPr>
        <p:txBody>
          <a:bodyPr/>
          <a:lstStyle/>
          <a:p>
            <a:pPr eaLnBrk="1" hangingPunct="1">
              <a:lnSpc>
                <a:spcPct val="150000"/>
              </a:lnSpc>
              <a:buFontTx/>
              <a:buNone/>
            </a:pPr>
            <a:r>
              <a:rPr lang="zh-CN" altLang="en-US" sz="3600" b="1" dirty="0"/>
              <a:t>二、</a:t>
            </a:r>
            <a:r>
              <a:rPr lang="en-US" altLang="zh-CN" sz="3600" b="1" dirty="0"/>
              <a:t>  </a:t>
            </a:r>
            <a:r>
              <a:rPr lang="zh-CN" altLang="en-US" sz="3600" b="1" dirty="0"/>
              <a:t>阅读器和应答器之间的电感耦合</a:t>
            </a:r>
          </a:p>
        </p:txBody>
      </p:sp>
      <p:graphicFrame>
        <p:nvGraphicFramePr>
          <p:cNvPr id="24580" name="Object 4"/>
          <p:cNvGraphicFramePr>
            <a:graphicFrameLocks noChangeAspect="1"/>
          </p:cNvGraphicFramePr>
          <p:nvPr/>
        </p:nvGraphicFramePr>
        <p:xfrm>
          <a:off x="3131840" y="3622034"/>
          <a:ext cx="5593704" cy="2399180"/>
        </p:xfrm>
        <a:graphic>
          <a:graphicData uri="http://schemas.openxmlformats.org/presentationml/2006/ole">
            <mc:AlternateContent xmlns:mc="http://schemas.openxmlformats.org/markup-compatibility/2006">
              <mc:Choice xmlns:v="urn:schemas-microsoft-com:vml" Requires="v">
                <p:oleObj spid="_x0000_s377860" name="图片" r:id="rId3" imgW="4099395" imgH="2047449" progId="Word.Picture.8">
                  <p:embed/>
                </p:oleObj>
              </mc:Choice>
              <mc:Fallback>
                <p:oleObj name="图片" r:id="rId3" imgW="4099395" imgH="2047449" progId="Word.Picture.8">
                  <p:embed/>
                  <p:pic>
                    <p:nvPicPr>
                      <p:cNvPr id="245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3622034"/>
                        <a:ext cx="5593704" cy="2399180"/>
                      </a:xfrm>
                      <a:prstGeom prst="rect">
                        <a:avLst/>
                      </a:prstGeom>
                      <a:solidFill>
                        <a:schemeClr val="bg1"/>
                      </a:solidFill>
                      <a:ln>
                        <a:noFill/>
                      </a:ln>
                    </p:spPr>
                  </p:pic>
                </p:oleObj>
              </mc:Fallback>
            </mc:AlternateContent>
          </a:graphicData>
        </a:graphic>
      </p:graphicFrame>
      <p:sp>
        <p:nvSpPr>
          <p:cNvPr id="24581" name="Rectangle 5"/>
          <p:cNvSpPr>
            <a:spLocks noChangeArrowheads="1"/>
          </p:cNvSpPr>
          <p:nvPr/>
        </p:nvSpPr>
        <p:spPr bwMode="auto">
          <a:xfrm>
            <a:off x="0" y="2405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24582" name="Rectangle 3"/>
          <p:cNvSpPr>
            <a:spLocks noGrp="1" noChangeArrowheads="1"/>
          </p:cNvSpPr>
          <p:nvPr>
            <p:ph type="body" idx="1"/>
          </p:nvPr>
        </p:nvSpPr>
        <p:spPr>
          <a:xfrm>
            <a:off x="47878" y="1628800"/>
            <a:ext cx="8879904" cy="3816350"/>
          </a:xfrm>
        </p:spPr>
        <p:txBody>
          <a:bodyPr/>
          <a:lstStyle/>
          <a:p>
            <a:pPr marL="457200" lvl="1" indent="-185738" eaLnBrk="1" hangingPunct="1">
              <a:lnSpc>
                <a:spcPct val="150000"/>
              </a:lnSpc>
            </a:pPr>
            <a:r>
              <a:rPr lang="zh-CN" altLang="en-US" sz="2000" dirty="0"/>
              <a:t>法拉第定理指出，一个时变磁场通过一个闭合导体回路时，在其上会产生感应电压，并在回路中产生电流。</a:t>
            </a:r>
          </a:p>
          <a:p>
            <a:pPr marL="457200" lvl="1" indent="-185738" eaLnBrk="1" hangingPunct="1">
              <a:lnSpc>
                <a:spcPct val="150000"/>
              </a:lnSpc>
            </a:pPr>
            <a:r>
              <a:rPr lang="zh-CN" altLang="en-US" sz="2000" dirty="0"/>
              <a:t>当应答器进入阅读器产生的交变磁场时，应答器的电感线圈上就会产生感应电压，当距离足够近，应答器天线电路所截获的</a:t>
            </a:r>
            <a:endParaRPr lang="en-US" altLang="zh-CN" sz="2000" dirty="0"/>
          </a:p>
          <a:p>
            <a:pPr marL="457200" lvl="1" indent="-185738" eaLnBrk="1" hangingPunct="1">
              <a:lnSpc>
                <a:spcPct val="150000"/>
              </a:lnSpc>
              <a:buNone/>
            </a:pPr>
            <a:r>
              <a:rPr lang="zh-CN" altLang="en-US" sz="2000" dirty="0"/>
              <a:t>    能量可以供应答器芯片正常工作时，</a:t>
            </a:r>
            <a:br>
              <a:rPr lang="zh-CN" altLang="en-US" sz="2000" dirty="0"/>
            </a:br>
            <a:r>
              <a:rPr lang="zh-CN" altLang="en-US" sz="2000" dirty="0"/>
              <a:t> 阅读器和应答器才能进入信息交互阶段。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245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E8D3A719-1D01-4DA3-8889-A7B647BFDCCE}"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26</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28675"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28676" name="Rectangle 3"/>
          <p:cNvSpPr>
            <a:spLocks noGrp="1" noChangeArrowheads="1"/>
          </p:cNvSpPr>
          <p:nvPr>
            <p:ph type="body" idx="1"/>
          </p:nvPr>
        </p:nvSpPr>
        <p:spPr>
          <a:xfrm>
            <a:off x="467544" y="1821655"/>
            <a:ext cx="7772400" cy="2667000"/>
          </a:xfrm>
        </p:spPr>
        <p:txBody>
          <a:bodyPr/>
          <a:lstStyle/>
          <a:p>
            <a:pPr eaLnBrk="1" hangingPunct="1"/>
            <a:r>
              <a:rPr lang="zh-CN" altLang="en-US" dirty="0"/>
              <a:t>应答器直流电源电压的产生 </a:t>
            </a:r>
          </a:p>
        </p:txBody>
      </p:sp>
      <p:sp>
        <p:nvSpPr>
          <p:cNvPr id="28677" name="Rectangle 4"/>
          <p:cNvSpPr>
            <a:spLocks noChangeArrowheads="1"/>
          </p:cNvSpPr>
          <p:nvPr/>
        </p:nvSpPr>
        <p:spPr bwMode="auto">
          <a:xfrm>
            <a:off x="-750" y="315515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28678" name="Rectangle 5"/>
          <p:cNvSpPr>
            <a:spLocks noChangeArrowheads="1"/>
          </p:cNvSpPr>
          <p:nvPr/>
        </p:nvSpPr>
        <p:spPr bwMode="auto">
          <a:xfrm>
            <a:off x="-750" y="35980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28679" name="Rectangle 6"/>
          <p:cNvSpPr>
            <a:spLocks noChangeArrowheads="1"/>
          </p:cNvSpPr>
          <p:nvPr/>
        </p:nvSpPr>
        <p:spPr bwMode="auto">
          <a:xfrm>
            <a:off x="-750" y="352663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28680" name="Rectangle 7"/>
          <p:cNvSpPr>
            <a:spLocks noChangeArrowheads="1"/>
          </p:cNvSpPr>
          <p:nvPr/>
        </p:nvSpPr>
        <p:spPr bwMode="auto">
          <a:xfrm>
            <a:off x="-750" y="289798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28681" name="Rectangle 8"/>
          <p:cNvSpPr>
            <a:spLocks noChangeArrowheads="1"/>
          </p:cNvSpPr>
          <p:nvPr/>
        </p:nvSpPr>
        <p:spPr bwMode="auto">
          <a:xfrm>
            <a:off x="-750" y="35980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28682" name="Rectangle 9"/>
          <p:cNvSpPr>
            <a:spLocks noChangeArrowheads="1"/>
          </p:cNvSpPr>
          <p:nvPr/>
        </p:nvSpPr>
        <p:spPr bwMode="auto">
          <a:xfrm>
            <a:off x="-750" y="358378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28683" name="Rectangle 11"/>
          <p:cNvSpPr>
            <a:spLocks noChangeArrowheads="1"/>
          </p:cNvSpPr>
          <p:nvPr/>
        </p:nvSpPr>
        <p:spPr bwMode="auto">
          <a:xfrm>
            <a:off x="-750" y="322183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28684" name="Object 10"/>
          <p:cNvGraphicFramePr>
            <a:graphicFrameLocks noChangeAspect="1"/>
          </p:cNvGraphicFramePr>
          <p:nvPr/>
        </p:nvGraphicFramePr>
        <p:xfrm>
          <a:off x="904056" y="3175291"/>
          <a:ext cx="6840537" cy="2011363"/>
        </p:xfrm>
        <a:graphic>
          <a:graphicData uri="http://schemas.openxmlformats.org/presentationml/2006/ole">
            <mc:AlternateContent xmlns:mc="http://schemas.openxmlformats.org/markup-compatibility/2006">
              <mc:Choice xmlns:v="urn:schemas-microsoft-com:vml" Requires="v">
                <p:oleObj spid="_x0000_s378884" name="图片" r:id="rId3" imgW="3889668" imgH="1142511" progId="Word.Picture.8">
                  <p:embed/>
                </p:oleObj>
              </mc:Choice>
              <mc:Fallback>
                <p:oleObj name="图片" r:id="rId3" imgW="3889668" imgH="1142511" progId="Word.Picture.8">
                  <p:embed/>
                  <p:pic>
                    <p:nvPicPr>
                      <p:cNvPr id="2868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056" y="3175291"/>
                        <a:ext cx="6840537" cy="2011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5" name="Rectangle 12"/>
          <p:cNvSpPr>
            <a:spLocks noChangeArrowheads="1"/>
          </p:cNvSpPr>
          <p:nvPr/>
        </p:nvSpPr>
        <p:spPr bwMode="auto">
          <a:xfrm>
            <a:off x="2483768" y="5388484"/>
            <a:ext cx="394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굴림" pitchFamily="34" charset="-127"/>
                <a:ea typeface="宋体" panose="02010600030101010101" pitchFamily="2" charset="-122"/>
                <a:cs typeface="+mn-cs"/>
              </a:rPr>
              <a:t>应答器直流电源电压的产生</a:t>
            </a:r>
            <a:r>
              <a:rPr kumimoji="1" lang="zh-CN" altLang="en-US" sz="2400" b="0" i="0" u="none" strike="noStrike" kern="1200" cap="none" spc="0" normalizeH="0" baseline="0" noProof="0" dirty="0">
                <a:ln>
                  <a:noFill/>
                </a:ln>
                <a:solidFill>
                  <a:srgbClr val="000000"/>
                </a:solidFill>
                <a:effectLst/>
                <a:uLnTx/>
                <a:uFillTx/>
                <a:latin typeface="굴림" pitchFamily="34" charset="-127"/>
                <a:ea typeface="굴림" pitchFamily="34" charset="-127"/>
                <a:cs typeface="+mn-cs"/>
              </a:rPr>
              <a:t> </a:t>
            </a:r>
          </a:p>
        </p:txBody>
      </p:sp>
      <mc:AlternateContent xmlns:mc="http://schemas.openxmlformats.org/markup-compatibility/2006" xmlns:a14="http://schemas.microsoft.com/office/drawing/2010/main">
        <mc:Choice Requires="a14">
          <p:sp>
            <p:nvSpPr>
              <p:cNvPr id="2" name="线形标注 2 1"/>
              <p:cNvSpPr/>
              <p:nvPr/>
            </p:nvSpPr>
            <p:spPr bwMode="auto">
              <a:xfrm>
                <a:off x="5685456" y="2021472"/>
                <a:ext cx="3456384" cy="654189"/>
              </a:xfrm>
              <a:prstGeom prst="borderCallout2">
                <a:avLst>
                  <a:gd name="adj1" fmla="val 19635"/>
                  <a:gd name="adj2" fmla="val 355"/>
                  <a:gd name="adj3" fmla="val 18750"/>
                  <a:gd name="adj4" fmla="val -16667"/>
                  <a:gd name="adj5" fmla="val 287439"/>
                  <a:gd name="adj6" fmla="val -29478"/>
                </a:avLst>
              </a:prstGeom>
              <a:solidFill>
                <a:schemeClr val="accent1"/>
              </a:solidFill>
              <a:ln w="7938"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1" hangingPunct="1">
                  <a:lnSpc>
                    <a:spcPct val="100000"/>
                  </a:lnSpc>
                  <a:spcBef>
                    <a:spcPct val="0"/>
                  </a:spcBef>
                  <a:spcAft>
                    <a:spcPct val="0"/>
                  </a:spcAft>
                  <a:buClrTx/>
                  <a:buSzTx/>
                  <a:buFontTx/>
                  <a:buNone/>
                  <a:tabLst/>
                  <a:defRPr/>
                </a:pPr>
                <a14:m>
                  <m:oMath xmlns:m="http://schemas.openxmlformats.org/officeDocument/2006/math">
                    <m:sSub>
                      <m:sSubPr>
                        <m:ctrlP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굴림" pitchFamily="34" charset="-127"/>
                            <a:cs typeface="+mn-cs"/>
                          </a:rPr>
                        </m:ctrlPr>
                      </m:sSubPr>
                      <m:e>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굴림" pitchFamily="34" charset="-127"/>
                            <a:cs typeface="+mn-cs"/>
                          </a:rPr>
                          <m:t>𝐶</m:t>
                        </m:r>
                      </m:e>
                      <m:sub>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굴림" pitchFamily="34" charset="-127"/>
                            <a:cs typeface="+mn-cs"/>
                          </a:rPr>
                          <m:t>𝑃</m:t>
                        </m:r>
                      </m:sub>
                    </m:sSub>
                    <m:r>
                      <a:rPr kumimoji="1"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굴림" pitchFamily="34" charset="-127"/>
                        <a:cs typeface="+mn-cs"/>
                      </a:rPr>
                      <m:t>−</m:t>
                    </m:r>
                  </m:oMath>
                </a14:m>
                <a:r>
                  <a:rPr kumimoji="1" lang="zh-CN" altLang="en-US" sz="1600" b="0" i="0" u="none" strike="noStrike" kern="1200" cap="none" spc="0" normalizeH="0" baseline="0" noProof="0" dirty="0">
                    <a:ln>
                      <a:noFill/>
                    </a:ln>
                    <a:solidFill>
                      <a:srgbClr val="000000"/>
                    </a:solidFill>
                    <a:effectLst/>
                    <a:uLnTx/>
                    <a:uFillTx/>
                    <a:latin typeface="宋体"/>
                    <a:ea typeface="宋体"/>
                    <a:cs typeface="+mn-cs"/>
                  </a:rPr>
                  <a:t>滤波电容，滤去高频信号</a:t>
                </a:r>
                <a:endParaRPr kumimoji="1" lang="en-US" altLang="zh-CN" sz="1600" b="0" i="0" u="none" strike="noStrike" kern="1200" cap="none" spc="0" normalizeH="0" baseline="0" noProof="0" dirty="0">
                  <a:ln>
                    <a:noFill/>
                  </a:ln>
                  <a:solidFill>
                    <a:srgbClr val="000000"/>
                  </a:solidFill>
                  <a:effectLst/>
                  <a:uLnTx/>
                  <a:uFillTx/>
                  <a:latin typeface="宋体"/>
                  <a:ea typeface="宋体"/>
                  <a:cs typeface="+mn-cs"/>
                </a:endParaRPr>
              </a:p>
              <a:p>
                <a:pPr marL="0" marR="0" lvl="0" indent="0" algn="l" defTabSz="914400" rtl="0" eaLnBrk="1" fontAlgn="base" latinLnBrk="1" hangingPunct="1">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宋体"/>
                    <a:ea typeface="宋体"/>
                    <a:cs typeface="+mn-cs"/>
                  </a:rPr>
                  <a:t>   </a:t>
                </a:r>
                <a:r>
                  <a:rPr kumimoji="1" lang="zh-CN" altLang="en-US" sz="1600" b="0" i="0" u="none" strike="noStrike" kern="1200" cap="none" spc="0" normalizeH="0" baseline="0" noProof="0" dirty="0">
                    <a:ln>
                      <a:noFill/>
                    </a:ln>
                    <a:solidFill>
                      <a:srgbClr val="000000"/>
                    </a:solidFill>
                    <a:effectLst/>
                    <a:uLnTx/>
                    <a:uFillTx/>
                    <a:latin typeface="宋体"/>
                    <a:ea typeface="宋体"/>
                    <a:cs typeface="+mn-cs"/>
                  </a:rPr>
                  <a:t>同时为储能器件，较强负载能力</a:t>
                </a:r>
              </a:p>
            </p:txBody>
          </p:sp>
        </mc:Choice>
        <mc:Fallback xmlns="">
          <p:sp>
            <p:nvSpPr>
              <p:cNvPr id="2" name="线形标注 2 1"/>
              <p:cNvSpPr>
                <a:spLocks noRot="1" noChangeAspect="1" noMove="1" noResize="1" noEditPoints="1" noAdjustHandles="1" noChangeArrowheads="1" noChangeShapeType="1" noTextEdit="1"/>
              </p:cNvSpPr>
              <p:nvPr/>
            </p:nvSpPr>
            <p:spPr bwMode="auto">
              <a:xfrm>
                <a:off x="5685456" y="2021472"/>
                <a:ext cx="3456384" cy="654189"/>
              </a:xfrm>
              <a:prstGeom prst="borderCallout2">
                <a:avLst>
                  <a:gd name="adj1" fmla="val 19635"/>
                  <a:gd name="adj2" fmla="val 355"/>
                  <a:gd name="adj3" fmla="val 18750"/>
                  <a:gd name="adj4" fmla="val -16667"/>
                  <a:gd name="adj5" fmla="val 287439"/>
                  <a:gd name="adj6" fmla="val -29478"/>
                </a:avLst>
              </a:prstGeom>
              <a:blipFill>
                <a:blip r:embed="rId5"/>
                <a:stretch>
                  <a:fillRect/>
                </a:stretch>
              </a:blipFill>
              <a:ln w="793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073ED142-0EC9-4B7D-94A4-564024B9450F}"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27</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30723"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30724" name="Rectangle 3"/>
          <p:cNvSpPr>
            <a:spLocks noGrp="1" noChangeArrowheads="1"/>
          </p:cNvSpPr>
          <p:nvPr>
            <p:ph type="body" idx="1"/>
          </p:nvPr>
        </p:nvSpPr>
        <p:spPr>
          <a:xfrm>
            <a:off x="468313" y="1628775"/>
            <a:ext cx="7772400" cy="2667000"/>
          </a:xfrm>
        </p:spPr>
        <p:txBody>
          <a:bodyPr/>
          <a:lstStyle/>
          <a:p>
            <a:pPr eaLnBrk="1" hangingPunct="1"/>
            <a:r>
              <a:rPr lang="zh-CN" altLang="en-US" dirty="0"/>
              <a:t>负载调制 </a:t>
            </a:r>
          </a:p>
          <a:p>
            <a:pPr lvl="1" eaLnBrk="1" hangingPunct="1"/>
            <a:r>
              <a:rPr lang="zh-CN" altLang="en-US" dirty="0"/>
              <a:t>应答器向阅读器的信息传送时采用 </a:t>
            </a:r>
          </a:p>
        </p:txBody>
      </p:sp>
      <p:sp>
        <p:nvSpPr>
          <p:cNvPr id="30725"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0726"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0727"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0728"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0729"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0730"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0731" name="Rectangle 11"/>
          <p:cNvSpPr>
            <a:spLocks noChangeArrowheads="1"/>
          </p:cNvSpPr>
          <p:nvPr/>
        </p:nvSpPr>
        <p:spPr bwMode="auto">
          <a:xfrm>
            <a:off x="0" y="2771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pic>
        <p:nvPicPr>
          <p:cNvPr id="3" name="图片 2"/>
          <p:cNvPicPr>
            <a:picLocks noChangeAspect="1"/>
          </p:cNvPicPr>
          <p:nvPr/>
        </p:nvPicPr>
        <p:blipFill>
          <a:blip r:embed="rId2"/>
          <a:stretch>
            <a:fillRect/>
          </a:stretch>
        </p:blipFill>
        <p:spPr>
          <a:xfrm>
            <a:off x="681037" y="2962275"/>
            <a:ext cx="7781925" cy="2200275"/>
          </a:xfrm>
          <a:prstGeom prst="rect">
            <a:avLst/>
          </a:prstGeom>
        </p:spPr>
      </p:pic>
    </p:spTree>
    <p:extLst>
      <p:ext uri="{BB962C8B-B14F-4D97-AF65-F5344CB8AC3E}">
        <p14:creationId xmlns:p14="http://schemas.microsoft.com/office/powerpoint/2010/main" val="2303078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19CCE082-1726-4174-88DB-FE2D2E8A99C5}"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28</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33795"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33796" name="Rectangle 3"/>
          <p:cNvSpPr>
            <a:spLocks noGrp="1" noChangeArrowheads="1"/>
          </p:cNvSpPr>
          <p:nvPr>
            <p:ph type="body" idx="1"/>
          </p:nvPr>
        </p:nvSpPr>
        <p:spPr>
          <a:xfrm>
            <a:off x="395536" y="1508126"/>
            <a:ext cx="7772400" cy="1363662"/>
          </a:xfrm>
        </p:spPr>
        <p:txBody>
          <a:bodyPr/>
          <a:lstStyle/>
          <a:p>
            <a:pPr eaLnBrk="1" hangingPunct="1"/>
            <a:r>
              <a:rPr lang="zh-CN" altLang="en-US" sz="2400" b="1" dirty="0"/>
              <a:t>电阻负载调制 </a:t>
            </a:r>
          </a:p>
          <a:p>
            <a:pPr lvl="1" eaLnBrk="1" hangingPunct="1"/>
            <a:r>
              <a:rPr lang="zh-CN" altLang="en-US" sz="2000" dirty="0"/>
              <a:t>开关</a:t>
            </a:r>
            <a:r>
              <a:rPr lang="en-US" altLang="zh-CN" sz="2000" dirty="0"/>
              <a:t>S</a:t>
            </a:r>
            <a:r>
              <a:rPr lang="zh-CN" altLang="en-US" sz="2000" dirty="0"/>
              <a:t>用于控制负载调制电阻</a:t>
            </a:r>
            <a:r>
              <a:rPr lang="en-US" altLang="zh-CN" sz="2000" i="1" dirty="0" err="1"/>
              <a:t>R</a:t>
            </a:r>
            <a:r>
              <a:rPr lang="en-US" altLang="zh-CN" sz="2000" dirty="0" err="1"/>
              <a:t>mod</a:t>
            </a:r>
            <a:r>
              <a:rPr lang="zh-CN" altLang="en-US" sz="2000" dirty="0"/>
              <a:t>的接入与否，开关</a:t>
            </a:r>
            <a:r>
              <a:rPr lang="en-US" altLang="zh-CN" sz="2000" dirty="0"/>
              <a:t>S</a:t>
            </a:r>
            <a:r>
              <a:rPr lang="zh-CN" altLang="en-US" sz="2000" dirty="0"/>
              <a:t>的通断由二进制数据编码信号控制。 </a:t>
            </a:r>
          </a:p>
        </p:txBody>
      </p:sp>
      <p:sp>
        <p:nvSpPr>
          <p:cNvPr id="33797"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3798"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3799"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3800"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3801"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3802"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3803" name="Rectangle 11"/>
          <p:cNvSpPr>
            <a:spLocks noChangeArrowheads="1"/>
          </p:cNvSpPr>
          <p:nvPr/>
        </p:nvSpPr>
        <p:spPr bwMode="auto">
          <a:xfrm>
            <a:off x="0"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33804" name="Object 10"/>
          <p:cNvGraphicFramePr>
            <a:graphicFrameLocks noChangeAspect="1"/>
          </p:cNvGraphicFramePr>
          <p:nvPr/>
        </p:nvGraphicFramePr>
        <p:xfrm>
          <a:off x="1371633" y="2707236"/>
          <a:ext cx="6696075" cy="1363661"/>
        </p:xfrm>
        <a:graphic>
          <a:graphicData uri="http://schemas.openxmlformats.org/presentationml/2006/ole">
            <mc:AlternateContent xmlns:mc="http://schemas.openxmlformats.org/markup-compatibility/2006">
              <mc:Choice xmlns:v="urn:schemas-microsoft-com:vml" Requires="v">
                <p:oleObj spid="_x0000_s379908" name="图片" r:id="rId3" imgW="3479585" imgH="999607" progId="Word.Picture.8">
                  <p:embed/>
                </p:oleObj>
              </mc:Choice>
              <mc:Fallback>
                <p:oleObj name="图片" r:id="rId3" imgW="3479585" imgH="999607" progId="Word.Picture.8">
                  <p:embed/>
                  <p:pic>
                    <p:nvPicPr>
                      <p:cNvPr id="33804" name="Object 10"/>
                      <p:cNvPicPr>
                        <a:picLocks noChangeAspect="1" noChangeArrowheads="1"/>
                      </p:cNvPicPr>
                      <p:nvPr/>
                    </p:nvPicPr>
                    <p:blipFill>
                      <a:blip r:embed="rId4">
                        <a:extLst>
                          <a:ext uri="{28A0092B-C50C-407E-A947-70E740481C1C}">
                            <a14:useLocalDpi xmlns:a14="http://schemas.microsoft.com/office/drawing/2010/main" val="0"/>
                          </a:ext>
                        </a:extLst>
                      </a:blip>
                      <a:srcRect t="4837"/>
                      <a:stretch>
                        <a:fillRect/>
                      </a:stretch>
                    </p:blipFill>
                    <p:spPr bwMode="auto">
                      <a:xfrm>
                        <a:off x="1371633" y="2707236"/>
                        <a:ext cx="6696075" cy="1363661"/>
                      </a:xfrm>
                      <a:prstGeom prst="rect">
                        <a:avLst/>
                      </a:prstGeom>
                      <a:noFill/>
                      <a:ln>
                        <a:noFill/>
                      </a:ln>
                    </p:spPr>
                  </p:pic>
                </p:oleObj>
              </mc:Fallback>
            </mc:AlternateContent>
          </a:graphicData>
        </a:graphic>
      </p:graphicFrame>
      <p:sp>
        <p:nvSpPr>
          <p:cNvPr id="13" name="Rectangle 3">
            <a:extLst>
              <a:ext uri="{FF2B5EF4-FFF2-40B4-BE49-F238E27FC236}">
                <a16:creationId xmlns:a16="http://schemas.microsoft.com/office/drawing/2014/main" id="{8C6FC772-13CA-403A-BEB2-5C4A97EFFE37}"/>
              </a:ext>
            </a:extLst>
          </p:cNvPr>
          <p:cNvSpPr txBox="1">
            <a:spLocks noChangeArrowheads="1"/>
          </p:cNvSpPr>
          <p:nvPr/>
        </p:nvSpPr>
        <p:spPr bwMode="auto">
          <a:xfrm>
            <a:off x="421913" y="4230933"/>
            <a:ext cx="8010582" cy="2952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6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a:solidFill>
                  <a:schemeClr val="tx1"/>
                </a:solidFill>
                <a:latin typeface="+mn-lt"/>
                <a:ea typeface="+mn-ea"/>
              </a:defRPr>
            </a:lvl5pPr>
            <a:lvl6pPr marL="2514600" indent="-228600" algn="l" rtl="0" fontAlgn="base" latinLnBrk="1">
              <a:spcBef>
                <a:spcPct val="20000"/>
              </a:spcBef>
              <a:spcAft>
                <a:spcPct val="0"/>
              </a:spcAft>
              <a:buChar char="»"/>
              <a:defRPr kumimoji="1">
                <a:solidFill>
                  <a:schemeClr val="tx1"/>
                </a:solidFill>
                <a:latin typeface="+mn-lt"/>
                <a:ea typeface="+mn-ea"/>
              </a:defRPr>
            </a:lvl6pPr>
            <a:lvl7pPr marL="2971800" indent="-228600" algn="l" rtl="0" fontAlgn="base" latinLnBrk="1">
              <a:spcBef>
                <a:spcPct val="20000"/>
              </a:spcBef>
              <a:spcAft>
                <a:spcPct val="0"/>
              </a:spcAft>
              <a:buChar char="»"/>
              <a:defRPr kumimoji="1">
                <a:solidFill>
                  <a:schemeClr val="tx1"/>
                </a:solidFill>
                <a:latin typeface="+mn-lt"/>
                <a:ea typeface="+mn-ea"/>
              </a:defRPr>
            </a:lvl7pPr>
            <a:lvl8pPr marL="3429000" indent="-228600" algn="l" rtl="0" fontAlgn="base" latinLnBrk="1">
              <a:spcBef>
                <a:spcPct val="20000"/>
              </a:spcBef>
              <a:spcAft>
                <a:spcPct val="0"/>
              </a:spcAft>
              <a:buChar char="»"/>
              <a:defRPr kumimoji="1">
                <a:solidFill>
                  <a:schemeClr val="tx1"/>
                </a:solidFill>
                <a:latin typeface="+mn-lt"/>
                <a:ea typeface="+mn-ea"/>
              </a:defRPr>
            </a:lvl8pPr>
            <a:lvl9pPr marL="3886200" indent="-228600" algn="l" rtl="0" fontAlgn="base" latinLnBrk="1">
              <a:spcBef>
                <a:spcPct val="20000"/>
              </a:spcBef>
              <a:spcAft>
                <a:spcPct val="0"/>
              </a:spcAft>
              <a:buChar char="»"/>
              <a:defRPr kumimoji="1">
                <a:solidFill>
                  <a:schemeClr val="tx1"/>
                </a:solidFill>
                <a:latin typeface="+mn-lt"/>
                <a:ea typeface="+mn-ea"/>
              </a:defRPr>
            </a:lvl9pPr>
          </a:lstStyle>
          <a:p>
            <a:pPr marL="342900" marR="0" lvl="0" indent="-342900" algn="l" defTabSz="914400" rtl="0" eaLnBrk="1" fontAlgn="base" latinLnBrk="1" hangingPunct="1">
              <a:lnSpc>
                <a:spcPct val="100000"/>
              </a:lnSpc>
              <a:spcBef>
                <a:spcPts val="600"/>
              </a:spcBef>
              <a:spcAft>
                <a:spcPct val="0"/>
              </a:spcAft>
              <a:buClrTx/>
              <a:buSzTx/>
              <a:buFontTx/>
              <a:buChar char="•"/>
              <a:tabLst/>
              <a:defRPr/>
            </a:pP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二进制数据编码信号用于控制开关</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S</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a:t>
            </a:r>
            <a:endParaRPr kumimoji="1" lang="en-US" altLang="zh-CN" sz="1800" b="0" i="0" u="none" strike="noStrike" kern="0" cap="none" spc="0" normalizeH="0" baseline="0" noProof="0" dirty="0">
              <a:ln>
                <a:noFill/>
              </a:ln>
              <a:solidFill>
                <a:srgbClr val="000000"/>
              </a:solidFill>
              <a:effectLst/>
              <a:uLnTx/>
              <a:uFillTx/>
              <a:latin typeface="Times New Roman"/>
              <a:ea typeface="宋体"/>
              <a:cs typeface="+mn-cs"/>
            </a:endParaRPr>
          </a:p>
          <a:p>
            <a:pPr marL="342900" marR="0" lvl="0" indent="-342900" algn="l" defTabSz="914400" rtl="0" eaLnBrk="1" fontAlgn="base" latinLnBrk="1" hangingPunct="1">
              <a:lnSpc>
                <a:spcPct val="100000"/>
              </a:lnSpc>
              <a:spcBef>
                <a:spcPts val="600"/>
              </a:spcBef>
              <a:spcAft>
                <a:spcPct val="0"/>
              </a:spcAft>
              <a:buClrTx/>
              <a:buSzTx/>
              <a:buFontTx/>
              <a:buChar char="•"/>
              <a:tabLst/>
              <a:defRPr/>
            </a:pP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当二进制数据编码信号为“</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1”</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时，设开关</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S</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闭合，则此时应答器负载电阻为</a:t>
            </a:r>
            <a:r>
              <a:rPr kumimoji="1" lang="en-US" altLang="zh-CN" sz="1800" b="0" i="1" u="none" strike="noStrike" kern="0" cap="none" spc="0" normalizeH="0" baseline="0" noProof="0" dirty="0">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L</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和</a:t>
            </a:r>
            <a:r>
              <a:rPr kumimoji="1" lang="en-US" altLang="zh-CN" sz="1800" b="0" i="1" u="none" strike="noStrike" kern="0" cap="none" spc="0" normalizeH="0" baseline="0" noProof="0" dirty="0" err="1">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err="1">
                <a:ln>
                  <a:noFill/>
                </a:ln>
                <a:solidFill>
                  <a:srgbClr val="000000"/>
                </a:solidFill>
                <a:effectLst/>
                <a:uLnTx/>
                <a:uFillTx/>
                <a:latin typeface="Times New Roman"/>
                <a:ea typeface="宋体"/>
                <a:cs typeface="+mn-cs"/>
              </a:rPr>
              <a:t>mod</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并联；而二进制数据编码信号为“</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0”</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时，开关</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S</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断开，应答器负载电阻为</a:t>
            </a:r>
            <a:r>
              <a:rPr kumimoji="1" lang="en-US" altLang="zh-CN" sz="1800" b="0" i="1" u="none" strike="noStrike" kern="0" cap="none" spc="0" normalizeH="0" baseline="0" noProof="0" dirty="0">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L</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a:t>
            </a:r>
          </a:p>
          <a:p>
            <a:pPr marL="342900" marR="0" lvl="0" indent="-342900" algn="l" defTabSz="914400" rtl="0" eaLnBrk="1" fontAlgn="base" latinLnBrk="1" hangingPunct="1">
              <a:lnSpc>
                <a:spcPct val="100000"/>
              </a:lnSpc>
              <a:spcBef>
                <a:spcPts val="600"/>
              </a:spcBef>
              <a:spcAft>
                <a:spcPct val="0"/>
              </a:spcAft>
              <a:buClrTx/>
              <a:buSzTx/>
              <a:buFontTx/>
              <a:buChar char="•"/>
              <a:tabLst/>
              <a:defRPr/>
            </a:pP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应答器的负载电阻值有两个对应值，即</a:t>
            </a:r>
            <a:r>
              <a:rPr kumimoji="1" lang="en-US" altLang="zh-CN" sz="1800" b="0" i="1" u="none" strike="noStrike" kern="0" cap="none" spc="0" normalizeH="0" baseline="0" noProof="0" dirty="0">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L</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a:t>
            </a:r>
            <a:r>
              <a:rPr kumimoji="1" lang="en-US" altLang="zh-CN" sz="1800" b="0" i="1" u="none" strike="noStrike" kern="0" cap="none" spc="0" normalizeH="0" baseline="0" noProof="0" dirty="0">
                <a:ln>
                  <a:noFill/>
                </a:ln>
                <a:solidFill>
                  <a:srgbClr val="000000"/>
                </a:solidFill>
                <a:effectLst/>
                <a:uLnTx/>
                <a:uFillTx/>
                <a:latin typeface="Times New Roman"/>
                <a:ea typeface="宋体"/>
                <a:cs typeface="+mn-cs"/>
              </a:rPr>
              <a:t>S</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断开时）和</a:t>
            </a:r>
            <a:r>
              <a:rPr kumimoji="1" lang="en-US" altLang="zh-CN" sz="1800" b="0" i="1" u="none" strike="noStrike" kern="0" cap="none" spc="0" normalizeH="0" baseline="0" noProof="0" dirty="0">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L</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与</a:t>
            </a:r>
            <a:r>
              <a:rPr kumimoji="1" lang="en-US" altLang="zh-CN" sz="1800" b="0" i="1" u="none" strike="noStrike" kern="0" cap="none" spc="0" normalizeH="0" baseline="0" noProof="0" dirty="0" err="1">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err="1">
                <a:ln>
                  <a:noFill/>
                </a:ln>
                <a:solidFill>
                  <a:srgbClr val="000000"/>
                </a:solidFill>
                <a:effectLst/>
                <a:uLnTx/>
                <a:uFillTx/>
                <a:latin typeface="Times New Roman"/>
                <a:ea typeface="宋体"/>
                <a:cs typeface="+mn-cs"/>
              </a:rPr>
              <a:t>mod</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的并联值</a:t>
            </a:r>
            <a:r>
              <a:rPr kumimoji="1" lang="en-US" altLang="zh-CN" sz="1800" b="0" i="1" u="none" strike="noStrike" kern="0" cap="none" spc="0" normalizeH="0" baseline="0" noProof="0" dirty="0">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L//</a:t>
            </a:r>
            <a:r>
              <a:rPr kumimoji="1" lang="en-US" altLang="zh-CN" sz="1800" b="0" i="1" u="none" strike="noStrike" kern="0" cap="none" spc="0" normalizeH="0" baseline="0" noProof="0" dirty="0" err="1">
                <a:ln>
                  <a:noFill/>
                </a:ln>
                <a:solidFill>
                  <a:srgbClr val="000000"/>
                </a:solidFill>
                <a:effectLst/>
                <a:uLnTx/>
                <a:uFillTx/>
                <a:latin typeface="Times New Roman"/>
                <a:ea typeface="宋体"/>
                <a:cs typeface="+mn-cs"/>
              </a:rPr>
              <a:t>R</a:t>
            </a:r>
            <a:r>
              <a:rPr kumimoji="1" lang="en-US" altLang="zh-CN" sz="1800" b="0" i="0" u="none" strike="noStrike" kern="0" cap="none" spc="0" normalizeH="0" baseline="0" noProof="0" dirty="0" err="1">
                <a:ln>
                  <a:noFill/>
                </a:ln>
                <a:solidFill>
                  <a:srgbClr val="000000"/>
                </a:solidFill>
                <a:effectLst/>
                <a:uLnTx/>
                <a:uFillTx/>
                <a:latin typeface="Times New Roman"/>
                <a:ea typeface="宋体"/>
                <a:cs typeface="+mn-cs"/>
              </a:rPr>
              <a:t>mod</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a:t>
            </a:r>
            <a:r>
              <a:rPr kumimoji="1" lang="en-US" altLang="zh-CN" sz="1800" b="0" i="0" u="none" strike="noStrike" kern="0" cap="none" spc="0" normalizeH="0" baseline="0" noProof="0" dirty="0">
                <a:ln>
                  <a:noFill/>
                </a:ln>
                <a:solidFill>
                  <a:srgbClr val="000000"/>
                </a:solidFill>
                <a:effectLst/>
                <a:uLnTx/>
                <a:uFillTx/>
                <a:latin typeface="Times New Roman"/>
                <a:ea typeface="宋体"/>
                <a:cs typeface="+mn-cs"/>
              </a:rPr>
              <a:t>S</a:t>
            </a:r>
            <a:r>
              <a:rPr kumimoji="1" lang="zh-CN" altLang="en-US" sz="1800" b="0" i="0" u="none" strike="noStrike" kern="0" cap="none" spc="0" normalizeH="0" baseline="0" noProof="0" dirty="0">
                <a:ln>
                  <a:noFill/>
                </a:ln>
                <a:solidFill>
                  <a:srgbClr val="000000"/>
                </a:solidFill>
                <a:effectLst/>
                <a:uLnTx/>
                <a:uFillTx/>
                <a:latin typeface="Times New Roman"/>
                <a:ea typeface="宋体"/>
                <a:cs typeface="+mn-cs"/>
              </a:rPr>
              <a:t>闭合时）。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804"/>
                                        </p:tgtEl>
                                        <p:attrNameLst>
                                          <p:attrName>style.visibility</p:attrName>
                                        </p:attrNameLst>
                                      </p:cBhvr>
                                      <p:to>
                                        <p:strVal val="visible"/>
                                      </p:to>
                                    </p:set>
                                    <p:animEffect transition="in" filter="fade">
                                      <p:cBhvr>
                                        <p:cTn id="7" dur="1000"/>
                                        <p:tgtEl>
                                          <p:spTgt spid="33804"/>
                                        </p:tgtEl>
                                      </p:cBhvr>
                                    </p:animEffect>
                                    <p:anim calcmode="lin" valueType="num">
                                      <p:cBhvr>
                                        <p:cTn id="8" dur="1000" fill="hold"/>
                                        <p:tgtEl>
                                          <p:spTgt spid="33804"/>
                                        </p:tgtEl>
                                        <p:attrNameLst>
                                          <p:attrName>ppt_x</p:attrName>
                                        </p:attrNameLst>
                                      </p:cBhvr>
                                      <p:tavLst>
                                        <p:tav tm="0">
                                          <p:val>
                                            <p:strVal val="#ppt_x"/>
                                          </p:val>
                                        </p:tav>
                                        <p:tav tm="100000">
                                          <p:val>
                                            <p:strVal val="#ppt_x"/>
                                          </p:val>
                                        </p:tav>
                                      </p:tavLst>
                                    </p:anim>
                                    <p:anim calcmode="lin" valueType="num">
                                      <p:cBhvr>
                                        <p:cTn id="9" dur="1000" fill="hold"/>
                                        <p:tgtEl>
                                          <p:spTgt spid="338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A825997C-1C87-49FB-8B00-BCC964EB8CAB}"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29</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36867"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36868" name="Rectangle 3"/>
          <p:cNvSpPr>
            <a:spLocks noGrp="1" noChangeArrowheads="1"/>
          </p:cNvSpPr>
          <p:nvPr>
            <p:ph type="body" idx="1"/>
          </p:nvPr>
        </p:nvSpPr>
        <p:spPr>
          <a:xfrm>
            <a:off x="396081" y="1607126"/>
            <a:ext cx="6624637" cy="792163"/>
          </a:xfrm>
        </p:spPr>
        <p:txBody>
          <a:bodyPr/>
          <a:lstStyle/>
          <a:p>
            <a:pPr eaLnBrk="1" hangingPunct="1"/>
            <a:r>
              <a:rPr lang="zh-CN" altLang="en-US" dirty="0"/>
              <a:t>电阻负载调制数据信息传递的原理</a:t>
            </a:r>
          </a:p>
          <a:p>
            <a:pPr lvl="1" eaLnBrk="1" hangingPunct="1"/>
            <a:endParaRPr lang="zh-CN" altLang="en-US" dirty="0"/>
          </a:p>
        </p:txBody>
      </p:sp>
      <p:sp>
        <p:nvSpPr>
          <p:cNvPr id="36869"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6870"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6871"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6872"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6873"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6874"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6875" name="Rectangle 11"/>
          <p:cNvSpPr>
            <a:spLocks noChangeArrowheads="1"/>
          </p:cNvSpPr>
          <p:nvPr/>
        </p:nvSpPr>
        <p:spPr bwMode="auto">
          <a:xfrm>
            <a:off x="0" y="2462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36876" name="Object 10"/>
          <p:cNvGraphicFramePr>
            <a:graphicFrameLocks noChangeAspect="1"/>
          </p:cNvGraphicFramePr>
          <p:nvPr/>
        </p:nvGraphicFramePr>
        <p:xfrm>
          <a:off x="179387" y="2198687"/>
          <a:ext cx="5040685" cy="4038625"/>
        </p:xfrm>
        <a:graphic>
          <a:graphicData uri="http://schemas.openxmlformats.org/presentationml/2006/ole">
            <mc:AlternateContent xmlns:mc="http://schemas.openxmlformats.org/markup-compatibility/2006">
              <mc:Choice xmlns:v="urn:schemas-microsoft-com:vml" Requires="v">
                <p:oleObj spid="_x0000_s380932" name="图片" r:id="rId3" imgW="3250760" imgH="1932981" progId="Word.Picture.8">
                  <p:embed/>
                </p:oleObj>
              </mc:Choice>
              <mc:Fallback>
                <p:oleObj name="图片" r:id="rId3" imgW="3250760" imgH="1932981" progId="Word.Picture.8">
                  <p:embed/>
                  <p:pic>
                    <p:nvPicPr>
                      <p:cNvPr id="36876" name="Object 10"/>
                      <p:cNvPicPr>
                        <a:picLocks noChangeAspect="1" noChangeArrowheads="1"/>
                      </p:cNvPicPr>
                      <p:nvPr/>
                    </p:nvPicPr>
                    <p:blipFill>
                      <a:blip r:embed="rId4">
                        <a:extLst>
                          <a:ext uri="{28A0092B-C50C-407E-A947-70E740481C1C}">
                            <a14:useLocalDpi xmlns:a14="http://schemas.microsoft.com/office/drawing/2010/main" val="0"/>
                          </a:ext>
                        </a:extLst>
                      </a:blip>
                      <a:srcRect l="10887" r="11296"/>
                      <a:stretch>
                        <a:fillRect/>
                      </a:stretch>
                    </p:blipFill>
                    <p:spPr bwMode="auto">
                      <a:xfrm>
                        <a:off x="179387" y="2198687"/>
                        <a:ext cx="5040685" cy="4038625"/>
                      </a:xfrm>
                      <a:prstGeom prst="rect">
                        <a:avLst/>
                      </a:prstGeom>
                      <a:noFill/>
                      <a:ln>
                        <a:noFill/>
                      </a:ln>
                    </p:spPr>
                  </p:pic>
                </p:oleObj>
              </mc:Fallback>
            </mc:AlternateContent>
          </a:graphicData>
        </a:graphic>
      </p:graphicFrame>
      <p:sp>
        <p:nvSpPr>
          <p:cNvPr id="36877" name="Rectangle 12"/>
          <p:cNvSpPr>
            <a:spLocks noChangeArrowheads="1"/>
          </p:cNvSpPr>
          <p:nvPr/>
        </p:nvSpPr>
        <p:spPr bwMode="auto">
          <a:xfrm>
            <a:off x="4787900" y="2565400"/>
            <a:ext cx="417671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742950" marR="0" lvl="1" indent="-285750" algn="l" defTabSz="914400" rtl="0" eaLnBrk="1" fontAlgn="base" latinLnBrk="1" hangingPunct="1">
              <a:lnSpc>
                <a:spcPct val="100000"/>
              </a:lnSpc>
              <a:spcBef>
                <a:spcPct val="20000"/>
              </a:spcBef>
              <a:spcAft>
                <a:spcPct val="0"/>
              </a:spcAft>
              <a:buClrTx/>
              <a:buSzTx/>
              <a:buFontTx/>
              <a:buChar char="–"/>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）是应答器上控制开关</a:t>
            </a:r>
            <a:r>
              <a:rPr kumimoji="1" lang="en-US" altLang="zh-CN" sz="2000" b="0"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的二进制数据编码信号，</a:t>
            </a:r>
          </a:p>
          <a:p>
            <a:pPr marL="742950" marR="0" lvl="1" indent="-285750" algn="l" defTabSz="914400" rtl="0" eaLnBrk="1" fontAlgn="base" latinLnBrk="1" hangingPunct="1">
              <a:lnSpc>
                <a:spcPct val="100000"/>
              </a:lnSpc>
              <a:spcBef>
                <a:spcPct val="20000"/>
              </a:spcBef>
              <a:spcAft>
                <a:spcPct val="0"/>
              </a:spcAft>
              <a:buClrTx/>
              <a:buSzTx/>
              <a:buFontTx/>
              <a:buChar char="–"/>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b</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）是应答器电感线圈上的电压波形，</a:t>
            </a:r>
          </a:p>
          <a:p>
            <a:pPr marL="742950" marR="0" lvl="1" indent="-285750" algn="l" defTabSz="914400" rtl="0" eaLnBrk="1" fontAlgn="base" latinLnBrk="1" hangingPunct="1">
              <a:lnSpc>
                <a:spcPct val="100000"/>
              </a:lnSpc>
              <a:spcBef>
                <a:spcPct val="20000"/>
              </a:spcBef>
              <a:spcAft>
                <a:spcPct val="0"/>
              </a:spcAft>
              <a:buClrTx/>
              <a:buSzTx/>
              <a:buFontTx/>
              <a:buChar char="–"/>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）是阅读器电感线圈上的电压波形，</a:t>
            </a:r>
          </a:p>
          <a:p>
            <a:pPr marL="742950" marR="0" lvl="1" indent="-285750" algn="l" defTabSz="914400" rtl="0" eaLnBrk="1" fontAlgn="base" latinLnBrk="1" hangingPunct="1">
              <a:lnSpc>
                <a:spcPct val="100000"/>
              </a:lnSpc>
              <a:spcBef>
                <a:spcPct val="20000"/>
              </a:spcBef>
              <a:spcAft>
                <a:spcPct val="0"/>
              </a:spcAft>
              <a:buClrTx/>
              <a:buSzTx/>
              <a:buFontTx/>
              <a:buChar char="–"/>
              <a:tabLst/>
              <a:defRPr/>
            </a:pP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d</a:t>
            </a:r>
            <a:r>
              <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）是对阅读器电感线圈上的电压解调后的波形。 </a:t>
            </a:r>
          </a:p>
          <a:p>
            <a:pPr marL="742950" marR="0" lvl="1" indent="-285750" algn="l" defTabSz="914400" rtl="0" eaLnBrk="1" fontAlgn="base" latinLnBrk="1" hangingPunct="1">
              <a:lnSpc>
                <a:spcPct val="100000"/>
              </a:lnSpc>
              <a:spcBef>
                <a:spcPct val="20000"/>
              </a:spcBef>
              <a:spcAft>
                <a:spcPct val="0"/>
              </a:spcAft>
              <a:buClrTx/>
              <a:buSzTx/>
              <a:buFontTx/>
              <a:buChar char="–"/>
              <a:tabLst/>
              <a:defRPr/>
            </a:pPr>
            <a:endParaRPr kumimoji="1"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37EE9-B9E5-4BEE-808C-AE54338E007C}"/>
              </a:ext>
            </a:extLst>
          </p:cNvPr>
          <p:cNvSpPr>
            <a:spLocks noGrp="1"/>
          </p:cNvSpPr>
          <p:nvPr>
            <p:ph type="title"/>
          </p:nvPr>
        </p:nvSpPr>
        <p:spPr>
          <a:xfrm>
            <a:off x="426243" y="317779"/>
            <a:ext cx="8291513" cy="412750"/>
          </a:xfrm>
        </p:spPr>
        <p:txBody>
          <a:bodyPr>
            <a:noAutofit/>
          </a:bodyPr>
          <a:lstStyle/>
          <a:p>
            <a:pPr algn="ctr" eaLnBrk="1" hangingPunct="1">
              <a:defRPr/>
            </a:pPr>
            <a:r>
              <a:rPr lang="zh-CN" altLang="en-US" sz="2400" dirty="0"/>
              <a:t>基础知识</a:t>
            </a:r>
            <a:r>
              <a:rPr lang="en-US" altLang="zh-CN" sz="2400" dirty="0"/>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容抗</a:t>
            </a:r>
            <a:r>
              <a:rPr lang="zh-CN" altLang="zh-CN" sz="2400" kern="100" dirty="0">
                <a:ea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感抗</a:t>
            </a:r>
            <a:r>
              <a:rPr lang="zh-CN" altLang="zh-CN" sz="2400" kern="100" dirty="0">
                <a:ea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阻抗</a:t>
            </a:r>
            <a:endParaRPr lang="zh-CN" altLang="en-US" sz="2400" dirty="0"/>
          </a:p>
        </p:txBody>
      </p:sp>
      <p:sp>
        <p:nvSpPr>
          <p:cNvPr id="6" name="文本框 5">
            <a:extLst>
              <a:ext uri="{FF2B5EF4-FFF2-40B4-BE49-F238E27FC236}">
                <a16:creationId xmlns:a16="http://schemas.microsoft.com/office/drawing/2014/main" id="{506913F1-CDAE-4DDE-9972-D4BF7061AAA5}"/>
              </a:ext>
            </a:extLst>
          </p:cNvPr>
          <p:cNvSpPr txBox="1"/>
          <p:nvPr/>
        </p:nvSpPr>
        <p:spPr>
          <a:xfrm>
            <a:off x="179511" y="1772816"/>
            <a:ext cx="4680521" cy="4502195"/>
          </a:xfrm>
          <a:prstGeom prst="rect">
            <a:avLst/>
          </a:prstGeom>
          <a:noFill/>
        </p:spPr>
        <p:txBody>
          <a:bodyPr wrap="square">
            <a:spAutoFit/>
          </a:bodyPr>
          <a:lstStyle/>
          <a:p>
            <a:pPr>
              <a:lnSpc>
                <a:spcPct val="150000"/>
              </a:lnSpc>
              <a:spcBef>
                <a:spcPts val="600"/>
              </a:spcBef>
              <a:defRPr/>
            </a:pPr>
            <a:r>
              <a:rPr lang="zh-CN" altLang="en-US" sz="1600" dirty="0">
                <a:latin typeface="+mj-ea"/>
                <a:ea typeface="+mj-ea"/>
              </a:rPr>
              <a:t>　　是</a:t>
            </a:r>
            <a:r>
              <a:rPr lang="zh-CN" altLang="en-US" sz="1600" b="1" dirty="0">
                <a:latin typeface="+mj-ea"/>
                <a:ea typeface="+mj-ea"/>
              </a:rPr>
              <a:t>衡量线圈产生电磁感应能力的物理量</a:t>
            </a:r>
            <a:r>
              <a:rPr lang="zh-CN" altLang="en-US" sz="1600" dirty="0">
                <a:latin typeface="+mj-ea"/>
                <a:ea typeface="+mj-ea"/>
              </a:rPr>
              <a:t>。</a:t>
            </a:r>
            <a:endParaRPr lang="en-US" altLang="zh-CN" sz="1600" dirty="0">
              <a:latin typeface="+mj-ea"/>
              <a:ea typeface="+mj-ea"/>
            </a:endParaRPr>
          </a:p>
          <a:p>
            <a:pPr>
              <a:lnSpc>
                <a:spcPct val="150000"/>
              </a:lnSpc>
              <a:spcBef>
                <a:spcPts val="600"/>
              </a:spcBef>
              <a:defRPr/>
            </a:pPr>
            <a:r>
              <a:rPr lang="zh-CN" altLang="en-US" sz="1600" dirty="0">
                <a:latin typeface="+mj-ea"/>
                <a:ea typeface="+mj-ea"/>
              </a:rPr>
              <a:t>给一个线圈通入电流，线圈周围就会产生磁场，线圈就有磁通量通过。</a:t>
            </a:r>
            <a:endParaRPr lang="en-US" altLang="zh-CN" sz="1600" dirty="0">
              <a:latin typeface="+mj-ea"/>
              <a:ea typeface="+mj-ea"/>
            </a:endParaRPr>
          </a:p>
          <a:p>
            <a:pPr>
              <a:lnSpc>
                <a:spcPct val="150000"/>
              </a:lnSpc>
              <a:spcBef>
                <a:spcPts val="600"/>
              </a:spcBef>
              <a:defRPr/>
            </a:pPr>
            <a:r>
              <a:rPr lang="zh-CN" altLang="en-US" sz="1600" dirty="0">
                <a:latin typeface="+mj-ea"/>
                <a:ea typeface="+mj-ea"/>
              </a:rPr>
              <a:t>通入线圈的电流越大，磁场就越强，通过线圈的磁通量就越大。</a:t>
            </a:r>
            <a:endParaRPr lang="en-US" altLang="zh-CN" sz="1600" dirty="0">
              <a:latin typeface="+mj-ea"/>
              <a:ea typeface="+mj-ea"/>
            </a:endParaRPr>
          </a:p>
          <a:p>
            <a:pPr>
              <a:lnSpc>
                <a:spcPct val="150000"/>
              </a:lnSpc>
              <a:spcBef>
                <a:spcPts val="600"/>
              </a:spcBef>
              <a:defRPr/>
            </a:pPr>
            <a:r>
              <a:rPr lang="zh-CN" altLang="en-US" sz="1600" dirty="0">
                <a:latin typeface="+mj-ea"/>
                <a:ea typeface="+mj-ea"/>
              </a:rPr>
              <a:t>实验证明，通过线圈的磁通量和通入的电流是成正比的，它们的比值叫做自感系数，也叫做电感。</a:t>
            </a:r>
            <a:endParaRPr lang="en-US" altLang="zh-CN" sz="1600" dirty="0">
              <a:latin typeface="+mj-ea"/>
              <a:ea typeface="+mj-ea"/>
            </a:endParaRPr>
          </a:p>
          <a:p>
            <a:pPr>
              <a:lnSpc>
                <a:spcPct val="150000"/>
              </a:lnSpc>
              <a:spcBef>
                <a:spcPts val="600"/>
              </a:spcBef>
              <a:defRPr/>
            </a:pPr>
            <a:r>
              <a:rPr lang="zh-CN" altLang="en-US" sz="1600" dirty="0">
                <a:latin typeface="+mj-ea"/>
                <a:ea typeface="+mj-ea"/>
              </a:rPr>
              <a:t>如果通过线圈的磁通量用</a:t>
            </a:r>
            <a:r>
              <a:rPr lang="en-US" altLang="zh-CN" sz="1600" dirty="0">
                <a:latin typeface="+mj-ea"/>
                <a:ea typeface="+mj-ea"/>
              </a:rPr>
              <a:t>φ</a:t>
            </a:r>
            <a:r>
              <a:rPr lang="zh-CN" altLang="en-US" sz="1600" dirty="0">
                <a:latin typeface="+mj-ea"/>
                <a:ea typeface="+mj-ea"/>
              </a:rPr>
              <a:t>表示，电流用</a:t>
            </a:r>
            <a:r>
              <a:rPr lang="en-US" altLang="zh-CN" sz="1600" dirty="0">
                <a:latin typeface="+mj-ea"/>
                <a:ea typeface="+mj-ea"/>
              </a:rPr>
              <a:t>I</a:t>
            </a:r>
            <a:r>
              <a:rPr lang="zh-CN" altLang="en-US" sz="1600" dirty="0">
                <a:latin typeface="+mj-ea"/>
                <a:ea typeface="+mj-ea"/>
              </a:rPr>
              <a:t>表示，电感用</a:t>
            </a:r>
            <a:r>
              <a:rPr lang="en-US" altLang="zh-CN" sz="1600" dirty="0">
                <a:latin typeface="+mj-ea"/>
                <a:ea typeface="+mj-ea"/>
              </a:rPr>
              <a:t>L</a:t>
            </a:r>
            <a:r>
              <a:rPr lang="zh-CN" altLang="en-US" sz="1600" dirty="0">
                <a:latin typeface="+mj-ea"/>
                <a:ea typeface="+mj-ea"/>
              </a:rPr>
              <a:t>表示，</a:t>
            </a:r>
            <a:r>
              <a:rPr lang="en-US" altLang="zh-CN" sz="1600" dirty="0">
                <a:solidFill>
                  <a:srgbClr val="FF0000"/>
                </a:solidFill>
                <a:latin typeface="+mj-ea"/>
                <a:ea typeface="+mj-ea"/>
              </a:rPr>
              <a:t>L</a:t>
            </a:r>
            <a:r>
              <a:rPr lang="zh-CN" altLang="en-US" sz="1600" dirty="0">
                <a:solidFill>
                  <a:srgbClr val="FF0000"/>
                </a:solidFill>
                <a:latin typeface="+mj-ea"/>
                <a:ea typeface="+mj-ea"/>
              </a:rPr>
              <a:t>＝ </a:t>
            </a:r>
            <a:r>
              <a:rPr lang="en-US" altLang="zh-CN" sz="1600" dirty="0">
                <a:solidFill>
                  <a:srgbClr val="FF0000"/>
                </a:solidFill>
                <a:latin typeface="+mj-ea"/>
                <a:ea typeface="+mj-ea"/>
              </a:rPr>
              <a:t>φ</a:t>
            </a:r>
            <a:r>
              <a:rPr lang="zh-CN" altLang="en-US" sz="1600" dirty="0">
                <a:solidFill>
                  <a:srgbClr val="FF0000"/>
                </a:solidFill>
                <a:latin typeface="+mj-ea"/>
                <a:ea typeface="+mj-ea"/>
              </a:rPr>
              <a:t>／</a:t>
            </a:r>
            <a:r>
              <a:rPr lang="en-US" altLang="zh-CN" sz="1600" dirty="0">
                <a:solidFill>
                  <a:srgbClr val="FF0000"/>
                </a:solidFill>
                <a:latin typeface="+mj-ea"/>
                <a:ea typeface="+mj-ea"/>
              </a:rPr>
              <a:t>I </a:t>
            </a:r>
          </a:p>
          <a:p>
            <a:pPr>
              <a:lnSpc>
                <a:spcPct val="150000"/>
              </a:lnSpc>
              <a:spcBef>
                <a:spcPts val="600"/>
              </a:spcBef>
              <a:defRPr/>
            </a:pPr>
            <a:r>
              <a:rPr lang="zh-CN" altLang="en-US" sz="1600" dirty="0">
                <a:latin typeface="+mj-ea"/>
                <a:ea typeface="+mj-ea"/>
              </a:rPr>
              <a:t>电感的单位是亨（</a:t>
            </a:r>
            <a:r>
              <a:rPr lang="en-US" altLang="zh-CN" sz="1600" dirty="0">
                <a:latin typeface="+mj-ea"/>
                <a:ea typeface="+mj-ea"/>
              </a:rPr>
              <a:t>H</a:t>
            </a:r>
            <a:r>
              <a:rPr lang="zh-CN" altLang="en-US" sz="1600" dirty="0">
                <a:latin typeface="+mj-ea"/>
                <a:ea typeface="+mj-ea"/>
              </a:rPr>
              <a:t>），也常用毫亨（</a:t>
            </a:r>
            <a:r>
              <a:rPr lang="en-US" altLang="zh-CN" sz="1600" dirty="0" err="1">
                <a:latin typeface="+mj-ea"/>
                <a:ea typeface="+mj-ea"/>
              </a:rPr>
              <a:t>mH</a:t>
            </a:r>
            <a:r>
              <a:rPr lang="zh-CN" altLang="en-US" sz="1600" dirty="0">
                <a:latin typeface="+mj-ea"/>
                <a:ea typeface="+mj-ea"/>
              </a:rPr>
              <a:t>）或微亨（</a:t>
            </a:r>
            <a:r>
              <a:rPr lang="en-US" altLang="zh-CN" sz="1600" dirty="0" err="1">
                <a:latin typeface="+mj-ea"/>
                <a:ea typeface="+mj-ea"/>
              </a:rPr>
              <a:t>uH</a:t>
            </a:r>
            <a:r>
              <a:rPr lang="zh-CN" altLang="en-US" sz="1600" dirty="0">
                <a:latin typeface="+mj-ea"/>
                <a:ea typeface="+mj-ea"/>
              </a:rPr>
              <a:t>）做单位。</a:t>
            </a:r>
            <a:r>
              <a:rPr lang="en-US" altLang="zh-CN" sz="1600" dirty="0">
                <a:latin typeface="+mj-ea"/>
                <a:ea typeface="+mj-ea"/>
              </a:rPr>
              <a:t>1H=1000mH</a:t>
            </a:r>
            <a:r>
              <a:rPr lang="zh-CN" altLang="en-US" sz="1600" dirty="0">
                <a:latin typeface="+mj-ea"/>
                <a:ea typeface="+mj-ea"/>
              </a:rPr>
              <a:t>。</a:t>
            </a:r>
          </a:p>
        </p:txBody>
      </p:sp>
      <p:sp>
        <p:nvSpPr>
          <p:cNvPr id="7" name="文本框 6">
            <a:extLst>
              <a:ext uri="{FF2B5EF4-FFF2-40B4-BE49-F238E27FC236}">
                <a16:creationId xmlns:a16="http://schemas.microsoft.com/office/drawing/2014/main" id="{D621B60C-80E8-4536-BB1D-FCD292331963}"/>
              </a:ext>
            </a:extLst>
          </p:cNvPr>
          <p:cNvSpPr txBox="1"/>
          <p:nvPr/>
        </p:nvSpPr>
        <p:spPr>
          <a:xfrm>
            <a:off x="5251917" y="1628800"/>
            <a:ext cx="3702000" cy="2075440"/>
          </a:xfrm>
          <a:prstGeom prst="rect">
            <a:avLst/>
          </a:prstGeom>
          <a:noFill/>
        </p:spPr>
        <p:txBody>
          <a:bodyPr wrap="square">
            <a:spAutoFit/>
          </a:bodyPr>
          <a:lstStyle/>
          <a:p>
            <a:pPr>
              <a:lnSpc>
                <a:spcPct val="150000"/>
              </a:lnSpc>
              <a:spcBef>
                <a:spcPts val="600"/>
              </a:spcBef>
              <a:defRPr/>
            </a:pPr>
            <a:r>
              <a:rPr lang="zh-CN" altLang="en-US" sz="1400" dirty="0">
                <a:latin typeface="+mj-ea"/>
                <a:ea typeface="+mj-ea"/>
              </a:rPr>
              <a:t> 　交流电也可以通过线圈，但是线圈的电感对交流电有阻碍作用，这个阻碍叫做感抗。电感量大交流电难以通过线圈，说明电感量大，电感的阻碍作用大；</a:t>
            </a:r>
            <a:endParaRPr lang="en-US" altLang="zh-CN" sz="1400" dirty="0">
              <a:latin typeface="+mj-ea"/>
              <a:ea typeface="+mj-ea"/>
            </a:endParaRPr>
          </a:p>
          <a:p>
            <a:pPr>
              <a:lnSpc>
                <a:spcPct val="150000"/>
              </a:lnSpc>
              <a:spcBef>
                <a:spcPts val="600"/>
              </a:spcBef>
              <a:defRPr/>
            </a:pPr>
            <a:r>
              <a:rPr lang="zh-CN" altLang="en-US" sz="1400" dirty="0">
                <a:latin typeface="+mj-ea"/>
                <a:ea typeface="+mj-ea"/>
              </a:rPr>
              <a:t>交流电的频率高，交流电也难以通过线圈，说明频率高，电感的阻碍作用也大。</a:t>
            </a:r>
            <a:endParaRPr lang="en-US" altLang="zh-CN" sz="1400" dirty="0">
              <a:latin typeface="+mj-ea"/>
              <a:ea typeface="+mj-ea"/>
            </a:endParaRPr>
          </a:p>
        </p:txBody>
      </p:sp>
      <p:sp>
        <p:nvSpPr>
          <p:cNvPr id="8" name="文本框 7">
            <a:extLst>
              <a:ext uri="{FF2B5EF4-FFF2-40B4-BE49-F238E27FC236}">
                <a16:creationId xmlns:a16="http://schemas.microsoft.com/office/drawing/2014/main" id="{DA0A0C08-6E47-498F-9A08-FD7CD1ECF079}"/>
              </a:ext>
            </a:extLst>
          </p:cNvPr>
          <p:cNvSpPr txBox="1"/>
          <p:nvPr/>
        </p:nvSpPr>
        <p:spPr>
          <a:xfrm>
            <a:off x="456957" y="850089"/>
            <a:ext cx="4576396" cy="673005"/>
          </a:xfrm>
          <a:prstGeom prst="rect">
            <a:avLst/>
          </a:prstGeom>
          <a:noFill/>
        </p:spPr>
        <p:txBody>
          <a:bodyPr wrap="square">
            <a:spAutoFit/>
          </a:bodyPr>
          <a:lstStyle/>
          <a:p>
            <a:pPr>
              <a:lnSpc>
                <a:spcPct val="150000"/>
              </a:lnSpc>
              <a:spcBef>
                <a:spcPts val="600"/>
              </a:spcBef>
              <a:defRPr/>
            </a:pPr>
            <a:r>
              <a:rPr lang="en-US" altLang="zh-CN" sz="2800" b="1" dirty="0">
                <a:solidFill>
                  <a:srgbClr val="FF0000"/>
                </a:solidFill>
                <a:latin typeface="+mj-ea"/>
                <a:ea typeface="+mj-ea"/>
              </a:rPr>
              <a:t>2</a:t>
            </a:r>
            <a:r>
              <a:rPr lang="zh-CN" altLang="en-US" sz="2800" b="1" dirty="0">
                <a:solidFill>
                  <a:srgbClr val="FF0000"/>
                </a:solidFill>
                <a:latin typeface="+mj-ea"/>
                <a:ea typeface="+mj-ea"/>
              </a:rPr>
              <a:t>、电感</a:t>
            </a:r>
            <a:r>
              <a:rPr lang="zh-CN" altLang="zh-CN" sz="1800" dirty="0">
                <a:latin typeface="+mj-ea"/>
                <a:ea typeface="+mj-ea"/>
              </a:rPr>
              <a:t> </a:t>
            </a:r>
            <a:endParaRPr lang="en-US" altLang="zh-CN" sz="1800" dirty="0">
              <a:latin typeface="+mj-ea"/>
              <a:ea typeface="+mj-ea"/>
            </a:endParaRPr>
          </a:p>
        </p:txBody>
      </p:sp>
      <p:sp>
        <p:nvSpPr>
          <p:cNvPr id="9" name="文本框 8">
            <a:extLst>
              <a:ext uri="{FF2B5EF4-FFF2-40B4-BE49-F238E27FC236}">
                <a16:creationId xmlns:a16="http://schemas.microsoft.com/office/drawing/2014/main" id="{2DEEDC1A-C63B-471D-A9AE-14CD38F016FB}"/>
              </a:ext>
            </a:extLst>
          </p:cNvPr>
          <p:cNvSpPr txBox="1"/>
          <p:nvPr/>
        </p:nvSpPr>
        <p:spPr>
          <a:xfrm>
            <a:off x="5364088" y="941096"/>
            <a:ext cx="2520280" cy="590033"/>
          </a:xfrm>
          <a:prstGeom prst="rect">
            <a:avLst/>
          </a:prstGeom>
          <a:noFill/>
        </p:spPr>
        <p:txBody>
          <a:bodyPr wrap="square">
            <a:spAutoFit/>
          </a:bodyPr>
          <a:lstStyle/>
          <a:p>
            <a:pPr>
              <a:lnSpc>
                <a:spcPct val="150000"/>
              </a:lnSpc>
              <a:spcBef>
                <a:spcPts val="600"/>
              </a:spcBef>
              <a:defRPr/>
            </a:pPr>
            <a:r>
              <a:rPr lang="zh-CN" altLang="en-US" sz="2400" b="1" dirty="0">
                <a:solidFill>
                  <a:srgbClr val="FF0000"/>
                </a:solidFill>
                <a:latin typeface="+mj-ea"/>
                <a:ea typeface="+mj-ea"/>
              </a:rPr>
              <a:t>感抗</a:t>
            </a:r>
            <a:endParaRPr lang="en-US" altLang="zh-CN" sz="1800" dirty="0">
              <a:latin typeface="+mj-ea"/>
              <a:ea typeface="+mj-ea"/>
            </a:endParaRPr>
          </a:p>
        </p:txBody>
      </p:sp>
      <p:sp>
        <p:nvSpPr>
          <p:cNvPr id="10" name="文本框 9">
            <a:extLst>
              <a:ext uri="{FF2B5EF4-FFF2-40B4-BE49-F238E27FC236}">
                <a16:creationId xmlns:a16="http://schemas.microsoft.com/office/drawing/2014/main" id="{8A8941DF-604A-4FDB-A1D4-8132AE0DA827}"/>
              </a:ext>
            </a:extLst>
          </p:cNvPr>
          <p:cNvSpPr txBox="1"/>
          <p:nvPr/>
        </p:nvSpPr>
        <p:spPr>
          <a:xfrm>
            <a:off x="5033354" y="3985441"/>
            <a:ext cx="3931135" cy="2112245"/>
          </a:xfrm>
          <a:prstGeom prst="rect">
            <a:avLst/>
          </a:prstGeom>
          <a:noFill/>
        </p:spPr>
        <p:txBody>
          <a:bodyPr wrap="square">
            <a:spAutoFit/>
          </a:bodyPr>
          <a:lstStyle/>
          <a:p>
            <a:pPr>
              <a:lnSpc>
                <a:spcPct val="150000"/>
              </a:lnSpc>
              <a:spcBef>
                <a:spcPts val="600"/>
              </a:spcBef>
              <a:defRPr/>
            </a:pPr>
            <a:r>
              <a:rPr lang="en-US" altLang="zh-CN" sz="1400" dirty="0">
                <a:latin typeface="+mj-ea"/>
                <a:ea typeface="+mj-ea"/>
              </a:rPr>
              <a:t>   </a:t>
            </a:r>
            <a:r>
              <a:rPr lang="zh-CN" altLang="en-US" sz="1600" dirty="0">
                <a:latin typeface="+mj-ea"/>
                <a:ea typeface="+mj-ea"/>
              </a:rPr>
              <a:t>实验证明， 感抗和电感、频率成正比，感抗用</a:t>
            </a:r>
            <a:r>
              <a:rPr lang="en-US" altLang="zh-CN" sz="1600" dirty="0">
                <a:latin typeface="+mj-ea"/>
                <a:ea typeface="+mj-ea"/>
              </a:rPr>
              <a:t>XL</a:t>
            </a:r>
            <a:r>
              <a:rPr lang="zh-CN" altLang="en-US" sz="1600" dirty="0">
                <a:latin typeface="+mj-ea"/>
                <a:ea typeface="+mj-ea"/>
              </a:rPr>
              <a:t>表示，则：</a:t>
            </a:r>
            <a:endParaRPr lang="en-US" altLang="zh-CN" sz="1400" dirty="0">
              <a:latin typeface="+mj-ea"/>
              <a:ea typeface="+mj-ea"/>
            </a:endParaRPr>
          </a:p>
          <a:p>
            <a:pPr>
              <a:lnSpc>
                <a:spcPct val="150000"/>
              </a:lnSpc>
              <a:spcBef>
                <a:spcPts val="600"/>
              </a:spcBef>
              <a:defRPr/>
            </a:pPr>
            <a:r>
              <a:rPr lang="zh-CN" altLang="en-US" sz="1400" dirty="0">
                <a:latin typeface="+mj-ea"/>
                <a:ea typeface="+mj-ea"/>
              </a:rPr>
              <a:t> </a:t>
            </a:r>
            <a:r>
              <a:rPr lang="en-US" altLang="zh-CN" sz="2000" dirty="0">
                <a:solidFill>
                  <a:srgbClr val="FF0000"/>
                </a:solidFill>
                <a:latin typeface="+mj-ea"/>
                <a:ea typeface="+mj-ea"/>
              </a:rPr>
              <a:t>XL</a:t>
            </a:r>
            <a:r>
              <a:rPr lang="zh-CN" altLang="en-US" sz="2000" dirty="0">
                <a:solidFill>
                  <a:srgbClr val="FF0000"/>
                </a:solidFill>
                <a:latin typeface="+mj-ea"/>
                <a:ea typeface="+mj-ea"/>
              </a:rPr>
              <a:t>＝ </a:t>
            </a:r>
            <a:r>
              <a:rPr lang="en-US" altLang="zh-CN" sz="2000" dirty="0">
                <a:solidFill>
                  <a:srgbClr val="FF0000"/>
                </a:solidFill>
                <a:latin typeface="+mj-ea"/>
                <a:ea typeface="+mj-ea"/>
              </a:rPr>
              <a:t>2π</a:t>
            </a:r>
            <a:r>
              <a:rPr lang="en-US" altLang="zh-CN" sz="2000" dirty="0" err="1">
                <a:solidFill>
                  <a:srgbClr val="FF0000"/>
                </a:solidFill>
                <a:latin typeface="+mj-ea"/>
                <a:ea typeface="+mj-ea"/>
              </a:rPr>
              <a:t>fL</a:t>
            </a:r>
            <a:r>
              <a:rPr lang="en-US" altLang="zh-CN" sz="2000" dirty="0">
                <a:solidFill>
                  <a:srgbClr val="FF0000"/>
                </a:solidFill>
                <a:latin typeface="+mj-ea"/>
                <a:ea typeface="+mj-ea"/>
              </a:rPr>
              <a:t> </a:t>
            </a:r>
          </a:p>
          <a:p>
            <a:pPr>
              <a:lnSpc>
                <a:spcPct val="150000"/>
              </a:lnSpc>
              <a:spcBef>
                <a:spcPts val="0"/>
              </a:spcBef>
              <a:defRPr/>
            </a:pPr>
            <a:r>
              <a:rPr lang="en-US" altLang="zh-CN" sz="1400" dirty="0">
                <a:latin typeface="+mj-ea"/>
                <a:ea typeface="+mj-ea"/>
              </a:rPr>
              <a:t>	</a:t>
            </a:r>
            <a:r>
              <a:rPr lang="zh-CN" altLang="en-US" sz="1600" dirty="0">
                <a:latin typeface="+mj-ea"/>
                <a:ea typeface="+mj-ea"/>
              </a:rPr>
              <a:t>感抗的单位是欧。</a:t>
            </a:r>
            <a:endParaRPr lang="en-US" altLang="zh-CN" sz="1600" dirty="0">
              <a:latin typeface="+mj-ea"/>
              <a:ea typeface="+mj-ea"/>
            </a:endParaRPr>
          </a:p>
          <a:p>
            <a:pPr>
              <a:lnSpc>
                <a:spcPct val="150000"/>
              </a:lnSpc>
              <a:spcBef>
                <a:spcPts val="0"/>
              </a:spcBef>
              <a:defRPr/>
            </a:pPr>
            <a:r>
              <a:rPr lang="en-US" altLang="zh-CN" sz="1600" dirty="0">
                <a:latin typeface="+mj-ea"/>
              </a:rPr>
              <a:t>	</a:t>
            </a:r>
            <a:r>
              <a:rPr lang="zh-CN" altLang="en-US" sz="1800" dirty="0">
                <a:latin typeface="+mj-ea"/>
              </a:rPr>
              <a:t>电感用</a:t>
            </a:r>
            <a:r>
              <a:rPr lang="en-US" altLang="zh-CN" sz="1800" dirty="0">
                <a:latin typeface="+mj-ea"/>
              </a:rPr>
              <a:t>L</a:t>
            </a:r>
            <a:r>
              <a:rPr lang="zh-CN" altLang="en-US" sz="1800" dirty="0">
                <a:latin typeface="+mj-ea"/>
              </a:rPr>
              <a:t>表示，频率用</a:t>
            </a:r>
            <a:r>
              <a:rPr lang="en-US" altLang="zh-CN" sz="1800" dirty="0">
                <a:latin typeface="+mj-ea"/>
              </a:rPr>
              <a:t>f</a:t>
            </a:r>
            <a:r>
              <a:rPr lang="zh-CN" altLang="en-US" sz="1800" dirty="0">
                <a:latin typeface="+mj-ea"/>
              </a:rPr>
              <a:t>表示</a:t>
            </a:r>
            <a:endParaRPr lang="zh-CN" altLang="en-US" sz="1400" dirty="0">
              <a:latin typeface="+mj-ea"/>
              <a:ea typeface="+mj-ea"/>
            </a:endParaRPr>
          </a:p>
        </p:txBody>
      </p:sp>
    </p:spTree>
    <p:extLst>
      <p:ext uri="{BB962C8B-B14F-4D97-AF65-F5344CB8AC3E}">
        <p14:creationId xmlns:p14="http://schemas.microsoft.com/office/powerpoint/2010/main" val="3980492012"/>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1"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09F8B55B-29F3-4F46-99BC-32307008C0D1}"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30</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37891"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37892" name="Rectangle 3"/>
          <p:cNvSpPr>
            <a:spLocks noGrp="1" noChangeArrowheads="1"/>
          </p:cNvSpPr>
          <p:nvPr>
            <p:ph type="body" idx="1"/>
          </p:nvPr>
        </p:nvSpPr>
        <p:spPr>
          <a:xfrm>
            <a:off x="468313" y="1628775"/>
            <a:ext cx="7772400" cy="4248150"/>
          </a:xfrm>
        </p:spPr>
        <p:txBody>
          <a:bodyPr/>
          <a:lstStyle/>
          <a:p>
            <a:pPr eaLnBrk="1" hangingPunct="1"/>
            <a:r>
              <a:rPr lang="zh-CN" altLang="en-US"/>
              <a:t>电容负载调制 </a:t>
            </a:r>
          </a:p>
        </p:txBody>
      </p:sp>
      <p:sp>
        <p:nvSpPr>
          <p:cNvPr id="37893"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7894"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7895"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7896"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7897"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7898"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7899" name="Rectangle 13"/>
          <p:cNvSpPr>
            <a:spLocks noChangeArrowheads="1"/>
          </p:cNvSpPr>
          <p:nvPr/>
        </p:nvSpPr>
        <p:spPr bwMode="auto">
          <a:xfrm>
            <a:off x="0"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37900" name="Object 12"/>
          <p:cNvGraphicFramePr>
            <a:graphicFrameLocks noChangeAspect="1"/>
          </p:cNvGraphicFramePr>
          <p:nvPr/>
        </p:nvGraphicFramePr>
        <p:xfrm>
          <a:off x="971550" y="2349498"/>
          <a:ext cx="6624638" cy="2036763"/>
        </p:xfrm>
        <a:graphic>
          <a:graphicData uri="http://schemas.openxmlformats.org/presentationml/2006/ole">
            <mc:AlternateContent xmlns:mc="http://schemas.openxmlformats.org/markup-compatibility/2006">
              <mc:Choice xmlns:v="urn:schemas-microsoft-com:vml" Requires="v">
                <p:oleObj spid="_x0000_s381956" name="图片" r:id="rId3" imgW="3317786" imgH="1018685" progId="Word.Picture.8">
                  <p:embed/>
                </p:oleObj>
              </mc:Choice>
              <mc:Fallback>
                <p:oleObj name="图片" r:id="rId3" imgW="3317786" imgH="1018685" progId="Word.Picture.8">
                  <p:embed/>
                  <p:pic>
                    <p:nvPicPr>
                      <p:cNvPr id="3790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498"/>
                        <a:ext cx="6624638"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1" name="Rectangle 14"/>
          <p:cNvSpPr>
            <a:spLocks noChangeArrowheads="1"/>
          </p:cNvSpPr>
          <p:nvPr/>
        </p:nvSpPr>
        <p:spPr bwMode="auto">
          <a:xfrm>
            <a:off x="561975" y="5000625"/>
            <a:ext cx="7443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电容负载调制是用附加的电容器</a:t>
            </a:r>
            <a:r>
              <a:rPr kumimoji="1"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C</a:t>
            </a:r>
            <a:r>
              <a:rPr kumimoji="1" lang="en-US" altLang="zh-CN" sz="24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mod</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代替调制电阻</a:t>
            </a:r>
            <a:r>
              <a:rPr kumimoji="1" lang="en-US" altLang="zh-CN" sz="2400" b="0" i="1"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R</a:t>
            </a:r>
            <a:r>
              <a:rPr kumimoji="1" lang="en-US" altLang="zh-CN" sz="2400" b="0" i="0" u="none" strike="noStrike" kern="120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cs typeface="+mn-cs"/>
              </a:rPr>
              <a:t>mod</a:t>
            </a:r>
            <a:r>
              <a:rPr kumimoji="1"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EBAF7A28-CDD3-4EAE-9E2D-C49964E55AB2}"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31</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38915"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38916" name="Rectangle 3"/>
          <p:cNvSpPr>
            <a:spLocks noGrp="1" noChangeArrowheads="1"/>
          </p:cNvSpPr>
          <p:nvPr>
            <p:ph type="body" idx="1"/>
          </p:nvPr>
        </p:nvSpPr>
        <p:spPr>
          <a:xfrm>
            <a:off x="468313" y="1628775"/>
            <a:ext cx="7772400" cy="792163"/>
          </a:xfrm>
        </p:spPr>
        <p:txBody>
          <a:bodyPr/>
          <a:lstStyle/>
          <a:p>
            <a:pPr eaLnBrk="1" hangingPunct="1"/>
            <a:r>
              <a:rPr lang="zh-CN" altLang="en-US"/>
              <a:t>电容负载调制</a:t>
            </a:r>
          </a:p>
        </p:txBody>
      </p:sp>
      <p:sp>
        <p:nvSpPr>
          <p:cNvPr id="38917"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8918"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8919"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8920"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8921"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8922"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8923" name="Rectangle 11"/>
          <p:cNvSpPr>
            <a:spLocks noChangeArrowheads="1"/>
          </p:cNvSpPr>
          <p:nvPr/>
        </p:nvSpPr>
        <p:spPr bwMode="auto">
          <a:xfrm>
            <a:off x="0" y="2809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38924" name="Object 10"/>
          <p:cNvGraphicFramePr>
            <a:graphicFrameLocks noChangeAspect="1"/>
          </p:cNvGraphicFramePr>
          <p:nvPr/>
        </p:nvGraphicFramePr>
        <p:xfrm>
          <a:off x="611188" y="2492375"/>
          <a:ext cx="7921625" cy="2068513"/>
        </p:xfrm>
        <a:graphic>
          <a:graphicData uri="http://schemas.openxmlformats.org/presentationml/2006/ole">
            <mc:AlternateContent xmlns:mc="http://schemas.openxmlformats.org/markup-compatibility/2006">
              <mc:Choice xmlns:v="urn:schemas-microsoft-com:vml" Requires="v">
                <p:oleObj spid="_x0000_s382980" name="图片" r:id="rId3" imgW="4747673" imgH="1237900" progId="Word.Picture.8">
                  <p:embed/>
                </p:oleObj>
              </mc:Choice>
              <mc:Fallback>
                <p:oleObj name="图片" r:id="rId3" imgW="4747673" imgH="1237900" progId="Word.Picture.8">
                  <p:embed/>
                  <p:pic>
                    <p:nvPicPr>
                      <p:cNvPr id="3892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92375"/>
                        <a:ext cx="7921625" cy="20685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5" name="Rectangle 12"/>
          <p:cNvSpPr>
            <a:spLocks noChangeArrowheads="1"/>
          </p:cNvSpPr>
          <p:nvPr/>
        </p:nvSpPr>
        <p:spPr bwMode="auto">
          <a:xfrm>
            <a:off x="1547813" y="4652963"/>
            <a:ext cx="577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굴림" pitchFamily="34" charset="-127"/>
                <a:ea typeface="宋体" panose="02010600030101010101" pitchFamily="2" charset="-122"/>
                <a:cs typeface="+mn-cs"/>
              </a:rPr>
              <a:t>电容负载调制时初、次级回路的等效电路</a:t>
            </a:r>
            <a:r>
              <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2EE5512F-1313-4BE6-A591-013995F08614}"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32</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39939"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39940" name="Rectangle 3"/>
          <p:cNvSpPr>
            <a:spLocks noGrp="1" noChangeArrowheads="1"/>
          </p:cNvSpPr>
          <p:nvPr>
            <p:ph type="body" idx="1"/>
          </p:nvPr>
        </p:nvSpPr>
        <p:spPr>
          <a:xfrm>
            <a:off x="431540" y="2060848"/>
            <a:ext cx="8280920" cy="3744414"/>
          </a:xfrm>
        </p:spPr>
        <p:txBody>
          <a:bodyPr/>
          <a:lstStyle/>
          <a:p>
            <a:pPr eaLnBrk="1" hangingPunct="1">
              <a:lnSpc>
                <a:spcPct val="150000"/>
              </a:lnSpc>
              <a:buFontTx/>
              <a:buNone/>
            </a:pPr>
            <a:r>
              <a:rPr lang="en-US" altLang="zh-CN" sz="2400" dirty="0"/>
              <a:t>2.4  </a:t>
            </a:r>
            <a:r>
              <a:rPr lang="zh-CN" altLang="en-US" sz="2400" dirty="0"/>
              <a:t>功率放大电路</a:t>
            </a:r>
          </a:p>
          <a:p>
            <a:pPr lvl="1" eaLnBrk="1" hangingPunct="1">
              <a:lnSpc>
                <a:spcPct val="150000"/>
              </a:lnSpc>
            </a:pPr>
            <a:r>
              <a:rPr lang="zh-CN" altLang="en-US" sz="2000" dirty="0"/>
              <a:t>功率放大电路位于</a:t>
            </a:r>
            <a:r>
              <a:rPr lang="en-US" altLang="zh-CN" sz="2000" dirty="0"/>
              <a:t>RFID</a:t>
            </a:r>
            <a:r>
              <a:rPr lang="zh-CN" altLang="en-US" sz="2000" dirty="0"/>
              <a:t>系统的阅读器中，用于向应答器提供能量</a:t>
            </a:r>
          </a:p>
          <a:p>
            <a:pPr lvl="1" eaLnBrk="1" hangingPunct="1">
              <a:lnSpc>
                <a:spcPct val="150000"/>
              </a:lnSpc>
            </a:pPr>
            <a:r>
              <a:rPr lang="zh-CN" altLang="en-US" sz="2000" dirty="0"/>
              <a:t>采用谐振功率放大器</a:t>
            </a:r>
          </a:p>
          <a:p>
            <a:pPr lvl="1" eaLnBrk="1" hangingPunct="1">
              <a:lnSpc>
                <a:spcPct val="150000"/>
              </a:lnSpc>
            </a:pPr>
            <a:r>
              <a:rPr lang="zh-CN" altLang="en-US" sz="2000" dirty="0"/>
              <a:t>分为</a:t>
            </a:r>
            <a:r>
              <a:rPr lang="en-US" altLang="zh-CN" sz="2000" dirty="0"/>
              <a:t>A</a:t>
            </a:r>
            <a:r>
              <a:rPr lang="zh-CN" altLang="en-US" sz="2000" dirty="0"/>
              <a:t>类（或称甲类）、</a:t>
            </a:r>
            <a:r>
              <a:rPr lang="en-US" altLang="zh-CN" sz="2000" dirty="0"/>
              <a:t>B</a:t>
            </a:r>
            <a:r>
              <a:rPr lang="zh-CN" altLang="en-US" sz="2000" dirty="0"/>
              <a:t>类（或称乙类）、</a:t>
            </a:r>
            <a:r>
              <a:rPr lang="en-US" altLang="zh-CN" sz="2000" dirty="0"/>
              <a:t>C</a:t>
            </a:r>
            <a:r>
              <a:rPr lang="zh-CN" altLang="en-US" sz="2000" dirty="0"/>
              <a:t>类（或称丙类）三类工作状况</a:t>
            </a:r>
          </a:p>
          <a:p>
            <a:pPr lvl="1" eaLnBrk="1" hangingPunct="1">
              <a:lnSpc>
                <a:spcPct val="150000"/>
              </a:lnSpc>
            </a:pPr>
            <a:r>
              <a:rPr lang="zh-CN" altLang="en-US" sz="2000" dirty="0"/>
              <a:t>在电感耦合</a:t>
            </a:r>
            <a:r>
              <a:rPr lang="en-US" altLang="zh-CN" sz="2000" dirty="0"/>
              <a:t>RFID</a:t>
            </a:r>
            <a:r>
              <a:rPr lang="zh-CN" altLang="en-US" sz="2000" dirty="0"/>
              <a:t>系统的阅读器中，常采用</a:t>
            </a:r>
            <a:r>
              <a:rPr lang="en-US" altLang="zh-CN" sz="2000" dirty="0"/>
              <a:t>B</a:t>
            </a:r>
            <a:r>
              <a:rPr lang="zh-CN" altLang="en-US" sz="2000" dirty="0"/>
              <a:t>，</a:t>
            </a:r>
            <a:r>
              <a:rPr lang="en-US" altLang="zh-CN" sz="2000" dirty="0"/>
              <a:t>D</a:t>
            </a:r>
            <a:r>
              <a:rPr lang="zh-CN" altLang="en-US" sz="2000" dirty="0"/>
              <a:t>和</a:t>
            </a:r>
            <a:r>
              <a:rPr lang="en-US" altLang="zh-CN" sz="2000" dirty="0"/>
              <a:t>E</a:t>
            </a:r>
            <a:r>
              <a:rPr lang="zh-CN" altLang="en-US" sz="2000" dirty="0"/>
              <a:t>类放大器 </a:t>
            </a:r>
          </a:p>
        </p:txBody>
      </p:sp>
      <p:sp>
        <p:nvSpPr>
          <p:cNvPr id="39941"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9942"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9943"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9944"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9945"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39946"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AE738E54-226A-4895-A13C-304CF97A71E0}"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33</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63491"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63492" name="Rectangle 3"/>
          <p:cNvSpPr>
            <a:spLocks noGrp="1" noChangeArrowheads="1"/>
          </p:cNvSpPr>
          <p:nvPr>
            <p:ph type="body" idx="1"/>
          </p:nvPr>
        </p:nvSpPr>
        <p:spPr>
          <a:xfrm>
            <a:off x="635249" y="1556792"/>
            <a:ext cx="8280151" cy="4392513"/>
          </a:xfrm>
        </p:spPr>
        <p:txBody>
          <a:bodyPr/>
          <a:lstStyle/>
          <a:p>
            <a:pPr eaLnBrk="1" hangingPunct="1">
              <a:spcBef>
                <a:spcPts val="600"/>
              </a:spcBef>
              <a:spcAft>
                <a:spcPts val="1200"/>
              </a:spcAft>
              <a:buFontTx/>
              <a:buNone/>
            </a:pPr>
            <a:r>
              <a:rPr lang="zh-CN" altLang="en-US" sz="2400" dirty="0"/>
              <a:t>电磁兼容 </a:t>
            </a:r>
          </a:p>
          <a:p>
            <a:pPr eaLnBrk="1" hangingPunct="1">
              <a:spcBef>
                <a:spcPts val="600"/>
              </a:spcBef>
              <a:spcAft>
                <a:spcPts val="1200"/>
              </a:spcAft>
            </a:pPr>
            <a:r>
              <a:rPr lang="zh-CN" altLang="en-US" sz="2400" dirty="0"/>
              <a:t>电子产品的电磁兼容性（</a:t>
            </a:r>
            <a:r>
              <a:rPr lang="en-US" altLang="zh-CN" sz="2400" dirty="0"/>
              <a:t>EMC</a:t>
            </a:r>
            <a:r>
              <a:rPr lang="zh-CN" altLang="en-US" sz="2400" dirty="0"/>
              <a:t>）包含两方面：</a:t>
            </a:r>
            <a:endParaRPr lang="en-US" altLang="zh-CN" sz="2400" dirty="0"/>
          </a:p>
          <a:p>
            <a:pPr lvl="1" eaLnBrk="1" hangingPunct="1">
              <a:spcBef>
                <a:spcPts val="600"/>
              </a:spcBef>
              <a:spcAft>
                <a:spcPts val="1200"/>
              </a:spcAft>
            </a:pPr>
            <a:r>
              <a:rPr lang="zh-CN" altLang="en-US" sz="2400" dirty="0"/>
              <a:t>一是电磁干扰（</a:t>
            </a:r>
            <a:r>
              <a:rPr lang="en-US" altLang="zh-CN" sz="2400" dirty="0"/>
              <a:t>EMI</a:t>
            </a:r>
            <a:r>
              <a:rPr lang="zh-CN" altLang="en-US" sz="2400" dirty="0"/>
              <a:t>）</a:t>
            </a:r>
            <a:endParaRPr lang="en-US" altLang="zh-CN" sz="2400" dirty="0"/>
          </a:p>
          <a:p>
            <a:pPr lvl="1" eaLnBrk="1" hangingPunct="1">
              <a:spcBef>
                <a:spcPts val="600"/>
              </a:spcBef>
              <a:spcAft>
                <a:spcPts val="1200"/>
              </a:spcAft>
            </a:pPr>
            <a:r>
              <a:rPr lang="zh-CN" altLang="en-US" sz="2400" dirty="0"/>
              <a:t>二是抗电磁干扰的能力（</a:t>
            </a:r>
            <a:r>
              <a:rPr lang="en-US" altLang="zh-CN" sz="2400" dirty="0"/>
              <a:t>EMS</a:t>
            </a:r>
            <a:r>
              <a:rPr lang="zh-CN" altLang="en-US" sz="2400" dirty="0"/>
              <a:t>）。</a:t>
            </a:r>
          </a:p>
          <a:p>
            <a:pPr eaLnBrk="1" hangingPunct="1">
              <a:spcBef>
                <a:spcPts val="600"/>
              </a:spcBef>
              <a:spcAft>
                <a:spcPts val="1200"/>
              </a:spcAft>
            </a:pPr>
            <a:r>
              <a:rPr lang="zh-CN" altLang="en-US" sz="2400" dirty="0"/>
              <a:t>在</a:t>
            </a:r>
            <a:r>
              <a:rPr lang="en-US" altLang="zh-CN" sz="2400" dirty="0"/>
              <a:t>13.56 MHz</a:t>
            </a:r>
            <a:r>
              <a:rPr lang="zh-CN" altLang="en-US" sz="2400" dirty="0"/>
              <a:t>频率，</a:t>
            </a:r>
            <a:r>
              <a:rPr lang="en-US" altLang="zh-CN" sz="2400" dirty="0"/>
              <a:t>FCC</a:t>
            </a:r>
            <a:r>
              <a:rPr lang="zh-CN" altLang="en-US" sz="2400" dirty="0"/>
              <a:t>的</a:t>
            </a:r>
            <a:r>
              <a:rPr lang="en-US" altLang="zh-CN" sz="2400" dirty="0"/>
              <a:t>15.225</a:t>
            </a:r>
            <a:r>
              <a:rPr lang="zh-CN" altLang="en-US" sz="2400" dirty="0"/>
              <a:t>节的规定为：</a:t>
            </a:r>
          </a:p>
          <a:p>
            <a:pPr lvl="1" eaLnBrk="1" hangingPunct="1">
              <a:spcBef>
                <a:spcPts val="600"/>
              </a:spcBef>
              <a:spcAft>
                <a:spcPts val="1200"/>
              </a:spcAft>
            </a:pPr>
            <a:r>
              <a:rPr lang="zh-CN" altLang="en-US" sz="2000" dirty="0"/>
              <a:t>载波频率范围	</a:t>
            </a:r>
            <a:r>
              <a:rPr lang="en-US" altLang="zh-CN" sz="2000" dirty="0"/>
              <a:t>13.56 MHz±7 kHz</a:t>
            </a:r>
            <a:r>
              <a:rPr lang="zh-CN" altLang="en-US" sz="2000" dirty="0"/>
              <a:t>；</a:t>
            </a:r>
          </a:p>
          <a:p>
            <a:pPr lvl="1" eaLnBrk="1" hangingPunct="1">
              <a:spcBef>
                <a:spcPts val="600"/>
              </a:spcBef>
              <a:spcAft>
                <a:spcPts val="1200"/>
              </a:spcAft>
            </a:pPr>
            <a:r>
              <a:rPr lang="zh-CN" altLang="en-US" sz="2000" dirty="0"/>
              <a:t>基波频率的场强	</a:t>
            </a:r>
            <a:r>
              <a:rPr lang="en-US" altLang="zh-CN" sz="2000" dirty="0"/>
              <a:t>10 mV/m</a:t>
            </a:r>
            <a:r>
              <a:rPr lang="zh-CN" altLang="en-US" sz="2000" dirty="0"/>
              <a:t>，测量距离为</a:t>
            </a:r>
            <a:r>
              <a:rPr lang="en-US" altLang="zh-CN" sz="2000" dirty="0"/>
              <a:t>30 m</a:t>
            </a:r>
            <a:r>
              <a:rPr lang="zh-CN" altLang="en-US" sz="2000" dirty="0"/>
              <a:t>；</a:t>
            </a:r>
          </a:p>
          <a:p>
            <a:pPr lvl="1" eaLnBrk="1" hangingPunct="1">
              <a:spcBef>
                <a:spcPts val="600"/>
              </a:spcBef>
              <a:spcAft>
                <a:spcPts val="1200"/>
              </a:spcAft>
            </a:pPr>
            <a:r>
              <a:rPr lang="zh-CN" altLang="en-US" sz="2000" dirty="0"/>
              <a:t>谐波功率		基波功率的</a:t>
            </a:r>
            <a:r>
              <a:rPr lang="en-US" altLang="zh-CN" sz="2000" dirty="0"/>
              <a:t>-50.45 dB</a:t>
            </a:r>
            <a:r>
              <a:rPr lang="zh-CN" altLang="en-US" dirty="0"/>
              <a:t> </a:t>
            </a:r>
          </a:p>
        </p:txBody>
      </p:sp>
      <p:sp>
        <p:nvSpPr>
          <p:cNvPr id="63493"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494"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495"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496"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497"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498"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499" name="Rectangle 1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500" name="Rectangle 11"/>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3501" name="Rectangle 12"/>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A29FA3F0-CF1B-4571-8FF5-6F9B41405B3F}"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34</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64515"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64517"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18"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19"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20"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21"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22"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23" name="Rectangle 1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24" name="Rectangle 11"/>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25" name="Rectangle 12"/>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4526" name="Rectangle 14"/>
          <p:cNvSpPr>
            <a:spLocks noChangeArrowheads="1"/>
          </p:cNvSpPr>
          <p:nvPr/>
        </p:nvSpPr>
        <p:spPr bwMode="auto">
          <a:xfrm>
            <a:off x="0" y="2519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4527" name="Object 13"/>
          <p:cNvGraphicFramePr>
            <a:graphicFrameLocks noChangeAspect="1"/>
          </p:cNvGraphicFramePr>
          <p:nvPr/>
        </p:nvGraphicFramePr>
        <p:xfrm>
          <a:off x="611188" y="1376363"/>
          <a:ext cx="7489825" cy="4017962"/>
        </p:xfrm>
        <a:graphic>
          <a:graphicData uri="http://schemas.openxmlformats.org/presentationml/2006/ole">
            <mc:AlternateContent xmlns:mc="http://schemas.openxmlformats.org/markup-compatibility/2006">
              <mc:Choice xmlns:v="urn:schemas-microsoft-com:vml" Requires="v">
                <p:oleObj spid="_x0000_s384004" name="图片" r:id="rId3" imgW="3489314" imgH="1818874" progId="Word.Picture.8">
                  <p:embed/>
                </p:oleObj>
              </mc:Choice>
              <mc:Fallback>
                <p:oleObj name="图片" r:id="rId3" imgW="3489314" imgH="1818874" progId="Word.Picture.8">
                  <p:embed/>
                  <p:pic>
                    <p:nvPicPr>
                      <p:cNvPr id="64527" name="Object 13"/>
                      <p:cNvPicPr>
                        <a:picLocks noChangeAspect="1" noChangeArrowheads="1"/>
                      </p:cNvPicPr>
                      <p:nvPr/>
                    </p:nvPicPr>
                    <p:blipFill>
                      <a:blip r:embed="rId4">
                        <a:extLst>
                          <a:ext uri="{28A0092B-C50C-407E-A947-70E740481C1C}">
                            <a14:useLocalDpi xmlns:a14="http://schemas.microsoft.com/office/drawing/2010/main" val="0"/>
                          </a:ext>
                        </a:extLst>
                      </a:blip>
                      <a:srcRect l="2579"/>
                      <a:stretch>
                        <a:fillRect/>
                      </a:stretch>
                    </p:blipFill>
                    <p:spPr bwMode="auto">
                      <a:xfrm>
                        <a:off x="611188" y="1376363"/>
                        <a:ext cx="7489825" cy="4017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8" name="Rectangle 15"/>
          <p:cNvSpPr>
            <a:spLocks noChangeArrowheads="1"/>
          </p:cNvSpPr>
          <p:nvPr/>
        </p:nvSpPr>
        <p:spPr bwMode="auto">
          <a:xfrm>
            <a:off x="900113" y="5624513"/>
            <a:ext cx="6937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具有</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EMC</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滤波电路的</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13.56 MHz</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阅读器的</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类功率放大器电路</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굴림" pitchFamily="34" charset="-127"/>
                <a:cs typeface="+mn-cs"/>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6E779005-66FB-4EAB-803F-F57A9631EF67}"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35</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65539"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65540" name="Rectangle 3"/>
          <p:cNvSpPr>
            <a:spLocks noGrp="1" noChangeArrowheads="1"/>
          </p:cNvSpPr>
          <p:nvPr>
            <p:ph type="body" idx="1"/>
          </p:nvPr>
        </p:nvSpPr>
        <p:spPr>
          <a:xfrm>
            <a:off x="468313" y="1628775"/>
            <a:ext cx="7772400" cy="4248150"/>
          </a:xfrm>
        </p:spPr>
        <p:txBody>
          <a:bodyPr/>
          <a:lstStyle/>
          <a:p>
            <a:pPr eaLnBrk="1" hangingPunct="1">
              <a:buFontTx/>
              <a:buNone/>
            </a:pPr>
            <a:r>
              <a:rPr lang="en-US" altLang="zh-CN"/>
              <a:t>2.4.6  </a:t>
            </a:r>
            <a:r>
              <a:rPr lang="zh-CN" altLang="en-US"/>
              <a:t>电感线圈的设计</a:t>
            </a:r>
          </a:p>
          <a:p>
            <a:pPr eaLnBrk="1" hangingPunct="1"/>
            <a:endParaRPr lang="zh-CN" altLang="en-US"/>
          </a:p>
          <a:p>
            <a:pPr eaLnBrk="1" hangingPunct="1"/>
            <a:endParaRPr lang="zh-CN" altLang="en-US"/>
          </a:p>
          <a:p>
            <a:pPr eaLnBrk="1" hangingPunct="1"/>
            <a:r>
              <a:rPr lang="zh-CN" altLang="en-US"/>
              <a:t>经验计算式</a:t>
            </a:r>
          </a:p>
          <a:p>
            <a:pPr eaLnBrk="1" hangingPunct="1">
              <a:buFontTx/>
              <a:buNone/>
            </a:pPr>
            <a:r>
              <a:rPr lang="zh-CN" altLang="en-US"/>
              <a:t> </a:t>
            </a:r>
          </a:p>
        </p:txBody>
      </p:sp>
      <p:sp>
        <p:nvSpPr>
          <p:cNvPr id="65541"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2"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3"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4"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5"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6"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7" name="Rectangle 1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8" name="Rectangle 11"/>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49" name="Rectangle 12"/>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50" name="Rectangle 14"/>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5551" name="Rectangle 16"/>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5552" name="Object 15"/>
          <p:cNvGraphicFramePr>
            <a:graphicFrameLocks noChangeAspect="1"/>
          </p:cNvGraphicFramePr>
          <p:nvPr/>
        </p:nvGraphicFramePr>
        <p:xfrm>
          <a:off x="1547813" y="2276475"/>
          <a:ext cx="3671887" cy="1023938"/>
        </p:xfrm>
        <a:graphic>
          <a:graphicData uri="http://schemas.openxmlformats.org/presentationml/2006/ole">
            <mc:AlternateContent xmlns:mc="http://schemas.openxmlformats.org/markup-compatibility/2006">
              <mc:Choice xmlns:v="urn:schemas-microsoft-com:vml" Requires="v">
                <p:oleObj spid="_x0000_s385032" name="Equation" r:id="rId3" imgW="1396394" imgH="393529" progId="Equation.DSMT4">
                  <p:embed/>
                </p:oleObj>
              </mc:Choice>
              <mc:Fallback>
                <p:oleObj name="Equation" r:id="rId3" imgW="1396394" imgH="393529" progId="Equation.DSMT4">
                  <p:embed/>
                  <p:pic>
                    <p:nvPicPr>
                      <p:cNvPr id="65552"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76475"/>
                        <a:ext cx="3671887"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53" name="Rectangle 18"/>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5554" name="Object 17"/>
          <p:cNvGraphicFramePr>
            <a:graphicFrameLocks noChangeAspect="1"/>
          </p:cNvGraphicFramePr>
          <p:nvPr/>
        </p:nvGraphicFramePr>
        <p:xfrm>
          <a:off x="3419475" y="3933825"/>
          <a:ext cx="5387975" cy="879475"/>
        </p:xfrm>
        <a:graphic>
          <a:graphicData uri="http://schemas.openxmlformats.org/presentationml/2006/ole">
            <mc:AlternateContent xmlns:mc="http://schemas.openxmlformats.org/markup-compatibility/2006">
              <mc:Choice xmlns:v="urn:schemas-microsoft-com:vml" Requires="v">
                <p:oleObj spid="_x0000_s385033" name="Equation" r:id="rId5" imgW="2794000" imgH="457200" progId="Equation.DSMT4">
                  <p:embed/>
                </p:oleObj>
              </mc:Choice>
              <mc:Fallback>
                <p:oleObj name="Equation" r:id="rId5" imgW="2794000" imgH="457200" progId="Equation.DSMT4">
                  <p:embed/>
                  <p:pic>
                    <p:nvPicPr>
                      <p:cNvPr id="65554"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933825"/>
                        <a:ext cx="538797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55" name="Rectangle 19"/>
          <p:cNvSpPr>
            <a:spLocks noChangeArrowheads="1"/>
          </p:cNvSpPr>
          <p:nvPr/>
        </p:nvSpPr>
        <p:spPr bwMode="auto">
          <a:xfrm>
            <a:off x="323850" y="4149725"/>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굴림" pitchFamily="34" charset="-127"/>
                <a:ea typeface="宋体" panose="02010600030101010101" pitchFamily="2" charset="-122"/>
                <a:cs typeface="+mn-cs"/>
              </a:rPr>
              <a:t>薄长方导体的电感量</a:t>
            </a:r>
            <a:r>
              <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rPr>
              <a:t> </a:t>
            </a:r>
          </a:p>
        </p:txBody>
      </p:sp>
      <p:sp>
        <p:nvSpPr>
          <p:cNvPr id="65556" name="Rectangle 20"/>
          <p:cNvSpPr>
            <a:spLocks noChangeArrowheads="1"/>
          </p:cNvSpPr>
          <p:nvPr/>
        </p:nvSpPr>
        <p:spPr bwMode="auto">
          <a:xfrm>
            <a:off x="323850" y="5203825"/>
            <a:ext cx="241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굴림" pitchFamily="34" charset="-127"/>
                <a:ea typeface="宋体" panose="02010600030101010101" pitchFamily="2" charset="-122"/>
                <a:cs typeface="+mn-cs"/>
              </a:rPr>
              <a:t>单层螺管形线圈</a:t>
            </a:r>
            <a:r>
              <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rPr>
              <a:t> </a:t>
            </a:r>
          </a:p>
        </p:txBody>
      </p:sp>
      <p:sp>
        <p:nvSpPr>
          <p:cNvPr id="65557" name="Rectangle 2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5558" name="Object 21"/>
          <p:cNvGraphicFramePr>
            <a:graphicFrameLocks noChangeAspect="1"/>
          </p:cNvGraphicFramePr>
          <p:nvPr/>
        </p:nvGraphicFramePr>
        <p:xfrm>
          <a:off x="3492500" y="4941888"/>
          <a:ext cx="2951163" cy="957262"/>
        </p:xfrm>
        <a:graphic>
          <a:graphicData uri="http://schemas.openxmlformats.org/presentationml/2006/ole">
            <mc:AlternateContent xmlns:mc="http://schemas.openxmlformats.org/markup-compatibility/2006">
              <mc:Choice xmlns:v="urn:schemas-microsoft-com:vml" Requires="v">
                <p:oleObj spid="_x0000_s385034" name="Equation" r:id="rId7" imgW="1409700" imgH="457200" progId="Equation.DSMT4">
                  <p:embed/>
                </p:oleObj>
              </mc:Choice>
              <mc:Fallback>
                <p:oleObj name="Equation" r:id="rId7" imgW="1409700" imgH="457200" progId="Equation.DSMT4">
                  <p:embed/>
                  <p:pic>
                    <p:nvPicPr>
                      <p:cNvPr id="65558"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4941888"/>
                        <a:ext cx="2951163" cy="95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32AAD785-F1B8-4141-B57E-30B5FF7FCBDD}"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36</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66563" name="Rectangle 2"/>
          <p:cNvSpPr>
            <a:spLocks noGrp="1" noChangeArrowheads="1"/>
          </p:cNvSpPr>
          <p:nvPr>
            <p:ph type="title"/>
          </p:nvPr>
        </p:nvSpPr>
        <p:spPr/>
        <p:txBody>
          <a:bodyPr/>
          <a:lstStyle/>
          <a:p>
            <a:pPr eaLnBrk="1" hangingPunct="1"/>
            <a:r>
              <a:rPr lang="zh-CN" altLang="en-US" sz="4000" b="1" dirty="0"/>
              <a:t>二、</a:t>
            </a:r>
            <a:r>
              <a:rPr lang="zh-CN" altLang="en-US" b="1" dirty="0"/>
              <a:t>电感耦合方式的射频前端</a:t>
            </a:r>
          </a:p>
        </p:txBody>
      </p:sp>
      <p:sp>
        <p:nvSpPr>
          <p:cNvPr id="66565"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66"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67"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68"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69"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70"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71" name="Rectangle 1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72" name="Rectangle 11"/>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73" name="Rectangle 12"/>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6574" name="Rectangle 14"/>
          <p:cNvSpPr>
            <a:spLocks noChangeArrowheads="1"/>
          </p:cNvSpPr>
          <p:nvPr/>
        </p:nvSpPr>
        <p:spPr bwMode="auto">
          <a:xfrm>
            <a:off x="0" y="2814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6575" name="Object 13"/>
          <p:cNvGraphicFramePr>
            <a:graphicFrameLocks noChangeAspect="1"/>
          </p:cNvGraphicFramePr>
          <p:nvPr/>
        </p:nvGraphicFramePr>
        <p:xfrm>
          <a:off x="1185863" y="1545503"/>
          <a:ext cx="6337300" cy="2117725"/>
        </p:xfrm>
        <a:graphic>
          <a:graphicData uri="http://schemas.openxmlformats.org/presentationml/2006/ole">
            <mc:AlternateContent xmlns:mc="http://schemas.openxmlformats.org/markup-compatibility/2006">
              <mc:Choice xmlns:v="urn:schemas-microsoft-com:vml" Requires="v">
                <p:oleObj spid="_x0000_s386054" name="图片" r:id="rId3" imgW="3679942" imgH="1228181" progId="Word.Picture.8">
                  <p:embed/>
                </p:oleObj>
              </mc:Choice>
              <mc:Fallback>
                <p:oleObj name="图片" r:id="rId3" imgW="3679942" imgH="1228181" progId="Word.Picture.8">
                  <p:embed/>
                  <p:pic>
                    <p:nvPicPr>
                      <p:cNvPr id="6657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1545503"/>
                        <a:ext cx="6337300" cy="2117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76" name="Rectangle 1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6577" name="Object 15"/>
          <p:cNvGraphicFramePr>
            <a:graphicFrameLocks noChangeAspect="1"/>
          </p:cNvGraphicFramePr>
          <p:nvPr/>
        </p:nvGraphicFramePr>
        <p:xfrm>
          <a:off x="1187450" y="3716338"/>
          <a:ext cx="6337300" cy="2273300"/>
        </p:xfrm>
        <a:graphic>
          <a:graphicData uri="http://schemas.openxmlformats.org/presentationml/2006/ole">
            <mc:AlternateContent xmlns:mc="http://schemas.openxmlformats.org/markup-compatibility/2006">
              <mc:Choice xmlns:v="urn:schemas-microsoft-com:vml" Requires="v">
                <p:oleObj spid="_x0000_s386055" name="图片" r:id="rId5" imgW="4356688" imgH="1561503" progId="Word.Picture.8">
                  <p:embed/>
                </p:oleObj>
              </mc:Choice>
              <mc:Fallback>
                <p:oleObj name="图片" r:id="rId5" imgW="4356688" imgH="1561503" progId="Word.Picture.8">
                  <p:embed/>
                  <p:pic>
                    <p:nvPicPr>
                      <p:cNvPr id="66577"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716338"/>
                        <a:ext cx="6337300" cy="2273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1" hangingPunct="1">
              <a:lnSpc>
                <a:spcPct val="100000"/>
              </a:lnSpc>
              <a:spcBef>
                <a:spcPct val="0"/>
              </a:spcBef>
              <a:spcAft>
                <a:spcPct val="0"/>
              </a:spcAft>
              <a:buClrTx/>
              <a:buSzTx/>
              <a:buFontTx/>
              <a:buNone/>
              <a:tabLst/>
              <a:defRPr/>
            </a:pPr>
            <a:fld id="{8256CE1D-DDA4-4D7D-A777-1B82F16F7D00}" type="slidenum">
              <a:rPr kumimoji="1" lang="en-US" altLang="ko-KR" sz="1400" b="0" i="0" u="none" strike="noStrike" kern="1200" cap="none" spc="0" normalizeH="0" baseline="0" noProof="0" smtClean="0">
                <a:ln>
                  <a:noFill/>
                </a:ln>
                <a:solidFill>
                  <a:srgbClr val="000000"/>
                </a:solidFill>
                <a:effectLst/>
                <a:uLnTx/>
                <a:uFillTx/>
                <a:latin typeface="-윤체L" pitchFamily="18" charset="-127"/>
                <a:ea typeface="-윤체L" pitchFamily="18" charset="-127"/>
                <a:cs typeface="+mn-cs"/>
              </a:rPr>
              <a:pPr marL="0" marR="0" lvl="0" indent="0" algn="r" defTabSz="914400" rtl="0" eaLnBrk="1" fontAlgn="base" latinLnBrk="1" hangingPunct="1">
                <a:lnSpc>
                  <a:spcPct val="100000"/>
                </a:lnSpc>
                <a:spcBef>
                  <a:spcPct val="0"/>
                </a:spcBef>
                <a:spcAft>
                  <a:spcPct val="0"/>
                </a:spcAft>
                <a:buClrTx/>
                <a:buSzTx/>
                <a:buFontTx/>
                <a:buNone/>
                <a:tabLst/>
                <a:defRPr/>
              </a:pPr>
              <a:t>37</a:t>
            </a:fld>
            <a:endParaRPr kumimoji="1" lang="en-US" altLang="ko-KR" sz="1400" b="0" i="0" u="none" strike="noStrike" kern="1200" cap="none" spc="0" normalizeH="0" baseline="0" noProof="0">
              <a:ln>
                <a:noFill/>
              </a:ln>
              <a:solidFill>
                <a:srgbClr val="000000"/>
              </a:solidFill>
              <a:effectLst/>
              <a:uLnTx/>
              <a:uFillTx/>
              <a:latin typeface="-윤체L" pitchFamily="18" charset="-127"/>
              <a:ea typeface="-윤체L" pitchFamily="18" charset="-127"/>
              <a:cs typeface="+mn-cs"/>
            </a:endParaRPr>
          </a:p>
        </p:txBody>
      </p:sp>
      <p:sp>
        <p:nvSpPr>
          <p:cNvPr id="67587" name="Rectangle 2"/>
          <p:cNvSpPr>
            <a:spLocks noGrp="1" noChangeArrowheads="1"/>
          </p:cNvSpPr>
          <p:nvPr>
            <p:ph type="title"/>
          </p:nvPr>
        </p:nvSpPr>
        <p:spPr/>
        <p:txBody>
          <a:bodyPr/>
          <a:lstStyle/>
          <a:p>
            <a:pPr eaLnBrk="1" hangingPunct="1"/>
            <a:r>
              <a:rPr lang="zh-CN" altLang="en-US" sz="4000" b="1"/>
              <a:t>二、</a:t>
            </a:r>
            <a:r>
              <a:rPr lang="zh-CN" altLang="en-US" b="1"/>
              <a:t>电感</a:t>
            </a:r>
            <a:r>
              <a:rPr lang="zh-CN" altLang="en-US" b="1" dirty="0"/>
              <a:t>耦合方式的射频前端</a:t>
            </a:r>
          </a:p>
        </p:txBody>
      </p:sp>
      <p:sp>
        <p:nvSpPr>
          <p:cNvPr id="67588" name="Rectangle 3"/>
          <p:cNvSpPr>
            <a:spLocks noGrp="1" noChangeArrowheads="1"/>
          </p:cNvSpPr>
          <p:nvPr>
            <p:ph type="body" idx="1"/>
          </p:nvPr>
        </p:nvSpPr>
        <p:spPr>
          <a:xfrm>
            <a:off x="179859" y="1697038"/>
            <a:ext cx="8496944" cy="4248150"/>
          </a:xfrm>
        </p:spPr>
        <p:txBody>
          <a:bodyPr/>
          <a:lstStyle/>
          <a:p>
            <a:pPr eaLnBrk="1" hangingPunct="1"/>
            <a:r>
              <a:rPr lang="zh-CN" altLang="en-US" dirty="0"/>
              <a:t>应答器（射频卡）常用的电感线圈的结构和外形 </a:t>
            </a:r>
          </a:p>
        </p:txBody>
      </p:sp>
      <p:sp>
        <p:nvSpPr>
          <p:cNvPr id="67589" name="Rectangle 4"/>
          <p:cNvSpPr>
            <a:spLocks noChangeArrowheads="1"/>
          </p:cNvSpPr>
          <p:nvPr/>
        </p:nvSpPr>
        <p:spPr bwMode="auto">
          <a:xfrm>
            <a:off x="0" y="2790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0"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1" name="Rectangle 6"/>
          <p:cNvSpPr>
            <a:spLocks noChangeArrowheads="1"/>
          </p:cNvSpPr>
          <p:nvPr/>
        </p:nvSpPr>
        <p:spPr bwMode="auto">
          <a:xfrm>
            <a:off x="0" y="3162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2" name="Rectangle 7"/>
          <p:cNvSpPr>
            <a:spLocks noChangeArrowheads="1"/>
          </p:cNvSpPr>
          <p:nvPr/>
        </p:nvSpPr>
        <p:spPr bwMode="auto">
          <a:xfrm>
            <a:off x="0" y="2533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3" name="Rectangle 8"/>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4"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5" name="Rectangle 10"/>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6" name="Rectangle 11"/>
          <p:cNvSpPr>
            <a:spLocks noChangeArrowheads="1"/>
          </p:cNvSpPr>
          <p:nvPr/>
        </p:nvSpPr>
        <p:spPr bwMode="auto">
          <a:xfrm>
            <a:off x="0" y="3181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7" name="Rectangle 12"/>
          <p:cNvSpPr>
            <a:spLocks noChangeArrowheads="1"/>
          </p:cNvSpPr>
          <p:nvPr/>
        </p:nvSpPr>
        <p:spPr bwMode="auto">
          <a:xfrm>
            <a:off x="0" y="2690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sp>
        <p:nvSpPr>
          <p:cNvPr id="67598" name="Rectangle 14"/>
          <p:cNvSpPr>
            <a:spLocks noChangeArrowheads="1"/>
          </p:cNvSpPr>
          <p:nvPr/>
        </p:nvSpPr>
        <p:spPr bwMode="auto">
          <a:xfrm>
            <a:off x="0" y="2452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none" anchor="ctr">
            <a:spAutoFit/>
          </a:bodyPr>
          <a:lstStyle>
            <a:lvl1pPr latinLnBrk="1">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latinLnBrk="1">
              <a:spcBef>
                <a:spcPct val="20000"/>
              </a:spcBef>
              <a:buChar char="–"/>
              <a:defRPr kumimoji="1" sz="2600">
                <a:solidFill>
                  <a:schemeClr val="tx1"/>
                </a:solidFill>
                <a:latin typeface="Times New Roman" panose="02020603050405020304" pitchFamily="18" charset="0"/>
                <a:ea typeface="宋体" panose="02010600030101010101" pitchFamily="2" charset="-122"/>
              </a:defRPr>
            </a:lvl2pPr>
            <a:lvl3pPr marL="1143000" indent="-228600" latinLnBrk="1">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latinLnBrk="1">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latinLnBrk="1">
              <a:spcBef>
                <a:spcPct val="20000"/>
              </a:spcBef>
              <a:buChar char="»"/>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latinLnBrk="1" hangingPunct="0">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굴림" pitchFamily="34" charset="-127"/>
              <a:ea typeface="굴림" pitchFamily="34" charset="-127"/>
              <a:cs typeface="+mn-cs"/>
            </a:endParaRPr>
          </a:p>
        </p:txBody>
      </p:sp>
      <p:graphicFrame>
        <p:nvGraphicFramePr>
          <p:cNvPr id="67599" name="Object 13"/>
          <p:cNvGraphicFramePr>
            <a:graphicFrameLocks noChangeAspect="1"/>
          </p:cNvGraphicFramePr>
          <p:nvPr/>
        </p:nvGraphicFramePr>
        <p:xfrm>
          <a:off x="1331913" y="2636838"/>
          <a:ext cx="6192837" cy="2852737"/>
        </p:xfrm>
        <a:graphic>
          <a:graphicData uri="http://schemas.openxmlformats.org/presentationml/2006/ole">
            <mc:AlternateContent xmlns:mc="http://schemas.openxmlformats.org/markup-compatibility/2006">
              <mc:Choice xmlns:v="urn:schemas-microsoft-com:vml" Requires="v">
                <p:oleObj spid="_x0000_s387076" name="图片" r:id="rId3" imgW="4242456" imgH="1952059" progId="Word.Picture.8">
                  <p:embed/>
                </p:oleObj>
              </mc:Choice>
              <mc:Fallback>
                <p:oleObj name="图片" r:id="rId3" imgW="4242456" imgH="1952059" progId="Word.Picture.8">
                  <p:embed/>
                  <p:pic>
                    <p:nvPicPr>
                      <p:cNvPr id="67599"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636838"/>
                        <a:ext cx="6192837"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01D37-860B-4CDB-A31D-A634D6D1CDC5}"/>
              </a:ext>
            </a:extLst>
          </p:cNvPr>
          <p:cNvSpPr>
            <a:spLocks noGrp="1"/>
          </p:cNvSpPr>
          <p:nvPr>
            <p:ph type="title"/>
          </p:nvPr>
        </p:nvSpPr>
        <p:spPr>
          <a:xfrm>
            <a:off x="388938" y="315913"/>
            <a:ext cx="8293100" cy="412750"/>
          </a:xfrm>
        </p:spPr>
        <p:txBody>
          <a:bodyPr>
            <a:normAutofit fontScale="90000"/>
          </a:bodyPr>
          <a:lstStyle/>
          <a:p>
            <a:pPr algn="ctr" eaLnBrk="1" hangingPunct="1">
              <a:defRPr/>
            </a:pPr>
            <a:r>
              <a:rPr lang="zh-CN" altLang="en-US" dirty="0"/>
              <a:t>基础知识</a:t>
            </a:r>
            <a:r>
              <a:rPr lang="en-US" altLang="zh-CN" dirty="0"/>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容抗</a:t>
            </a:r>
            <a:r>
              <a:rPr lang="zh-CN" altLang="zh-CN" kern="100" dirty="0">
                <a:ea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感抗</a:t>
            </a:r>
            <a:r>
              <a:rPr lang="zh-CN" altLang="zh-CN" kern="100" dirty="0">
                <a:ea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阻抗</a:t>
            </a:r>
            <a:endParaRPr lang="zh-CN" altLang="en-US" dirty="0"/>
          </a:p>
        </p:txBody>
      </p:sp>
      <p:sp>
        <p:nvSpPr>
          <p:cNvPr id="6" name="文本框 5">
            <a:extLst>
              <a:ext uri="{FF2B5EF4-FFF2-40B4-BE49-F238E27FC236}">
                <a16:creationId xmlns:a16="http://schemas.microsoft.com/office/drawing/2014/main" id="{7E3CE32F-6DAD-4046-A75A-4787F162F60D}"/>
              </a:ext>
            </a:extLst>
          </p:cNvPr>
          <p:cNvSpPr txBox="1"/>
          <p:nvPr/>
        </p:nvSpPr>
        <p:spPr>
          <a:xfrm>
            <a:off x="2194720" y="1045428"/>
            <a:ext cx="6949280" cy="851195"/>
          </a:xfrm>
          <a:prstGeom prst="rect">
            <a:avLst/>
          </a:prstGeom>
          <a:noFill/>
        </p:spPr>
        <p:txBody>
          <a:bodyPr wrap="square">
            <a:spAutoFit/>
          </a:bodyPr>
          <a:lstStyle/>
          <a:p>
            <a:pPr>
              <a:lnSpc>
                <a:spcPct val="150000"/>
              </a:lnSpc>
              <a:defRPr/>
            </a:pPr>
            <a:r>
              <a:rPr lang="zh-CN" altLang="en-US" sz="1600" dirty="0">
                <a:solidFill>
                  <a:prstClr val="black"/>
                </a:solidFill>
                <a:latin typeface="宋体"/>
                <a:ea typeface="宋体"/>
              </a:rPr>
              <a:t>阻抗是电路中交流电压和电流之间的比值，用表示，单位是欧姆</a:t>
            </a:r>
            <a:r>
              <a:rPr lang="en-US" altLang="zh-CN" sz="1600" dirty="0">
                <a:solidFill>
                  <a:prstClr val="black"/>
                </a:solidFill>
                <a:latin typeface="宋体"/>
                <a:ea typeface="宋体"/>
              </a:rPr>
              <a:t>(</a:t>
            </a:r>
            <a:r>
              <a:rPr lang="el-GR" altLang="zh-CN" sz="1600" dirty="0">
                <a:solidFill>
                  <a:prstClr val="black"/>
                </a:solidFill>
                <a:latin typeface="宋体"/>
                <a:ea typeface="宋体"/>
              </a:rPr>
              <a:t>Ω</a:t>
            </a:r>
            <a:r>
              <a:rPr lang="zh-CN" altLang="en-US" sz="1600" dirty="0">
                <a:solidFill>
                  <a:prstClr val="black"/>
                </a:solidFill>
                <a:latin typeface="宋体"/>
                <a:ea typeface="宋体"/>
              </a:rPr>
              <a:t>）。</a:t>
            </a:r>
            <a:endParaRPr lang="en-US" altLang="zh-CN" sz="1600" dirty="0">
              <a:solidFill>
                <a:prstClr val="black"/>
              </a:solidFill>
              <a:latin typeface="宋体"/>
              <a:ea typeface="宋体"/>
            </a:endParaRPr>
          </a:p>
          <a:p>
            <a:pPr>
              <a:lnSpc>
                <a:spcPct val="150000"/>
              </a:lnSpc>
              <a:defRPr/>
            </a:pPr>
            <a:r>
              <a:rPr lang="zh-CN" altLang="en-US" sz="1600" dirty="0">
                <a:solidFill>
                  <a:prstClr val="black"/>
                </a:solidFill>
                <a:latin typeface="宋体"/>
                <a:ea typeface="宋体"/>
              </a:rPr>
              <a:t>阻抗包括两个方面的内容： </a:t>
            </a:r>
            <a:r>
              <a:rPr lang="zh-CN" altLang="en-US" sz="2000" dirty="0">
                <a:solidFill>
                  <a:prstClr val="black"/>
                </a:solidFill>
                <a:highlight>
                  <a:srgbClr val="FFFF00"/>
                </a:highlight>
                <a:latin typeface="宋体"/>
                <a:ea typeface="宋体"/>
              </a:rPr>
              <a:t>电阻和电抗</a:t>
            </a:r>
            <a:endParaRPr lang="en-US" altLang="zh-CN" sz="1600" dirty="0">
              <a:solidFill>
                <a:prstClr val="black"/>
              </a:solidFill>
              <a:highlight>
                <a:srgbClr val="FFFF00"/>
              </a:highlight>
              <a:latin typeface="宋体"/>
              <a:ea typeface="宋体"/>
            </a:endParaRPr>
          </a:p>
        </p:txBody>
      </p:sp>
      <p:sp>
        <p:nvSpPr>
          <p:cNvPr id="20484" name="灯片编号占位符 6">
            <a:extLst>
              <a:ext uri="{FF2B5EF4-FFF2-40B4-BE49-F238E27FC236}">
                <a16:creationId xmlns:a16="http://schemas.microsoft.com/office/drawing/2014/main" id="{B997A387-07EA-4031-98EF-C873821B6F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2C6C7BEF-9764-42A9-A244-5F836DF93EE6}" type="slidenum">
              <a:rPr lang="en-US" altLang="ko-KR" sz="1200" smtClean="0">
                <a:solidFill>
                  <a:srgbClr val="000000"/>
                </a:solidFill>
              </a:rPr>
              <a:pPr/>
              <a:t>4</a:t>
            </a:fld>
            <a:endParaRPr lang="en-US" altLang="ko-KR" sz="1200">
              <a:solidFill>
                <a:srgbClr val="000000"/>
              </a:solidFill>
            </a:endParaRPr>
          </a:p>
        </p:txBody>
      </p:sp>
      <p:sp>
        <p:nvSpPr>
          <p:cNvPr id="3" name="矩形 2">
            <a:extLst>
              <a:ext uri="{FF2B5EF4-FFF2-40B4-BE49-F238E27FC236}">
                <a16:creationId xmlns:a16="http://schemas.microsoft.com/office/drawing/2014/main" id="{58A457BD-CEC8-4F8A-B189-1E73B4370D73}"/>
              </a:ext>
            </a:extLst>
          </p:cNvPr>
          <p:cNvSpPr/>
          <p:nvPr/>
        </p:nvSpPr>
        <p:spPr>
          <a:xfrm>
            <a:off x="146932" y="1218840"/>
            <a:ext cx="2196435" cy="504369"/>
          </a:xfrm>
          <a:prstGeom prst="rect">
            <a:avLst/>
          </a:prstGeom>
        </p:spPr>
        <p:txBody>
          <a:bodyPr wrap="none">
            <a:spAutoFit/>
          </a:bodyPr>
          <a:lstStyle/>
          <a:p>
            <a:pPr>
              <a:lnSpc>
                <a:spcPct val="130000"/>
              </a:lnSpc>
              <a:defRPr/>
            </a:pPr>
            <a:r>
              <a:rPr lang="en-US" altLang="zh-CN" b="1" dirty="0">
                <a:solidFill>
                  <a:srgbClr val="FF0000"/>
                </a:solidFill>
                <a:latin typeface="宋体"/>
                <a:ea typeface="宋体"/>
              </a:rPr>
              <a:t>3</a:t>
            </a:r>
            <a:r>
              <a:rPr lang="zh-CN" altLang="en-US" b="1" dirty="0">
                <a:solidFill>
                  <a:srgbClr val="FF0000"/>
                </a:solidFill>
                <a:latin typeface="宋体"/>
                <a:ea typeface="宋体"/>
              </a:rPr>
              <a:t>、阻抗的定义</a:t>
            </a:r>
            <a:endParaRPr lang="en-US" altLang="zh-CN" b="1" dirty="0">
              <a:solidFill>
                <a:srgbClr val="FF0000"/>
              </a:solidFill>
              <a:latin typeface="宋体"/>
              <a:ea typeface="宋体"/>
            </a:endParaRPr>
          </a:p>
        </p:txBody>
      </p:sp>
      <p:sp>
        <p:nvSpPr>
          <p:cNvPr id="7" name="文本框 6">
            <a:extLst>
              <a:ext uri="{FF2B5EF4-FFF2-40B4-BE49-F238E27FC236}">
                <a16:creationId xmlns:a16="http://schemas.microsoft.com/office/drawing/2014/main" id="{252AB20D-08CF-430A-8573-770E2738F7EC}"/>
              </a:ext>
            </a:extLst>
          </p:cNvPr>
          <p:cNvSpPr txBox="1"/>
          <p:nvPr/>
        </p:nvSpPr>
        <p:spPr>
          <a:xfrm>
            <a:off x="398519" y="2434952"/>
            <a:ext cx="3889697" cy="3435556"/>
          </a:xfrm>
          <a:prstGeom prst="rect">
            <a:avLst/>
          </a:prstGeom>
          <a:noFill/>
        </p:spPr>
        <p:txBody>
          <a:bodyPr wrap="square">
            <a:spAutoFit/>
          </a:bodyPr>
          <a:lstStyle/>
          <a:p>
            <a:pPr algn="ctr">
              <a:lnSpc>
                <a:spcPct val="150000"/>
              </a:lnSpc>
              <a:spcBef>
                <a:spcPts val="600"/>
              </a:spcBef>
              <a:defRPr/>
            </a:pPr>
            <a:r>
              <a:rPr lang="zh-CN" altLang="en-US" sz="2000" b="1" dirty="0">
                <a:solidFill>
                  <a:srgbClr val="C00000"/>
                </a:solidFill>
                <a:effectLst>
                  <a:outerShdw blurRad="38100" dist="38100" dir="2700000" algn="tl">
                    <a:srgbClr val="000000">
                      <a:alpha val="43137"/>
                    </a:srgbClr>
                  </a:outerShdw>
                </a:effectLst>
                <a:latin typeface="宋体"/>
                <a:ea typeface="宋体"/>
              </a:rPr>
              <a:t>电 阻</a:t>
            </a:r>
            <a:endParaRPr lang="en-US" altLang="zh-CN" sz="2000" b="1" dirty="0">
              <a:solidFill>
                <a:srgbClr val="C00000"/>
              </a:solidFill>
              <a:effectLst>
                <a:outerShdw blurRad="38100" dist="38100" dir="2700000" algn="tl">
                  <a:srgbClr val="000000">
                    <a:alpha val="43137"/>
                  </a:srgbClr>
                </a:outerShdw>
              </a:effectLst>
              <a:latin typeface="宋体"/>
              <a:ea typeface="宋体"/>
            </a:endParaRPr>
          </a:p>
          <a:p>
            <a:pPr>
              <a:lnSpc>
                <a:spcPct val="150000"/>
              </a:lnSpc>
              <a:spcBef>
                <a:spcPts val="600"/>
              </a:spcBef>
              <a:defRPr/>
            </a:pPr>
            <a:r>
              <a:rPr lang="zh-CN" altLang="en-US" sz="1600" dirty="0">
                <a:solidFill>
                  <a:prstClr val="black"/>
                </a:solidFill>
                <a:latin typeface="宋体"/>
                <a:ea typeface="宋体"/>
              </a:rPr>
              <a:t>电路中交流电流通过时产生的能量损耗；</a:t>
            </a:r>
            <a:endParaRPr lang="en-US" altLang="zh-CN" sz="1600" dirty="0">
              <a:solidFill>
                <a:prstClr val="black"/>
              </a:solidFill>
              <a:latin typeface="宋体"/>
              <a:ea typeface="宋体"/>
            </a:endParaRPr>
          </a:p>
          <a:p>
            <a:pPr>
              <a:lnSpc>
                <a:spcPct val="150000"/>
              </a:lnSpc>
              <a:spcBef>
                <a:spcPts val="600"/>
              </a:spcBef>
              <a:defRPr/>
            </a:pPr>
            <a:r>
              <a:rPr lang="zh-CN" altLang="en-US" sz="1600" dirty="0">
                <a:solidFill>
                  <a:prstClr val="black"/>
                </a:solidFill>
                <a:latin typeface="宋体"/>
                <a:ea typeface="宋体"/>
              </a:rPr>
              <a:t>电阻是电路中最基本的参数，用来描述电流通过电路时的能量损耗。</a:t>
            </a:r>
            <a:endParaRPr lang="en-US" altLang="zh-CN" sz="1600" dirty="0">
              <a:solidFill>
                <a:prstClr val="black"/>
              </a:solidFill>
              <a:latin typeface="宋体"/>
              <a:ea typeface="宋体"/>
            </a:endParaRPr>
          </a:p>
          <a:p>
            <a:pPr>
              <a:lnSpc>
                <a:spcPct val="150000"/>
              </a:lnSpc>
              <a:spcBef>
                <a:spcPts val="600"/>
              </a:spcBef>
              <a:defRPr/>
            </a:pPr>
            <a:r>
              <a:rPr lang="zh-CN" altLang="en-US" sz="1600" dirty="0">
                <a:solidFill>
                  <a:prstClr val="black"/>
                </a:solidFill>
                <a:latin typeface="宋体"/>
                <a:ea typeface="宋体"/>
              </a:rPr>
              <a:t>电阻的大小与电流通过时的能量损耗成正比，与电流的相位无关。</a:t>
            </a:r>
            <a:endParaRPr lang="en-US" altLang="zh-CN" sz="1600" dirty="0">
              <a:solidFill>
                <a:prstClr val="black"/>
              </a:solidFill>
              <a:latin typeface="宋体"/>
              <a:ea typeface="宋体"/>
            </a:endParaRPr>
          </a:p>
          <a:p>
            <a:pPr>
              <a:lnSpc>
                <a:spcPct val="150000"/>
              </a:lnSpc>
              <a:spcBef>
                <a:spcPts val="600"/>
              </a:spcBef>
              <a:defRPr/>
            </a:pPr>
            <a:r>
              <a:rPr lang="zh-CN" altLang="en-US" sz="1600" dirty="0">
                <a:solidFill>
                  <a:prstClr val="black"/>
                </a:solidFill>
                <a:latin typeface="宋体"/>
                <a:ea typeface="宋体"/>
              </a:rPr>
              <a:t>电阻的阻抗值为</a:t>
            </a:r>
            <a:r>
              <a:rPr lang="zh-CN" altLang="en-US" sz="1800" b="1" dirty="0">
                <a:solidFill>
                  <a:srgbClr val="C00000"/>
                </a:solidFill>
                <a:effectLst>
                  <a:outerShdw blurRad="38100" dist="38100" dir="2700000" algn="tl">
                    <a:srgbClr val="000000">
                      <a:alpha val="43137"/>
                    </a:srgbClr>
                  </a:outerShdw>
                </a:effectLst>
                <a:latin typeface="宋体"/>
                <a:ea typeface="宋体"/>
              </a:rPr>
              <a:t>实数</a:t>
            </a:r>
            <a:r>
              <a:rPr lang="zh-CN" altLang="en-US" sz="1600" dirty="0">
                <a:solidFill>
                  <a:prstClr val="black"/>
                </a:solidFill>
                <a:latin typeface="宋体"/>
                <a:ea typeface="宋体"/>
              </a:rPr>
              <a:t>，可以用欧姆定律表示；</a:t>
            </a:r>
            <a:endParaRPr lang="en-US" altLang="zh-CN" sz="1600" dirty="0">
              <a:solidFill>
                <a:prstClr val="black"/>
              </a:solidFill>
              <a:latin typeface="宋体"/>
              <a:ea typeface="宋体"/>
            </a:endParaRPr>
          </a:p>
        </p:txBody>
      </p:sp>
      <p:sp>
        <p:nvSpPr>
          <p:cNvPr id="8" name="文本框 7">
            <a:extLst>
              <a:ext uri="{FF2B5EF4-FFF2-40B4-BE49-F238E27FC236}">
                <a16:creationId xmlns:a16="http://schemas.microsoft.com/office/drawing/2014/main" id="{59975470-2EB4-4843-BBCD-C7E51D2E4272}"/>
              </a:ext>
            </a:extLst>
          </p:cNvPr>
          <p:cNvSpPr txBox="1"/>
          <p:nvPr/>
        </p:nvSpPr>
        <p:spPr>
          <a:xfrm>
            <a:off x="4716016" y="2144392"/>
            <a:ext cx="4201781" cy="3897221"/>
          </a:xfrm>
          <a:prstGeom prst="rect">
            <a:avLst/>
          </a:prstGeom>
          <a:noFill/>
        </p:spPr>
        <p:txBody>
          <a:bodyPr wrap="square">
            <a:spAutoFit/>
          </a:bodyPr>
          <a:lstStyle/>
          <a:p>
            <a:pPr algn="ctr">
              <a:lnSpc>
                <a:spcPct val="150000"/>
              </a:lnSpc>
              <a:spcBef>
                <a:spcPts val="600"/>
              </a:spcBef>
              <a:spcAft>
                <a:spcPts val="0"/>
              </a:spcAft>
              <a:defRPr/>
            </a:pPr>
            <a:r>
              <a:rPr lang="zh-CN" altLang="en-US" sz="2000" b="1" dirty="0">
                <a:solidFill>
                  <a:srgbClr val="C00000"/>
                </a:solidFill>
                <a:effectLst>
                  <a:outerShdw blurRad="38100" dist="38100" dir="2700000" algn="tl">
                    <a:srgbClr val="000000">
                      <a:alpha val="43137"/>
                    </a:srgbClr>
                  </a:outerShdw>
                </a:effectLst>
                <a:latin typeface="宋体"/>
                <a:ea typeface="宋体"/>
              </a:rPr>
              <a:t>电 抗</a:t>
            </a:r>
            <a:endParaRPr lang="en-US" altLang="zh-CN" sz="2000" b="1" dirty="0">
              <a:solidFill>
                <a:srgbClr val="C00000"/>
              </a:solidFill>
              <a:effectLst>
                <a:outerShdw blurRad="38100" dist="38100" dir="2700000" algn="tl">
                  <a:srgbClr val="000000">
                    <a:alpha val="43137"/>
                  </a:srgbClr>
                </a:outerShdw>
              </a:effectLst>
              <a:latin typeface="宋体"/>
              <a:ea typeface="宋体"/>
            </a:endParaRPr>
          </a:p>
          <a:p>
            <a:pPr algn="ctr">
              <a:lnSpc>
                <a:spcPct val="150000"/>
              </a:lnSpc>
              <a:spcBef>
                <a:spcPts val="600"/>
              </a:spcBef>
              <a:spcAft>
                <a:spcPts val="0"/>
              </a:spcAft>
              <a:defRPr/>
            </a:pPr>
            <a:r>
              <a:rPr lang="zh-CN" altLang="en-US" sz="1600" dirty="0">
                <a:solidFill>
                  <a:prstClr val="black"/>
                </a:solidFill>
                <a:latin typeface="宋体"/>
                <a:ea typeface="宋体"/>
              </a:rPr>
              <a:t>电路中交流电流通过时产生的能量存储，分为感抗和容抗两种形式。</a:t>
            </a:r>
            <a:endParaRPr lang="en-US" altLang="zh-CN" sz="1600" dirty="0">
              <a:solidFill>
                <a:prstClr val="black"/>
              </a:solidFill>
              <a:latin typeface="宋体"/>
              <a:ea typeface="宋体"/>
            </a:endParaRPr>
          </a:p>
          <a:p>
            <a:pPr>
              <a:lnSpc>
                <a:spcPct val="150000"/>
              </a:lnSpc>
              <a:spcBef>
                <a:spcPts val="600"/>
              </a:spcBef>
              <a:spcAft>
                <a:spcPts val="0"/>
              </a:spcAft>
              <a:defRPr/>
            </a:pPr>
            <a:r>
              <a:rPr lang="zh-CN" altLang="en-US" sz="1800" b="1" dirty="0">
                <a:solidFill>
                  <a:prstClr val="black"/>
                </a:solidFill>
                <a:latin typeface="宋体"/>
                <a:ea typeface="宋体"/>
              </a:rPr>
              <a:t>感抗</a:t>
            </a:r>
            <a:r>
              <a:rPr lang="zh-CN" altLang="en-US" sz="1600" dirty="0">
                <a:solidFill>
                  <a:prstClr val="black"/>
                </a:solidFill>
                <a:latin typeface="宋体"/>
                <a:ea typeface="宋体"/>
              </a:rPr>
              <a:t>是由电感器引起的阻抗，当交流电流通过时，会产生磁场从而存储能量。</a:t>
            </a:r>
            <a:endParaRPr lang="en-US" altLang="zh-CN" sz="1600" dirty="0">
              <a:solidFill>
                <a:prstClr val="black"/>
              </a:solidFill>
              <a:latin typeface="宋体"/>
              <a:ea typeface="宋体"/>
            </a:endParaRPr>
          </a:p>
          <a:p>
            <a:pPr>
              <a:lnSpc>
                <a:spcPct val="150000"/>
              </a:lnSpc>
              <a:spcBef>
                <a:spcPts val="600"/>
              </a:spcBef>
              <a:spcAft>
                <a:spcPts val="0"/>
              </a:spcAft>
              <a:defRPr/>
            </a:pPr>
            <a:r>
              <a:rPr lang="zh-CN" altLang="en-US" sz="1600" dirty="0">
                <a:solidFill>
                  <a:prstClr val="black"/>
                </a:solidFill>
                <a:latin typeface="宋体"/>
                <a:ea typeface="宋体"/>
              </a:rPr>
              <a:t>感抗与电流的相位差为</a:t>
            </a:r>
            <a:r>
              <a:rPr lang="zh-CN" altLang="en-US" sz="1800" dirty="0">
                <a:solidFill>
                  <a:srgbClr val="C00000"/>
                </a:solidFill>
                <a:effectLst>
                  <a:outerShdw blurRad="38100" dist="38100" dir="2700000" algn="tl">
                    <a:srgbClr val="000000">
                      <a:alpha val="43137"/>
                    </a:srgbClr>
                  </a:outerShdw>
                </a:effectLst>
                <a:latin typeface="宋体"/>
                <a:ea typeface="宋体"/>
              </a:rPr>
              <a:t>正</a:t>
            </a:r>
            <a:r>
              <a:rPr lang="zh-CN" altLang="en-US" sz="1600" dirty="0">
                <a:solidFill>
                  <a:prstClr val="black"/>
                </a:solidFill>
                <a:latin typeface="宋体"/>
                <a:ea typeface="宋体"/>
              </a:rPr>
              <a:t>，且与频率成正比。</a:t>
            </a:r>
            <a:endParaRPr lang="en-US" altLang="zh-CN" sz="1600" dirty="0">
              <a:solidFill>
                <a:prstClr val="black"/>
              </a:solidFill>
              <a:latin typeface="宋体"/>
              <a:ea typeface="宋体"/>
            </a:endParaRPr>
          </a:p>
          <a:p>
            <a:pPr>
              <a:lnSpc>
                <a:spcPct val="150000"/>
              </a:lnSpc>
              <a:spcBef>
                <a:spcPts val="600"/>
              </a:spcBef>
              <a:spcAft>
                <a:spcPts val="0"/>
              </a:spcAft>
              <a:defRPr/>
            </a:pPr>
            <a:r>
              <a:rPr lang="zh-CN" altLang="en-US" sz="1800" b="1" dirty="0">
                <a:solidFill>
                  <a:prstClr val="black"/>
                </a:solidFill>
                <a:latin typeface="宋体"/>
                <a:ea typeface="宋体"/>
              </a:rPr>
              <a:t>容抗</a:t>
            </a:r>
            <a:r>
              <a:rPr lang="zh-CN" altLang="en-US" sz="1600" dirty="0">
                <a:solidFill>
                  <a:prstClr val="black"/>
                </a:solidFill>
                <a:latin typeface="宋体"/>
                <a:ea typeface="宋体"/>
              </a:rPr>
              <a:t>是由电容器引起的阻抗，当交流电流通过时，会在介质中存储能量。容抗与电流的相位差为负，且与频率成反比。</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89E9E-C97E-4616-BDF0-DE90DDCEE821}"/>
              </a:ext>
            </a:extLst>
          </p:cNvPr>
          <p:cNvSpPr>
            <a:spLocks noGrp="1"/>
          </p:cNvSpPr>
          <p:nvPr>
            <p:ph type="title"/>
          </p:nvPr>
        </p:nvSpPr>
        <p:spPr>
          <a:xfrm>
            <a:off x="419100" y="476250"/>
            <a:ext cx="8291513" cy="412750"/>
          </a:xfrm>
        </p:spPr>
        <p:txBody>
          <a:bodyPr>
            <a:noAutofit/>
          </a:bodyPr>
          <a:lstStyle/>
          <a:p>
            <a:pPr algn="ctr" eaLnBrk="1" hangingPunct="1">
              <a:defRPr/>
            </a:pPr>
            <a:r>
              <a:rPr lang="zh-CN" altLang="en-US" sz="2400" dirty="0"/>
              <a:t>基础知识</a:t>
            </a:r>
            <a:r>
              <a:rPr lang="en-US" altLang="zh-CN" sz="2400" dirty="0"/>
              <a:t>--- </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相位</a:t>
            </a:r>
            <a:endParaRPr lang="zh-CN" altLang="en-US" sz="2400" dirty="0"/>
          </a:p>
        </p:txBody>
      </p:sp>
      <p:sp>
        <p:nvSpPr>
          <p:cNvPr id="6" name="文本框 5">
            <a:extLst>
              <a:ext uri="{FF2B5EF4-FFF2-40B4-BE49-F238E27FC236}">
                <a16:creationId xmlns:a16="http://schemas.microsoft.com/office/drawing/2014/main" id="{7AFBDDC2-240E-43F2-B7F9-EB53BF0FD837}"/>
              </a:ext>
            </a:extLst>
          </p:cNvPr>
          <p:cNvSpPr txBox="1"/>
          <p:nvPr/>
        </p:nvSpPr>
        <p:spPr>
          <a:xfrm>
            <a:off x="384021" y="1678513"/>
            <a:ext cx="8291513" cy="4266681"/>
          </a:xfrm>
          <a:prstGeom prst="rect">
            <a:avLst/>
          </a:prstGeom>
          <a:noFill/>
        </p:spPr>
        <p:txBody>
          <a:bodyPr wrap="square">
            <a:spAutoFit/>
          </a:bodyPr>
          <a:lstStyle/>
          <a:p>
            <a:pPr>
              <a:lnSpc>
                <a:spcPct val="150000"/>
              </a:lnSpc>
              <a:spcBef>
                <a:spcPts val="600"/>
              </a:spcBef>
              <a:spcAft>
                <a:spcPts val="600"/>
              </a:spcAft>
              <a:defRPr/>
            </a:pPr>
            <a:r>
              <a:rPr lang="zh-CN" altLang="en-US" sz="2000" dirty="0">
                <a:latin typeface="+mj-ea"/>
                <a:ea typeface="+mj-ea"/>
              </a:rPr>
              <a:t>　　相位是反映交流电任何时刻的状态的物理量。交流电的大小和方向是随时间变化的。</a:t>
            </a:r>
            <a:endParaRPr lang="en-US" altLang="zh-CN" sz="2000" dirty="0">
              <a:latin typeface="+mj-ea"/>
              <a:ea typeface="+mj-ea"/>
            </a:endParaRPr>
          </a:p>
          <a:p>
            <a:pPr lvl="1">
              <a:lnSpc>
                <a:spcPct val="150000"/>
              </a:lnSpc>
              <a:spcBef>
                <a:spcPts val="600"/>
              </a:spcBef>
              <a:spcAft>
                <a:spcPts val="600"/>
              </a:spcAft>
              <a:defRPr/>
            </a:pPr>
            <a:r>
              <a:rPr lang="zh-CN" altLang="en-US" sz="1800" dirty="0">
                <a:latin typeface="+mj-ea"/>
                <a:ea typeface="+mj-ea"/>
              </a:rPr>
              <a:t>如： 正弦交流电流，它的公式是</a:t>
            </a:r>
            <a:r>
              <a:rPr lang="en-US" altLang="zh-CN" sz="2800" dirty="0" err="1">
                <a:solidFill>
                  <a:srgbClr val="FF0000"/>
                </a:solidFill>
                <a:latin typeface="+mj-ea"/>
                <a:ea typeface="+mj-ea"/>
              </a:rPr>
              <a:t>i</a:t>
            </a:r>
            <a:r>
              <a:rPr lang="en-US" altLang="zh-CN" sz="2800" dirty="0">
                <a:solidFill>
                  <a:srgbClr val="FF0000"/>
                </a:solidFill>
                <a:latin typeface="+mj-ea"/>
                <a:ea typeface="+mj-ea"/>
              </a:rPr>
              <a:t>=Isin2πft</a:t>
            </a:r>
            <a:r>
              <a:rPr lang="zh-CN" altLang="en-US" sz="1800" dirty="0">
                <a:latin typeface="+mj-ea"/>
                <a:ea typeface="+mj-ea"/>
              </a:rPr>
              <a:t>。</a:t>
            </a:r>
            <a:endParaRPr lang="en-US" altLang="zh-CN" sz="1800" dirty="0">
              <a:latin typeface="+mj-ea"/>
              <a:ea typeface="+mj-ea"/>
            </a:endParaRPr>
          </a:p>
          <a:p>
            <a:pPr lvl="2">
              <a:lnSpc>
                <a:spcPct val="150000"/>
              </a:lnSpc>
              <a:spcBef>
                <a:spcPts val="600"/>
              </a:spcBef>
              <a:spcAft>
                <a:spcPts val="600"/>
              </a:spcAft>
              <a:defRPr/>
            </a:pPr>
            <a:r>
              <a:rPr lang="en-US" altLang="zh-CN" sz="1600" dirty="0" err="1">
                <a:latin typeface="+mj-ea"/>
                <a:ea typeface="+mj-ea"/>
              </a:rPr>
              <a:t>i</a:t>
            </a:r>
            <a:r>
              <a:rPr lang="zh-CN" altLang="en-US" sz="1600" dirty="0">
                <a:latin typeface="+mj-ea"/>
                <a:ea typeface="+mj-ea"/>
              </a:rPr>
              <a:t>是交流电流的瞬时值，</a:t>
            </a:r>
            <a:r>
              <a:rPr lang="en-US" altLang="zh-CN" sz="1600" dirty="0">
                <a:latin typeface="+mj-ea"/>
                <a:ea typeface="+mj-ea"/>
              </a:rPr>
              <a:t>I</a:t>
            </a:r>
            <a:r>
              <a:rPr lang="zh-CN" altLang="en-US" sz="1600" dirty="0">
                <a:latin typeface="+mj-ea"/>
                <a:ea typeface="+mj-ea"/>
              </a:rPr>
              <a:t>是交流电流的最大值，</a:t>
            </a:r>
            <a:r>
              <a:rPr lang="en-US" altLang="zh-CN" sz="1600" dirty="0">
                <a:latin typeface="+mj-ea"/>
                <a:ea typeface="+mj-ea"/>
              </a:rPr>
              <a:t>f</a:t>
            </a:r>
            <a:r>
              <a:rPr lang="zh-CN" altLang="en-US" sz="1600" dirty="0">
                <a:latin typeface="+mj-ea"/>
                <a:ea typeface="+mj-ea"/>
              </a:rPr>
              <a:t>是交流电的频率，</a:t>
            </a:r>
            <a:r>
              <a:rPr lang="en-US" altLang="zh-CN" sz="1600" dirty="0">
                <a:latin typeface="+mj-ea"/>
                <a:ea typeface="+mj-ea"/>
              </a:rPr>
              <a:t>t</a:t>
            </a:r>
            <a:r>
              <a:rPr lang="zh-CN" altLang="en-US" sz="1600" dirty="0">
                <a:latin typeface="+mj-ea"/>
                <a:ea typeface="+mj-ea"/>
              </a:rPr>
              <a:t>是时间</a:t>
            </a:r>
            <a:endParaRPr lang="en-US" altLang="zh-CN" sz="1800" dirty="0">
              <a:latin typeface="+mj-ea"/>
              <a:ea typeface="+mj-ea"/>
            </a:endParaRPr>
          </a:p>
          <a:p>
            <a:pPr lvl="1">
              <a:lnSpc>
                <a:spcPct val="150000"/>
              </a:lnSpc>
              <a:spcBef>
                <a:spcPts val="600"/>
              </a:spcBef>
              <a:spcAft>
                <a:spcPts val="600"/>
              </a:spcAft>
              <a:defRPr/>
            </a:pPr>
            <a:r>
              <a:rPr lang="zh-CN" altLang="en-US" sz="1800" dirty="0">
                <a:latin typeface="+mj-ea"/>
                <a:ea typeface="+mj-ea"/>
              </a:rPr>
              <a:t>随着时间的推移，交流电流可以从零变到最大值，从最大值变到零，又从零变到负的最大值，从负的最大值变到零</a:t>
            </a:r>
            <a:r>
              <a:rPr lang="en-US" altLang="zh-CN" sz="1800" dirty="0">
                <a:latin typeface="+mj-ea"/>
                <a:ea typeface="+mj-ea"/>
              </a:rPr>
              <a:t>.</a:t>
            </a:r>
          </a:p>
          <a:p>
            <a:pPr>
              <a:lnSpc>
                <a:spcPct val="150000"/>
              </a:lnSpc>
              <a:spcBef>
                <a:spcPts val="600"/>
              </a:spcBef>
              <a:spcAft>
                <a:spcPts val="600"/>
              </a:spcAft>
              <a:defRPr/>
            </a:pPr>
            <a:r>
              <a:rPr lang="zh-CN" altLang="en-US" sz="1800" dirty="0">
                <a:latin typeface="+mj-ea"/>
                <a:ea typeface="+mj-ea"/>
              </a:rPr>
              <a:t>在三角函数中</a:t>
            </a:r>
            <a:r>
              <a:rPr lang="en-US" altLang="zh-CN" sz="1800" b="1" dirty="0">
                <a:highlight>
                  <a:srgbClr val="FFFF00"/>
                </a:highlight>
                <a:latin typeface="+mj-ea"/>
                <a:ea typeface="+mj-ea"/>
              </a:rPr>
              <a:t>2π</a:t>
            </a:r>
            <a:r>
              <a:rPr lang="en-US" altLang="zh-CN" sz="1800" b="1" dirty="0" err="1">
                <a:highlight>
                  <a:srgbClr val="FFFF00"/>
                </a:highlight>
                <a:latin typeface="+mj-ea"/>
                <a:ea typeface="+mj-ea"/>
              </a:rPr>
              <a:t>ft</a:t>
            </a:r>
            <a:r>
              <a:rPr lang="zh-CN" altLang="en-US" sz="1800" dirty="0">
                <a:latin typeface="+mj-ea"/>
                <a:ea typeface="+mj-ea"/>
              </a:rPr>
              <a:t>相当于角度，它反映了交流电任何时刻所处的状态，是在增大还是在减小，是正的还是负的等等。因此把</a:t>
            </a:r>
            <a:r>
              <a:rPr lang="en-US" altLang="zh-CN" sz="1800" dirty="0">
                <a:latin typeface="+mj-ea"/>
                <a:ea typeface="+mj-ea"/>
              </a:rPr>
              <a:t>2π</a:t>
            </a:r>
            <a:r>
              <a:rPr lang="en-US" altLang="zh-CN" sz="1800" dirty="0" err="1">
                <a:latin typeface="+mj-ea"/>
                <a:ea typeface="+mj-ea"/>
              </a:rPr>
              <a:t>ft</a:t>
            </a:r>
            <a:r>
              <a:rPr lang="zh-CN" altLang="en-US" sz="1800" dirty="0">
                <a:latin typeface="+mj-ea"/>
                <a:ea typeface="+mj-ea"/>
              </a:rPr>
              <a:t>叫做相位，或叫做相。</a:t>
            </a:r>
          </a:p>
        </p:txBody>
      </p:sp>
      <p:sp>
        <p:nvSpPr>
          <p:cNvPr id="18437" name="灯片编号占位符 6">
            <a:extLst>
              <a:ext uri="{FF2B5EF4-FFF2-40B4-BE49-F238E27FC236}">
                <a16:creationId xmlns:a16="http://schemas.microsoft.com/office/drawing/2014/main" id="{7E55B419-BAD5-4DC8-A6CA-0B067423F8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AAAC2DCD-5F0B-4907-AB15-885D258B9B1A}" type="slidenum">
              <a:rPr lang="en-US" altLang="ko-KR" sz="1200" smtClean="0"/>
              <a:pPr/>
              <a:t>5</a:t>
            </a:fld>
            <a:endParaRPr lang="en-US" altLang="ko-KR" sz="1200"/>
          </a:p>
        </p:txBody>
      </p:sp>
      <p:sp>
        <p:nvSpPr>
          <p:cNvPr id="3" name="矩形 2">
            <a:extLst>
              <a:ext uri="{FF2B5EF4-FFF2-40B4-BE49-F238E27FC236}">
                <a16:creationId xmlns:a16="http://schemas.microsoft.com/office/drawing/2014/main" id="{D2EA7257-3A8B-4920-BCA6-5A079C22EFC9}"/>
              </a:ext>
            </a:extLst>
          </p:cNvPr>
          <p:cNvSpPr/>
          <p:nvPr/>
        </p:nvSpPr>
        <p:spPr>
          <a:xfrm>
            <a:off x="384021" y="980728"/>
            <a:ext cx="1235651" cy="590033"/>
          </a:xfrm>
          <a:prstGeom prst="rect">
            <a:avLst/>
          </a:prstGeom>
        </p:spPr>
        <p:txBody>
          <a:bodyPr wrap="square">
            <a:spAutoFit/>
          </a:bodyPr>
          <a:lstStyle/>
          <a:p>
            <a:pPr>
              <a:lnSpc>
                <a:spcPct val="150000"/>
              </a:lnSpc>
              <a:spcBef>
                <a:spcPts val="600"/>
              </a:spcBef>
              <a:spcAft>
                <a:spcPts val="600"/>
              </a:spcAft>
              <a:defRPr/>
            </a:pPr>
            <a:r>
              <a:rPr lang="zh-CN" altLang="en-US" b="1" dirty="0">
                <a:solidFill>
                  <a:srgbClr val="FF0000"/>
                </a:solidFill>
                <a:latin typeface="+mj-ea"/>
              </a:rPr>
              <a:t>相位</a:t>
            </a:r>
            <a:endParaRPr lang="en-US" altLang="zh-CN" sz="1800" dirty="0">
              <a:latin typeface="+mj-ea"/>
            </a:endParaRPr>
          </a:p>
        </p:txBody>
      </p:sp>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4F08A-BD04-407C-940F-89FA3A9961E4}"/>
              </a:ext>
            </a:extLst>
          </p:cNvPr>
          <p:cNvSpPr>
            <a:spLocks noGrp="1"/>
          </p:cNvSpPr>
          <p:nvPr>
            <p:ph type="title"/>
          </p:nvPr>
        </p:nvSpPr>
        <p:spPr>
          <a:xfrm>
            <a:off x="388938" y="315913"/>
            <a:ext cx="8293100" cy="412750"/>
          </a:xfrm>
        </p:spPr>
        <p:txBody>
          <a:bodyPr>
            <a:normAutofit fontScale="90000"/>
          </a:bodyPr>
          <a:lstStyle/>
          <a:p>
            <a:pPr algn="ctr" eaLnBrk="1" hangingPunct="1">
              <a:defRPr/>
            </a:pPr>
            <a:r>
              <a:rPr lang="zh-CN" altLang="en-US" dirty="0"/>
              <a:t>预备知识</a:t>
            </a:r>
            <a:r>
              <a:rPr lang="en-US" altLang="zh-CN" dirty="0"/>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容抗</a:t>
            </a:r>
            <a:r>
              <a:rPr lang="zh-CN" altLang="zh-CN" kern="100" dirty="0">
                <a:ea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感抗</a:t>
            </a:r>
            <a:r>
              <a:rPr lang="zh-CN" altLang="zh-CN" kern="100" dirty="0">
                <a:ea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阻抗</a:t>
            </a:r>
            <a:endParaRPr lang="zh-CN" altLang="en-US" dirty="0"/>
          </a:p>
        </p:txBody>
      </p:sp>
      <p:sp>
        <p:nvSpPr>
          <p:cNvPr id="5" name="文本框 4">
            <a:extLst>
              <a:ext uri="{FF2B5EF4-FFF2-40B4-BE49-F238E27FC236}">
                <a16:creationId xmlns:a16="http://schemas.microsoft.com/office/drawing/2014/main" id="{C4F4C0FA-52EC-4D16-BC92-9495A0E7CDBA}"/>
              </a:ext>
            </a:extLst>
          </p:cNvPr>
          <p:cNvSpPr txBox="1"/>
          <p:nvPr/>
        </p:nvSpPr>
        <p:spPr>
          <a:xfrm>
            <a:off x="467544" y="1052736"/>
            <a:ext cx="7993062" cy="2892715"/>
          </a:xfrm>
          <a:prstGeom prst="rect">
            <a:avLst/>
          </a:prstGeom>
          <a:noFill/>
        </p:spPr>
        <p:txBody>
          <a:bodyPr>
            <a:spAutoFit/>
          </a:bodyPr>
          <a:lstStyle/>
          <a:p>
            <a:pPr>
              <a:lnSpc>
                <a:spcPct val="130000"/>
              </a:lnSpc>
              <a:defRPr/>
            </a:pPr>
            <a:r>
              <a:rPr lang="zh-CN" altLang="en-US" b="1" dirty="0">
                <a:solidFill>
                  <a:srgbClr val="FF0000"/>
                </a:solidFill>
                <a:latin typeface="宋体"/>
                <a:ea typeface="宋体"/>
              </a:rPr>
              <a:t>阻抗与感抗、容抗的关系</a:t>
            </a:r>
            <a:endParaRPr lang="en-US" altLang="zh-CN" b="1" dirty="0">
              <a:solidFill>
                <a:srgbClr val="FF0000"/>
              </a:solidFill>
              <a:latin typeface="宋体"/>
              <a:ea typeface="宋体"/>
            </a:endParaRPr>
          </a:p>
          <a:p>
            <a:pPr>
              <a:lnSpc>
                <a:spcPct val="130000"/>
              </a:lnSpc>
              <a:defRPr/>
            </a:pPr>
            <a:endParaRPr lang="en-US" altLang="zh-CN" sz="1800" b="1" dirty="0">
              <a:solidFill>
                <a:srgbClr val="FF0000"/>
              </a:solidFill>
              <a:latin typeface="宋体"/>
              <a:ea typeface="宋体"/>
            </a:endParaRPr>
          </a:p>
          <a:p>
            <a:pPr>
              <a:lnSpc>
                <a:spcPct val="200000"/>
              </a:lnSpc>
              <a:defRPr/>
            </a:pPr>
            <a:r>
              <a:rPr lang="zh-CN" altLang="en-US" sz="1600" dirty="0">
                <a:solidFill>
                  <a:prstClr val="black"/>
                </a:solidFill>
                <a:latin typeface="宋体"/>
                <a:ea typeface="宋体"/>
              </a:rPr>
              <a:t> </a:t>
            </a:r>
            <a:r>
              <a:rPr lang="zh-CN" altLang="en-US" sz="2000" dirty="0">
                <a:solidFill>
                  <a:prstClr val="black"/>
                </a:solidFill>
                <a:latin typeface="宋体"/>
                <a:ea typeface="宋体"/>
              </a:rPr>
              <a:t>是电路中重要的参数，它们描述了电路中电流和电压之间的关系。</a:t>
            </a:r>
            <a:endParaRPr lang="en-US" altLang="zh-CN" sz="2000" dirty="0">
              <a:solidFill>
                <a:prstClr val="black"/>
              </a:solidFill>
              <a:latin typeface="宋体"/>
              <a:ea typeface="宋体"/>
            </a:endParaRPr>
          </a:p>
          <a:p>
            <a:pPr>
              <a:lnSpc>
                <a:spcPct val="200000"/>
              </a:lnSpc>
              <a:defRPr/>
            </a:pPr>
            <a:r>
              <a:rPr lang="zh-CN" altLang="en-US" sz="2000" dirty="0">
                <a:solidFill>
                  <a:srgbClr val="FF0000"/>
                </a:solidFill>
                <a:latin typeface="宋体"/>
                <a:ea typeface="宋体"/>
              </a:rPr>
              <a:t> </a:t>
            </a:r>
            <a:r>
              <a:rPr lang="zh-CN" altLang="en-US" dirty="0">
                <a:solidFill>
                  <a:srgbClr val="FF0000"/>
                </a:solidFill>
                <a:latin typeface="宋体"/>
                <a:ea typeface="宋体"/>
              </a:rPr>
              <a:t>阻抗</a:t>
            </a:r>
            <a:r>
              <a:rPr lang="zh-CN" altLang="en-US" sz="2000" dirty="0">
                <a:solidFill>
                  <a:prstClr val="black"/>
                </a:solidFill>
                <a:latin typeface="宋体"/>
                <a:ea typeface="宋体"/>
              </a:rPr>
              <a:t>是电路中交流电流通过的阻碍程度；</a:t>
            </a:r>
            <a:endParaRPr lang="en-US" altLang="zh-CN" sz="2000" dirty="0">
              <a:solidFill>
                <a:prstClr val="black"/>
              </a:solidFill>
              <a:latin typeface="宋体"/>
              <a:ea typeface="宋体"/>
            </a:endParaRPr>
          </a:p>
          <a:p>
            <a:pPr>
              <a:lnSpc>
                <a:spcPct val="200000"/>
              </a:lnSpc>
              <a:defRPr/>
            </a:pPr>
            <a:r>
              <a:rPr lang="zh-CN" altLang="en-US" dirty="0">
                <a:solidFill>
                  <a:srgbClr val="FF0000"/>
                </a:solidFill>
                <a:latin typeface="宋体"/>
                <a:ea typeface="宋体"/>
              </a:rPr>
              <a:t>感抗</a:t>
            </a:r>
            <a:r>
              <a:rPr lang="zh-CN" altLang="en-US" sz="1800" dirty="0">
                <a:solidFill>
                  <a:prstClr val="black"/>
                </a:solidFill>
                <a:latin typeface="宋体"/>
                <a:ea typeface="宋体"/>
              </a:rPr>
              <a:t>和</a:t>
            </a:r>
            <a:r>
              <a:rPr lang="zh-CN" altLang="en-US" dirty="0">
                <a:solidFill>
                  <a:srgbClr val="FF0000"/>
                </a:solidFill>
                <a:latin typeface="宋体"/>
                <a:ea typeface="宋体"/>
              </a:rPr>
              <a:t>容抗</a:t>
            </a:r>
            <a:r>
              <a:rPr lang="zh-CN" altLang="en-US" sz="1800" dirty="0">
                <a:solidFill>
                  <a:prstClr val="black"/>
                </a:solidFill>
                <a:latin typeface="宋体"/>
                <a:ea typeface="宋体"/>
              </a:rPr>
              <a:t>则是阻碍程度与电流</a:t>
            </a:r>
            <a:r>
              <a:rPr lang="zh-CN" altLang="en-US" sz="2000" b="1" dirty="0">
                <a:solidFill>
                  <a:srgbClr val="C00000"/>
                </a:solidFill>
                <a:effectLst>
                  <a:outerShdw blurRad="38100" dist="38100" dir="2700000" algn="tl">
                    <a:srgbClr val="000000">
                      <a:alpha val="43137"/>
                    </a:srgbClr>
                  </a:outerShdw>
                </a:effectLst>
                <a:latin typeface="宋体"/>
                <a:ea typeface="宋体"/>
              </a:rPr>
              <a:t>相位</a:t>
            </a:r>
            <a:r>
              <a:rPr lang="zh-CN" altLang="en-US" sz="1800" dirty="0">
                <a:solidFill>
                  <a:prstClr val="black"/>
                </a:solidFill>
                <a:latin typeface="宋体"/>
                <a:ea typeface="宋体"/>
              </a:rPr>
              <a:t>的关系。</a:t>
            </a:r>
          </a:p>
        </p:txBody>
      </p:sp>
      <p:sp>
        <p:nvSpPr>
          <p:cNvPr id="19460" name="灯片编号占位符 6">
            <a:extLst>
              <a:ext uri="{FF2B5EF4-FFF2-40B4-BE49-F238E27FC236}">
                <a16:creationId xmlns:a16="http://schemas.microsoft.com/office/drawing/2014/main" id="{239B4952-DD15-4762-97FE-CEF0C3671C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834C232C-4AD9-43E2-A6D7-21DE9F2636F7}" type="slidenum">
              <a:rPr lang="en-US" altLang="ko-KR" sz="1200" smtClean="0">
                <a:solidFill>
                  <a:srgbClr val="000000"/>
                </a:solidFill>
              </a:rPr>
              <a:pPr/>
              <a:t>6</a:t>
            </a:fld>
            <a:endParaRPr lang="en-US" altLang="ko-KR" sz="1200">
              <a:solidFill>
                <a:srgbClr val="000000"/>
              </a:solidFill>
            </a:endParaRPr>
          </a:p>
        </p:txBody>
      </p:sp>
      <p:sp>
        <p:nvSpPr>
          <p:cNvPr id="3" name="内容占位符 2">
            <a:extLst>
              <a:ext uri="{FF2B5EF4-FFF2-40B4-BE49-F238E27FC236}">
                <a16:creationId xmlns:a16="http://schemas.microsoft.com/office/drawing/2014/main" id="{F41CCA3C-2912-4BAF-9E0C-DE681ACB479C}"/>
              </a:ext>
            </a:extLst>
          </p:cNvPr>
          <p:cNvSpPr>
            <a:spLocks noGrp="1"/>
          </p:cNvSpPr>
          <p:nvPr>
            <p:ph idx="1"/>
          </p:nvPr>
        </p:nvSpPr>
        <p:spPr/>
        <p:txBody>
          <a:bodyPr/>
          <a:lstStyle/>
          <a:p>
            <a:endParaRPr lang="zh-CN" altLang="en-US"/>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childTnLst>
                                </p:cTn>
                              </p:par>
                            </p:childTnLst>
                          </p:cTn>
                        </p:par>
                        <p:par>
                          <p:cTn id="10" fill="hold" nodeType="withGroup">
                            <p:stCondLst>
                              <p:cond delay="0"/>
                            </p:stCondLst>
                            <p:childTnLst>
                              <p:par>
                                <p:cTn id="11" presetID="1" presetClass="entr" presetSubtype="0" fill="hold" nodeType="after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内容占位符 4">
            <a:extLst>
              <a:ext uri="{FF2B5EF4-FFF2-40B4-BE49-F238E27FC236}">
                <a16:creationId xmlns:a16="http://schemas.microsoft.com/office/drawing/2014/main" id="{968F1CC9-1B4C-4738-8E1D-228513561A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43608" y="3140968"/>
            <a:ext cx="2952328" cy="2304256"/>
          </a:xfrm>
        </p:spPr>
      </p:pic>
      <p:sp>
        <p:nvSpPr>
          <p:cNvPr id="6" name="文本框 5">
            <a:extLst>
              <a:ext uri="{FF2B5EF4-FFF2-40B4-BE49-F238E27FC236}">
                <a16:creationId xmlns:a16="http://schemas.microsoft.com/office/drawing/2014/main" id="{E0E165D7-B018-4D76-8EA0-9640EAD5BA3A}"/>
              </a:ext>
            </a:extLst>
          </p:cNvPr>
          <p:cNvSpPr txBox="1"/>
          <p:nvPr/>
        </p:nvSpPr>
        <p:spPr>
          <a:xfrm>
            <a:off x="3995936" y="371156"/>
            <a:ext cx="1512887" cy="380810"/>
          </a:xfrm>
          <a:prstGeom prst="rect">
            <a:avLst/>
          </a:prstGeom>
          <a:solidFill>
            <a:schemeClr val="accent1">
              <a:lumMod val="40000"/>
              <a:lumOff val="60000"/>
            </a:schemeClr>
          </a:solidFill>
        </p:spPr>
        <p:txBody>
          <a:bodyPr>
            <a:spAutoFit/>
          </a:bodyPr>
          <a:lstStyle/>
          <a:p>
            <a:pPr>
              <a:lnSpc>
                <a:spcPct val="130000"/>
              </a:lnSpc>
              <a:defRPr/>
            </a:pPr>
            <a:r>
              <a:rPr lang="zh-CN" altLang="en-US" sz="1600" dirty="0">
                <a:latin typeface="Arial" panose="020B0604020202020204" pitchFamily="34" charset="0"/>
                <a:ea typeface="微软雅黑" panose="020B0503020204020204" pitchFamily="34" charset="-122"/>
              </a:rPr>
              <a:t>滤波器</a:t>
            </a:r>
          </a:p>
        </p:txBody>
      </p:sp>
      <p:pic>
        <p:nvPicPr>
          <p:cNvPr id="7" name="图片 6">
            <a:extLst>
              <a:ext uri="{FF2B5EF4-FFF2-40B4-BE49-F238E27FC236}">
                <a16:creationId xmlns:a16="http://schemas.microsoft.com/office/drawing/2014/main" id="{84FD5D73-9099-42A1-9E4B-F1879553CD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933056"/>
            <a:ext cx="28003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灯片编号占位符 8">
            <a:extLst>
              <a:ext uri="{FF2B5EF4-FFF2-40B4-BE49-F238E27FC236}">
                <a16:creationId xmlns:a16="http://schemas.microsoft.com/office/drawing/2014/main" id="{A5BD41E1-3305-4ECD-ABBA-C57758755C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F028D0D8-FB69-4AC0-BD50-C527104B6C14}" type="slidenum">
              <a:rPr lang="en-US" altLang="ko-KR" sz="1200" smtClean="0"/>
              <a:pPr/>
              <a:t>7</a:t>
            </a:fld>
            <a:endParaRPr lang="en-US" altLang="ko-KR" sz="1200"/>
          </a:p>
        </p:txBody>
      </p:sp>
      <p:grpSp>
        <p:nvGrpSpPr>
          <p:cNvPr id="8" name="组合 7">
            <a:extLst>
              <a:ext uri="{FF2B5EF4-FFF2-40B4-BE49-F238E27FC236}">
                <a16:creationId xmlns:a16="http://schemas.microsoft.com/office/drawing/2014/main" id="{1CA4012F-17FC-4DEB-A904-59386FA3B970}"/>
              </a:ext>
            </a:extLst>
          </p:cNvPr>
          <p:cNvGrpSpPr/>
          <p:nvPr/>
        </p:nvGrpSpPr>
        <p:grpSpPr>
          <a:xfrm>
            <a:off x="3635896" y="1556792"/>
            <a:ext cx="2524125" cy="1080120"/>
            <a:chOff x="4089398" y="1720887"/>
            <a:chExt cx="2524125" cy="1162050"/>
          </a:xfrm>
        </p:grpSpPr>
        <p:pic>
          <p:nvPicPr>
            <p:cNvPr id="9" name="图片 8">
              <a:extLst>
                <a:ext uri="{FF2B5EF4-FFF2-40B4-BE49-F238E27FC236}">
                  <a16:creationId xmlns:a16="http://schemas.microsoft.com/office/drawing/2014/main" id="{02AD95AD-0097-493D-B06E-95ACDB32B7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398" y="1720887"/>
              <a:ext cx="2524125"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808F8FD0-BE63-4774-8A97-AFFA39841178}"/>
                </a:ext>
              </a:extLst>
            </p:cNvPr>
            <p:cNvSpPr txBox="1">
              <a:spLocks noChangeArrowheads="1"/>
            </p:cNvSpPr>
            <p:nvPr/>
          </p:nvSpPr>
          <p:spPr bwMode="auto">
            <a:xfrm>
              <a:off x="4376738" y="1720887"/>
              <a:ext cx="122396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nSpc>
                  <a:spcPct val="130000"/>
                </a:lnSpc>
              </a:pPr>
              <a:r>
                <a:rPr lang="zh-CN" altLang="en-US" sz="1400" dirty="0">
                  <a:latin typeface="Arial" panose="020B0604020202020204" pitchFamily="34" charset="0"/>
                  <a:ea typeface="微软雅黑" panose="020B0503020204020204" pitchFamily="34" charset="-122"/>
                </a:rPr>
                <a:t>截止频率</a:t>
              </a:r>
            </a:p>
          </p:txBody>
        </p:sp>
      </p:gr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A01CD7-EA03-4625-9471-BDCB91EB2770}"/>
              </a:ext>
            </a:extLst>
          </p:cNvPr>
          <p:cNvSpPr/>
          <p:nvPr/>
        </p:nvSpPr>
        <p:spPr>
          <a:xfrm>
            <a:off x="160447" y="1006679"/>
            <a:ext cx="8856662" cy="53085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31" name="标题 1">
            <a:extLst>
              <a:ext uri="{FF2B5EF4-FFF2-40B4-BE49-F238E27FC236}">
                <a16:creationId xmlns:a16="http://schemas.microsoft.com/office/drawing/2014/main" id="{0DCCBA3E-5EE6-499E-A20C-584CCA3E58CF}"/>
              </a:ext>
            </a:extLst>
          </p:cNvPr>
          <p:cNvSpPr>
            <a:spLocks noGrp="1"/>
          </p:cNvSpPr>
          <p:nvPr>
            <p:ph type="title"/>
          </p:nvPr>
        </p:nvSpPr>
        <p:spPr>
          <a:xfrm>
            <a:off x="426243" y="336712"/>
            <a:ext cx="8291513" cy="412750"/>
          </a:xfrm>
        </p:spPr>
        <p:txBody>
          <a:bodyPr>
            <a:noAutofit/>
          </a:bodyPr>
          <a:lstStyle/>
          <a:p>
            <a:pPr algn="ctr" eaLnBrk="1" hangingPunct="1"/>
            <a:r>
              <a:rPr lang="zh-CN" altLang="en-US" sz="2400" dirty="0"/>
              <a:t>预备知识</a:t>
            </a:r>
            <a:r>
              <a:rPr lang="en-US" altLang="zh-CN" sz="2400" dirty="0"/>
              <a:t>--- </a:t>
            </a:r>
            <a:r>
              <a:rPr lang="zh-CN" altLang="en-US" sz="2400" dirty="0"/>
              <a:t>串／并联谐振</a:t>
            </a:r>
          </a:p>
        </p:txBody>
      </p:sp>
      <p:sp>
        <p:nvSpPr>
          <p:cNvPr id="7" name="Text Box 6">
            <a:extLst>
              <a:ext uri="{FF2B5EF4-FFF2-40B4-BE49-F238E27FC236}">
                <a16:creationId xmlns:a16="http://schemas.microsoft.com/office/drawing/2014/main" id="{BFB9D7F0-EA7A-4908-83AB-BCF77A995A70}"/>
              </a:ext>
            </a:extLst>
          </p:cNvPr>
          <p:cNvSpPr txBox="1">
            <a:spLocks noChangeArrowheads="1"/>
          </p:cNvSpPr>
          <p:nvPr/>
        </p:nvSpPr>
        <p:spPr bwMode="auto">
          <a:xfrm>
            <a:off x="612503" y="1126594"/>
            <a:ext cx="7848872" cy="799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1500">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just" eaLnBrk="1" hangingPunct="1">
              <a:lnSpc>
                <a:spcPct val="120000"/>
              </a:lnSpc>
            </a:pPr>
            <a:r>
              <a:rPr lang="zh-CN" altLang="en-US" sz="2000" b="1" dirty="0">
                <a:solidFill>
                  <a:srgbClr val="FFFF00"/>
                </a:solidFill>
                <a:latin typeface="仿宋_GB2312" pitchFamily="49" charset="-122"/>
                <a:ea typeface="仿宋_GB2312" pitchFamily="49" charset="-122"/>
              </a:rPr>
              <a:t>谐振</a:t>
            </a:r>
            <a:r>
              <a:rPr lang="en-US" altLang="zh-CN" sz="2000" b="1" dirty="0">
                <a:solidFill>
                  <a:srgbClr val="FFFF00"/>
                </a:solidFill>
                <a:latin typeface="仿宋_GB2312" pitchFamily="49" charset="-122"/>
                <a:ea typeface="仿宋_GB2312" pitchFamily="49" charset="-122"/>
              </a:rPr>
              <a:t>(</a:t>
            </a:r>
            <a:r>
              <a:rPr lang="en-US" altLang="zh-CN" sz="2000" b="1" i="1" dirty="0">
                <a:solidFill>
                  <a:srgbClr val="FFFF00"/>
                </a:solidFill>
                <a:latin typeface="仿宋_GB2312" pitchFamily="49" charset="-122"/>
                <a:ea typeface="仿宋_GB2312" pitchFamily="49" charset="-122"/>
              </a:rPr>
              <a:t>resonance</a:t>
            </a:r>
            <a:r>
              <a:rPr lang="en-US" altLang="zh-CN" sz="2000" b="1" dirty="0">
                <a:solidFill>
                  <a:srgbClr val="FFFF00"/>
                </a:solidFill>
                <a:latin typeface="仿宋_GB2312" pitchFamily="49" charset="-122"/>
                <a:ea typeface="仿宋_GB2312" pitchFamily="49" charset="-122"/>
              </a:rPr>
              <a:t>)</a:t>
            </a:r>
            <a:r>
              <a:rPr lang="zh-CN" altLang="en-US" sz="2000" b="1" dirty="0">
                <a:solidFill>
                  <a:srgbClr val="FFFF00"/>
                </a:solidFill>
                <a:latin typeface="仿宋_GB2312" pitchFamily="49" charset="-122"/>
                <a:ea typeface="仿宋_GB2312" pitchFamily="49" charset="-122"/>
              </a:rPr>
              <a:t>是正弦电路在特定条件下所产生的一种特殊物理现象，谐振现象在无线电和电工技术中得到广泛应用 。</a:t>
            </a:r>
          </a:p>
        </p:txBody>
      </p:sp>
      <p:sp>
        <p:nvSpPr>
          <p:cNvPr id="8" name="Text Box 8">
            <a:extLst>
              <a:ext uri="{FF2B5EF4-FFF2-40B4-BE49-F238E27FC236}">
                <a16:creationId xmlns:a16="http://schemas.microsoft.com/office/drawing/2014/main" id="{274198A0-FA06-45D2-AA4E-D3D4D2F21D50}"/>
              </a:ext>
            </a:extLst>
          </p:cNvPr>
          <p:cNvSpPr txBox="1">
            <a:spLocks noChangeArrowheads="1"/>
          </p:cNvSpPr>
          <p:nvPr/>
        </p:nvSpPr>
        <p:spPr bwMode="auto">
          <a:xfrm>
            <a:off x="1641259" y="2995984"/>
            <a:ext cx="6675157" cy="1135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just" eaLnBrk="1" hangingPunct="1">
              <a:lnSpc>
                <a:spcPct val="150000"/>
              </a:lnSpc>
            </a:pPr>
            <a:r>
              <a:rPr lang="en-US" altLang="zh-CN" sz="2000" b="1" dirty="0">
                <a:solidFill>
                  <a:srgbClr val="FFFF00"/>
                </a:solidFill>
                <a:latin typeface="仿宋_GB2312" pitchFamily="49" charset="-122"/>
                <a:ea typeface="仿宋_GB2312" pitchFamily="49" charset="-122"/>
              </a:rPr>
              <a:t>    </a:t>
            </a:r>
            <a:r>
              <a:rPr lang="zh-CN" altLang="en-US" sz="2000" b="1" dirty="0">
                <a:solidFill>
                  <a:srgbClr val="FFFF00"/>
                </a:solidFill>
                <a:latin typeface="仿宋_GB2312" pitchFamily="49" charset="-122"/>
                <a:ea typeface="仿宋_GB2312" pitchFamily="49" charset="-122"/>
              </a:rPr>
              <a:t>含有</a:t>
            </a:r>
            <a:r>
              <a:rPr lang="en-US" altLang="zh-CN" sz="2000" b="1" dirty="0">
                <a:solidFill>
                  <a:srgbClr val="FFFF00"/>
                </a:solidFill>
                <a:latin typeface="Times New Roman" panose="02020603050405020304" pitchFamily="18" charset="0"/>
                <a:ea typeface="仿宋_GB2312" pitchFamily="49" charset="-122"/>
              </a:rPr>
              <a:t>R</a:t>
            </a:r>
            <a:r>
              <a:rPr lang="zh-CN" altLang="en-US" sz="2000" b="1" dirty="0">
                <a:solidFill>
                  <a:srgbClr val="FFFF00"/>
                </a:solidFill>
                <a:latin typeface="Times New Roman" panose="02020603050405020304" pitchFamily="18" charset="0"/>
                <a:ea typeface="仿宋_GB2312" pitchFamily="49" charset="-122"/>
              </a:rPr>
              <a:t>、</a:t>
            </a:r>
            <a:r>
              <a:rPr lang="en-US" altLang="zh-CN" sz="2000" b="1" i="1" dirty="0">
                <a:solidFill>
                  <a:srgbClr val="FFFF00"/>
                </a:solidFill>
                <a:latin typeface="Times New Roman" panose="02020603050405020304" pitchFamily="18" charset="0"/>
                <a:ea typeface="仿宋_GB2312" pitchFamily="49" charset="-122"/>
              </a:rPr>
              <a:t>L</a:t>
            </a:r>
            <a:r>
              <a:rPr lang="zh-CN" altLang="en-US" sz="2000" b="1" i="1" dirty="0">
                <a:solidFill>
                  <a:srgbClr val="FFFF00"/>
                </a:solidFill>
                <a:latin typeface="Times New Roman" panose="02020603050405020304" pitchFamily="18" charset="0"/>
                <a:ea typeface="仿宋_GB2312" pitchFamily="49" charset="-122"/>
              </a:rPr>
              <a:t>、</a:t>
            </a:r>
            <a:r>
              <a:rPr lang="en-US" altLang="zh-CN" sz="2000" b="1" i="1" dirty="0">
                <a:solidFill>
                  <a:srgbClr val="FFFF00"/>
                </a:solidFill>
                <a:latin typeface="Times New Roman" panose="02020603050405020304" pitchFamily="18" charset="0"/>
                <a:ea typeface="仿宋_GB2312" pitchFamily="49" charset="-122"/>
              </a:rPr>
              <a:t>C</a:t>
            </a:r>
            <a:r>
              <a:rPr lang="zh-CN" altLang="en-US" sz="2000" b="1" dirty="0">
                <a:solidFill>
                  <a:srgbClr val="FFFF00"/>
                </a:solidFill>
                <a:latin typeface="仿宋_GB2312" pitchFamily="49" charset="-122"/>
                <a:ea typeface="仿宋_GB2312" pitchFamily="49" charset="-122"/>
              </a:rPr>
              <a:t>的一端口电路，在特定条件下出现端口</a:t>
            </a:r>
            <a:r>
              <a:rPr lang="zh-CN" altLang="en-US" b="1" u="sng" dirty="0">
                <a:solidFill>
                  <a:schemeClr val="bg1"/>
                </a:solidFill>
                <a:latin typeface="仿宋_GB2312" pitchFamily="49" charset="-122"/>
                <a:ea typeface="仿宋_GB2312" pitchFamily="49" charset="-122"/>
              </a:rPr>
              <a:t>电压、电流 </a:t>
            </a:r>
            <a:r>
              <a:rPr lang="zh-CN" altLang="en-US" b="1" dirty="0">
                <a:solidFill>
                  <a:schemeClr val="bg1"/>
                </a:solidFill>
                <a:latin typeface="仿宋_GB2312" pitchFamily="49" charset="-122"/>
                <a:ea typeface="仿宋_GB2312" pitchFamily="49" charset="-122"/>
              </a:rPr>
              <a:t>同相位</a:t>
            </a:r>
            <a:r>
              <a:rPr lang="zh-CN" altLang="en-US" sz="2000" b="1" dirty="0">
                <a:solidFill>
                  <a:srgbClr val="FFFF00"/>
                </a:solidFill>
                <a:latin typeface="仿宋_GB2312" pitchFamily="49" charset="-122"/>
                <a:ea typeface="仿宋_GB2312" pitchFamily="49" charset="-122"/>
              </a:rPr>
              <a:t>的现象时，称电路发生了谐振。</a:t>
            </a:r>
          </a:p>
        </p:txBody>
      </p:sp>
      <p:sp>
        <p:nvSpPr>
          <p:cNvPr id="9" name="Text Box 9">
            <a:extLst>
              <a:ext uri="{FF2B5EF4-FFF2-40B4-BE49-F238E27FC236}">
                <a16:creationId xmlns:a16="http://schemas.microsoft.com/office/drawing/2014/main" id="{EF340222-F53B-45B7-BC79-FD2233C5F80A}"/>
              </a:ext>
            </a:extLst>
          </p:cNvPr>
          <p:cNvSpPr txBox="1">
            <a:spLocks noChangeArrowheads="1"/>
          </p:cNvSpPr>
          <p:nvPr/>
        </p:nvSpPr>
        <p:spPr bwMode="auto">
          <a:xfrm>
            <a:off x="427829" y="2451904"/>
            <a:ext cx="2092239" cy="46166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dirty="0">
                <a:solidFill>
                  <a:schemeClr val="bg1"/>
                </a:solidFill>
                <a:latin typeface="仿宋_GB2312" pitchFamily="49" charset="-122"/>
                <a:ea typeface="仿宋_GB2312" pitchFamily="49" charset="-122"/>
              </a:rPr>
              <a:t>1. </a:t>
            </a:r>
            <a:r>
              <a:rPr lang="zh-CN" altLang="en-US" b="1" dirty="0">
                <a:solidFill>
                  <a:schemeClr val="bg1"/>
                </a:solidFill>
                <a:latin typeface="仿宋_GB2312" pitchFamily="49" charset="-122"/>
                <a:ea typeface="仿宋_GB2312" pitchFamily="49" charset="-122"/>
              </a:rPr>
              <a:t>谐振的定义</a:t>
            </a:r>
          </a:p>
        </p:txBody>
      </p:sp>
      <p:grpSp>
        <p:nvGrpSpPr>
          <p:cNvPr id="10" name="Group 10">
            <a:extLst>
              <a:ext uri="{FF2B5EF4-FFF2-40B4-BE49-F238E27FC236}">
                <a16:creationId xmlns:a16="http://schemas.microsoft.com/office/drawing/2014/main" id="{0F5DF844-48A4-4FB9-8005-231C04843F53}"/>
              </a:ext>
            </a:extLst>
          </p:cNvPr>
          <p:cNvGrpSpPr>
            <a:grpSpLocks/>
          </p:cNvGrpSpPr>
          <p:nvPr/>
        </p:nvGrpSpPr>
        <p:grpSpPr bwMode="auto">
          <a:xfrm>
            <a:off x="1129929" y="4312610"/>
            <a:ext cx="2092239" cy="1671382"/>
            <a:chOff x="175" y="1812"/>
            <a:chExt cx="1265" cy="1200"/>
          </a:xfrm>
        </p:grpSpPr>
        <p:sp>
          <p:nvSpPr>
            <p:cNvPr id="22539" name="Rectangle 11">
              <a:extLst>
                <a:ext uri="{FF2B5EF4-FFF2-40B4-BE49-F238E27FC236}">
                  <a16:creationId xmlns:a16="http://schemas.microsoft.com/office/drawing/2014/main" id="{04465E90-EF4E-49E5-B149-1CAFB717838D}"/>
                </a:ext>
              </a:extLst>
            </p:cNvPr>
            <p:cNvSpPr>
              <a:spLocks noChangeArrowheads="1"/>
            </p:cNvSpPr>
            <p:nvPr/>
          </p:nvSpPr>
          <p:spPr bwMode="auto">
            <a:xfrm>
              <a:off x="784" y="2028"/>
              <a:ext cx="656" cy="984"/>
            </a:xfrm>
            <a:prstGeom prst="rect">
              <a:avLst/>
            </a:prstGeom>
            <a:solidFill>
              <a:srgbClr val="FF9900"/>
            </a:solidFill>
            <a:ln w="38100">
              <a:solidFill>
                <a:srgbClr val="FFCC00"/>
              </a:solidFill>
              <a:miter lim="800000"/>
              <a:headEnd/>
              <a:tailEnd/>
            </a:ln>
          </p:spPr>
          <p:txBody>
            <a:bodyPr wrap="none"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en-US" b="1">
                <a:solidFill>
                  <a:srgbClr val="FFFF00"/>
                </a:solidFill>
                <a:latin typeface="Arial" panose="020B0604020202020204" pitchFamily="34" charset="0"/>
                <a:ea typeface="仿宋_GB2312" pitchFamily="49" charset="-122"/>
              </a:endParaRPr>
            </a:p>
          </p:txBody>
        </p:sp>
        <p:sp>
          <p:nvSpPr>
            <p:cNvPr id="22540" name="Line 12">
              <a:extLst>
                <a:ext uri="{FF2B5EF4-FFF2-40B4-BE49-F238E27FC236}">
                  <a16:creationId xmlns:a16="http://schemas.microsoft.com/office/drawing/2014/main" id="{1356985F-48AC-4052-BD57-3CB1FA46CEE0}"/>
                </a:ext>
              </a:extLst>
            </p:cNvPr>
            <p:cNvSpPr>
              <a:spLocks noChangeShapeType="1"/>
            </p:cNvSpPr>
            <p:nvPr/>
          </p:nvSpPr>
          <p:spPr bwMode="auto">
            <a:xfrm>
              <a:off x="280" y="2136"/>
              <a:ext cx="5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1" name="Line 13">
              <a:extLst>
                <a:ext uri="{FF2B5EF4-FFF2-40B4-BE49-F238E27FC236}">
                  <a16:creationId xmlns:a16="http://schemas.microsoft.com/office/drawing/2014/main" id="{E78C2761-5463-4853-A6C3-B87386C22774}"/>
                </a:ext>
              </a:extLst>
            </p:cNvPr>
            <p:cNvSpPr>
              <a:spLocks noChangeShapeType="1"/>
            </p:cNvSpPr>
            <p:nvPr/>
          </p:nvSpPr>
          <p:spPr bwMode="auto">
            <a:xfrm>
              <a:off x="280" y="2904"/>
              <a:ext cx="504"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42" name="Text Box 14">
              <a:extLst>
                <a:ext uri="{FF2B5EF4-FFF2-40B4-BE49-F238E27FC236}">
                  <a16:creationId xmlns:a16="http://schemas.microsoft.com/office/drawing/2014/main" id="{81445DD2-70B8-4BE0-AA63-B50C243F4C98}"/>
                </a:ext>
              </a:extLst>
            </p:cNvPr>
            <p:cNvSpPr txBox="1">
              <a:spLocks noChangeArrowheads="1"/>
            </p:cNvSpPr>
            <p:nvPr/>
          </p:nvSpPr>
          <p:spPr bwMode="auto">
            <a:xfrm>
              <a:off x="808" y="2278"/>
              <a:ext cx="585" cy="518"/>
            </a:xfrm>
            <a:prstGeom prst="rect">
              <a:avLst/>
            </a:prstGeom>
            <a:solidFill>
              <a:srgbClr val="FF99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eaLnBrk="1" hangingPunct="1"/>
              <a:r>
                <a:rPr lang="en-US" altLang="zh-CN" b="1" i="1" dirty="0">
                  <a:solidFill>
                    <a:schemeClr val="bg1"/>
                  </a:solidFill>
                  <a:latin typeface="Times New Roman" panose="02020603050405020304" pitchFamily="18" charset="0"/>
                  <a:ea typeface="宋体" panose="02010600030101010101" pitchFamily="2" charset="-122"/>
                </a:rPr>
                <a:t>R,L,C</a:t>
              </a:r>
            </a:p>
            <a:p>
              <a:pPr algn="ctr" eaLnBrk="1" hangingPunct="1"/>
              <a:r>
                <a:rPr lang="zh-CN" altLang="en-US" b="1" dirty="0">
                  <a:solidFill>
                    <a:schemeClr val="bg1"/>
                  </a:solidFill>
                  <a:latin typeface="Times New Roman" panose="02020603050405020304" pitchFamily="18" charset="0"/>
                  <a:ea typeface="宋体" panose="02010600030101010101" pitchFamily="2" charset="-122"/>
                </a:rPr>
                <a:t>电路</a:t>
              </a:r>
              <a:endParaRPr lang="zh-CN" altLang="en-US" b="1" i="1" dirty="0">
                <a:solidFill>
                  <a:schemeClr val="bg1"/>
                </a:solidFill>
                <a:latin typeface="Times New Roman" panose="02020603050405020304" pitchFamily="18" charset="0"/>
                <a:ea typeface="宋体" panose="02010600030101010101" pitchFamily="2" charset="-122"/>
              </a:endParaRPr>
            </a:p>
          </p:txBody>
        </p:sp>
        <p:sp>
          <p:nvSpPr>
            <p:cNvPr id="22543" name="Line 15">
              <a:extLst>
                <a:ext uri="{FF2B5EF4-FFF2-40B4-BE49-F238E27FC236}">
                  <a16:creationId xmlns:a16="http://schemas.microsoft.com/office/drawing/2014/main" id="{EB1EBB42-CEDD-496A-B33B-F70B48F726BA}"/>
                </a:ext>
              </a:extLst>
            </p:cNvPr>
            <p:cNvSpPr>
              <a:spLocks noChangeShapeType="1"/>
            </p:cNvSpPr>
            <p:nvPr/>
          </p:nvSpPr>
          <p:spPr bwMode="auto">
            <a:xfrm>
              <a:off x="199" y="2796"/>
              <a:ext cx="16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6">
              <a:extLst>
                <a:ext uri="{FF2B5EF4-FFF2-40B4-BE49-F238E27FC236}">
                  <a16:creationId xmlns:a16="http://schemas.microsoft.com/office/drawing/2014/main" id="{269F6648-D815-4F41-B3A6-189029775FB6}"/>
                </a:ext>
              </a:extLst>
            </p:cNvPr>
            <p:cNvSpPr>
              <a:spLocks noChangeShapeType="1"/>
            </p:cNvSpPr>
            <p:nvPr/>
          </p:nvSpPr>
          <p:spPr bwMode="auto">
            <a:xfrm>
              <a:off x="199" y="2352"/>
              <a:ext cx="16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17">
              <a:extLst>
                <a:ext uri="{FF2B5EF4-FFF2-40B4-BE49-F238E27FC236}">
                  <a16:creationId xmlns:a16="http://schemas.microsoft.com/office/drawing/2014/main" id="{73F8AD89-0F12-40FD-A365-E99C157673CD}"/>
                </a:ext>
              </a:extLst>
            </p:cNvPr>
            <p:cNvSpPr>
              <a:spLocks noChangeShapeType="1"/>
            </p:cNvSpPr>
            <p:nvPr/>
          </p:nvSpPr>
          <p:spPr bwMode="auto">
            <a:xfrm rot="-5400000">
              <a:off x="199" y="2352"/>
              <a:ext cx="168"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46" name="Object 18">
              <a:extLst>
                <a:ext uri="{FF2B5EF4-FFF2-40B4-BE49-F238E27FC236}">
                  <a16:creationId xmlns:a16="http://schemas.microsoft.com/office/drawing/2014/main" id="{B9EFD48E-E648-4B1B-8941-A638232C7F2D}"/>
                </a:ext>
              </a:extLst>
            </p:cNvPr>
            <p:cNvGraphicFramePr>
              <a:graphicFrameLocks noChangeAspect="1"/>
            </p:cNvGraphicFramePr>
            <p:nvPr/>
          </p:nvGraphicFramePr>
          <p:xfrm>
            <a:off x="175" y="2468"/>
            <a:ext cx="208" cy="256"/>
          </p:xfrm>
          <a:graphic>
            <a:graphicData uri="http://schemas.openxmlformats.org/presentationml/2006/ole">
              <mc:AlternateContent xmlns:mc="http://schemas.openxmlformats.org/markup-compatibility/2006">
                <mc:Choice xmlns:v="urn:schemas-microsoft-com:vml" Requires="v">
                  <p:oleObj spid="_x0000_s370798" name="公式" r:id="rId3" imgW="123803" imgH="161872" progId="Equation.3">
                    <p:embed/>
                  </p:oleObj>
                </mc:Choice>
                <mc:Fallback>
                  <p:oleObj name="公式" r:id="rId3" imgW="123803" imgH="161872" progId="Equation.3">
                    <p:embed/>
                    <p:pic>
                      <p:nvPicPr>
                        <p:cNvPr id="22546" name="Object 18">
                          <a:extLst>
                            <a:ext uri="{FF2B5EF4-FFF2-40B4-BE49-F238E27FC236}">
                              <a16:creationId xmlns:a16="http://schemas.microsoft.com/office/drawing/2014/main" id="{B9EFD48E-E648-4B1B-8941-A638232C7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 y="2468"/>
                          <a:ext cx="20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7" name="Group 19">
              <a:extLst>
                <a:ext uri="{FF2B5EF4-FFF2-40B4-BE49-F238E27FC236}">
                  <a16:creationId xmlns:a16="http://schemas.microsoft.com/office/drawing/2014/main" id="{0E86C5BE-9B5A-4B50-8778-D78DF7EED13C}"/>
                </a:ext>
              </a:extLst>
            </p:cNvPr>
            <p:cNvGrpSpPr>
              <a:grpSpLocks/>
            </p:cNvGrpSpPr>
            <p:nvPr/>
          </p:nvGrpSpPr>
          <p:grpSpPr bwMode="auto">
            <a:xfrm>
              <a:off x="383" y="1812"/>
              <a:ext cx="300" cy="252"/>
              <a:chOff x="2413" y="2340"/>
              <a:chExt cx="300" cy="252"/>
            </a:xfrm>
          </p:grpSpPr>
          <p:sp>
            <p:nvSpPr>
              <p:cNvPr id="22548" name="Line 20">
                <a:extLst>
                  <a:ext uri="{FF2B5EF4-FFF2-40B4-BE49-F238E27FC236}">
                    <a16:creationId xmlns:a16="http://schemas.microsoft.com/office/drawing/2014/main" id="{893280AA-A60E-475A-8F44-89D00F47AF52}"/>
                  </a:ext>
                </a:extLst>
              </p:cNvPr>
              <p:cNvSpPr>
                <a:spLocks noChangeShapeType="1"/>
              </p:cNvSpPr>
              <p:nvPr/>
            </p:nvSpPr>
            <p:spPr bwMode="auto">
              <a:xfrm>
                <a:off x="2413" y="2589"/>
                <a:ext cx="300"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49" name="Object 21">
                <a:extLst>
                  <a:ext uri="{FF2B5EF4-FFF2-40B4-BE49-F238E27FC236}">
                    <a16:creationId xmlns:a16="http://schemas.microsoft.com/office/drawing/2014/main" id="{FCE0E7C2-E3C5-4DA3-8070-9EC303C29918}"/>
                  </a:ext>
                </a:extLst>
              </p:cNvPr>
              <p:cNvGraphicFramePr>
                <a:graphicFrameLocks noChangeAspect="1"/>
              </p:cNvGraphicFramePr>
              <p:nvPr/>
            </p:nvGraphicFramePr>
            <p:xfrm>
              <a:off x="2413" y="2340"/>
              <a:ext cx="166" cy="252"/>
            </p:xfrm>
            <a:graphic>
              <a:graphicData uri="http://schemas.openxmlformats.org/presentationml/2006/ole">
                <mc:AlternateContent xmlns:mc="http://schemas.openxmlformats.org/markup-compatibility/2006">
                  <mc:Choice xmlns:v="urn:schemas-microsoft-com:vml" Requires="v">
                    <p:oleObj spid="_x0000_s370799" name="公式" r:id="rId5" imgW="85738" imgH="152241" progId="Equation.3">
                      <p:embed/>
                    </p:oleObj>
                  </mc:Choice>
                  <mc:Fallback>
                    <p:oleObj name="公式" r:id="rId5" imgW="85738" imgH="152241" progId="Equation.3">
                      <p:embed/>
                      <p:pic>
                        <p:nvPicPr>
                          <p:cNvPr id="22549" name="Object 21">
                            <a:extLst>
                              <a:ext uri="{FF2B5EF4-FFF2-40B4-BE49-F238E27FC236}">
                                <a16:creationId xmlns:a16="http://schemas.microsoft.com/office/drawing/2014/main" id="{FCE0E7C2-E3C5-4DA3-8070-9EC303C29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3" y="2340"/>
                            <a:ext cx="16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2" name="Object 23">
            <a:extLst>
              <a:ext uri="{FF2B5EF4-FFF2-40B4-BE49-F238E27FC236}">
                <a16:creationId xmlns:a16="http://schemas.microsoft.com/office/drawing/2014/main" id="{592EBF42-5B71-4F37-9721-B9979B3009E8}"/>
              </a:ext>
            </a:extLst>
          </p:cNvPr>
          <p:cNvGraphicFramePr>
            <a:graphicFrameLocks noChangeAspect="1"/>
          </p:cNvGraphicFramePr>
          <p:nvPr>
            <p:extLst>
              <p:ext uri="{D42A27DB-BD31-4B8C-83A1-F6EECF244321}">
                <p14:modId xmlns:p14="http://schemas.microsoft.com/office/powerpoint/2010/main" val="4169467545"/>
              </p:ext>
            </p:extLst>
          </p:nvPr>
        </p:nvGraphicFramePr>
        <p:xfrm>
          <a:off x="4067175" y="4437063"/>
          <a:ext cx="2519363" cy="1152177"/>
        </p:xfrm>
        <a:graphic>
          <a:graphicData uri="http://schemas.openxmlformats.org/presentationml/2006/ole">
            <mc:AlternateContent xmlns:mc="http://schemas.openxmlformats.org/markup-compatibility/2006">
              <mc:Choice xmlns:v="urn:schemas-microsoft-com:vml" Requires="v">
                <p:oleObj spid="_x0000_s370800" name="Equation" r:id="rId7" imgW="695145" imgH="381159" progId="Equation.3">
                  <p:embed/>
                </p:oleObj>
              </mc:Choice>
              <mc:Fallback>
                <p:oleObj name="Equation" r:id="rId7" imgW="695145" imgH="381159" progId="Equation.3">
                  <p:embed/>
                  <p:pic>
                    <p:nvPicPr>
                      <p:cNvPr id="22" name="Object 23">
                        <a:extLst>
                          <a:ext uri="{FF2B5EF4-FFF2-40B4-BE49-F238E27FC236}">
                            <a16:creationId xmlns:a16="http://schemas.microsoft.com/office/drawing/2014/main" id="{592EBF42-5B71-4F37-9721-B9979B3009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175" y="4437063"/>
                        <a:ext cx="2519363" cy="1152177"/>
                      </a:xfrm>
                      <a:prstGeom prst="rect">
                        <a:avLst/>
                      </a:prstGeom>
                      <a:noFill/>
                      <a:ln>
                        <a:noFill/>
                      </a:ln>
                      <a:effectLst/>
                    </p:spPr>
                  </p:pic>
                </p:oleObj>
              </mc:Fallback>
            </mc:AlternateContent>
          </a:graphicData>
        </a:graphic>
      </p:graphicFrame>
      <p:sp>
        <p:nvSpPr>
          <p:cNvPr id="23" name="AutoShape 24" descr="信纸">
            <a:extLst>
              <a:ext uri="{FF2B5EF4-FFF2-40B4-BE49-F238E27FC236}">
                <a16:creationId xmlns:a16="http://schemas.microsoft.com/office/drawing/2014/main" id="{5EE70D11-39FD-4FF6-A334-E546C84584F3}"/>
              </a:ext>
            </a:extLst>
          </p:cNvPr>
          <p:cNvSpPr>
            <a:spLocks noChangeArrowheads="1"/>
          </p:cNvSpPr>
          <p:nvPr/>
        </p:nvSpPr>
        <p:spPr bwMode="auto">
          <a:xfrm>
            <a:off x="7524750" y="4437063"/>
            <a:ext cx="936625" cy="935037"/>
          </a:xfrm>
          <a:prstGeom prst="wedgeRoundRectCallout">
            <a:avLst>
              <a:gd name="adj1" fmla="val -149829"/>
              <a:gd name="adj2" fmla="val 23685"/>
              <a:gd name="adj3" fmla="val 16667"/>
            </a:avLst>
          </a:prstGeom>
          <a:blipFill dpi="0" rotWithShape="1">
            <a:blip r:embed="rId9"/>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eaLnBrk="1" hangingPunct="1"/>
            <a:r>
              <a:rPr lang="zh-CN" altLang="en-US" b="1">
                <a:solidFill>
                  <a:srgbClr val="003399"/>
                </a:solidFill>
                <a:latin typeface="Arial" panose="020B0604020202020204" pitchFamily="34" charset="0"/>
                <a:ea typeface="仿宋_GB2312" pitchFamily="49" charset="-122"/>
              </a:rPr>
              <a:t>发生谐振</a:t>
            </a:r>
          </a:p>
        </p:txBody>
      </p:sp>
      <p:sp>
        <p:nvSpPr>
          <p:cNvPr id="22538" name="灯片编号占位符 24">
            <a:extLst>
              <a:ext uri="{FF2B5EF4-FFF2-40B4-BE49-F238E27FC236}">
                <a16:creationId xmlns:a16="http://schemas.microsoft.com/office/drawing/2014/main" id="{123FBCE1-7401-462B-8DEB-65EF3E157D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74ADFC3D-4B0B-4D83-A949-32635B6931CF}" type="slidenum">
              <a:rPr lang="en-US" altLang="ko-KR" sz="1200" smtClean="0"/>
              <a:pPr/>
              <a:t>8</a:t>
            </a:fld>
            <a:endParaRPr lang="en-US" altLang="ko-KR" sz="12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nodeType="withGroup">
                            <p:stCondLst>
                              <p:cond delay="0"/>
                            </p:stCondLst>
                            <p:childTnLst>
                              <p:par>
                                <p:cTn id="12" presetID="1" presetClass="entr" presetSubtype="0" fill="hold" grpId="0" nodeType="afterEffect">
                                  <p:stCondLst>
                                    <p:cond delay="500"/>
                                  </p:stCondLst>
                                  <p:childTnLst>
                                    <p:set>
                                      <p:cBhvr>
                                        <p:cTn id="13" dur="1" fill="hold">
                                          <p:stCondLst>
                                            <p:cond delay="249"/>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nodeType="withGroup">
                            <p:stCondLst>
                              <p:cond delay="0"/>
                            </p:stCondLst>
                            <p:childTnLst>
                              <p:par>
                                <p:cTn id="19" presetID="1" presetClass="entr" presetSubtype="0"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nodeType="withGroup">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autoUpdateAnimBg="0"/>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CA9FF79-2CAB-4AA6-9ABF-E4FEE6AC2F0C}"/>
              </a:ext>
            </a:extLst>
          </p:cNvPr>
          <p:cNvSpPr/>
          <p:nvPr/>
        </p:nvSpPr>
        <p:spPr>
          <a:xfrm>
            <a:off x="283954" y="980728"/>
            <a:ext cx="8714698" cy="5307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5" name="Group 3">
            <a:extLst>
              <a:ext uri="{FF2B5EF4-FFF2-40B4-BE49-F238E27FC236}">
                <a16:creationId xmlns:a16="http://schemas.microsoft.com/office/drawing/2014/main" id="{6D05138B-B87F-4E4D-8B5B-CFEBF9676164}"/>
              </a:ext>
            </a:extLst>
          </p:cNvPr>
          <p:cNvGrpSpPr>
            <a:grpSpLocks/>
          </p:cNvGrpSpPr>
          <p:nvPr/>
        </p:nvGrpSpPr>
        <p:grpSpPr bwMode="auto">
          <a:xfrm>
            <a:off x="5023097" y="1082556"/>
            <a:ext cx="2522538" cy="2230438"/>
            <a:chOff x="364" y="1831"/>
            <a:chExt cx="1706" cy="1601"/>
          </a:xfrm>
        </p:grpSpPr>
        <p:grpSp>
          <p:nvGrpSpPr>
            <p:cNvPr id="23567" name="Group 4">
              <a:extLst>
                <a:ext uri="{FF2B5EF4-FFF2-40B4-BE49-F238E27FC236}">
                  <a16:creationId xmlns:a16="http://schemas.microsoft.com/office/drawing/2014/main" id="{BA826498-D059-48C6-AAFD-244C6324B80D}"/>
                </a:ext>
              </a:extLst>
            </p:cNvPr>
            <p:cNvGrpSpPr>
              <a:grpSpLocks/>
            </p:cNvGrpSpPr>
            <p:nvPr/>
          </p:nvGrpSpPr>
          <p:grpSpPr bwMode="auto">
            <a:xfrm>
              <a:off x="1356" y="3126"/>
              <a:ext cx="258" cy="91"/>
              <a:chOff x="1351" y="3976"/>
              <a:chExt cx="174" cy="93"/>
            </a:xfrm>
          </p:grpSpPr>
          <p:sp>
            <p:nvSpPr>
              <p:cNvPr id="23590" name="Line 5">
                <a:extLst>
                  <a:ext uri="{FF2B5EF4-FFF2-40B4-BE49-F238E27FC236}">
                    <a16:creationId xmlns:a16="http://schemas.microsoft.com/office/drawing/2014/main" id="{B0407AA5-6962-4F96-812F-53003E1991BD}"/>
                  </a:ext>
                </a:extLst>
              </p:cNvPr>
              <p:cNvSpPr>
                <a:spLocks noChangeShapeType="1"/>
              </p:cNvSpPr>
              <p:nvPr/>
            </p:nvSpPr>
            <p:spPr bwMode="auto">
              <a:xfrm>
                <a:off x="1351" y="3976"/>
                <a:ext cx="174"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Line 6">
                <a:extLst>
                  <a:ext uri="{FF2B5EF4-FFF2-40B4-BE49-F238E27FC236}">
                    <a16:creationId xmlns:a16="http://schemas.microsoft.com/office/drawing/2014/main" id="{A5B2E346-4C53-46C8-8F1A-8154A168C83A}"/>
                  </a:ext>
                </a:extLst>
              </p:cNvPr>
              <p:cNvSpPr>
                <a:spLocks noChangeShapeType="1"/>
              </p:cNvSpPr>
              <p:nvPr/>
            </p:nvSpPr>
            <p:spPr bwMode="auto">
              <a:xfrm>
                <a:off x="1351" y="4068"/>
                <a:ext cx="174"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568" name="Line 7">
              <a:extLst>
                <a:ext uri="{FF2B5EF4-FFF2-40B4-BE49-F238E27FC236}">
                  <a16:creationId xmlns:a16="http://schemas.microsoft.com/office/drawing/2014/main" id="{9BAC2761-945E-4298-A0C2-8A2196D19801}"/>
                </a:ext>
              </a:extLst>
            </p:cNvPr>
            <p:cNvSpPr>
              <a:spLocks noChangeShapeType="1"/>
            </p:cNvSpPr>
            <p:nvPr/>
          </p:nvSpPr>
          <p:spPr bwMode="auto">
            <a:xfrm>
              <a:off x="1487" y="2928"/>
              <a:ext cx="1" cy="204"/>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8">
              <a:extLst>
                <a:ext uri="{FF2B5EF4-FFF2-40B4-BE49-F238E27FC236}">
                  <a16:creationId xmlns:a16="http://schemas.microsoft.com/office/drawing/2014/main" id="{65CE7198-0712-4142-AB24-E810EBE62BD4}"/>
                </a:ext>
              </a:extLst>
            </p:cNvPr>
            <p:cNvSpPr>
              <a:spLocks noChangeShapeType="1"/>
            </p:cNvSpPr>
            <p:nvPr/>
          </p:nvSpPr>
          <p:spPr bwMode="auto">
            <a:xfrm>
              <a:off x="1488" y="3216"/>
              <a:ext cx="0" cy="192"/>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Line 9">
              <a:extLst>
                <a:ext uri="{FF2B5EF4-FFF2-40B4-BE49-F238E27FC236}">
                  <a16:creationId xmlns:a16="http://schemas.microsoft.com/office/drawing/2014/main" id="{C59BB1DA-35DD-41AC-B79D-E1F35719C4E0}"/>
                </a:ext>
              </a:extLst>
            </p:cNvPr>
            <p:cNvSpPr>
              <a:spLocks noChangeShapeType="1"/>
            </p:cNvSpPr>
            <p:nvPr/>
          </p:nvSpPr>
          <p:spPr bwMode="auto">
            <a:xfrm>
              <a:off x="516" y="3402"/>
              <a:ext cx="972"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10">
              <a:extLst>
                <a:ext uri="{FF2B5EF4-FFF2-40B4-BE49-F238E27FC236}">
                  <a16:creationId xmlns:a16="http://schemas.microsoft.com/office/drawing/2014/main" id="{613D3B6E-0E98-4506-8FCF-C3F273ADF614}"/>
                </a:ext>
              </a:extLst>
            </p:cNvPr>
            <p:cNvSpPr>
              <a:spLocks noChangeShapeType="1"/>
            </p:cNvSpPr>
            <p:nvPr/>
          </p:nvSpPr>
          <p:spPr bwMode="auto">
            <a:xfrm>
              <a:off x="516" y="2358"/>
              <a:ext cx="348" cy="0"/>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Line 11">
              <a:extLst>
                <a:ext uri="{FF2B5EF4-FFF2-40B4-BE49-F238E27FC236}">
                  <a16:creationId xmlns:a16="http://schemas.microsoft.com/office/drawing/2014/main" id="{3EE6309C-162E-4F07-997F-4DD1786BA108}"/>
                </a:ext>
              </a:extLst>
            </p:cNvPr>
            <p:cNvSpPr>
              <a:spLocks noChangeShapeType="1"/>
            </p:cNvSpPr>
            <p:nvPr/>
          </p:nvSpPr>
          <p:spPr bwMode="auto">
            <a:xfrm flipV="1">
              <a:off x="1488" y="2352"/>
              <a:ext cx="0" cy="198"/>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73" name="Object 12">
              <a:extLst>
                <a:ext uri="{FF2B5EF4-FFF2-40B4-BE49-F238E27FC236}">
                  <a16:creationId xmlns:a16="http://schemas.microsoft.com/office/drawing/2014/main" id="{A6ABE609-37F5-4D41-904F-4B63A6FA09CB}"/>
                </a:ext>
              </a:extLst>
            </p:cNvPr>
            <p:cNvGraphicFramePr>
              <a:graphicFrameLocks noChangeAspect="1"/>
            </p:cNvGraphicFramePr>
            <p:nvPr/>
          </p:nvGraphicFramePr>
          <p:xfrm>
            <a:off x="516" y="1831"/>
            <a:ext cx="159" cy="419"/>
          </p:xfrm>
          <a:graphic>
            <a:graphicData uri="http://schemas.openxmlformats.org/presentationml/2006/ole">
              <mc:AlternateContent xmlns:mc="http://schemas.openxmlformats.org/markup-compatibility/2006">
                <mc:Choice xmlns:v="urn:schemas-microsoft-com:vml" Requires="v">
                  <p:oleObj spid="_x0000_s371893" name="公式" r:id="rId3" imgW="85738" imgH="295222" progId="Equation.3">
                    <p:embed/>
                  </p:oleObj>
                </mc:Choice>
                <mc:Fallback>
                  <p:oleObj name="公式" r:id="rId3" imgW="85738" imgH="295222" progId="Equation.3">
                    <p:embed/>
                    <p:pic>
                      <p:nvPicPr>
                        <p:cNvPr id="23573" name="Object 12">
                          <a:extLst>
                            <a:ext uri="{FF2B5EF4-FFF2-40B4-BE49-F238E27FC236}">
                              <a16:creationId xmlns:a16="http://schemas.microsoft.com/office/drawing/2014/main" id="{A6ABE609-37F5-4D41-904F-4B63A6FA0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 y="1831"/>
                          <a:ext cx="159"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4" name="Text Box 13">
              <a:extLst>
                <a:ext uri="{FF2B5EF4-FFF2-40B4-BE49-F238E27FC236}">
                  <a16:creationId xmlns:a16="http://schemas.microsoft.com/office/drawing/2014/main" id="{FF085124-C424-40E2-B187-C341E3D33F28}"/>
                </a:ext>
              </a:extLst>
            </p:cNvPr>
            <p:cNvSpPr txBox="1">
              <a:spLocks noChangeArrowheads="1"/>
            </p:cNvSpPr>
            <p:nvPr/>
          </p:nvSpPr>
          <p:spPr bwMode="auto">
            <a:xfrm>
              <a:off x="888" y="202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i="1">
                  <a:solidFill>
                    <a:schemeClr val="bg1"/>
                  </a:solidFill>
                  <a:latin typeface="Times New Roman" panose="02020603050405020304" pitchFamily="18" charset="0"/>
                  <a:ea typeface="宋体" panose="02010600030101010101" pitchFamily="2" charset="-122"/>
                </a:rPr>
                <a:t>R</a:t>
              </a:r>
            </a:p>
          </p:txBody>
        </p:sp>
        <p:sp>
          <p:nvSpPr>
            <p:cNvPr id="23575" name="Text Box 14">
              <a:extLst>
                <a:ext uri="{FF2B5EF4-FFF2-40B4-BE49-F238E27FC236}">
                  <a16:creationId xmlns:a16="http://schemas.microsoft.com/office/drawing/2014/main" id="{E5A217BB-64F4-4107-A421-1599DB321B64}"/>
                </a:ext>
              </a:extLst>
            </p:cNvPr>
            <p:cNvSpPr txBox="1">
              <a:spLocks noChangeArrowheads="1"/>
            </p:cNvSpPr>
            <p:nvPr/>
          </p:nvSpPr>
          <p:spPr bwMode="auto">
            <a:xfrm>
              <a:off x="1584" y="2550"/>
              <a:ext cx="4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a:solidFill>
                    <a:schemeClr val="bg1"/>
                  </a:solidFill>
                  <a:latin typeface="Times New Roman" panose="02020603050405020304" pitchFamily="18" charset="0"/>
                  <a:ea typeface="宋体" panose="02010600030101010101" pitchFamily="2" charset="-122"/>
                </a:rPr>
                <a:t>j</a:t>
              </a:r>
              <a:r>
                <a:rPr lang="en-US" altLang="zh-CN" b="1" i="1">
                  <a:solidFill>
                    <a:schemeClr val="bg1"/>
                  </a:solidFill>
                  <a:latin typeface="Times New Roman" panose="02020603050405020304" pitchFamily="18" charset="0"/>
                  <a:ea typeface="宋体" panose="02010600030101010101" pitchFamily="2" charset="-122"/>
                  <a:sym typeface="Symbol" panose="05050102010706020507" pitchFamily="18" charset="2"/>
                </a:rPr>
                <a:t> </a:t>
              </a:r>
              <a:r>
                <a:rPr lang="en-US" altLang="zh-CN" b="1" i="1">
                  <a:solidFill>
                    <a:schemeClr val="bg1"/>
                  </a:solidFill>
                  <a:latin typeface="Times New Roman" panose="02020603050405020304" pitchFamily="18" charset="0"/>
                  <a:ea typeface="宋体" panose="02010600030101010101" pitchFamily="2" charset="-122"/>
                </a:rPr>
                <a:t>L</a:t>
              </a:r>
            </a:p>
          </p:txBody>
        </p:sp>
        <p:sp>
          <p:nvSpPr>
            <p:cNvPr id="23576" name="Line 15">
              <a:extLst>
                <a:ext uri="{FF2B5EF4-FFF2-40B4-BE49-F238E27FC236}">
                  <a16:creationId xmlns:a16="http://schemas.microsoft.com/office/drawing/2014/main" id="{24909C0F-ACEF-4010-B2C9-8DA2DD2D38E6}"/>
                </a:ext>
              </a:extLst>
            </p:cNvPr>
            <p:cNvSpPr>
              <a:spLocks noChangeShapeType="1"/>
            </p:cNvSpPr>
            <p:nvPr/>
          </p:nvSpPr>
          <p:spPr bwMode="auto">
            <a:xfrm>
              <a:off x="1152" y="2352"/>
              <a:ext cx="336" cy="6"/>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Line 16">
              <a:extLst>
                <a:ext uri="{FF2B5EF4-FFF2-40B4-BE49-F238E27FC236}">
                  <a16:creationId xmlns:a16="http://schemas.microsoft.com/office/drawing/2014/main" id="{0EC603B3-4B16-4C8B-AFA1-8F306CB7ABD8}"/>
                </a:ext>
              </a:extLst>
            </p:cNvPr>
            <p:cNvSpPr>
              <a:spLocks noChangeShapeType="1"/>
            </p:cNvSpPr>
            <p:nvPr/>
          </p:nvSpPr>
          <p:spPr bwMode="auto">
            <a:xfrm>
              <a:off x="480" y="2264"/>
              <a:ext cx="288" cy="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Text Box 17">
              <a:extLst>
                <a:ext uri="{FF2B5EF4-FFF2-40B4-BE49-F238E27FC236}">
                  <a16:creationId xmlns:a16="http://schemas.microsoft.com/office/drawing/2014/main" id="{31AD29FC-D78B-4F0B-9775-C5626630C625}"/>
                </a:ext>
              </a:extLst>
            </p:cNvPr>
            <p:cNvSpPr txBox="1">
              <a:spLocks noChangeArrowheads="1"/>
            </p:cNvSpPr>
            <p:nvPr/>
          </p:nvSpPr>
          <p:spPr bwMode="auto">
            <a:xfrm>
              <a:off x="374" y="237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a:solidFill>
                    <a:schemeClr val="bg1"/>
                  </a:solidFill>
                  <a:latin typeface="Times New Roman" panose="02020603050405020304" pitchFamily="18" charset="0"/>
                  <a:ea typeface="宋体" panose="02010600030101010101" pitchFamily="2" charset="-122"/>
                </a:rPr>
                <a:t>+</a:t>
              </a:r>
            </a:p>
          </p:txBody>
        </p:sp>
        <p:sp>
          <p:nvSpPr>
            <p:cNvPr id="23579" name="Text Box 18">
              <a:extLst>
                <a:ext uri="{FF2B5EF4-FFF2-40B4-BE49-F238E27FC236}">
                  <a16:creationId xmlns:a16="http://schemas.microsoft.com/office/drawing/2014/main" id="{6B989D3B-4F2C-4E71-B200-06B172BC0169}"/>
                </a:ext>
              </a:extLst>
            </p:cNvPr>
            <p:cNvSpPr txBox="1">
              <a:spLocks noChangeArrowheads="1"/>
            </p:cNvSpPr>
            <p:nvPr/>
          </p:nvSpPr>
          <p:spPr bwMode="auto">
            <a:xfrm>
              <a:off x="364" y="29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a:solidFill>
                    <a:schemeClr val="bg1"/>
                  </a:solidFill>
                  <a:latin typeface="Times New Roman" panose="02020603050405020304" pitchFamily="18" charset="0"/>
                  <a:ea typeface="宋体" panose="02010600030101010101" pitchFamily="2" charset="-122"/>
                </a:rPr>
                <a:t>_</a:t>
              </a:r>
            </a:p>
          </p:txBody>
        </p:sp>
        <p:grpSp>
          <p:nvGrpSpPr>
            <p:cNvPr id="23580" name="Group 19">
              <a:extLst>
                <a:ext uri="{FF2B5EF4-FFF2-40B4-BE49-F238E27FC236}">
                  <a16:creationId xmlns:a16="http://schemas.microsoft.com/office/drawing/2014/main" id="{4DAD7576-96D3-4151-B3EC-60A4B2783BC7}"/>
                </a:ext>
              </a:extLst>
            </p:cNvPr>
            <p:cNvGrpSpPr>
              <a:grpSpLocks/>
            </p:cNvGrpSpPr>
            <p:nvPr/>
          </p:nvGrpSpPr>
          <p:grpSpPr bwMode="auto">
            <a:xfrm rot="5400000">
              <a:off x="1327" y="2711"/>
              <a:ext cx="379" cy="57"/>
              <a:chOff x="1200" y="1584"/>
              <a:chExt cx="379" cy="45"/>
            </a:xfrm>
          </p:grpSpPr>
          <p:sp>
            <p:nvSpPr>
              <p:cNvPr id="23586" name="Arc 20">
                <a:extLst>
                  <a:ext uri="{FF2B5EF4-FFF2-40B4-BE49-F238E27FC236}">
                    <a16:creationId xmlns:a16="http://schemas.microsoft.com/office/drawing/2014/main" id="{21ECC9FD-A72D-40CB-ADAA-77F770E9C154}"/>
                  </a:ext>
                </a:extLst>
              </p:cNvPr>
              <p:cNvSpPr>
                <a:spLocks/>
              </p:cNvSpPr>
              <p:nvPr/>
            </p:nvSpPr>
            <p:spPr bwMode="auto">
              <a:xfrm rot="5400000" flipH="1" flipV="1">
                <a:off x="1223"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7" name="Arc 21">
                <a:extLst>
                  <a:ext uri="{FF2B5EF4-FFF2-40B4-BE49-F238E27FC236}">
                    <a16:creationId xmlns:a16="http://schemas.microsoft.com/office/drawing/2014/main" id="{E7163874-CAD9-414E-9874-F5E9D4720163}"/>
                  </a:ext>
                </a:extLst>
              </p:cNvPr>
              <p:cNvSpPr>
                <a:spLocks/>
              </p:cNvSpPr>
              <p:nvPr/>
            </p:nvSpPr>
            <p:spPr bwMode="auto">
              <a:xfrm rot="5400000" flipH="1" flipV="1">
                <a:off x="1319"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8" name="Arc 22">
                <a:extLst>
                  <a:ext uri="{FF2B5EF4-FFF2-40B4-BE49-F238E27FC236}">
                    <a16:creationId xmlns:a16="http://schemas.microsoft.com/office/drawing/2014/main" id="{64167E31-D17A-426F-8314-8A835029FC8B}"/>
                  </a:ext>
                </a:extLst>
              </p:cNvPr>
              <p:cNvSpPr>
                <a:spLocks/>
              </p:cNvSpPr>
              <p:nvPr/>
            </p:nvSpPr>
            <p:spPr bwMode="auto">
              <a:xfrm rot="5400000" flipH="1" flipV="1">
                <a:off x="1415"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89" name="Arc 23">
                <a:extLst>
                  <a:ext uri="{FF2B5EF4-FFF2-40B4-BE49-F238E27FC236}">
                    <a16:creationId xmlns:a16="http://schemas.microsoft.com/office/drawing/2014/main" id="{878211D9-8671-4113-B88B-F42F2099F91C}"/>
                  </a:ext>
                </a:extLst>
              </p:cNvPr>
              <p:cNvSpPr>
                <a:spLocks/>
              </p:cNvSpPr>
              <p:nvPr/>
            </p:nvSpPr>
            <p:spPr bwMode="auto">
              <a:xfrm rot="5400000" flipH="1" flipV="1">
                <a:off x="1511"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3581" name="Oval 24">
              <a:extLst>
                <a:ext uri="{FF2B5EF4-FFF2-40B4-BE49-F238E27FC236}">
                  <a16:creationId xmlns:a16="http://schemas.microsoft.com/office/drawing/2014/main" id="{CAAE7508-3447-4B57-A65F-ECFB0EFCC0A4}"/>
                </a:ext>
              </a:extLst>
            </p:cNvPr>
            <p:cNvSpPr>
              <a:spLocks noChangeArrowheads="1"/>
            </p:cNvSpPr>
            <p:nvPr/>
          </p:nvSpPr>
          <p:spPr bwMode="auto">
            <a:xfrm>
              <a:off x="468" y="3372"/>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en-US" b="1">
                <a:solidFill>
                  <a:srgbClr val="FFFF00"/>
                </a:solidFill>
                <a:latin typeface="Arial" panose="020B0604020202020204" pitchFamily="34" charset="0"/>
                <a:ea typeface="仿宋_GB2312" pitchFamily="49" charset="-122"/>
              </a:endParaRPr>
            </a:p>
          </p:txBody>
        </p:sp>
        <p:sp>
          <p:nvSpPr>
            <p:cNvPr id="23582" name="Oval 25">
              <a:extLst>
                <a:ext uri="{FF2B5EF4-FFF2-40B4-BE49-F238E27FC236}">
                  <a16:creationId xmlns:a16="http://schemas.microsoft.com/office/drawing/2014/main" id="{F931E26D-6E4B-45A5-A59E-634CC7691277}"/>
                </a:ext>
              </a:extLst>
            </p:cNvPr>
            <p:cNvSpPr>
              <a:spLocks noChangeArrowheads="1"/>
            </p:cNvSpPr>
            <p:nvPr/>
          </p:nvSpPr>
          <p:spPr bwMode="auto">
            <a:xfrm>
              <a:off x="468" y="2328"/>
              <a:ext cx="48" cy="48"/>
            </a:xfrm>
            <a:prstGeom prst="ellipse">
              <a:avLst/>
            </a:prstGeom>
            <a:noFill/>
            <a:ln w="38100">
              <a:solidFill>
                <a:srgbClr val="FF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en-US" b="1">
                <a:solidFill>
                  <a:srgbClr val="FFFF00"/>
                </a:solidFill>
                <a:latin typeface="Arial" panose="020B0604020202020204" pitchFamily="34" charset="0"/>
                <a:ea typeface="仿宋_GB2312" pitchFamily="49" charset="-122"/>
              </a:endParaRPr>
            </a:p>
          </p:txBody>
        </p:sp>
        <p:sp>
          <p:nvSpPr>
            <p:cNvPr id="23583" name="Rectangle 26">
              <a:extLst>
                <a:ext uri="{FF2B5EF4-FFF2-40B4-BE49-F238E27FC236}">
                  <a16:creationId xmlns:a16="http://schemas.microsoft.com/office/drawing/2014/main" id="{72FB5FC6-948D-46E1-A684-7D0F18FFA2E2}"/>
                </a:ext>
              </a:extLst>
            </p:cNvPr>
            <p:cNvSpPr>
              <a:spLocks noChangeArrowheads="1"/>
            </p:cNvSpPr>
            <p:nvPr/>
          </p:nvSpPr>
          <p:spPr bwMode="auto">
            <a:xfrm>
              <a:off x="864" y="2306"/>
              <a:ext cx="295" cy="113"/>
            </a:xfrm>
            <a:prstGeom prst="rect">
              <a:avLst/>
            </a:prstGeom>
            <a:solidFill>
              <a:srgbClr val="FF9900"/>
            </a:solidFill>
            <a:ln w="28575">
              <a:solidFill>
                <a:srgbClr val="FF9900"/>
              </a:solidFill>
              <a:miter lim="800000"/>
              <a:headEnd/>
              <a:tailEnd/>
            </a:ln>
          </p:spPr>
          <p:txBody>
            <a:bodyPr wrap="none" anchor="ct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en-US" b="1">
                <a:solidFill>
                  <a:srgbClr val="FFFF00"/>
                </a:solidFill>
                <a:latin typeface="Arial" panose="020B0604020202020204" pitchFamily="34" charset="0"/>
                <a:ea typeface="仿宋_GB2312" pitchFamily="49" charset="-122"/>
              </a:endParaRPr>
            </a:p>
          </p:txBody>
        </p:sp>
        <p:graphicFrame>
          <p:nvGraphicFramePr>
            <p:cNvPr id="23584" name="Object 27">
              <a:extLst>
                <a:ext uri="{FF2B5EF4-FFF2-40B4-BE49-F238E27FC236}">
                  <a16:creationId xmlns:a16="http://schemas.microsoft.com/office/drawing/2014/main" id="{0A1B1123-0BB9-4F06-8B2D-21F9D14F30B2}"/>
                </a:ext>
              </a:extLst>
            </p:cNvPr>
            <p:cNvGraphicFramePr>
              <a:graphicFrameLocks noChangeAspect="1"/>
            </p:cNvGraphicFramePr>
            <p:nvPr/>
          </p:nvGraphicFramePr>
          <p:xfrm>
            <a:off x="1622" y="2908"/>
            <a:ext cx="448" cy="524"/>
          </p:xfrm>
          <a:graphic>
            <a:graphicData uri="http://schemas.openxmlformats.org/presentationml/2006/ole">
              <mc:AlternateContent xmlns:mc="http://schemas.openxmlformats.org/markup-compatibility/2006">
                <mc:Choice xmlns:v="urn:schemas-microsoft-com:vml" Requires="v">
                  <p:oleObj spid="_x0000_s371894" name="公式" r:id="rId5" imgW="333344" imgH="390419" progId="Equation.3">
                    <p:embed/>
                  </p:oleObj>
                </mc:Choice>
                <mc:Fallback>
                  <p:oleObj name="公式" r:id="rId5" imgW="333344" imgH="390419" progId="Equation.3">
                    <p:embed/>
                    <p:pic>
                      <p:nvPicPr>
                        <p:cNvPr id="23584" name="Object 27">
                          <a:extLst>
                            <a:ext uri="{FF2B5EF4-FFF2-40B4-BE49-F238E27FC236}">
                              <a16:creationId xmlns:a16="http://schemas.microsoft.com/office/drawing/2014/main" id="{0A1B1123-0BB9-4F06-8B2D-21F9D14F30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 y="2908"/>
                          <a:ext cx="448"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85" name="Object 28">
              <a:extLst>
                <a:ext uri="{FF2B5EF4-FFF2-40B4-BE49-F238E27FC236}">
                  <a16:creationId xmlns:a16="http://schemas.microsoft.com/office/drawing/2014/main" id="{130AD355-C06B-4AEF-815E-35DEC4B8584D}"/>
                </a:ext>
              </a:extLst>
            </p:cNvPr>
            <p:cNvGraphicFramePr>
              <a:graphicFrameLocks noChangeAspect="1"/>
            </p:cNvGraphicFramePr>
            <p:nvPr/>
          </p:nvGraphicFramePr>
          <p:xfrm>
            <a:off x="380" y="2610"/>
            <a:ext cx="207" cy="433"/>
          </p:xfrm>
          <a:graphic>
            <a:graphicData uri="http://schemas.openxmlformats.org/presentationml/2006/ole">
              <mc:AlternateContent xmlns:mc="http://schemas.openxmlformats.org/markup-compatibility/2006">
                <mc:Choice xmlns:v="urn:schemas-microsoft-com:vml" Requires="v">
                  <p:oleObj spid="_x0000_s371895" name="公式" r:id="rId7" imgW="123803" imgH="304853" progId="Equation.3">
                    <p:embed/>
                  </p:oleObj>
                </mc:Choice>
                <mc:Fallback>
                  <p:oleObj name="公式" r:id="rId7" imgW="123803" imgH="304853" progId="Equation.3">
                    <p:embed/>
                    <p:pic>
                      <p:nvPicPr>
                        <p:cNvPr id="23585" name="Object 28">
                          <a:extLst>
                            <a:ext uri="{FF2B5EF4-FFF2-40B4-BE49-F238E27FC236}">
                              <a16:creationId xmlns:a16="http://schemas.microsoft.com/office/drawing/2014/main" id="{130AD355-C06B-4AEF-815E-35DEC4B858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 y="2610"/>
                          <a:ext cx="20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 name="Text Box 30">
            <a:extLst>
              <a:ext uri="{FF2B5EF4-FFF2-40B4-BE49-F238E27FC236}">
                <a16:creationId xmlns:a16="http://schemas.microsoft.com/office/drawing/2014/main" id="{ADD1E062-2867-4803-81D8-578977381ACE}"/>
              </a:ext>
            </a:extLst>
          </p:cNvPr>
          <p:cNvSpPr txBox="1">
            <a:spLocks noChangeArrowheads="1"/>
          </p:cNvSpPr>
          <p:nvPr/>
        </p:nvSpPr>
        <p:spPr bwMode="auto">
          <a:xfrm>
            <a:off x="467544" y="2068696"/>
            <a:ext cx="2520660" cy="519113"/>
          </a:xfrm>
          <a:prstGeom prst="rect">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sz="2800" b="1" dirty="0">
                <a:solidFill>
                  <a:schemeClr val="bg1"/>
                </a:solidFill>
                <a:latin typeface="仿宋_GB2312" pitchFamily="49" charset="-122"/>
                <a:ea typeface="仿宋_GB2312" pitchFamily="49" charset="-122"/>
              </a:rPr>
              <a:t>2.  </a:t>
            </a:r>
            <a:r>
              <a:rPr lang="zh-CN" altLang="en-US" sz="2800" b="1" dirty="0">
                <a:solidFill>
                  <a:schemeClr val="bg1"/>
                </a:solidFill>
                <a:latin typeface="仿宋_GB2312" pitchFamily="49" charset="-122"/>
                <a:ea typeface="仿宋_GB2312" pitchFamily="49" charset="-122"/>
              </a:rPr>
              <a:t>串联谐振</a:t>
            </a:r>
          </a:p>
        </p:txBody>
      </p:sp>
      <p:sp>
        <p:nvSpPr>
          <p:cNvPr id="23566" name="灯片编号占位符 59">
            <a:extLst>
              <a:ext uri="{FF2B5EF4-FFF2-40B4-BE49-F238E27FC236}">
                <a16:creationId xmlns:a16="http://schemas.microsoft.com/office/drawing/2014/main" id="{4F225829-6D5C-4A11-B3D8-A8047A1894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fld id="{4F65E4E8-430B-41C6-85EA-81F8AC782731}" type="slidenum">
              <a:rPr lang="en-US" altLang="ko-KR" sz="1200" smtClean="0"/>
              <a:pPr/>
              <a:t>9</a:t>
            </a:fld>
            <a:endParaRPr lang="en-US" altLang="ko-KR" sz="1200"/>
          </a:p>
        </p:txBody>
      </p:sp>
      <p:sp>
        <p:nvSpPr>
          <p:cNvPr id="41" name="Text Box 30">
            <a:extLst>
              <a:ext uri="{FF2B5EF4-FFF2-40B4-BE49-F238E27FC236}">
                <a16:creationId xmlns:a16="http://schemas.microsoft.com/office/drawing/2014/main" id="{343955AB-4F16-43F4-9788-867B1D79CC5D}"/>
              </a:ext>
            </a:extLst>
          </p:cNvPr>
          <p:cNvSpPr txBox="1">
            <a:spLocks noChangeArrowheads="1"/>
          </p:cNvSpPr>
          <p:nvPr/>
        </p:nvSpPr>
        <p:spPr bwMode="auto">
          <a:xfrm>
            <a:off x="667771" y="4656812"/>
            <a:ext cx="2715168" cy="519113"/>
          </a:xfrm>
          <a:prstGeom prst="rect">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zh-CN" altLang="en-US" sz="2800" b="1" dirty="0">
                <a:solidFill>
                  <a:schemeClr val="bg1"/>
                </a:solidFill>
                <a:latin typeface="仿宋_GB2312" pitchFamily="49" charset="-122"/>
                <a:ea typeface="仿宋_GB2312" pitchFamily="49" charset="-122"/>
              </a:rPr>
              <a:t>３　并联谐振</a:t>
            </a:r>
          </a:p>
        </p:txBody>
      </p:sp>
      <p:grpSp>
        <p:nvGrpSpPr>
          <p:cNvPr id="42" name="Group 10">
            <a:extLst>
              <a:ext uri="{FF2B5EF4-FFF2-40B4-BE49-F238E27FC236}">
                <a16:creationId xmlns:a16="http://schemas.microsoft.com/office/drawing/2014/main" id="{33CF5501-60A4-4E9C-A9E8-5A4DC0E1DDEF}"/>
              </a:ext>
            </a:extLst>
          </p:cNvPr>
          <p:cNvGrpSpPr>
            <a:grpSpLocks/>
          </p:cNvGrpSpPr>
          <p:nvPr/>
        </p:nvGrpSpPr>
        <p:grpSpPr bwMode="auto">
          <a:xfrm>
            <a:off x="4402114" y="4355383"/>
            <a:ext cx="3513137" cy="1447800"/>
            <a:chOff x="1608" y="1380"/>
            <a:chExt cx="2213" cy="912"/>
          </a:xfrm>
        </p:grpSpPr>
        <p:sp>
          <p:nvSpPr>
            <p:cNvPr id="43" name="Text Box 11">
              <a:extLst>
                <a:ext uri="{FF2B5EF4-FFF2-40B4-BE49-F238E27FC236}">
                  <a16:creationId xmlns:a16="http://schemas.microsoft.com/office/drawing/2014/main" id="{627546B5-8A6A-42A7-8E38-17CCFB0538E8}"/>
                </a:ext>
              </a:extLst>
            </p:cNvPr>
            <p:cNvSpPr txBox="1">
              <a:spLocks noChangeArrowheads="1"/>
            </p:cNvSpPr>
            <p:nvPr/>
          </p:nvSpPr>
          <p:spPr bwMode="auto">
            <a:xfrm>
              <a:off x="2304" y="138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a:spcBef>
                  <a:spcPct val="50000"/>
                </a:spcBef>
              </a:pPr>
              <a:r>
                <a:rPr lang="en-US" altLang="zh-CN" b="1">
                  <a:solidFill>
                    <a:schemeClr val="bg1"/>
                  </a:solidFill>
                  <a:latin typeface="Times New Roman" panose="02020603050405020304" pitchFamily="18" charset="0"/>
                  <a:ea typeface="宋体" panose="02010600030101010101" pitchFamily="2" charset="-122"/>
                  <a:sym typeface="Symbol" panose="05050102010706020507" pitchFamily="18" charset="2"/>
                </a:rPr>
                <a:t>+</a:t>
              </a:r>
            </a:p>
          </p:txBody>
        </p:sp>
        <p:sp>
          <p:nvSpPr>
            <p:cNvPr id="44" name="Text Box 12">
              <a:extLst>
                <a:ext uri="{FF2B5EF4-FFF2-40B4-BE49-F238E27FC236}">
                  <a16:creationId xmlns:a16="http://schemas.microsoft.com/office/drawing/2014/main" id="{BAD1B48D-8D56-49C2-9729-8488E08A1148}"/>
                </a:ext>
              </a:extLst>
            </p:cNvPr>
            <p:cNvSpPr txBox="1">
              <a:spLocks noChangeArrowheads="1"/>
            </p:cNvSpPr>
            <p:nvPr/>
          </p:nvSpPr>
          <p:spPr bwMode="auto">
            <a:xfrm>
              <a:off x="2310"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a:spcBef>
                  <a:spcPct val="50000"/>
                </a:spcBef>
              </a:pPr>
              <a:r>
                <a:rPr lang="en-US" altLang="zh-CN" b="1">
                  <a:solidFill>
                    <a:schemeClr val="bg1"/>
                  </a:solidFill>
                  <a:latin typeface="Times New Roman" panose="02020603050405020304" pitchFamily="18" charset="0"/>
                  <a:ea typeface="宋体" panose="02010600030101010101" pitchFamily="2" charset="-122"/>
                  <a:sym typeface="Symbol" panose="05050102010706020507" pitchFamily="18" charset="2"/>
                </a:rPr>
                <a:t>_</a:t>
              </a:r>
            </a:p>
          </p:txBody>
        </p:sp>
        <p:grpSp>
          <p:nvGrpSpPr>
            <p:cNvPr id="45" name="Group 13">
              <a:extLst>
                <a:ext uri="{FF2B5EF4-FFF2-40B4-BE49-F238E27FC236}">
                  <a16:creationId xmlns:a16="http://schemas.microsoft.com/office/drawing/2014/main" id="{CE07C4C7-9835-43F2-B61F-9A54AFC635F3}"/>
                </a:ext>
              </a:extLst>
            </p:cNvPr>
            <p:cNvGrpSpPr>
              <a:grpSpLocks/>
            </p:cNvGrpSpPr>
            <p:nvPr/>
          </p:nvGrpSpPr>
          <p:grpSpPr bwMode="auto">
            <a:xfrm>
              <a:off x="2916" y="1770"/>
              <a:ext cx="258" cy="93"/>
              <a:chOff x="1351" y="3976"/>
              <a:chExt cx="174" cy="93"/>
            </a:xfrm>
          </p:grpSpPr>
          <p:sp>
            <p:nvSpPr>
              <p:cNvPr id="77" name="Line 14">
                <a:extLst>
                  <a:ext uri="{FF2B5EF4-FFF2-40B4-BE49-F238E27FC236}">
                    <a16:creationId xmlns:a16="http://schemas.microsoft.com/office/drawing/2014/main" id="{2EF8EED4-6372-441F-88CD-068F609475F0}"/>
                  </a:ext>
                </a:extLst>
              </p:cNvPr>
              <p:cNvSpPr>
                <a:spLocks noChangeShapeType="1"/>
              </p:cNvSpPr>
              <p:nvPr/>
            </p:nvSpPr>
            <p:spPr bwMode="auto">
              <a:xfrm>
                <a:off x="1351" y="3976"/>
                <a:ext cx="174"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5">
                <a:extLst>
                  <a:ext uri="{FF2B5EF4-FFF2-40B4-BE49-F238E27FC236}">
                    <a16:creationId xmlns:a16="http://schemas.microsoft.com/office/drawing/2014/main" id="{81F8CDB6-E489-41BB-9099-C4FCB3AC5C0B}"/>
                  </a:ext>
                </a:extLst>
              </p:cNvPr>
              <p:cNvSpPr>
                <a:spLocks noChangeShapeType="1"/>
              </p:cNvSpPr>
              <p:nvPr/>
            </p:nvSpPr>
            <p:spPr bwMode="auto">
              <a:xfrm>
                <a:off x="1351" y="4068"/>
                <a:ext cx="174" cy="1"/>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 name="Line 16">
              <a:extLst>
                <a:ext uri="{FF2B5EF4-FFF2-40B4-BE49-F238E27FC236}">
                  <a16:creationId xmlns:a16="http://schemas.microsoft.com/office/drawing/2014/main" id="{D7DED39D-7434-40F6-B06B-DD19977A3252}"/>
                </a:ext>
              </a:extLst>
            </p:cNvPr>
            <p:cNvSpPr>
              <a:spLocks noChangeShapeType="1"/>
            </p:cNvSpPr>
            <p:nvPr/>
          </p:nvSpPr>
          <p:spPr bwMode="auto">
            <a:xfrm flipV="1">
              <a:off x="3504" y="1380"/>
              <a:ext cx="0" cy="258"/>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7">
              <a:extLst>
                <a:ext uri="{FF2B5EF4-FFF2-40B4-BE49-F238E27FC236}">
                  <a16:creationId xmlns:a16="http://schemas.microsoft.com/office/drawing/2014/main" id="{F1288171-76BE-4E73-B83B-9034021B2019}"/>
                </a:ext>
              </a:extLst>
            </p:cNvPr>
            <p:cNvSpPr>
              <a:spLocks noChangeShapeType="1"/>
            </p:cNvSpPr>
            <p:nvPr/>
          </p:nvSpPr>
          <p:spPr bwMode="auto">
            <a:xfrm>
              <a:off x="3504" y="2011"/>
              <a:ext cx="0" cy="281"/>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8">
              <a:extLst>
                <a:ext uri="{FF2B5EF4-FFF2-40B4-BE49-F238E27FC236}">
                  <a16:creationId xmlns:a16="http://schemas.microsoft.com/office/drawing/2014/main" id="{B8D29285-F946-4DDD-A383-A0CEEA45E5C8}"/>
                </a:ext>
              </a:extLst>
            </p:cNvPr>
            <p:cNvSpPr>
              <a:spLocks noChangeShapeType="1"/>
            </p:cNvSpPr>
            <p:nvPr/>
          </p:nvSpPr>
          <p:spPr bwMode="auto">
            <a:xfrm flipH="1">
              <a:off x="2016" y="2292"/>
              <a:ext cx="1488" cy="0"/>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9">
              <a:extLst>
                <a:ext uri="{FF2B5EF4-FFF2-40B4-BE49-F238E27FC236}">
                  <a16:creationId xmlns:a16="http://schemas.microsoft.com/office/drawing/2014/main" id="{5B8763BD-67F3-4409-9C44-1658DBF3DB01}"/>
                </a:ext>
              </a:extLst>
            </p:cNvPr>
            <p:cNvSpPr>
              <a:spLocks noChangeShapeType="1"/>
            </p:cNvSpPr>
            <p:nvPr/>
          </p:nvSpPr>
          <p:spPr bwMode="auto">
            <a:xfrm flipH="1">
              <a:off x="2016" y="1380"/>
              <a:ext cx="1488" cy="0"/>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20">
              <a:extLst>
                <a:ext uri="{FF2B5EF4-FFF2-40B4-BE49-F238E27FC236}">
                  <a16:creationId xmlns:a16="http://schemas.microsoft.com/office/drawing/2014/main" id="{35B97684-C025-40FE-A785-52AF067DB630}"/>
                </a:ext>
              </a:extLst>
            </p:cNvPr>
            <p:cNvSpPr>
              <a:spLocks noChangeShapeType="1"/>
            </p:cNvSpPr>
            <p:nvPr/>
          </p:nvSpPr>
          <p:spPr bwMode="auto">
            <a:xfrm>
              <a:off x="3048" y="1862"/>
              <a:ext cx="0" cy="430"/>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21">
              <a:extLst>
                <a:ext uri="{FF2B5EF4-FFF2-40B4-BE49-F238E27FC236}">
                  <a16:creationId xmlns:a16="http://schemas.microsoft.com/office/drawing/2014/main" id="{2BEAAA5C-0C73-475C-8869-E5DFC9C29AEE}"/>
                </a:ext>
              </a:extLst>
            </p:cNvPr>
            <p:cNvSpPr>
              <a:spLocks noChangeShapeType="1"/>
            </p:cNvSpPr>
            <p:nvPr/>
          </p:nvSpPr>
          <p:spPr bwMode="auto">
            <a:xfrm flipV="1">
              <a:off x="3048" y="1380"/>
              <a:ext cx="0" cy="390"/>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22">
              <a:extLst>
                <a:ext uri="{FF2B5EF4-FFF2-40B4-BE49-F238E27FC236}">
                  <a16:creationId xmlns:a16="http://schemas.microsoft.com/office/drawing/2014/main" id="{A1E40773-6A88-4ADD-A000-7367229FF694}"/>
                </a:ext>
              </a:extLst>
            </p:cNvPr>
            <p:cNvSpPr>
              <a:spLocks noChangeShapeType="1"/>
            </p:cNvSpPr>
            <p:nvPr/>
          </p:nvSpPr>
          <p:spPr bwMode="auto">
            <a:xfrm>
              <a:off x="2580" y="1380"/>
              <a:ext cx="0" cy="912"/>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23">
              <a:extLst>
                <a:ext uri="{FF2B5EF4-FFF2-40B4-BE49-F238E27FC236}">
                  <a16:creationId xmlns:a16="http://schemas.microsoft.com/office/drawing/2014/main" id="{A1BCBFE2-1E55-4670-BF2C-570BED5F5E4A}"/>
                </a:ext>
              </a:extLst>
            </p:cNvPr>
            <p:cNvSpPr>
              <a:spLocks noChangeShapeType="1"/>
            </p:cNvSpPr>
            <p:nvPr/>
          </p:nvSpPr>
          <p:spPr bwMode="auto">
            <a:xfrm>
              <a:off x="2016" y="1380"/>
              <a:ext cx="0" cy="912"/>
            </a:xfrm>
            <a:prstGeom prst="line">
              <a:avLst/>
            </a:prstGeom>
            <a:noFill/>
            <a:ln w="28575">
              <a:solidFill>
                <a:srgbClr val="FFCC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Oval 24">
              <a:extLst>
                <a:ext uri="{FF2B5EF4-FFF2-40B4-BE49-F238E27FC236}">
                  <a16:creationId xmlns:a16="http://schemas.microsoft.com/office/drawing/2014/main" id="{CEC820BA-204C-4797-8A94-81D2BE1CAE1E}"/>
                </a:ext>
              </a:extLst>
            </p:cNvPr>
            <p:cNvSpPr>
              <a:spLocks noChangeArrowheads="1"/>
            </p:cNvSpPr>
            <p:nvPr/>
          </p:nvSpPr>
          <p:spPr bwMode="auto">
            <a:xfrm>
              <a:off x="1872" y="1698"/>
              <a:ext cx="288" cy="288"/>
            </a:xfrm>
            <a:prstGeom prst="ellipse">
              <a:avLst/>
            </a:prstGeom>
            <a:solidFill>
              <a:srgbClr val="33CCFF"/>
            </a:solidFill>
            <a:ln w="38100">
              <a:solidFill>
                <a:srgbClr val="FF9900"/>
              </a:solidFill>
              <a:round/>
              <a:headEnd/>
              <a:tailEnd/>
            </a:ln>
          </p:spPr>
          <p:txBody>
            <a:bodyPr wrap="none"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en-US" b="1">
                <a:solidFill>
                  <a:srgbClr val="FFFF00"/>
                </a:solidFill>
                <a:latin typeface="Arial" panose="020B0604020202020204" pitchFamily="34" charset="0"/>
                <a:ea typeface="仿宋_GB2312" pitchFamily="49" charset="-122"/>
              </a:endParaRPr>
            </a:p>
          </p:txBody>
        </p:sp>
        <p:sp>
          <p:nvSpPr>
            <p:cNvPr id="64" name="Line 25">
              <a:extLst>
                <a:ext uri="{FF2B5EF4-FFF2-40B4-BE49-F238E27FC236}">
                  <a16:creationId xmlns:a16="http://schemas.microsoft.com/office/drawing/2014/main" id="{FD24ED30-2E20-4F2F-A81D-65B31DFA8A72}"/>
                </a:ext>
              </a:extLst>
            </p:cNvPr>
            <p:cNvSpPr>
              <a:spLocks noChangeShapeType="1"/>
            </p:cNvSpPr>
            <p:nvPr/>
          </p:nvSpPr>
          <p:spPr bwMode="auto">
            <a:xfrm>
              <a:off x="1872" y="1842"/>
              <a:ext cx="288"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5" name="Object 26">
              <a:extLst>
                <a:ext uri="{FF2B5EF4-FFF2-40B4-BE49-F238E27FC236}">
                  <a16:creationId xmlns:a16="http://schemas.microsoft.com/office/drawing/2014/main" id="{EA2B64E4-B5B5-43E7-B292-7AB0A02619BE}"/>
                </a:ext>
              </a:extLst>
            </p:cNvPr>
            <p:cNvGraphicFramePr>
              <a:graphicFrameLocks noChangeAspect="1"/>
            </p:cNvGraphicFramePr>
            <p:nvPr/>
          </p:nvGraphicFramePr>
          <p:xfrm>
            <a:off x="1608" y="1604"/>
            <a:ext cx="205" cy="352"/>
          </p:xfrm>
          <a:graphic>
            <a:graphicData uri="http://schemas.openxmlformats.org/presentationml/2006/ole">
              <mc:AlternateContent xmlns:mc="http://schemas.openxmlformats.org/markup-compatibility/2006">
                <mc:Choice xmlns:v="urn:schemas-microsoft-com:vml" Requires="v">
                  <p:oleObj spid="_x0000_s371896" name="公式" r:id="rId9" imgW="143020" imgH="266700" progId="Equation.3">
                    <p:embed/>
                  </p:oleObj>
                </mc:Choice>
                <mc:Fallback>
                  <p:oleObj name="公式" r:id="rId9" imgW="143020" imgH="266700" progId="Equation.3">
                    <p:embed/>
                    <p:pic>
                      <p:nvPicPr>
                        <p:cNvPr id="27675" name="Object 26">
                          <a:extLst>
                            <a:ext uri="{FF2B5EF4-FFF2-40B4-BE49-F238E27FC236}">
                              <a16:creationId xmlns:a16="http://schemas.microsoft.com/office/drawing/2014/main" id="{76AA32B2-1C5A-4847-8B82-11CA810277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8" y="1604"/>
                          <a:ext cx="205" cy="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Line 27">
              <a:extLst>
                <a:ext uri="{FF2B5EF4-FFF2-40B4-BE49-F238E27FC236}">
                  <a16:creationId xmlns:a16="http://schemas.microsoft.com/office/drawing/2014/main" id="{9791EA88-C2F7-442B-88AC-2AAD37E3D1A3}"/>
                </a:ext>
              </a:extLst>
            </p:cNvPr>
            <p:cNvSpPr>
              <a:spLocks noChangeShapeType="1"/>
            </p:cNvSpPr>
            <p:nvPr/>
          </p:nvSpPr>
          <p:spPr bwMode="auto">
            <a:xfrm flipV="1">
              <a:off x="1818" y="1682"/>
              <a:ext cx="0" cy="28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Text Box 28">
              <a:extLst>
                <a:ext uri="{FF2B5EF4-FFF2-40B4-BE49-F238E27FC236}">
                  <a16:creationId xmlns:a16="http://schemas.microsoft.com/office/drawing/2014/main" id="{BB94D7DA-03D6-431A-8106-B90883136193}"/>
                </a:ext>
              </a:extLst>
            </p:cNvPr>
            <p:cNvSpPr txBox="1">
              <a:spLocks noChangeArrowheads="1"/>
            </p:cNvSpPr>
            <p:nvPr/>
          </p:nvSpPr>
          <p:spPr bwMode="auto">
            <a:xfrm>
              <a:off x="2618" y="169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i="1">
                  <a:solidFill>
                    <a:schemeClr val="bg1"/>
                  </a:solidFill>
                  <a:latin typeface="Times New Roman" panose="02020603050405020304" pitchFamily="18" charset="0"/>
                  <a:ea typeface="宋体" panose="02010600030101010101" pitchFamily="2" charset="-122"/>
                </a:rPr>
                <a:t>G</a:t>
              </a:r>
            </a:p>
          </p:txBody>
        </p:sp>
        <p:sp>
          <p:nvSpPr>
            <p:cNvPr id="68" name="Text Box 29">
              <a:extLst>
                <a:ext uri="{FF2B5EF4-FFF2-40B4-BE49-F238E27FC236}">
                  <a16:creationId xmlns:a16="http://schemas.microsoft.com/office/drawing/2014/main" id="{B6584B7E-3611-4974-959A-81FA3C13D48F}"/>
                </a:ext>
              </a:extLst>
            </p:cNvPr>
            <p:cNvSpPr txBox="1">
              <a:spLocks noChangeArrowheads="1"/>
            </p:cNvSpPr>
            <p:nvPr/>
          </p:nvSpPr>
          <p:spPr bwMode="auto">
            <a:xfrm>
              <a:off x="3138" y="167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i="1">
                  <a:solidFill>
                    <a:schemeClr val="bg1"/>
                  </a:solidFill>
                  <a:latin typeface="Times New Roman" panose="02020603050405020304" pitchFamily="18" charset="0"/>
                  <a:ea typeface="宋体" panose="02010600030101010101" pitchFamily="2" charset="-122"/>
                </a:rPr>
                <a:t>C</a:t>
              </a:r>
            </a:p>
          </p:txBody>
        </p:sp>
        <p:sp>
          <p:nvSpPr>
            <p:cNvPr id="69" name="Text Box 30">
              <a:extLst>
                <a:ext uri="{FF2B5EF4-FFF2-40B4-BE49-F238E27FC236}">
                  <a16:creationId xmlns:a16="http://schemas.microsoft.com/office/drawing/2014/main" id="{124FB465-B0B5-4B20-9C55-1E2FF4BB9EB3}"/>
                </a:ext>
              </a:extLst>
            </p:cNvPr>
            <p:cNvSpPr txBox="1">
              <a:spLocks noChangeArrowheads="1"/>
            </p:cNvSpPr>
            <p:nvPr/>
          </p:nvSpPr>
          <p:spPr bwMode="auto">
            <a:xfrm>
              <a:off x="3588" y="163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r>
                <a:rPr lang="en-US" altLang="zh-CN" b="1" i="1">
                  <a:solidFill>
                    <a:schemeClr val="bg1"/>
                  </a:solidFill>
                  <a:latin typeface="Times New Roman" panose="02020603050405020304" pitchFamily="18" charset="0"/>
                  <a:ea typeface="宋体" panose="02010600030101010101" pitchFamily="2" charset="-122"/>
                </a:rPr>
                <a:t>L</a:t>
              </a:r>
            </a:p>
          </p:txBody>
        </p:sp>
        <p:grpSp>
          <p:nvGrpSpPr>
            <p:cNvPr id="70" name="Group 31">
              <a:extLst>
                <a:ext uri="{FF2B5EF4-FFF2-40B4-BE49-F238E27FC236}">
                  <a16:creationId xmlns:a16="http://schemas.microsoft.com/office/drawing/2014/main" id="{62491E22-6777-42B5-9530-9AC5F18064CB}"/>
                </a:ext>
              </a:extLst>
            </p:cNvPr>
            <p:cNvGrpSpPr>
              <a:grpSpLocks/>
            </p:cNvGrpSpPr>
            <p:nvPr/>
          </p:nvGrpSpPr>
          <p:grpSpPr bwMode="auto">
            <a:xfrm rot="5400000">
              <a:off x="3343" y="1793"/>
              <a:ext cx="379" cy="57"/>
              <a:chOff x="1200" y="1584"/>
              <a:chExt cx="379" cy="45"/>
            </a:xfrm>
          </p:grpSpPr>
          <p:sp>
            <p:nvSpPr>
              <p:cNvPr id="73" name="Arc 32">
                <a:extLst>
                  <a:ext uri="{FF2B5EF4-FFF2-40B4-BE49-F238E27FC236}">
                    <a16:creationId xmlns:a16="http://schemas.microsoft.com/office/drawing/2014/main" id="{DE5453AE-61B8-44C3-A156-3DD1A9DBDE02}"/>
                  </a:ext>
                </a:extLst>
              </p:cNvPr>
              <p:cNvSpPr>
                <a:spLocks/>
              </p:cNvSpPr>
              <p:nvPr/>
            </p:nvSpPr>
            <p:spPr bwMode="auto">
              <a:xfrm rot="5400000" flipH="1" flipV="1">
                <a:off x="1223"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Arc 33">
                <a:extLst>
                  <a:ext uri="{FF2B5EF4-FFF2-40B4-BE49-F238E27FC236}">
                    <a16:creationId xmlns:a16="http://schemas.microsoft.com/office/drawing/2014/main" id="{BFF621BF-3765-4239-AEB9-64149D3AED15}"/>
                  </a:ext>
                </a:extLst>
              </p:cNvPr>
              <p:cNvSpPr>
                <a:spLocks/>
              </p:cNvSpPr>
              <p:nvPr/>
            </p:nvSpPr>
            <p:spPr bwMode="auto">
              <a:xfrm rot="5400000" flipH="1" flipV="1">
                <a:off x="1319"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Arc 34">
                <a:extLst>
                  <a:ext uri="{FF2B5EF4-FFF2-40B4-BE49-F238E27FC236}">
                    <a16:creationId xmlns:a16="http://schemas.microsoft.com/office/drawing/2014/main" id="{5E44102F-7DA8-474B-A5C2-699A9F53C34B}"/>
                  </a:ext>
                </a:extLst>
              </p:cNvPr>
              <p:cNvSpPr>
                <a:spLocks/>
              </p:cNvSpPr>
              <p:nvPr/>
            </p:nvSpPr>
            <p:spPr bwMode="auto">
              <a:xfrm rot="5400000" flipH="1" flipV="1">
                <a:off x="1415"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Arc 35">
                <a:extLst>
                  <a:ext uri="{FF2B5EF4-FFF2-40B4-BE49-F238E27FC236}">
                    <a16:creationId xmlns:a16="http://schemas.microsoft.com/office/drawing/2014/main" id="{8E2A1254-764B-450B-A9C5-961D2B315932}"/>
                  </a:ext>
                </a:extLst>
              </p:cNvPr>
              <p:cNvSpPr>
                <a:spLocks/>
              </p:cNvSpPr>
              <p:nvPr/>
            </p:nvSpPr>
            <p:spPr bwMode="auto">
              <a:xfrm rot="5400000" flipH="1" flipV="1">
                <a:off x="1511" y="1561"/>
                <a:ext cx="45" cy="91"/>
              </a:xfrm>
              <a:custGeom>
                <a:avLst/>
                <a:gdLst>
                  <a:gd name="T0" fmla="*/ 0 w 22723"/>
                  <a:gd name="T1" fmla="*/ 0 h 43200"/>
                  <a:gd name="T2" fmla="*/ 0 w 22723"/>
                  <a:gd name="T3" fmla="*/ 0 h 43200"/>
                  <a:gd name="T4" fmla="*/ 0 w 22723"/>
                  <a:gd name="T5" fmla="*/ 0 h 43200"/>
                  <a:gd name="T6" fmla="*/ 0 60000 65536"/>
                  <a:gd name="T7" fmla="*/ 0 60000 65536"/>
                  <a:gd name="T8" fmla="*/ 0 60000 65536"/>
                  <a:gd name="T9" fmla="*/ 0 w 22723"/>
                  <a:gd name="T10" fmla="*/ 0 h 43200"/>
                  <a:gd name="T11" fmla="*/ 22723 w 22723"/>
                  <a:gd name="T12" fmla="*/ 43200 h 43200"/>
                </a:gdLst>
                <a:ahLst/>
                <a:cxnLst>
                  <a:cxn ang="T6">
                    <a:pos x="T0" y="T1"/>
                  </a:cxn>
                  <a:cxn ang="T7">
                    <a:pos x="T2" y="T3"/>
                  </a:cxn>
                  <a:cxn ang="T8">
                    <a:pos x="T4" y="T5"/>
                  </a:cxn>
                </a:cxnLst>
                <a:rect l="T9" t="T10" r="T11" b="T12"/>
                <a:pathLst>
                  <a:path w="22723" h="43200" fill="none" extrusionOk="0">
                    <a:moveTo>
                      <a:pt x="1122" y="0"/>
                    </a:moveTo>
                    <a:cubicBezTo>
                      <a:pt x="13052" y="0"/>
                      <a:pt x="22723" y="9670"/>
                      <a:pt x="22723" y="21600"/>
                    </a:cubicBezTo>
                    <a:cubicBezTo>
                      <a:pt x="22723" y="33529"/>
                      <a:pt x="13052" y="43200"/>
                      <a:pt x="1123" y="43200"/>
                    </a:cubicBezTo>
                    <a:cubicBezTo>
                      <a:pt x="748" y="43200"/>
                      <a:pt x="374" y="43190"/>
                      <a:pt x="0" y="43170"/>
                    </a:cubicBezTo>
                  </a:path>
                  <a:path w="22723" h="43200" stroke="0" extrusionOk="0">
                    <a:moveTo>
                      <a:pt x="1122" y="0"/>
                    </a:moveTo>
                    <a:cubicBezTo>
                      <a:pt x="13052" y="0"/>
                      <a:pt x="22723" y="9670"/>
                      <a:pt x="22723" y="21600"/>
                    </a:cubicBezTo>
                    <a:cubicBezTo>
                      <a:pt x="22723" y="33529"/>
                      <a:pt x="13052" y="43200"/>
                      <a:pt x="1123" y="43200"/>
                    </a:cubicBezTo>
                    <a:cubicBezTo>
                      <a:pt x="748" y="43200"/>
                      <a:pt x="374" y="43190"/>
                      <a:pt x="0" y="43170"/>
                    </a:cubicBezTo>
                    <a:lnTo>
                      <a:pt x="1123" y="21600"/>
                    </a:lnTo>
                    <a:lnTo>
                      <a:pt x="1122" y="0"/>
                    </a:lnTo>
                    <a:close/>
                  </a:path>
                </a:pathLst>
              </a:cu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1" name="Rectangle 36">
              <a:extLst>
                <a:ext uri="{FF2B5EF4-FFF2-40B4-BE49-F238E27FC236}">
                  <a16:creationId xmlns:a16="http://schemas.microsoft.com/office/drawing/2014/main" id="{BDC7BE7E-1D3B-4694-844A-0BC6AC759E19}"/>
                </a:ext>
              </a:extLst>
            </p:cNvPr>
            <p:cNvSpPr>
              <a:spLocks noChangeArrowheads="1"/>
            </p:cNvSpPr>
            <p:nvPr/>
          </p:nvSpPr>
          <p:spPr bwMode="auto">
            <a:xfrm>
              <a:off x="2529" y="1710"/>
              <a:ext cx="101" cy="292"/>
            </a:xfrm>
            <a:prstGeom prst="rect">
              <a:avLst/>
            </a:prstGeom>
            <a:solidFill>
              <a:srgbClr val="FF9900"/>
            </a:solidFill>
            <a:ln w="28575">
              <a:solidFill>
                <a:srgbClr val="FF9900"/>
              </a:solidFill>
              <a:miter lim="800000"/>
              <a:headEnd/>
              <a:tailEnd/>
            </a:ln>
          </p:spPr>
          <p:txBody>
            <a:bodyPr anchor="ctr">
              <a:spAutoFit/>
            </a:bodyPr>
            <a:lstStyle>
              <a:lvl1pPr>
                <a:defRPr kumimoji="1" sz="2400">
                  <a:solidFill>
                    <a:schemeClr val="tx1"/>
                  </a:solidFill>
                  <a:latin typeface="굴림" panose="020B0600000101010101" pitchFamily="34" charset="-127"/>
                  <a:ea typeface="굴림" panose="020B0600000101010101" pitchFamily="34" charset="-127"/>
                </a:defRPr>
              </a:lvl1pPr>
              <a:lvl2pPr marL="742950" indent="-285750">
                <a:defRPr kumimoji="1" sz="2400">
                  <a:solidFill>
                    <a:schemeClr val="tx1"/>
                  </a:solidFill>
                  <a:latin typeface="굴림" panose="020B0600000101010101" pitchFamily="34" charset="-127"/>
                  <a:ea typeface="굴림" panose="020B0600000101010101" pitchFamily="34" charset="-127"/>
                </a:defRPr>
              </a:lvl2pPr>
              <a:lvl3pPr marL="1143000" indent="-228600">
                <a:defRPr kumimoji="1" sz="2400">
                  <a:solidFill>
                    <a:schemeClr val="tx1"/>
                  </a:solidFill>
                  <a:latin typeface="굴림" panose="020B0600000101010101" pitchFamily="34" charset="-127"/>
                  <a:ea typeface="굴림" panose="020B0600000101010101" pitchFamily="34" charset="-127"/>
                </a:defRPr>
              </a:lvl3pPr>
              <a:lvl4pPr marL="1600200" indent="-228600">
                <a:defRPr kumimoji="1" sz="2400">
                  <a:solidFill>
                    <a:schemeClr val="tx1"/>
                  </a:solidFill>
                  <a:latin typeface="굴림" panose="020B0600000101010101" pitchFamily="34" charset="-127"/>
                  <a:ea typeface="굴림" panose="020B0600000101010101" pitchFamily="34" charset="-127"/>
                </a:defRPr>
              </a:lvl4pPr>
              <a:lvl5pPr marL="2057400" indent="-228600">
                <a:defRPr kumimoji="1" sz="2400">
                  <a:solidFill>
                    <a:schemeClr val="tx1"/>
                  </a:solidFill>
                  <a:latin typeface="굴림" panose="020B0600000101010101" pitchFamily="34" charset="-127"/>
                  <a:ea typeface="굴림" panose="020B0600000101010101" pitchFamily="34" charset="-127"/>
                </a:defRPr>
              </a:lvl5pPr>
              <a:lvl6pPr marL="25146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29718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34290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3886200" indent="-228600" eaLnBrk="0" fontAlgn="base" hangingPunct="0">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eaLnBrk="1" hangingPunct="1"/>
              <a:endParaRPr lang="zh-CN" altLang="en-US" b="1">
                <a:solidFill>
                  <a:srgbClr val="FFFF00"/>
                </a:solidFill>
                <a:latin typeface="Arial" panose="020B0604020202020204" pitchFamily="34" charset="0"/>
                <a:ea typeface="仿宋_GB2312" pitchFamily="49" charset="-122"/>
              </a:endParaRPr>
            </a:p>
          </p:txBody>
        </p:sp>
        <p:graphicFrame>
          <p:nvGraphicFramePr>
            <p:cNvPr id="72" name="Object 37">
              <a:extLst>
                <a:ext uri="{FF2B5EF4-FFF2-40B4-BE49-F238E27FC236}">
                  <a16:creationId xmlns:a16="http://schemas.microsoft.com/office/drawing/2014/main" id="{2995428D-4255-4CC9-A3E7-F55015D90F5A}"/>
                </a:ext>
              </a:extLst>
            </p:cNvPr>
            <p:cNvGraphicFramePr>
              <a:graphicFrameLocks noChangeAspect="1"/>
            </p:cNvGraphicFramePr>
            <p:nvPr/>
          </p:nvGraphicFramePr>
          <p:xfrm>
            <a:off x="2311" y="1635"/>
            <a:ext cx="190" cy="325"/>
          </p:xfrm>
          <a:graphic>
            <a:graphicData uri="http://schemas.openxmlformats.org/presentationml/2006/ole">
              <mc:AlternateContent xmlns:mc="http://schemas.openxmlformats.org/markup-compatibility/2006">
                <mc:Choice xmlns:v="urn:schemas-microsoft-com:vml" Requires="v">
                  <p:oleObj spid="_x0000_s371897" name="公式" r:id="rId11" imgW="123803" imgH="238178" progId="Equation.3">
                    <p:embed/>
                  </p:oleObj>
                </mc:Choice>
                <mc:Fallback>
                  <p:oleObj name="公式" r:id="rId11" imgW="123803" imgH="238178" progId="Equation.3">
                    <p:embed/>
                    <p:pic>
                      <p:nvPicPr>
                        <p:cNvPr id="27682" name="Object 37">
                          <a:extLst>
                            <a:ext uri="{FF2B5EF4-FFF2-40B4-BE49-F238E27FC236}">
                              <a16:creationId xmlns:a16="http://schemas.microsoft.com/office/drawing/2014/main" id="{EE8FAECD-500B-457F-BE68-D8A6611097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1" y="1635"/>
                          <a:ext cx="190"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CC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272"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strVal val="2/3*#ppt_w"/>
                                          </p:val>
                                        </p:tav>
                                        <p:tav tm="100000">
                                          <p:val>
                                            <p:strVal val="#ppt_w"/>
                                          </p:val>
                                        </p:tav>
                                      </p:tavLst>
                                    </p:anim>
                                    <p:anim calcmode="lin" valueType="num">
                                      <p:cBhvr>
                                        <p:cTn id="8" dur="1000" fill="hold"/>
                                        <p:tgtEl>
                                          <p:spTgt spid="25"/>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p:cTn id="13" dur="1000" fill="hold"/>
                                        <p:tgtEl>
                                          <p:spTgt spid="42"/>
                                        </p:tgtEl>
                                        <p:attrNameLst>
                                          <p:attrName>ppt_w</p:attrName>
                                        </p:attrNameLst>
                                      </p:cBhvr>
                                      <p:tavLst>
                                        <p:tav tm="0">
                                          <p:val>
                                            <p:strVal val="2/3*#ppt_w"/>
                                          </p:val>
                                        </p:tav>
                                        <p:tav tm="100000">
                                          <p:val>
                                            <p:strVal val="#ppt_w"/>
                                          </p:val>
                                        </p:tav>
                                      </p:tavLst>
                                    </p:anim>
                                    <p:anim calcmode="lin" valueType="num">
                                      <p:cBhvr>
                                        <p:cTn id="14" dur="1000" fill="hold"/>
                                        <p:tgtEl>
                                          <p:spTgt spid="4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RFID">
  <a:themeElements>
    <a:clrScheme name="RFI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FI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RFI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FI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FI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FI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FI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FI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FI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FI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FI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FI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FI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FI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041">
  <a:themeElements>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04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93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pitchFamily="34" charset="-127"/>
            <a:ea typeface="굴림" pitchFamily="34" charset="-127"/>
          </a:defRPr>
        </a:defPPr>
      </a:lstStyle>
    </a:spDef>
    <a:lnDef>
      <a:spPr bwMode="auto">
        <a:xfrm>
          <a:off x="0" y="0"/>
          <a:ext cx="1" cy="1"/>
        </a:xfrm>
        <a:custGeom>
          <a:avLst/>
          <a:gdLst/>
          <a:ahLst/>
          <a:cxnLst/>
          <a:rect l="0" t="0" r="0" b="0"/>
          <a:pathLst/>
        </a:custGeom>
        <a:solidFill>
          <a:schemeClr val="accent1"/>
        </a:solidFill>
        <a:ln w="7938"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pitchFamily="34" charset="-127"/>
            <a:ea typeface="굴림" pitchFamily="34" charset="-127"/>
          </a:defRPr>
        </a:defPPr>
      </a:lstStyle>
    </a:lnDef>
  </a:objectDefaults>
  <a:extraClrSchemeLst>
    <a:extraClrScheme>
      <a:clrScheme name="B04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04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04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04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04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04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04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2975</TotalTime>
  <Words>2640</Words>
  <Application>Microsoft Office PowerPoint</Application>
  <PresentationFormat>全屏显示(4:3)</PresentationFormat>
  <Paragraphs>268</Paragraphs>
  <Slides>37</Slides>
  <Notes>0</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5</vt:i4>
      </vt:variant>
      <vt:variant>
        <vt:lpstr>幻灯片标题</vt:lpstr>
      </vt:variant>
      <vt:variant>
        <vt:i4>37</vt:i4>
      </vt:variant>
    </vt:vector>
  </HeadingPairs>
  <TitlesOfParts>
    <vt:vector size="59" baseType="lpstr">
      <vt:lpstr>굴림</vt:lpstr>
      <vt:lpstr>等线</vt:lpstr>
      <vt:lpstr>等线 Light</vt:lpstr>
      <vt:lpstr>仿宋_GB2312</vt:lpstr>
      <vt:lpstr>黑体</vt:lpstr>
      <vt:lpstr>华文彩云</vt:lpstr>
      <vt:lpstr>华文宋体</vt:lpstr>
      <vt:lpstr>宋体</vt:lpstr>
      <vt:lpstr>-윤체L</vt:lpstr>
      <vt:lpstr>Arial</vt:lpstr>
      <vt:lpstr>Cambria Math</vt:lpstr>
      <vt:lpstr>Times New Roman</vt:lpstr>
      <vt:lpstr>Verdana</vt:lpstr>
      <vt:lpstr>Wingdings</vt:lpstr>
      <vt:lpstr>RFID</vt:lpstr>
      <vt:lpstr>Office 主题​​</vt:lpstr>
      <vt:lpstr>B041</vt:lpstr>
      <vt:lpstr>公式</vt:lpstr>
      <vt:lpstr>Equation</vt:lpstr>
      <vt:lpstr>图片</vt:lpstr>
      <vt:lpstr>Equation.DSMT4</vt:lpstr>
      <vt:lpstr>Picture</vt:lpstr>
      <vt:lpstr>主要内容</vt:lpstr>
      <vt:lpstr>一、基础知识--- 容抗 感抗 阻抗</vt:lpstr>
      <vt:lpstr>基础知识--- 容抗 感抗 阻抗</vt:lpstr>
      <vt:lpstr>基础知识--- 容抗 感抗 阻抗</vt:lpstr>
      <vt:lpstr>基础知识--- 相位</vt:lpstr>
      <vt:lpstr>预备知识--- 容抗 感抗 阻抗</vt:lpstr>
      <vt:lpstr>PowerPoint 演示文稿</vt:lpstr>
      <vt:lpstr>预备知识--- 串／并联谐振</vt:lpstr>
      <vt:lpstr>PowerPoint 演示文稿</vt:lpstr>
      <vt:lpstr>电磁场理论</vt:lpstr>
      <vt:lpstr>电感线圈的交变磁场</vt:lpstr>
      <vt:lpstr>PowerPoint 演示文稿</vt:lpstr>
      <vt:lpstr>PowerPoint 演示文稿</vt:lpstr>
      <vt:lpstr>PowerPoint 演示文稿</vt:lpstr>
      <vt:lpstr>数据传输原理</vt:lpstr>
      <vt:lpstr>反向散射调制的能量传递</vt:lpstr>
      <vt:lpstr>射频标签可吸收的功率</vt:lpstr>
      <vt:lpstr>PowerPoint 演示文稿</vt:lpstr>
      <vt:lpstr>二、电感耦合方式的射频前端 </vt:lpstr>
      <vt:lpstr>二、电感耦合方式的射频前端</vt:lpstr>
      <vt:lpstr>二、电感耦合方式的射频前端</vt:lpstr>
      <vt:lpstr>二、电感耦合方式的射频前端</vt:lpstr>
      <vt:lpstr>二、电感耦合方式的射频前端</vt:lpstr>
      <vt:lpstr>二、电感耦合方式的射频前端</vt:lpstr>
      <vt:lpstr>二、  阅读器和应答器之间的电感耦合</vt:lpstr>
      <vt:lpstr>二、电感耦合方式的射频前端</vt:lpstr>
      <vt:lpstr>二、电感耦合方式的射频前端</vt:lpstr>
      <vt:lpstr>二、电感耦合方式的射频前端</vt:lpstr>
      <vt:lpstr>二、电感耦合方式的射频前端</vt:lpstr>
      <vt:lpstr>二、电感耦合方式的射频前端</vt:lpstr>
      <vt:lpstr>二、电感耦合方式的射频前端</vt:lpstr>
      <vt:lpstr>二、电感耦合方式的射频前端</vt:lpstr>
      <vt:lpstr>二、电感耦合方式的射频前端</vt:lpstr>
      <vt:lpstr>二、电感耦合方式的射频前端</vt:lpstr>
      <vt:lpstr>二、电感耦合方式的射频前端</vt:lpstr>
      <vt:lpstr>二、电感耦合方式的射频前端</vt:lpstr>
      <vt:lpstr>二、电感耦合方式的射频前端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yx sun</cp:lastModifiedBy>
  <cp:revision>196</cp:revision>
  <dcterms:created xsi:type="dcterms:W3CDTF">2000-01-15T04:50:39Z</dcterms:created>
  <dcterms:modified xsi:type="dcterms:W3CDTF">2025-03-04T11:21:42Z</dcterms:modified>
</cp:coreProperties>
</file>