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2" r:id="rId2"/>
    <p:sldMasterId id="2147483687" r:id="rId3"/>
    <p:sldMasterId id="2147484179" r:id="rId4"/>
  </p:sldMasterIdLst>
  <p:notesMasterIdLst>
    <p:notesMasterId r:id="rId59"/>
  </p:notesMasterIdLst>
  <p:handoutMasterIdLst>
    <p:handoutMasterId r:id="rId60"/>
  </p:handoutMasterIdLst>
  <p:sldIdLst>
    <p:sldId id="502" r:id="rId5"/>
    <p:sldId id="503" r:id="rId6"/>
    <p:sldId id="373" r:id="rId7"/>
    <p:sldId id="391" r:id="rId8"/>
    <p:sldId id="389" r:id="rId9"/>
    <p:sldId id="374" r:id="rId10"/>
    <p:sldId id="372" r:id="rId11"/>
    <p:sldId id="301" r:id="rId12"/>
    <p:sldId id="375" r:id="rId13"/>
    <p:sldId id="504" r:id="rId14"/>
    <p:sldId id="303" r:id="rId15"/>
    <p:sldId id="387" r:id="rId16"/>
    <p:sldId id="415" r:id="rId17"/>
    <p:sldId id="308" r:id="rId18"/>
    <p:sldId id="376" r:id="rId19"/>
    <p:sldId id="378" r:id="rId20"/>
    <p:sldId id="398" r:id="rId21"/>
    <p:sldId id="400" r:id="rId22"/>
    <p:sldId id="402" r:id="rId23"/>
    <p:sldId id="401" r:id="rId24"/>
    <p:sldId id="451" r:id="rId25"/>
    <p:sldId id="403" r:id="rId26"/>
    <p:sldId id="396" r:id="rId27"/>
    <p:sldId id="470" r:id="rId28"/>
    <p:sldId id="499" r:id="rId29"/>
    <p:sldId id="500" r:id="rId30"/>
    <p:sldId id="497" r:id="rId31"/>
    <p:sldId id="501" r:id="rId32"/>
    <p:sldId id="498" r:id="rId33"/>
    <p:sldId id="465" r:id="rId34"/>
    <p:sldId id="507" r:id="rId35"/>
    <p:sldId id="508" r:id="rId36"/>
    <p:sldId id="509" r:id="rId37"/>
    <p:sldId id="477" r:id="rId38"/>
    <p:sldId id="505" r:id="rId39"/>
    <p:sldId id="480" r:id="rId40"/>
    <p:sldId id="486" r:id="rId41"/>
    <p:sldId id="481" r:id="rId42"/>
    <p:sldId id="488" r:id="rId43"/>
    <p:sldId id="489" r:id="rId44"/>
    <p:sldId id="490" r:id="rId45"/>
    <p:sldId id="491" r:id="rId46"/>
    <p:sldId id="506" r:id="rId47"/>
    <p:sldId id="304" r:id="rId48"/>
    <p:sldId id="492" r:id="rId49"/>
    <p:sldId id="493" r:id="rId50"/>
    <p:sldId id="495" r:id="rId51"/>
    <p:sldId id="408" r:id="rId52"/>
    <p:sldId id="409" r:id="rId53"/>
    <p:sldId id="496" r:id="rId54"/>
    <p:sldId id="278" r:id="rId55"/>
    <p:sldId id="483" r:id="rId56"/>
    <p:sldId id="484" r:id="rId57"/>
    <p:sldId id="485" r:id="rId58"/>
  </p:sldIdLst>
  <p:sldSz cx="9144000" cy="6858000" type="screen4x3"/>
  <p:notesSz cx="6858000" cy="9144000"/>
  <p:custDataLst>
    <p:tags r:id="rId6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66"/>
    <a:srgbClr val="FF33CC"/>
    <a:srgbClr val="66FF66"/>
    <a:srgbClr val="FFFF00"/>
    <a:srgbClr val="CC00CC"/>
    <a:srgbClr val="FF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 autoAdjust="0"/>
  </p:normalViewPr>
  <p:slideViewPr>
    <p:cSldViewPr>
      <p:cViewPr varScale="1">
        <p:scale>
          <a:sx n="95" d="100"/>
          <a:sy n="95" d="100"/>
        </p:scale>
        <p:origin x="1178" y="7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tags" Target="tags/tag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页眉占位符 76801">
            <a:extLst>
              <a:ext uri="{FF2B5EF4-FFF2-40B4-BE49-F238E27FC236}">
                <a16:creationId xmlns:a16="http://schemas.microsoft.com/office/drawing/2014/main" id="{E9FB2D82-775A-40A1-BD6E-068D375721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6803" name="日期占位符 76802">
            <a:extLst>
              <a:ext uri="{FF2B5EF4-FFF2-40B4-BE49-F238E27FC236}">
                <a16:creationId xmlns:a16="http://schemas.microsoft.com/office/drawing/2014/main" id="{426CED55-5D0A-4F8E-AD64-D5BB30D471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6804" name="页脚占位符 76803">
            <a:extLst>
              <a:ext uri="{FF2B5EF4-FFF2-40B4-BE49-F238E27FC236}">
                <a16:creationId xmlns:a16="http://schemas.microsoft.com/office/drawing/2014/main" id="{8C15211C-6218-4395-8CE6-11D3CE3294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6805" name="灯片编号占位符 76804">
            <a:extLst>
              <a:ext uri="{FF2B5EF4-FFF2-40B4-BE49-F238E27FC236}">
                <a16:creationId xmlns:a16="http://schemas.microsoft.com/office/drawing/2014/main" id="{A1F5CA80-C8C1-4A2E-ADBF-EE4F875ABF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9AAAB98-EE92-47F5-B42B-9149B27497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页眉占位符 129025">
            <a:extLst>
              <a:ext uri="{FF2B5EF4-FFF2-40B4-BE49-F238E27FC236}">
                <a16:creationId xmlns:a16="http://schemas.microsoft.com/office/drawing/2014/main" id="{2623D11C-A884-47FB-9EDF-C3C957841A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9027" name="日期占位符 129026">
            <a:extLst>
              <a:ext uri="{FF2B5EF4-FFF2-40B4-BE49-F238E27FC236}">
                <a16:creationId xmlns:a16="http://schemas.microsoft.com/office/drawing/2014/main" id="{B526CB65-1972-41F5-8C4C-7547A04BFCC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8" name="幻灯片图像占位符 129027">
            <a:extLst>
              <a:ext uri="{FF2B5EF4-FFF2-40B4-BE49-F238E27FC236}">
                <a16:creationId xmlns:a16="http://schemas.microsoft.com/office/drawing/2014/main" id="{753DEF68-6448-48E3-BB83-F55F61F405D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文本占位符 129028">
            <a:extLst>
              <a:ext uri="{FF2B5EF4-FFF2-40B4-BE49-F238E27FC236}">
                <a16:creationId xmlns:a16="http://schemas.microsoft.com/office/drawing/2014/main" id="{1CE82D38-D5F6-4A75-BBD4-5A098996B82D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9030" name="页脚占位符 129029">
            <a:extLst>
              <a:ext uri="{FF2B5EF4-FFF2-40B4-BE49-F238E27FC236}">
                <a16:creationId xmlns:a16="http://schemas.microsoft.com/office/drawing/2014/main" id="{560B9E83-7E5E-4762-914C-62250FF87D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9031" name="灯片编号占位符 129030">
            <a:extLst>
              <a:ext uri="{FF2B5EF4-FFF2-40B4-BE49-F238E27FC236}">
                <a16:creationId xmlns:a16="http://schemas.microsoft.com/office/drawing/2014/main" id="{3503050F-92FC-4070-AB28-7BAC86EB0D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1C40007-612E-4378-80EA-74E1C343A9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84F4FA6E-979D-4BCF-BC6D-56903FE484C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8E73521-CD1A-4855-9819-D8E22D0ED2AB}" type="slidenum">
              <a:rPr lang="en-US" altLang="zh-CN" sz="2400"/>
              <a:pPr algn="r" eaLnBrk="1" hangingPunct="1">
                <a:spcBef>
                  <a:spcPct val="0"/>
                </a:spcBef>
              </a:pPr>
              <a:t>18</a:t>
            </a:fld>
            <a:endParaRPr lang="en-US" altLang="zh-CN" sz="2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637AF5D-BD74-4593-AE6F-C859281BAE1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6EB1B63-A9FA-486B-BE64-F472169868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  <p:sp>
        <p:nvSpPr>
          <p:cNvPr id="26629" name="灯片编号占位符 1">
            <a:extLst>
              <a:ext uri="{FF2B5EF4-FFF2-40B4-BE49-F238E27FC236}">
                <a16:creationId xmlns:a16="http://schemas.microsoft.com/office/drawing/2014/main" id="{007CB2AF-1C6F-4A38-B68F-A27003903A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EB6819F-F2E2-4250-AFE0-A1F4EF31265B}" type="slidenum">
              <a:rPr lang="zh-CN" altLang="en-US" smtClean="0"/>
              <a:pPr>
                <a:spcBef>
                  <a:spcPct val="0"/>
                </a:spcBef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F65686E4-F127-4110-8258-F5FC2DD8DDC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05A624E-DDDB-4BAE-B502-8AD27A1C4422}" type="slidenum">
              <a:rPr lang="en-US" altLang="zh-CN" sz="2400"/>
              <a:pPr algn="r" eaLnBrk="1" hangingPunct="1">
                <a:spcBef>
                  <a:spcPct val="0"/>
                </a:spcBef>
              </a:pPr>
              <a:t>19</a:t>
            </a:fld>
            <a:endParaRPr lang="en-US" altLang="zh-CN" sz="2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401B23C-AF1F-40C3-A265-712ED352CCD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790ABDE2-EF27-4C99-8D63-6D419F8272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  <p:sp>
        <p:nvSpPr>
          <p:cNvPr id="28677" name="灯片编号占位符 1">
            <a:extLst>
              <a:ext uri="{FF2B5EF4-FFF2-40B4-BE49-F238E27FC236}">
                <a16:creationId xmlns:a16="http://schemas.microsoft.com/office/drawing/2014/main" id="{431F87B7-D486-4930-AF1A-6A529E6059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F4D589C-E0D6-478C-BB86-3C8B1F47B924}" type="slidenum">
              <a:rPr lang="zh-CN" altLang="en-US" smtClean="0"/>
              <a:pPr>
                <a:spcBef>
                  <a:spcPct val="0"/>
                </a:spcBef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92B47F0D-5E28-40E0-A033-5EEB7728A91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9D8B28C-2923-41A3-925B-2A233A1BA261}" type="slidenum">
              <a:rPr lang="en-US" altLang="zh-CN" sz="2400"/>
              <a:pPr algn="r" eaLnBrk="1" hangingPunct="1">
                <a:spcBef>
                  <a:spcPct val="0"/>
                </a:spcBef>
              </a:pPr>
              <a:t>20</a:t>
            </a:fld>
            <a:endParaRPr lang="en-US" altLang="zh-CN" sz="2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9F9F8BF-95C8-4322-BED1-C1DA11EECB8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82356357-AD39-4713-9364-4DA928C552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  <p:sp>
        <p:nvSpPr>
          <p:cNvPr id="30725" name="灯片编号占位符 1">
            <a:extLst>
              <a:ext uri="{FF2B5EF4-FFF2-40B4-BE49-F238E27FC236}">
                <a16:creationId xmlns:a16="http://schemas.microsoft.com/office/drawing/2014/main" id="{4B2DA0C3-0286-4426-8D5B-4154BAAF6C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E7C2033-D684-452C-AA0B-2280528978EC}" type="slidenum">
              <a:rPr lang="zh-CN" altLang="en-US" smtClean="0"/>
              <a:pPr>
                <a:spcBef>
                  <a:spcPct val="0"/>
                </a:spcBef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317AAB9-5AD7-478D-8430-F802DEC7D32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C6AFD5-C83D-48D6-BAAE-87B3E951F134}" type="slidenum">
              <a:rPr lang="en-US" altLang="zh-CN" sz="2400"/>
              <a:pPr algn="r" eaLnBrk="1" hangingPunct="1">
                <a:spcBef>
                  <a:spcPct val="0"/>
                </a:spcBef>
              </a:pPr>
              <a:t>21</a:t>
            </a:fld>
            <a:endParaRPr lang="en-US" altLang="zh-CN" sz="2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05EDA1E9-1C28-46A8-8C0C-9E5CC8647EB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1164514-A14E-434D-BD42-1D132CE86C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  <p:sp>
        <p:nvSpPr>
          <p:cNvPr id="32773" name="灯片编号占位符 1">
            <a:extLst>
              <a:ext uri="{FF2B5EF4-FFF2-40B4-BE49-F238E27FC236}">
                <a16:creationId xmlns:a16="http://schemas.microsoft.com/office/drawing/2014/main" id="{BAEC80C5-7420-4336-8066-109D359E73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2F9F2D-497D-4FDA-8DF6-BA013F90B5C3}" type="slidenum">
              <a:rPr lang="zh-CN" altLang="en-US" smtClean="0"/>
              <a:pPr>
                <a:spcBef>
                  <a:spcPct val="0"/>
                </a:spcBef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327353"/>
      </p:ext>
    </p:extLst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94406029"/>
      </p:ext>
    </p:extLst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4422" y="157163"/>
            <a:ext cx="2160191" cy="6045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57163"/>
            <a:ext cx="6355344" cy="6045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2881581"/>
      </p:ext>
    </p:extLst>
  </p:cSld>
  <p:clrMapOvr>
    <a:masterClrMapping/>
  </p:clrMapOvr>
  <p:transition spd="slow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01434557"/>
      </p:ext>
    </p:extLst>
  </p:cSld>
  <p:clrMapOvr>
    <a:masterClrMapping/>
  </p:clrMapOvr>
  <p:transition spd="slow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1166044"/>
      </p:ext>
    </p:extLst>
  </p:cSld>
  <p:clrMapOvr>
    <a:masterClrMapping/>
  </p:clrMapOvr>
  <p:transition spd="slow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37085" cy="5046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0853" y="1125538"/>
            <a:ext cx="4237085" cy="5046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708794"/>
      </p:ext>
    </p:extLst>
  </p:cSld>
  <p:clrMapOvr>
    <a:masterClrMapping/>
  </p:clrMapOvr>
  <p:transition spd="slow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33714348"/>
      </p:ext>
    </p:extLst>
  </p:cSld>
  <p:clrMapOvr>
    <a:masterClrMapping/>
  </p:clrMapOvr>
  <p:transition spd="slow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00225020"/>
      </p:ext>
    </p:extLst>
  </p:cSld>
  <p:clrMapOvr>
    <a:masterClrMapping/>
  </p:clrMapOvr>
  <p:transition spd="slow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75286"/>
      </p:ext>
    </p:extLst>
  </p:cSld>
  <p:clrMapOvr>
    <a:masterClrMapping/>
  </p:clrMapOvr>
  <p:transition spd="slow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3467041"/>
      </p:ext>
    </p:extLst>
  </p:cSld>
  <p:clrMapOvr>
    <a:masterClrMapping/>
  </p:clrMapOvr>
  <p:transition spd="slow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63058925"/>
      </p:ext>
    </p:extLst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56163614"/>
      </p:ext>
    </p:extLst>
  </p:cSld>
  <p:clrMapOvr>
    <a:masterClrMapping/>
  </p:clrMapOvr>
  <p:transition spd="slow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87675121"/>
      </p:ext>
    </p:extLst>
  </p:cSld>
  <p:clrMapOvr>
    <a:masterClrMapping/>
  </p:clrMapOvr>
  <p:transition spd="slow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6160" y="188913"/>
            <a:ext cx="2161778" cy="59832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360014" cy="59832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64776115"/>
      </p:ext>
    </p:extLst>
  </p:cSld>
  <p:clrMapOvr>
    <a:masterClrMapping/>
  </p:clrMapOvr>
  <p:transition spd="slow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57588763"/>
      </p:ext>
    </p:extLst>
  </p:cSld>
  <p:clrMapOvr>
    <a:masterClrMapping/>
  </p:clrMapOvr>
  <p:transition spd="slow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82697342"/>
      </p:ext>
    </p:extLst>
  </p:cSld>
  <p:clrMapOvr>
    <a:masterClrMapping/>
  </p:clrMapOvr>
  <p:transition spd="slow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67942">
            <a:extLst>
              <a:ext uri="{FF2B5EF4-FFF2-40B4-BE49-F238E27FC236}">
                <a16:creationId xmlns:a16="http://schemas.microsoft.com/office/drawing/2014/main" id="{F018A0FE-EE35-4A3B-84EE-BFC0C4A65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6381750"/>
            <a:ext cx="5256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1">
                <a:solidFill>
                  <a:schemeClr val="folHlink"/>
                </a:solidFill>
              </a:rPr>
              <a:t>College  of  Computer  Science  and   Technology</a:t>
            </a:r>
            <a:r>
              <a:rPr lang="en-US" altLang="zh-CN" sz="1800" b="1"/>
              <a:t> </a:t>
            </a:r>
          </a:p>
        </p:txBody>
      </p:sp>
      <p:sp>
        <p:nvSpPr>
          <p:cNvPr id="5" name="直接连接符 167943">
            <a:extLst>
              <a:ext uri="{FF2B5EF4-FFF2-40B4-BE49-F238E27FC236}">
                <a16:creationId xmlns:a16="http://schemas.microsoft.com/office/drawing/2014/main" id="{F26955AD-1770-4B9C-B1E6-E02406A3F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938" name="标题 167937"/>
          <p:cNvSpPr>
            <a:spLocks noGrp="1" noRot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67939" name="副标题 167938"/>
          <p:cNvSpPr>
            <a:spLocks noGrp="1" noRot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6" name="日期占位符 167939">
            <a:extLst>
              <a:ext uri="{FF2B5EF4-FFF2-40B4-BE49-F238E27FC236}">
                <a16:creationId xmlns:a16="http://schemas.microsoft.com/office/drawing/2014/main" id="{1C65F7D4-F22F-4657-BCD8-F56A5E97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</p:spPr>
        <p:txBody>
          <a:bodyPr anchor="t"/>
          <a:lstStyle>
            <a:lvl1pPr eaLnBrk="1" hangingPunct="1">
              <a:defRPr sz="14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167940">
            <a:extLst>
              <a:ext uri="{FF2B5EF4-FFF2-40B4-BE49-F238E27FC236}">
                <a16:creationId xmlns:a16="http://schemas.microsoft.com/office/drawing/2014/main" id="{B8EF4914-E0D6-4C76-BD04-C41AF093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anchor="t"/>
          <a:lstStyle>
            <a:lvl1pPr algn="ctr" eaLnBrk="1" hangingPunct="1">
              <a:defRPr sz="14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67941">
            <a:extLst>
              <a:ext uri="{FF2B5EF4-FFF2-40B4-BE49-F238E27FC236}">
                <a16:creationId xmlns:a16="http://schemas.microsoft.com/office/drawing/2014/main" id="{D12351C1-69ED-4A65-A752-866E83A9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5897072-AC6E-4DE4-A10B-F2108B782D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811840"/>
      </p:ext>
    </p:extLst>
  </p:cSld>
  <p:clrMapOvr>
    <a:masterClrMapping/>
  </p:clrMapOvr>
  <p:transition spd="slow">
    <p:random/>
  </p:transition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69266570"/>
      </p:ext>
    </p:extLst>
  </p:cSld>
  <p:clrMapOvr>
    <a:masterClrMapping/>
  </p:clrMapOvr>
  <p:transition spd="slow"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4666409"/>
      </p:ext>
    </p:extLst>
  </p:cSld>
  <p:clrMapOvr>
    <a:masterClrMapping/>
  </p:clrMapOvr>
  <p:transition spd="slow"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37085" cy="5046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0853" y="1125538"/>
            <a:ext cx="4237085" cy="5046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86282706"/>
      </p:ext>
    </p:extLst>
  </p:cSld>
  <p:clrMapOvr>
    <a:masterClrMapping/>
  </p:clrMapOvr>
  <p:transition spd="slow"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9822327"/>
      </p:ext>
    </p:extLst>
  </p:cSld>
  <p:clrMapOvr>
    <a:masterClrMapping/>
  </p:clrMapOvr>
  <p:transition spd="slow"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79497171"/>
      </p:ext>
    </p:extLst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7759091"/>
      </p:ext>
    </p:extLst>
  </p:cSld>
  <p:clrMapOvr>
    <a:masterClrMapping/>
  </p:clrMapOvr>
  <p:transition spd="slow"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918506"/>
      </p:ext>
    </p:extLst>
  </p:cSld>
  <p:clrMapOvr>
    <a:masterClrMapping/>
  </p:clrMapOvr>
  <p:transition spd="slow"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4056213"/>
      </p:ext>
    </p:extLst>
  </p:cSld>
  <p:clrMapOvr>
    <a:masterClrMapping/>
  </p:clrMapOvr>
  <p:transition spd="slow"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4707114"/>
      </p:ext>
    </p:extLst>
  </p:cSld>
  <p:clrMapOvr>
    <a:masterClrMapping/>
  </p:clrMapOvr>
  <p:transition spd="slow"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67682607"/>
      </p:ext>
    </p:extLst>
  </p:cSld>
  <p:clrMapOvr>
    <a:masterClrMapping/>
  </p:clrMapOvr>
  <p:transition spd="slow"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6160" y="188913"/>
            <a:ext cx="2161778" cy="59832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360014" cy="59832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6648094"/>
      </p:ext>
    </p:extLst>
  </p:cSld>
  <p:clrMapOvr>
    <a:masterClrMapping/>
  </p:clrMapOvr>
  <p:transition spd="slow"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15029585"/>
      </p:ext>
    </p:extLst>
  </p:cSld>
  <p:clrMapOvr>
    <a:masterClrMapping/>
  </p:clrMapOvr>
  <p:transition spd="slow"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0824739"/>
      </p:ext>
    </p:extLst>
  </p:cSld>
  <p:clrMapOvr>
    <a:masterClrMapping/>
  </p:clrMapOvr>
  <p:transition spd="slow"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67942"/>
          <p:cNvSpPr txBox="1">
            <a:spLocks noChangeArrowheads="1"/>
          </p:cNvSpPr>
          <p:nvPr/>
        </p:nvSpPr>
        <p:spPr bwMode="auto">
          <a:xfrm>
            <a:off x="2268538" y="6381750"/>
            <a:ext cx="5256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College  of  Computer  Science  and   Technology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5" name="直接连接符 167943"/>
          <p:cNvSpPr>
            <a:spLocks noChangeShapeType="1"/>
          </p:cNvSpPr>
          <p:nvPr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7938" name="标题 167937"/>
          <p:cNvSpPr>
            <a:spLocks noGrp="1" noRot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67939" name="副标题 167938"/>
          <p:cNvSpPr>
            <a:spLocks noGrp="1" noRot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6" name="日期占位符 167939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</p:spPr>
        <p:txBody>
          <a:bodyPr anchor="t"/>
          <a:lstStyle>
            <a:lvl1pPr eaLnBrk="1" hangingPunct="1">
              <a:defRPr sz="14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167940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anchor="t"/>
          <a:lstStyle>
            <a:lvl1pPr algn="ctr" eaLnBrk="1" hangingPunct="1">
              <a:defRPr sz="14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16794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18D15E-904D-4CC3-8018-C9EFB24F838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129991"/>
      </p:ext>
    </p:extLst>
  </p:cSld>
  <p:clrMapOvr>
    <a:masterClrMapping/>
  </p:clrMapOvr>
  <p:transition spd="slow">
    <p:random/>
  </p:transition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44030850"/>
      </p:ext>
    </p:extLst>
  </p:cSld>
  <p:clrMapOvr>
    <a:masterClrMapping/>
  </p:clrMapOvr>
  <p:transition spd="slow"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4873918"/>
      </p:ext>
    </p:extLst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92200"/>
            <a:ext cx="4233974" cy="51101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639" y="1092200"/>
            <a:ext cx="4233974" cy="51101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68516722"/>
      </p:ext>
    </p:extLst>
  </p:cSld>
  <p:clrMapOvr>
    <a:masterClrMapping/>
  </p:clrMapOvr>
  <p:transition spd="slow"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37085" cy="5046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0853" y="1125538"/>
            <a:ext cx="4237085" cy="5046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5073753"/>
      </p:ext>
    </p:extLst>
  </p:cSld>
  <p:clrMapOvr>
    <a:masterClrMapping/>
  </p:clrMapOvr>
  <p:transition spd="slow"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20062671"/>
      </p:ext>
    </p:extLst>
  </p:cSld>
  <p:clrMapOvr>
    <a:masterClrMapping/>
  </p:clrMapOvr>
  <p:transition spd="slow"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7420319"/>
      </p:ext>
    </p:extLst>
  </p:cSld>
  <p:clrMapOvr>
    <a:masterClrMapping/>
  </p:clrMapOvr>
  <p:transition spd="slow"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93841"/>
      </p:ext>
    </p:extLst>
  </p:cSld>
  <p:clrMapOvr>
    <a:masterClrMapping/>
  </p:clrMapOvr>
  <p:transition spd="slow"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4668607"/>
      </p:ext>
    </p:extLst>
  </p:cSld>
  <p:clrMapOvr>
    <a:masterClrMapping/>
  </p:clrMapOvr>
  <p:transition spd="slow"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99851823"/>
      </p:ext>
    </p:extLst>
  </p:cSld>
  <p:clrMapOvr>
    <a:masterClrMapping/>
  </p:clrMapOvr>
  <p:transition spd="slow">
    <p:rand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86290556"/>
      </p:ext>
    </p:extLst>
  </p:cSld>
  <p:clrMapOvr>
    <a:masterClrMapping/>
  </p:clrMapOvr>
  <p:transition spd="slow">
    <p:rand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6160" y="188913"/>
            <a:ext cx="2161778" cy="59832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360014" cy="59832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7968808"/>
      </p:ext>
    </p:extLst>
  </p:cSld>
  <p:clrMapOvr>
    <a:masterClrMapping/>
  </p:clrMapOvr>
  <p:transition spd="slow">
    <p:rand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1208468"/>
      </p:ext>
    </p:extLst>
  </p:cSld>
  <p:clrMapOvr>
    <a:masterClrMapping/>
  </p:clrMapOvr>
  <p:transition spd="slow">
    <p:rand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67810592"/>
      </p:ext>
    </p:extLst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6190815"/>
      </p:ext>
    </p:extLst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928109"/>
      </p:ext>
    </p:extLst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865630"/>
      </p:ext>
    </p:extLst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23169758"/>
      </p:ext>
    </p:extLst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0829760"/>
      </p:ext>
    </p:extLst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49505">
            <a:extLst>
              <a:ext uri="{FF2B5EF4-FFF2-40B4-BE49-F238E27FC236}">
                <a16:creationId xmlns:a16="http://schemas.microsoft.com/office/drawing/2014/main" id="{DE1A27FC-5B48-4588-B4CA-117DC90F7C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7088" y="157163"/>
            <a:ext cx="785971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49506">
            <a:extLst>
              <a:ext uri="{FF2B5EF4-FFF2-40B4-BE49-F238E27FC236}">
                <a16:creationId xmlns:a16="http://schemas.microsoft.com/office/drawing/2014/main" id="{0D447A38-BD9C-4AEE-9CAC-5987B1AA03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23850" y="1092200"/>
            <a:ext cx="8640763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028" name="矩形 149511">
            <a:extLst>
              <a:ext uri="{FF2B5EF4-FFF2-40B4-BE49-F238E27FC236}">
                <a16:creationId xmlns:a16="http://schemas.microsoft.com/office/drawing/2014/main" id="{37A457D2-9835-4DD4-A455-898EE242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7088"/>
            <a:ext cx="9144000" cy="53975"/>
          </a:xfrm>
          <a:prstGeom prst="rect">
            <a:avLst/>
          </a:prstGeom>
          <a:gradFill rotWithShape="1">
            <a:gsLst>
              <a:gs pos="0">
                <a:srgbClr val="66FF66">
                  <a:alpha val="62999"/>
                </a:srgbClr>
              </a:gs>
              <a:gs pos="100000">
                <a:srgbClr val="FF33CC">
                  <a:alpha val="50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1029" name="图片 149514">
            <a:extLst>
              <a:ext uri="{FF2B5EF4-FFF2-40B4-BE49-F238E27FC236}">
                <a16:creationId xmlns:a16="http://schemas.microsoft.com/office/drawing/2014/main" id="{5DFF6852-EB64-4DC3-B607-E727595DD4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6278563"/>
            <a:ext cx="5937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文本框 149516">
            <a:extLst>
              <a:ext uri="{FF2B5EF4-FFF2-40B4-BE49-F238E27FC236}">
                <a16:creationId xmlns:a16="http://schemas.microsoft.com/office/drawing/2014/main" id="{0E2B75DD-5207-4885-8613-3FE1327E5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6413" y="6337300"/>
            <a:ext cx="92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CCST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ransition spd="slow"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CCFF"/>
        </a:buClr>
        <a:buSzPct val="70000"/>
        <a:buFont typeface="Wingdings" panose="05000000000000000000" pitchFamily="2" charset="2"/>
        <a:buChar char="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rgbClr val="FF33CC"/>
        </a:buClr>
        <a:buSzPct val="50000"/>
        <a:buFont typeface="Wingdings" panose="05000000000000000000" pitchFamily="2" charset="2"/>
        <a:buChar char="£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66913">
            <a:extLst>
              <a:ext uri="{FF2B5EF4-FFF2-40B4-BE49-F238E27FC236}">
                <a16:creationId xmlns:a16="http://schemas.microsoft.com/office/drawing/2014/main" id="{F80C0C3D-A0EF-4C27-8730-327DADC52F50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1042988" y="188913"/>
            <a:ext cx="70580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166914">
            <a:extLst>
              <a:ext uri="{FF2B5EF4-FFF2-40B4-BE49-F238E27FC236}">
                <a16:creationId xmlns:a16="http://schemas.microsoft.com/office/drawing/2014/main" id="{68C58277-D6D8-4C64-A3DA-1DBFB4E6EAD5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 bwMode="auto">
          <a:xfrm>
            <a:off x="250825" y="1125538"/>
            <a:ext cx="8647113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052" name="文本框 166918">
            <a:extLst>
              <a:ext uri="{FF2B5EF4-FFF2-40B4-BE49-F238E27FC236}">
                <a16:creationId xmlns:a16="http://schemas.microsoft.com/office/drawing/2014/main" id="{933E5F67-2523-4A75-9A08-E44CC1DA5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6515100"/>
            <a:ext cx="5414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 b="1">
                <a:solidFill>
                  <a:schemeClr val="folHlink"/>
                </a:solidFill>
              </a:rPr>
              <a:t>College  of  Computer  Science  and   Technology</a:t>
            </a:r>
            <a:r>
              <a:rPr lang="en-US" altLang="zh-CN" sz="1400" b="1"/>
              <a:t> </a:t>
            </a:r>
            <a:r>
              <a:rPr lang="zh-CN" altLang="en-US" sz="1400" b="1">
                <a:solidFill>
                  <a:schemeClr val="folHlink"/>
                </a:solidFill>
              </a:rPr>
              <a:t>，</a:t>
            </a:r>
            <a:r>
              <a:rPr lang="en-US" altLang="zh-CN" sz="1400" b="1">
                <a:solidFill>
                  <a:schemeClr val="folHlink"/>
                </a:solidFill>
              </a:rPr>
              <a:t>Jilin University</a:t>
            </a:r>
          </a:p>
        </p:txBody>
      </p:sp>
      <p:sp>
        <p:nvSpPr>
          <p:cNvPr id="2053" name="直接连接符 166919">
            <a:extLst>
              <a:ext uri="{FF2B5EF4-FFF2-40B4-BE49-F238E27FC236}">
                <a16:creationId xmlns:a16="http://schemas.microsoft.com/office/drawing/2014/main" id="{14F6D255-9F51-4F81-88BE-4A76A98DEAC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97625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矩形 166920">
            <a:extLst>
              <a:ext uri="{FF2B5EF4-FFF2-40B4-BE49-F238E27FC236}">
                <a16:creationId xmlns:a16="http://schemas.microsoft.com/office/drawing/2014/main" id="{BC34914E-7A85-4481-97D1-38D730456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98525"/>
            <a:ext cx="9144000" cy="73025"/>
          </a:xfrm>
          <a:prstGeom prst="rect">
            <a:avLst/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</a:gra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  <p:sldLayoutId id="2147484164" r:id="rId12"/>
  </p:sldLayoutIdLst>
  <p:transition spd="slow"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10000"/>
        </a:spcAft>
        <a:buClr>
          <a:srgbClr val="FF0000"/>
        </a:buClr>
        <a:buSzPct val="75000"/>
        <a:buFont typeface="Wingdings" panose="05000000000000000000" pitchFamily="2" charset="2"/>
        <a:buChar char="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5000"/>
        </a:spcBef>
        <a:spcAft>
          <a:spcPct val="10000"/>
        </a:spcAft>
        <a:buClr>
          <a:schemeClr val="hlink"/>
        </a:buClr>
        <a:buSzPct val="60000"/>
        <a:buFont typeface="Wingdings" panose="05000000000000000000" pitchFamily="2" charset="2"/>
        <a:buChar char="£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5000"/>
        </a:spcBef>
        <a:spcAft>
          <a:spcPct val="10000"/>
        </a:spcAft>
        <a:buClr>
          <a:schemeClr val="folHlink"/>
        </a:buClr>
        <a:buSzPct val="90000"/>
        <a:buFont typeface="Wingdings" panose="05000000000000000000" pitchFamily="2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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66913">
            <a:extLst>
              <a:ext uri="{FF2B5EF4-FFF2-40B4-BE49-F238E27FC236}">
                <a16:creationId xmlns:a16="http://schemas.microsoft.com/office/drawing/2014/main" id="{7ADBA84F-E5F2-4DEF-BD77-60D3E5D379C2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1042988" y="188913"/>
            <a:ext cx="70580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166914">
            <a:extLst>
              <a:ext uri="{FF2B5EF4-FFF2-40B4-BE49-F238E27FC236}">
                <a16:creationId xmlns:a16="http://schemas.microsoft.com/office/drawing/2014/main" id="{877FC3C6-5020-4AC4-961F-77D399329E2F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 bwMode="auto">
          <a:xfrm>
            <a:off x="250825" y="1125538"/>
            <a:ext cx="8647113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3076" name="文本框 166918">
            <a:extLst>
              <a:ext uri="{FF2B5EF4-FFF2-40B4-BE49-F238E27FC236}">
                <a16:creationId xmlns:a16="http://schemas.microsoft.com/office/drawing/2014/main" id="{304D4F09-1873-456D-88CE-4B22E14C0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6515100"/>
            <a:ext cx="5414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 b="1">
                <a:solidFill>
                  <a:schemeClr val="folHlink"/>
                </a:solidFill>
              </a:rPr>
              <a:t>College  of  Computer  Science  and   Technology</a:t>
            </a:r>
            <a:r>
              <a:rPr lang="en-US" altLang="zh-CN" sz="1400" b="1"/>
              <a:t> </a:t>
            </a:r>
            <a:r>
              <a:rPr lang="zh-CN" altLang="en-US" sz="1400" b="1">
                <a:solidFill>
                  <a:schemeClr val="folHlink"/>
                </a:solidFill>
              </a:rPr>
              <a:t>，</a:t>
            </a:r>
            <a:r>
              <a:rPr lang="en-US" altLang="zh-CN" sz="1400" b="1">
                <a:solidFill>
                  <a:schemeClr val="folHlink"/>
                </a:solidFill>
              </a:rPr>
              <a:t>Jilin University</a:t>
            </a:r>
          </a:p>
        </p:txBody>
      </p:sp>
      <p:sp>
        <p:nvSpPr>
          <p:cNvPr id="3077" name="直接连接符 166919">
            <a:extLst>
              <a:ext uri="{FF2B5EF4-FFF2-40B4-BE49-F238E27FC236}">
                <a16:creationId xmlns:a16="http://schemas.microsoft.com/office/drawing/2014/main" id="{7E1CFC11-5326-4701-86B8-95566B79F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97625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矩形 166920">
            <a:extLst>
              <a:ext uri="{FF2B5EF4-FFF2-40B4-BE49-F238E27FC236}">
                <a16:creationId xmlns:a16="http://schemas.microsoft.com/office/drawing/2014/main" id="{98D29F64-9C3D-4D7C-8EC3-07CF6A43B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98525"/>
            <a:ext cx="9144000" cy="73025"/>
          </a:xfrm>
          <a:prstGeom prst="rect">
            <a:avLst/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</a:gra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  <p:sldLayoutId id="2147484175" r:id="rId12"/>
    <p:sldLayoutId id="2147484176" r:id="rId13"/>
  </p:sldLayoutIdLst>
  <p:transition spd="slow"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10000"/>
        </a:spcAft>
        <a:buClr>
          <a:srgbClr val="FF0000"/>
        </a:buClr>
        <a:buSzPct val="75000"/>
        <a:buFont typeface="Wingdings" panose="05000000000000000000" pitchFamily="2" charset="2"/>
        <a:buChar char="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5000"/>
        </a:spcBef>
        <a:spcAft>
          <a:spcPct val="10000"/>
        </a:spcAft>
        <a:buClr>
          <a:schemeClr val="hlink"/>
        </a:buClr>
        <a:buSzPct val="60000"/>
        <a:buFont typeface="Wingdings" panose="05000000000000000000" pitchFamily="2" charset="2"/>
        <a:buChar char="£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5000"/>
        </a:spcBef>
        <a:spcAft>
          <a:spcPct val="10000"/>
        </a:spcAft>
        <a:buClr>
          <a:schemeClr val="folHlink"/>
        </a:buClr>
        <a:buSzPct val="90000"/>
        <a:buFont typeface="Wingdings" panose="05000000000000000000" pitchFamily="2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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66913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1042988" y="188913"/>
            <a:ext cx="7058025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166914"/>
          <p:cNvSpPr>
            <a:spLocks noGrp="1" noRot="1" noChangeArrowheads="1"/>
          </p:cNvSpPr>
          <p:nvPr>
            <p:ph type="body" idx="4294967295"/>
          </p:nvPr>
        </p:nvSpPr>
        <p:spPr bwMode="auto">
          <a:xfrm>
            <a:off x="250825" y="1125538"/>
            <a:ext cx="8647113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2052" name="文本框 166918"/>
          <p:cNvSpPr txBox="1">
            <a:spLocks noChangeArrowheads="1"/>
          </p:cNvSpPr>
          <p:nvPr/>
        </p:nvSpPr>
        <p:spPr bwMode="auto">
          <a:xfrm>
            <a:off x="1487488" y="6515100"/>
            <a:ext cx="5414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College  of  Computer  Science  and   Technology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Jilin University</a:t>
            </a:r>
          </a:p>
        </p:txBody>
      </p:sp>
      <p:sp>
        <p:nvSpPr>
          <p:cNvPr id="2053" name="直接连接符 166919"/>
          <p:cNvSpPr>
            <a:spLocks noChangeShapeType="1"/>
          </p:cNvSpPr>
          <p:nvPr/>
        </p:nvSpPr>
        <p:spPr bwMode="auto">
          <a:xfrm>
            <a:off x="0" y="6397625"/>
            <a:ext cx="9144000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矩形 166920"/>
          <p:cNvSpPr>
            <a:spLocks noChangeArrowheads="1"/>
          </p:cNvSpPr>
          <p:nvPr/>
        </p:nvSpPr>
        <p:spPr bwMode="auto">
          <a:xfrm>
            <a:off x="0" y="898525"/>
            <a:ext cx="9144000" cy="73025"/>
          </a:xfrm>
          <a:prstGeom prst="rect">
            <a:avLst/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</a:gra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3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  <p:sldLayoutId id="2147484191" r:id="rId12"/>
    <p:sldLayoutId id="2147484192" r:id="rId13"/>
  </p:sldLayoutIdLst>
  <p:transition spd="slow"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10000"/>
        </a:spcAft>
        <a:buClr>
          <a:srgbClr val="FF0000"/>
        </a:buClr>
        <a:buSzPct val="75000"/>
        <a:buFont typeface="Wingdings" panose="05000000000000000000" pitchFamily="2" charset="2"/>
        <a:buChar char="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5000"/>
        </a:spcBef>
        <a:spcAft>
          <a:spcPct val="10000"/>
        </a:spcAft>
        <a:buClr>
          <a:schemeClr val="hlink"/>
        </a:buClr>
        <a:buSzPct val="60000"/>
        <a:buFont typeface="Wingdings" panose="05000000000000000000" pitchFamily="2" charset="2"/>
        <a:buChar char="£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5000"/>
        </a:spcBef>
        <a:spcAft>
          <a:spcPct val="10000"/>
        </a:spcAft>
        <a:buClr>
          <a:schemeClr val="folHlink"/>
        </a:buClr>
        <a:buSzPct val="90000"/>
        <a:buFont typeface="Wingdings" panose="05000000000000000000" pitchFamily="2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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¡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4.png"/><Relationship Id="rId4" Type="http://schemas.openxmlformats.org/officeDocument/2006/relationships/image" Target="../media/image33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2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3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5.png"/><Relationship Id="rId4" Type="http://schemas.openxmlformats.org/officeDocument/2006/relationships/image" Target="../media/image44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8.emf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26977">
            <a:extLst>
              <a:ext uri="{FF2B5EF4-FFF2-40B4-BE49-F238E27FC236}">
                <a16:creationId xmlns:a16="http://schemas.microsoft.com/office/drawing/2014/main" id="{D9A28EF8-23A6-4E6A-ADA6-AB12327FD2C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187450" y="260350"/>
            <a:ext cx="6800850" cy="50482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第三章   编码和调制 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F6959DE-CECA-4AAC-90FA-3B00F3EBF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776" y="2228871"/>
            <a:ext cx="3792537" cy="340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dirty="0">
                <a:solidFill>
                  <a:srgbClr val="000000"/>
                </a:solidFill>
              </a:rPr>
              <a:t>信号的完整性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dirty="0">
                <a:solidFill>
                  <a:srgbClr val="000000"/>
                </a:solidFill>
              </a:rPr>
              <a:t>信号的安全性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dirty="0">
                <a:solidFill>
                  <a:srgbClr val="000000"/>
                </a:solidFill>
              </a:rPr>
              <a:t>便于存储、处理和交换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dirty="0">
                <a:solidFill>
                  <a:srgbClr val="000000"/>
                </a:solidFill>
              </a:rPr>
              <a:t>便于集成化、微型化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dirty="0">
                <a:solidFill>
                  <a:srgbClr val="000000"/>
                </a:solidFill>
              </a:rPr>
              <a:t>便于构成物联网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218267-31ED-4777-B97F-ADE3E8B89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340768"/>
            <a:ext cx="64008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RFID系统数字信号的主要特点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171579"/>
      </p:ext>
    </p:extLst>
  </p:cSld>
  <p:clrMapOvr>
    <a:masterClrMapping/>
  </p:clrMapOvr>
  <p:transition spd="slow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70689">
            <a:extLst>
              <a:ext uri="{FF2B5EF4-FFF2-40B4-BE49-F238E27FC236}">
                <a16:creationId xmlns:a16="http://schemas.microsoft.com/office/drawing/2014/main" id="{60893A21-3488-43CA-8C22-ED96BB061A0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042988" y="188913"/>
            <a:ext cx="7632700" cy="608012"/>
          </a:xfrm>
        </p:spPr>
        <p:txBody>
          <a:bodyPr/>
          <a:lstStyle/>
          <a:p>
            <a:pPr eaLnBrk="1" hangingPunct="1"/>
            <a:r>
              <a:rPr lang="zh-CN" altLang="en-US" sz="2800" b="0" dirty="0"/>
              <a:t>数字通信的主要性能指标</a:t>
            </a:r>
          </a:p>
        </p:txBody>
      </p:sp>
      <p:sp>
        <p:nvSpPr>
          <p:cNvPr id="370691" name="内容占位符 370690">
            <a:extLst>
              <a:ext uri="{FF2B5EF4-FFF2-40B4-BE49-F238E27FC236}">
                <a16:creationId xmlns:a16="http://schemas.microsoft.com/office/drawing/2014/main" id="{E486A843-E9CF-42BA-96BD-0B820FFD8413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179388" y="1196975"/>
            <a:ext cx="8647112" cy="5046663"/>
          </a:xfrm>
        </p:spPr>
        <p:txBody>
          <a:bodyPr/>
          <a:lstStyle/>
          <a:p>
            <a:pPr eaLnBrk="1" hangingPunct="1"/>
            <a:r>
              <a:rPr lang="zh-CN" altLang="en-US" dirty="0"/>
              <a:t>数据传输速率 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指信道中每秒通过的数据位，单位是</a:t>
            </a:r>
            <a:r>
              <a:rPr lang="en-US" altLang="zh-CN" dirty="0"/>
              <a:t>bit/s</a:t>
            </a:r>
          </a:p>
          <a:p>
            <a:pPr lvl="1" eaLnBrk="1" hangingPunct="1"/>
            <a:r>
              <a:rPr lang="zh-CN" altLang="en-US" dirty="0"/>
              <a:t>代表了数据传输效率</a:t>
            </a:r>
            <a:endParaRPr lang="zh-CN" altLang="zh-CN" dirty="0"/>
          </a:p>
          <a:p>
            <a:pPr eaLnBrk="1" hangingPunct="1"/>
            <a:r>
              <a:rPr lang="zh-CN" altLang="en-US" dirty="0"/>
              <a:t>信道频带宽度 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频带越宽，传输信息的能力越大</a:t>
            </a:r>
          </a:p>
          <a:p>
            <a:pPr lvl="1" eaLnBrk="1" hangingPunct="1"/>
            <a:endParaRPr lang="zh-CN" altLang="zh-CN" dirty="0"/>
          </a:p>
          <a:p>
            <a:pPr eaLnBrk="1" hangingPunct="1"/>
            <a:r>
              <a:rPr lang="zh-CN" altLang="en-US" dirty="0"/>
              <a:t>误码率</a:t>
            </a:r>
          </a:p>
          <a:p>
            <a:pPr lvl="1" eaLnBrk="1" hangingPunct="1"/>
            <a:r>
              <a:rPr lang="zh-CN" altLang="en-US" sz="2000" dirty="0"/>
              <a:t>可靠性指标，发生误码的码元与传输的总码元之比</a:t>
            </a:r>
          </a:p>
        </p:txBody>
      </p:sp>
      <p:grpSp>
        <p:nvGrpSpPr>
          <p:cNvPr id="2" name="组合 370693">
            <a:extLst>
              <a:ext uri="{FF2B5EF4-FFF2-40B4-BE49-F238E27FC236}">
                <a16:creationId xmlns:a16="http://schemas.microsoft.com/office/drawing/2014/main" id="{AF0E2B41-BB40-48A2-A86C-F9440B2010DA}"/>
              </a:ext>
            </a:extLst>
          </p:cNvPr>
          <p:cNvGrpSpPr>
            <a:grpSpLocks/>
          </p:cNvGrpSpPr>
          <p:nvPr/>
        </p:nvGrpSpPr>
        <p:grpSpPr bwMode="auto">
          <a:xfrm>
            <a:off x="5248139" y="5200650"/>
            <a:ext cx="3405188" cy="920750"/>
            <a:chOff x="1053" y="3475"/>
            <a:chExt cx="2145" cy="580"/>
          </a:xfrm>
        </p:grpSpPr>
        <p:sp>
          <p:nvSpPr>
            <p:cNvPr id="17416" name="文本框 370691">
              <a:extLst>
                <a:ext uri="{FF2B5EF4-FFF2-40B4-BE49-F238E27FC236}">
                  <a16:creationId xmlns:a16="http://schemas.microsoft.com/office/drawing/2014/main" id="{7FA333A9-D413-4803-A9A7-8E2335337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3" y="3475"/>
              <a:ext cx="214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</a:rPr>
                <a:t>        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误码码元个数</a:t>
              </a:r>
              <a:endParaRPr lang="en-US" altLang="zh-CN" sz="2000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Pe=                              x 100%</a:t>
              </a:r>
              <a:endParaRPr lang="zh-CN" altLang="en-US" sz="2000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</a:rPr>
                <a:t>         传输总码元数</a:t>
              </a:r>
            </a:p>
          </p:txBody>
        </p:sp>
        <p:sp>
          <p:nvSpPr>
            <p:cNvPr id="17417" name="直接连接符 370692">
              <a:extLst>
                <a:ext uri="{FF2B5EF4-FFF2-40B4-BE49-F238E27FC236}">
                  <a16:creationId xmlns:a16="http://schemas.microsoft.com/office/drawing/2014/main" id="{7782222E-FE31-429A-B8D4-AA2CA5E7F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3793"/>
              <a:ext cx="11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370694">
            <a:extLst>
              <a:ext uri="{FF2B5EF4-FFF2-40B4-BE49-F238E27FC236}">
                <a16:creationId xmlns:a16="http://schemas.microsoft.com/office/drawing/2014/main" id="{537AC9E8-1586-4ACF-BE20-258563E68926}"/>
              </a:ext>
            </a:extLst>
          </p:cNvPr>
          <p:cNvGrpSpPr>
            <a:grpSpLocks/>
          </p:cNvGrpSpPr>
          <p:nvPr/>
        </p:nvGrpSpPr>
        <p:grpSpPr bwMode="auto">
          <a:xfrm>
            <a:off x="5343524" y="2393950"/>
            <a:ext cx="3621088" cy="927100"/>
            <a:chOff x="955" y="3501"/>
            <a:chExt cx="2145" cy="584"/>
          </a:xfrm>
        </p:grpSpPr>
        <p:sp>
          <p:nvSpPr>
            <p:cNvPr id="17414" name="文本框 370695">
              <a:extLst>
                <a:ext uri="{FF2B5EF4-FFF2-40B4-BE49-F238E27FC236}">
                  <a16:creationId xmlns:a16="http://schemas.microsoft.com/office/drawing/2014/main" id="{F3E2688E-B168-4CB9-A261-A7DE137BF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" y="3501"/>
              <a:ext cx="2145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</a:rPr>
                <a:t>        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数据传输速率</a:t>
              </a:r>
              <a:endParaRPr lang="en-US" altLang="zh-CN" sz="2000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l-GR" altLang="zh-CN" sz="2000" dirty="0">
                  <a:latin typeface="Times New Roman" panose="02020603050405020304" pitchFamily="18" charset="0"/>
                </a:rPr>
                <a:t>η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=                               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（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b/(s Hz))</a:t>
              </a: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</a:rPr>
                <a:t>             频带宽度</a:t>
              </a:r>
            </a:p>
          </p:txBody>
        </p:sp>
        <p:sp>
          <p:nvSpPr>
            <p:cNvPr id="17415" name="直接连接符 370696">
              <a:extLst>
                <a:ext uri="{FF2B5EF4-FFF2-40B4-BE49-F238E27FC236}">
                  <a16:creationId xmlns:a16="http://schemas.microsoft.com/office/drawing/2014/main" id="{36C26510-E294-455D-B050-30D2A8B53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3793"/>
              <a:ext cx="11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00920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占位符 302081">
            <a:extLst>
              <a:ext uri="{FF2B5EF4-FFF2-40B4-BE49-F238E27FC236}">
                <a16:creationId xmlns:a16="http://schemas.microsoft.com/office/drawing/2014/main" id="{6D2B9A01-AB19-42EB-BFD7-835CF91EC3BC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179388" y="1052513"/>
            <a:ext cx="8640762" cy="9366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3500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zh-CN" sz="2400"/>
              <a:t>RFID</a:t>
            </a:r>
            <a:r>
              <a:rPr lang="zh-CN" altLang="en-US" sz="2400"/>
              <a:t>通信是指读写器和标签之间，采用无线电信号传输信息，其主要特点是：</a:t>
            </a:r>
            <a:r>
              <a:rPr lang="zh-CN" altLang="en-US"/>
              <a:t>通信距离很短</a:t>
            </a:r>
          </a:p>
        </p:txBody>
      </p:sp>
      <p:sp>
        <p:nvSpPr>
          <p:cNvPr id="18435" name="标题 302082">
            <a:extLst>
              <a:ext uri="{FF2B5EF4-FFF2-40B4-BE49-F238E27FC236}">
                <a16:creationId xmlns:a16="http://schemas.microsoft.com/office/drawing/2014/main" id="{71165C9C-D018-498F-909A-D6C5B8E9DDD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042988" y="188913"/>
            <a:ext cx="7632700" cy="608012"/>
          </a:xfrm>
        </p:spPr>
        <p:txBody>
          <a:bodyPr/>
          <a:lstStyle/>
          <a:p>
            <a:pPr eaLnBrk="1" hangingPunct="1"/>
            <a:r>
              <a:rPr lang="en-US" altLang="zh-CN" b="0"/>
              <a:t>RFID</a:t>
            </a:r>
            <a:r>
              <a:rPr lang="zh-CN" altLang="en-US" b="0"/>
              <a:t>通信方式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D1923F-1E77-4B2D-96F4-BA234BE16BC0}"/>
              </a:ext>
            </a:extLst>
          </p:cNvPr>
          <p:cNvSpPr/>
          <p:nvPr/>
        </p:nvSpPr>
        <p:spPr>
          <a:xfrm>
            <a:off x="166688" y="4865688"/>
            <a:ext cx="1008062" cy="101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r>
              <a:rPr lang="zh-CN" altLang="en-US" sz="2000" noProof="1">
                <a:solidFill>
                  <a:schemeClr val="tx1"/>
                </a:solidFill>
              </a:rPr>
              <a:t>读写器</a:t>
            </a:r>
            <a:endParaRPr lang="en-US" altLang="zh-CN" sz="2000" noProof="1">
              <a:solidFill>
                <a:schemeClr val="tx1"/>
              </a:solidFill>
            </a:endParaRPr>
          </a:p>
          <a:p>
            <a:pPr algn="ctr" eaLnBrk="1" fontAlgn="auto" hangingPunct="1">
              <a:defRPr/>
            </a:pPr>
            <a:r>
              <a:rPr lang="zh-CN" altLang="en-US" sz="2000" noProof="1">
                <a:solidFill>
                  <a:schemeClr val="tx1"/>
                </a:solidFill>
              </a:rPr>
              <a:t>信息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672E08-207E-4004-82C4-71E6934F3D5E}"/>
              </a:ext>
            </a:extLst>
          </p:cNvPr>
          <p:cNvSpPr/>
          <p:nvPr/>
        </p:nvSpPr>
        <p:spPr>
          <a:xfrm>
            <a:off x="1293813" y="4868863"/>
            <a:ext cx="576262" cy="101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r>
              <a:rPr lang="zh-CN" altLang="en-US" noProof="1">
                <a:solidFill>
                  <a:schemeClr val="tx1"/>
                </a:solidFill>
              </a:rPr>
              <a:t>编码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47D9B2-E659-4653-B3EF-6E824423693A}"/>
              </a:ext>
            </a:extLst>
          </p:cNvPr>
          <p:cNvSpPr/>
          <p:nvPr/>
        </p:nvSpPr>
        <p:spPr>
          <a:xfrm>
            <a:off x="2141538" y="4868863"/>
            <a:ext cx="520700" cy="101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r>
              <a:rPr lang="zh-CN" altLang="en-US" noProof="1">
                <a:solidFill>
                  <a:schemeClr val="tx1"/>
                </a:solidFill>
              </a:rPr>
              <a:t>调制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73EF3A-F90A-4D33-BD2E-653E5AAA65A0}"/>
              </a:ext>
            </a:extLst>
          </p:cNvPr>
          <p:cNvSpPr/>
          <p:nvPr/>
        </p:nvSpPr>
        <p:spPr>
          <a:xfrm>
            <a:off x="2951163" y="4868863"/>
            <a:ext cx="1001712" cy="101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r>
              <a:rPr lang="zh-CN" altLang="en-US" sz="2000" noProof="1">
                <a:solidFill>
                  <a:schemeClr val="tx1"/>
                </a:solidFill>
              </a:rPr>
              <a:t>读写器</a:t>
            </a:r>
            <a:endParaRPr lang="en-US" altLang="zh-CN" sz="2000" noProof="1">
              <a:solidFill>
                <a:schemeClr val="tx1"/>
              </a:solidFill>
            </a:endParaRPr>
          </a:p>
          <a:p>
            <a:pPr algn="ctr" eaLnBrk="1" fontAlgn="auto" hangingPunct="1">
              <a:defRPr/>
            </a:pPr>
            <a:r>
              <a:rPr lang="zh-CN" altLang="en-US" sz="2000" noProof="1">
                <a:solidFill>
                  <a:schemeClr val="tx1"/>
                </a:solidFill>
              </a:rPr>
              <a:t>射频</a:t>
            </a:r>
            <a:endParaRPr lang="en-US" altLang="zh-CN" sz="2000" noProof="1">
              <a:solidFill>
                <a:schemeClr val="tx1"/>
              </a:solidFill>
            </a:endParaRPr>
          </a:p>
          <a:p>
            <a:pPr algn="ctr" eaLnBrk="1" fontAlgn="auto" hangingPunct="1">
              <a:defRPr/>
            </a:pPr>
            <a:r>
              <a:rPr lang="zh-CN" altLang="en-US" sz="2000" noProof="1">
                <a:solidFill>
                  <a:schemeClr val="tx1"/>
                </a:solidFill>
              </a:rPr>
              <a:t>前端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6E641D-1E6D-4B8A-9FEE-A9C969AFCB25}"/>
              </a:ext>
            </a:extLst>
          </p:cNvPr>
          <p:cNvSpPr/>
          <p:nvPr/>
        </p:nvSpPr>
        <p:spPr>
          <a:xfrm>
            <a:off x="5470525" y="4875213"/>
            <a:ext cx="1008063" cy="1009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r>
              <a:rPr lang="zh-CN" altLang="en-US" sz="2000" noProof="1">
                <a:solidFill>
                  <a:schemeClr val="tx1"/>
                </a:solidFill>
              </a:rPr>
              <a:t>电子标签射频</a:t>
            </a:r>
            <a:endParaRPr lang="en-US" altLang="zh-CN" sz="2000" noProof="1">
              <a:solidFill>
                <a:schemeClr val="tx1"/>
              </a:solidFill>
            </a:endParaRPr>
          </a:p>
          <a:p>
            <a:pPr algn="ctr" eaLnBrk="1" fontAlgn="auto" hangingPunct="1">
              <a:defRPr/>
            </a:pPr>
            <a:r>
              <a:rPr lang="zh-CN" altLang="en-US" sz="2000" noProof="1">
                <a:solidFill>
                  <a:schemeClr val="tx1"/>
                </a:solidFill>
              </a:rPr>
              <a:t>前端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24BA5E-FE8A-4E33-88D0-75962446EFFE}"/>
              </a:ext>
            </a:extLst>
          </p:cNvPr>
          <p:cNvSpPr/>
          <p:nvPr/>
        </p:nvSpPr>
        <p:spPr>
          <a:xfrm>
            <a:off x="6767513" y="4875213"/>
            <a:ext cx="576262" cy="1009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r>
              <a:rPr lang="zh-CN" altLang="en-US" noProof="1">
                <a:solidFill>
                  <a:schemeClr val="tx1"/>
                </a:solidFill>
              </a:rPr>
              <a:t>解调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2522AAF-9FB7-48CD-8D4B-1DDD608150ED}"/>
              </a:ext>
            </a:extLst>
          </p:cNvPr>
          <p:cNvSpPr/>
          <p:nvPr/>
        </p:nvSpPr>
        <p:spPr>
          <a:xfrm>
            <a:off x="7624763" y="4875213"/>
            <a:ext cx="511175" cy="1009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r>
              <a:rPr lang="zh-CN" altLang="en-US" noProof="1">
                <a:solidFill>
                  <a:schemeClr val="tx1"/>
                </a:solidFill>
              </a:rPr>
              <a:t>解码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C17AFB-7939-4665-8851-F3FBB8B69B72}"/>
              </a:ext>
            </a:extLst>
          </p:cNvPr>
          <p:cNvSpPr/>
          <p:nvPr/>
        </p:nvSpPr>
        <p:spPr>
          <a:xfrm>
            <a:off x="8213725" y="4727575"/>
            <a:ext cx="800100" cy="1295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r>
              <a:rPr lang="zh-CN" altLang="en-US" sz="2000" noProof="1">
                <a:solidFill>
                  <a:schemeClr val="tx1"/>
                </a:solidFill>
              </a:rPr>
              <a:t>电子</a:t>
            </a:r>
            <a:endParaRPr lang="en-US" altLang="zh-CN" sz="2000" noProof="1">
              <a:solidFill>
                <a:schemeClr val="tx1"/>
              </a:solidFill>
            </a:endParaRPr>
          </a:p>
          <a:p>
            <a:pPr algn="ctr" eaLnBrk="1" fontAlgn="auto" hangingPunct="1">
              <a:defRPr/>
            </a:pPr>
            <a:r>
              <a:rPr lang="zh-CN" altLang="en-US" sz="2000" noProof="1">
                <a:solidFill>
                  <a:schemeClr val="tx1"/>
                </a:solidFill>
              </a:rPr>
              <a:t>标签接收</a:t>
            </a:r>
            <a:endParaRPr lang="en-US" altLang="zh-CN" sz="2000" noProof="1">
              <a:solidFill>
                <a:schemeClr val="tx1"/>
              </a:solidFill>
            </a:endParaRPr>
          </a:p>
          <a:p>
            <a:pPr algn="ctr" eaLnBrk="1" fontAlgn="auto" hangingPunct="1">
              <a:defRPr/>
            </a:pPr>
            <a:r>
              <a:rPr lang="zh-CN" altLang="en-US" sz="2000" noProof="1">
                <a:solidFill>
                  <a:schemeClr val="tx1"/>
                </a:solidFill>
              </a:rPr>
              <a:t>信息</a:t>
            </a:r>
          </a:p>
        </p:txBody>
      </p:sp>
      <p:cxnSp>
        <p:nvCxnSpPr>
          <p:cNvPr id="18444" name="直接箭头连接符 12">
            <a:extLst>
              <a:ext uri="{FF2B5EF4-FFF2-40B4-BE49-F238E27FC236}">
                <a16:creationId xmlns:a16="http://schemas.microsoft.com/office/drawing/2014/main" id="{448FE92C-F577-4108-8163-CFB25234D262}"/>
              </a:ext>
            </a:extLst>
          </p:cNvPr>
          <p:cNvCxnSpPr>
            <a:cxnSpLocks noChangeShapeType="1"/>
            <a:stCxn id="2" idx="3"/>
            <a:endCxn id="6" idx="1"/>
          </p:cNvCxnSpPr>
          <p:nvPr/>
        </p:nvCxnSpPr>
        <p:spPr bwMode="auto">
          <a:xfrm>
            <a:off x="1174750" y="5373688"/>
            <a:ext cx="119063" cy="3175"/>
          </a:xfrm>
          <a:prstGeom prst="bentConnector3">
            <a:avLst>
              <a:gd name="adj1" fmla="val 49333"/>
            </a:avLst>
          </a:prstGeom>
          <a:noFill/>
          <a:ln w="25400">
            <a:solidFill>
              <a:srgbClr val="5C2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EFD94D7-215F-4F36-A224-6DC91F199BF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870075" y="5376863"/>
            <a:ext cx="271463" cy="0"/>
          </a:xfrm>
          <a:prstGeom prst="straightConnector1">
            <a:avLst/>
          </a:prstGeom>
          <a:ln w="25400">
            <a:solidFill>
              <a:srgbClr val="5C2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01E87F5-B982-4327-90E6-6911E670FE2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662238" y="5376863"/>
            <a:ext cx="288925" cy="0"/>
          </a:xfrm>
          <a:prstGeom prst="straightConnector1">
            <a:avLst/>
          </a:prstGeom>
          <a:ln w="25400">
            <a:solidFill>
              <a:srgbClr val="5C2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D1D78D4-ED69-45A2-969E-6C8646B34F14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478588" y="5380038"/>
            <a:ext cx="288925" cy="0"/>
          </a:xfrm>
          <a:prstGeom prst="straightConnector1">
            <a:avLst/>
          </a:prstGeom>
          <a:ln w="25400">
            <a:solidFill>
              <a:srgbClr val="5C2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5900BD-03C0-4B64-A7DA-A940349A2671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7343775" y="5380038"/>
            <a:ext cx="280988" cy="0"/>
          </a:xfrm>
          <a:prstGeom prst="straightConnector1">
            <a:avLst/>
          </a:prstGeom>
          <a:ln w="25400">
            <a:solidFill>
              <a:srgbClr val="5C2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49" name="直接箭头连接符 26">
            <a:extLst>
              <a:ext uri="{FF2B5EF4-FFF2-40B4-BE49-F238E27FC236}">
                <a16:creationId xmlns:a16="http://schemas.microsoft.com/office/drawing/2014/main" id="{634D38D9-D32C-43E5-A910-20372C174496}"/>
              </a:ext>
            </a:extLst>
          </p:cNvPr>
          <p:cNvCxnSpPr>
            <a:cxnSpLocks noChangeShapeType="1"/>
            <a:stCxn id="11" idx="3"/>
            <a:endCxn id="12" idx="1"/>
          </p:cNvCxnSpPr>
          <p:nvPr/>
        </p:nvCxnSpPr>
        <p:spPr bwMode="auto">
          <a:xfrm flipV="1">
            <a:off x="8135938" y="5375275"/>
            <a:ext cx="77787" cy="4763"/>
          </a:xfrm>
          <a:prstGeom prst="bentConnector3">
            <a:avLst>
              <a:gd name="adj1" fmla="val 48981"/>
            </a:avLst>
          </a:prstGeom>
          <a:noFill/>
          <a:ln w="25400">
            <a:solidFill>
              <a:srgbClr val="5C2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直接连接符 31">
            <a:extLst>
              <a:ext uri="{FF2B5EF4-FFF2-40B4-BE49-F238E27FC236}">
                <a16:creationId xmlns:a16="http://schemas.microsoft.com/office/drawing/2014/main" id="{A0483DDF-41D9-4DBF-8D6C-9A906F2B8767}"/>
              </a:ext>
            </a:extLst>
          </p:cNvPr>
          <p:cNvCxnSpPr>
            <a:cxnSpLocks noChangeShapeType="1"/>
            <a:stCxn id="8" idx="3"/>
            <a:endCxn id="12" idx="1"/>
          </p:cNvCxnSpPr>
          <p:nvPr/>
        </p:nvCxnSpPr>
        <p:spPr bwMode="auto">
          <a:xfrm flipV="1">
            <a:off x="3952875" y="5375275"/>
            <a:ext cx="4260850" cy="1588"/>
          </a:xfrm>
          <a:prstGeom prst="bentConnector3">
            <a:avLst>
              <a:gd name="adj1" fmla="val 49963"/>
            </a:avLst>
          </a:prstGeom>
          <a:noFill/>
          <a:ln w="25400">
            <a:solidFill>
              <a:srgbClr val="5C2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直接连接符 33">
            <a:extLst>
              <a:ext uri="{FF2B5EF4-FFF2-40B4-BE49-F238E27FC236}">
                <a16:creationId xmlns:a16="http://schemas.microsoft.com/office/drawing/2014/main" id="{0F7B5448-0CA5-4C47-AA7A-E50585AAAB5A}"/>
              </a:ext>
            </a:extLst>
          </p:cNvPr>
          <p:cNvCxnSpPr>
            <a:cxnSpLocks noChangeShapeType="1"/>
            <a:stCxn id="8" idx="3"/>
            <a:endCxn id="12" idx="1"/>
          </p:cNvCxnSpPr>
          <p:nvPr/>
        </p:nvCxnSpPr>
        <p:spPr bwMode="auto">
          <a:xfrm flipV="1">
            <a:off x="3952875" y="5375275"/>
            <a:ext cx="4260850" cy="1588"/>
          </a:xfrm>
          <a:prstGeom prst="bentConnector3">
            <a:avLst>
              <a:gd name="adj1" fmla="val 49963"/>
            </a:avLst>
          </a:prstGeom>
          <a:noFill/>
          <a:ln w="25400">
            <a:solidFill>
              <a:srgbClr val="5C2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直接连接符 35">
            <a:extLst>
              <a:ext uri="{FF2B5EF4-FFF2-40B4-BE49-F238E27FC236}">
                <a16:creationId xmlns:a16="http://schemas.microsoft.com/office/drawing/2014/main" id="{44E32295-3548-4AF4-8CCF-B52B6AC0494C}"/>
              </a:ext>
            </a:extLst>
          </p:cNvPr>
          <p:cNvCxnSpPr>
            <a:cxnSpLocks noChangeShapeType="1"/>
            <a:stCxn id="8" idx="3"/>
            <a:endCxn id="12" idx="1"/>
          </p:cNvCxnSpPr>
          <p:nvPr/>
        </p:nvCxnSpPr>
        <p:spPr bwMode="auto">
          <a:xfrm flipV="1">
            <a:off x="3952875" y="5375275"/>
            <a:ext cx="4260850" cy="1588"/>
          </a:xfrm>
          <a:prstGeom prst="bentConnector3">
            <a:avLst>
              <a:gd name="adj1" fmla="val 49963"/>
            </a:avLst>
          </a:prstGeom>
          <a:noFill/>
          <a:ln w="25400">
            <a:solidFill>
              <a:srgbClr val="5C2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直接连接符 36">
            <a:extLst>
              <a:ext uri="{FF2B5EF4-FFF2-40B4-BE49-F238E27FC236}">
                <a16:creationId xmlns:a16="http://schemas.microsoft.com/office/drawing/2014/main" id="{A94CFF1A-66B3-4F66-9B06-976BB8C1ED36}"/>
              </a:ext>
            </a:extLst>
          </p:cNvPr>
          <p:cNvCxnSpPr>
            <a:cxnSpLocks noChangeShapeType="1"/>
            <a:stCxn id="8" idx="3"/>
            <a:endCxn id="12" idx="1"/>
          </p:cNvCxnSpPr>
          <p:nvPr/>
        </p:nvCxnSpPr>
        <p:spPr bwMode="auto">
          <a:xfrm flipV="1">
            <a:off x="3952875" y="5375275"/>
            <a:ext cx="4260850" cy="1588"/>
          </a:xfrm>
          <a:prstGeom prst="bentConnector3">
            <a:avLst>
              <a:gd name="adj1" fmla="val 49963"/>
            </a:avLst>
          </a:prstGeom>
          <a:noFill/>
          <a:ln w="25400">
            <a:solidFill>
              <a:srgbClr val="5C2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4652DEE-F491-4BD3-B3D6-E52114F06408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254625" y="5380038"/>
            <a:ext cx="215900" cy="0"/>
          </a:xfrm>
          <a:prstGeom prst="line">
            <a:avLst/>
          </a:prstGeom>
          <a:ln w="25400">
            <a:solidFill>
              <a:srgbClr val="5C2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8538FA8-4322-4E12-83A0-EE78F1200CC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5254625" y="3716338"/>
            <a:ext cx="0" cy="1657350"/>
          </a:xfrm>
          <a:prstGeom prst="line">
            <a:avLst/>
          </a:prstGeom>
          <a:ln w="25400">
            <a:solidFill>
              <a:srgbClr val="5C2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172D4EC-6627-4717-8837-A473082D8494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 flipV="1">
            <a:off x="5111750" y="3716338"/>
            <a:ext cx="142875" cy="215900"/>
          </a:xfrm>
          <a:prstGeom prst="line">
            <a:avLst/>
          </a:prstGeom>
          <a:ln w="25400">
            <a:solidFill>
              <a:srgbClr val="5C2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342DC0B-DC60-42F0-9546-084F344E92A4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5254625" y="3716338"/>
            <a:ext cx="144463" cy="215900"/>
          </a:xfrm>
          <a:prstGeom prst="line">
            <a:avLst/>
          </a:prstGeom>
          <a:ln w="25400">
            <a:solidFill>
              <a:srgbClr val="5C2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弧形 54">
            <a:extLst>
              <a:ext uri="{FF2B5EF4-FFF2-40B4-BE49-F238E27FC236}">
                <a16:creationId xmlns:a16="http://schemas.microsoft.com/office/drawing/2014/main" id="{EF684195-B30D-4E2A-BCD6-7DF74AF1271F}"/>
              </a:ext>
            </a:extLst>
          </p:cNvPr>
          <p:cNvSpPr/>
          <p:nvPr/>
        </p:nvSpPr>
        <p:spPr>
          <a:xfrm>
            <a:off x="4391025" y="3627438"/>
            <a:ext cx="144463" cy="414337"/>
          </a:xfrm>
          <a:prstGeom prst="arc">
            <a:avLst>
              <a:gd name="adj1" fmla="val 16200000"/>
              <a:gd name="adj2" fmla="val 5767243"/>
            </a:avLst>
          </a:prstGeom>
          <a:ln w="19050">
            <a:solidFill>
              <a:srgbClr val="5C2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6" name="弧形 55">
            <a:extLst>
              <a:ext uri="{FF2B5EF4-FFF2-40B4-BE49-F238E27FC236}">
                <a16:creationId xmlns:a16="http://schemas.microsoft.com/office/drawing/2014/main" id="{19F22257-6047-49F2-B66B-C2A9275CAA5A}"/>
              </a:ext>
            </a:extLst>
          </p:cNvPr>
          <p:cNvSpPr/>
          <p:nvPr/>
        </p:nvSpPr>
        <p:spPr>
          <a:xfrm>
            <a:off x="4535488" y="3500438"/>
            <a:ext cx="198437" cy="649287"/>
          </a:xfrm>
          <a:prstGeom prst="arc">
            <a:avLst>
              <a:gd name="adj1" fmla="val 16200000"/>
              <a:gd name="adj2" fmla="val 5767243"/>
            </a:avLst>
          </a:prstGeom>
          <a:ln w="19050">
            <a:solidFill>
              <a:srgbClr val="5C2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7" name="弧形 56">
            <a:extLst>
              <a:ext uri="{FF2B5EF4-FFF2-40B4-BE49-F238E27FC236}">
                <a16:creationId xmlns:a16="http://schemas.microsoft.com/office/drawing/2014/main" id="{EADD2EE8-1B23-4FB8-BB4D-4365FE46ED57}"/>
              </a:ext>
            </a:extLst>
          </p:cNvPr>
          <p:cNvSpPr/>
          <p:nvPr/>
        </p:nvSpPr>
        <p:spPr>
          <a:xfrm>
            <a:off x="4633913" y="3357563"/>
            <a:ext cx="333375" cy="935037"/>
          </a:xfrm>
          <a:prstGeom prst="arc">
            <a:avLst>
              <a:gd name="adj1" fmla="val 16200000"/>
              <a:gd name="adj2" fmla="val 5767243"/>
            </a:avLst>
          </a:prstGeom>
          <a:ln w="19050">
            <a:solidFill>
              <a:srgbClr val="5C2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8461" name="矩形 57">
            <a:extLst>
              <a:ext uri="{FF2B5EF4-FFF2-40B4-BE49-F238E27FC236}">
                <a16:creationId xmlns:a16="http://schemas.microsoft.com/office/drawing/2014/main" id="{3AB7D15F-34C9-49DD-B240-6465E51F2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41656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>
                <a:ea typeface="微软雅黑" panose="020B0503020204020204" pitchFamily="34" charset="-122"/>
              </a:rPr>
              <a:t>读写器</a:t>
            </a:r>
            <a:endParaRPr lang="en-US" altLang="zh-CN" sz="1800"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ea typeface="微软雅黑" panose="020B0503020204020204" pitchFamily="34" charset="-122"/>
              </a:rPr>
              <a:t>  </a:t>
            </a:r>
            <a:r>
              <a:rPr lang="zh-CN" altLang="en-US" sz="1800">
                <a:ea typeface="微软雅黑" panose="020B0503020204020204" pitchFamily="34" charset="-122"/>
              </a:rPr>
              <a:t>天线</a:t>
            </a:r>
          </a:p>
        </p:txBody>
      </p:sp>
      <p:sp>
        <p:nvSpPr>
          <p:cNvPr id="18462" name="矩形 58">
            <a:extLst>
              <a:ext uri="{FF2B5EF4-FFF2-40B4-BE49-F238E27FC236}">
                <a16:creationId xmlns:a16="http://schemas.microsoft.com/office/drawing/2014/main" id="{72806D35-5F5E-41EE-9AD7-68C7F09B2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787775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>
                <a:ea typeface="微软雅黑" panose="020B0503020204020204" pitchFamily="34" charset="-122"/>
              </a:rPr>
              <a:t>电子标签</a:t>
            </a:r>
            <a:endParaRPr lang="en-US" altLang="zh-CN" sz="1800"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ea typeface="微软雅黑" panose="020B0503020204020204" pitchFamily="34" charset="-122"/>
              </a:rPr>
              <a:t>   </a:t>
            </a:r>
            <a:r>
              <a:rPr lang="zh-CN" altLang="en-US" sz="1800">
                <a:ea typeface="微软雅黑" panose="020B0503020204020204" pitchFamily="34" charset="-122"/>
              </a:rPr>
              <a:t>天线</a:t>
            </a:r>
          </a:p>
        </p:txBody>
      </p:sp>
      <p:sp>
        <p:nvSpPr>
          <p:cNvPr id="18463" name="矩形 59">
            <a:extLst>
              <a:ext uri="{FF2B5EF4-FFF2-40B4-BE49-F238E27FC236}">
                <a16:creationId xmlns:a16="http://schemas.microsoft.com/office/drawing/2014/main" id="{D67C82E5-AB10-4577-AC5F-45B2B7DE2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25" y="2697163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>
                <a:ea typeface="微软雅黑" panose="020B0503020204020204" pitchFamily="34" charset="-122"/>
              </a:rPr>
              <a:t>自由空间</a:t>
            </a:r>
            <a:endParaRPr lang="en-US" altLang="zh-CN" sz="1800"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>
                <a:ea typeface="微软雅黑" panose="020B0503020204020204" pitchFamily="34" charset="-122"/>
              </a:rPr>
              <a:t>电波传播</a:t>
            </a:r>
          </a:p>
        </p:txBody>
      </p:sp>
      <p:sp>
        <p:nvSpPr>
          <p:cNvPr id="18464" name="矩形 29">
            <a:extLst>
              <a:ext uri="{FF2B5EF4-FFF2-40B4-BE49-F238E27FC236}">
                <a16:creationId xmlns:a16="http://schemas.microsoft.com/office/drawing/2014/main" id="{8CBC30C0-8341-4A51-8957-BC270404E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" y="2316163"/>
            <a:ext cx="272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ea typeface="微软雅黑" panose="020B0503020204020204" pitchFamily="34" charset="-122"/>
              </a:rPr>
              <a:t>RFID</a:t>
            </a:r>
            <a:r>
              <a:rPr lang="zh-CN" altLang="en-US" sz="2400">
                <a:ea typeface="微软雅黑" panose="020B0503020204020204" pitchFamily="34" charset="-122"/>
              </a:rPr>
              <a:t>通信系统模型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8102FB-9A49-4152-9C73-6DAA2375C995}"/>
              </a:ext>
            </a:extLst>
          </p:cNvPr>
          <p:cNvSpPr/>
          <p:nvPr/>
        </p:nvSpPr>
        <p:spPr>
          <a:xfrm>
            <a:off x="1185863" y="4727575"/>
            <a:ext cx="820737" cy="1295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2686C3A-5A5D-452D-9320-4F8D55C3C67A}"/>
              </a:ext>
            </a:extLst>
          </p:cNvPr>
          <p:cNvSpPr/>
          <p:nvPr/>
        </p:nvSpPr>
        <p:spPr>
          <a:xfrm>
            <a:off x="2012950" y="4724400"/>
            <a:ext cx="820738" cy="1296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5DDFCEA-5C15-43FD-A98B-EDBB91AEA993}"/>
              </a:ext>
            </a:extLst>
          </p:cNvPr>
          <p:cNvSpPr/>
          <p:nvPr/>
        </p:nvSpPr>
        <p:spPr>
          <a:xfrm>
            <a:off x="6632575" y="4729163"/>
            <a:ext cx="820738" cy="1295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0858DB2-DA31-4AA6-8B94-21ABE11E986B}"/>
              </a:ext>
            </a:extLst>
          </p:cNvPr>
          <p:cNvSpPr/>
          <p:nvPr/>
        </p:nvSpPr>
        <p:spPr>
          <a:xfrm>
            <a:off x="7459663" y="4727575"/>
            <a:ext cx="819150" cy="1295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35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393217">
            <a:extLst>
              <a:ext uri="{FF2B5EF4-FFF2-40B4-BE49-F238E27FC236}">
                <a16:creationId xmlns:a16="http://schemas.microsoft.com/office/drawing/2014/main" id="{D6F32BB0-04B2-41F0-A87D-99BFB5E8E1F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/>
              <a:t>信号的编码与调制</a:t>
            </a:r>
          </a:p>
        </p:txBody>
      </p:sp>
      <p:sp>
        <p:nvSpPr>
          <p:cNvPr id="19459" name="文本占位符 393218">
            <a:extLst>
              <a:ext uri="{FF2B5EF4-FFF2-40B4-BE49-F238E27FC236}">
                <a16:creationId xmlns:a16="http://schemas.microsoft.com/office/drawing/2014/main" id="{4ADD993C-7DE9-433C-AC7E-62C40EACBAE6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395288" y="1125538"/>
            <a:ext cx="7993062" cy="504666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35000"/>
              </a:spcBef>
            </a:pPr>
            <a:r>
              <a:rPr lang="zh-CN" altLang="en-US" sz="2400" dirty="0"/>
              <a:t>信号是消息的载体，在通信系统中消息以信号的形式从一点传送到另一点。</a:t>
            </a:r>
          </a:p>
          <a:p>
            <a:pPr eaLnBrk="1" hangingPunct="1">
              <a:lnSpc>
                <a:spcPct val="105000"/>
              </a:lnSpc>
              <a:spcBef>
                <a:spcPct val="35000"/>
              </a:spcBef>
            </a:pPr>
            <a:r>
              <a:rPr lang="zh-CN" altLang="en-US" sz="2400" dirty="0"/>
              <a:t>信号分为模拟信号和数字信号，</a:t>
            </a:r>
            <a:r>
              <a:rPr lang="en-US" altLang="zh-CN" sz="2400" dirty="0"/>
              <a:t>RFID</a:t>
            </a:r>
            <a:r>
              <a:rPr lang="zh-CN" altLang="en-US" sz="2400" dirty="0"/>
              <a:t>系统主要处理的是数字信号。</a:t>
            </a:r>
          </a:p>
          <a:p>
            <a:pPr eaLnBrk="1" hangingPunct="1">
              <a:lnSpc>
                <a:spcPct val="105000"/>
              </a:lnSpc>
              <a:spcBef>
                <a:spcPct val="35000"/>
              </a:spcBef>
            </a:pPr>
            <a:r>
              <a:rPr lang="zh-CN" altLang="en-US" dirty="0">
                <a:solidFill>
                  <a:srgbClr val="080910"/>
                </a:solidFill>
              </a:rPr>
              <a:t> </a:t>
            </a:r>
            <a:r>
              <a:rPr lang="zh-CN" altLang="en-US" sz="2400" dirty="0">
                <a:solidFill>
                  <a:srgbClr val="080910"/>
                </a:solidFill>
              </a:rPr>
              <a:t>信号又可分为</a:t>
            </a:r>
            <a:r>
              <a:rPr lang="zh-CN" altLang="en-US" sz="2400" b="1" dirty="0">
                <a:solidFill>
                  <a:srgbClr val="FF0000"/>
                </a:solidFill>
              </a:rPr>
              <a:t>基带信号</a:t>
            </a:r>
            <a:r>
              <a:rPr lang="zh-CN" altLang="en-US" sz="2400" dirty="0">
                <a:solidFill>
                  <a:srgbClr val="080910"/>
                </a:solidFill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</a:rPr>
              <a:t>调制信号</a:t>
            </a:r>
            <a:endParaRPr lang="zh-CN" altLang="en-US" sz="2000" dirty="0"/>
          </a:p>
          <a:p>
            <a:pPr eaLnBrk="1" hangingPunct="1">
              <a:lnSpc>
                <a:spcPct val="105000"/>
              </a:lnSpc>
              <a:spcBef>
                <a:spcPct val="35000"/>
              </a:spcBef>
            </a:pPr>
            <a:r>
              <a:rPr lang="zh-CN" altLang="en-US" sz="2400" dirty="0"/>
              <a:t>信号可以从时域和频域两个角度来分析，</a:t>
            </a:r>
          </a:p>
          <a:p>
            <a:pPr lvl="1" eaLnBrk="1" hangingPunct="1">
              <a:lnSpc>
                <a:spcPct val="105000"/>
              </a:lnSpc>
              <a:spcBef>
                <a:spcPct val="35000"/>
              </a:spcBef>
            </a:pPr>
            <a:r>
              <a:rPr lang="zh-CN" altLang="en-US" sz="2000" dirty="0"/>
              <a:t>时域：信号的幅度随时间变化的曲线</a:t>
            </a:r>
            <a:r>
              <a:rPr lang="en-US" altLang="zh-CN" sz="2000" dirty="0"/>
              <a:t>,</a:t>
            </a:r>
            <a:r>
              <a:rPr lang="zh-CN" altLang="en-US" sz="2000" dirty="0"/>
              <a:t>横轴是时间</a:t>
            </a:r>
            <a:r>
              <a:rPr lang="en-US" altLang="zh-CN" sz="2000" dirty="0"/>
              <a:t>,</a:t>
            </a:r>
            <a:r>
              <a:rPr lang="zh-CN" altLang="en-US" sz="2000" dirty="0"/>
              <a:t>纵轴是信号的幅度</a:t>
            </a:r>
            <a:r>
              <a:rPr lang="en-US" altLang="zh-CN" sz="2000" dirty="0"/>
              <a:t>,</a:t>
            </a:r>
            <a:r>
              <a:rPr lang="zh-CN" altLang="en-US" sz="2000" dirty="0"/>
              <a:t>一般的正弦波比如</a:t>
            </a:r>
            <a:r>
              <a:rPr lang="en-US" altLang="zh-CN" sz="2000" dirty="0"/>
              <a:t>f(t)=</a:t>
            </a:r>
            <a:r>
              <a:rPr lang="en-US" altLang="zh-CN" sz="2000" dirty="0" err="1"/>
              <a:t>sinwt</a:t>
            </a:r>
            <a:r>
              <a:rPr lang="zh-CN" altLang="en-US" sz="2000" dirty="0"/>
              <a:t>就是时域曲线</a:t>
            </a:r>
            <a:r>
              <a:rPr lang="en-US" altLang="zh-CN" sz="2000" dirty="0"/>
              <a:t>. </a:t>
            </a:r>
          </a:p>
          <a:p>
            <a:pPr lvl="1" eaLnBrk="1" hangingPunct="1">
              <a:lnSpc>
                <a:spcPct val="105000"/>
              </a:lnSpc>
              <a:spcBef>
                <a:spcPct val="35000"/>
              </a:spcBef>
            </a:pPr>
            <a:r>
              <a:rPr lang="zh-CN" altLang="en-US" sz="2000" dirty="0"/>
              <a:t>频域曲线：信号的幅度与频率的关系</a:t>
            </a:r>
            <a:r>
              <a:rPr lang="en-US" altLang="zh-CN" sz="2000" dirty="0"/>
              <a:t>,</a:t>
            </a:r>
            <a:r>
              <a:rPr lang="zh-CN" altLang="en-US" sz="2000" dirty="0"/>
              <a:t>函数比较复杂</a:t>
            </a:r>
            <a:r>
              <a:rPr lang="en-US" altLang="zh-CN" sz="2000" dirty="0"/>
              <a:t>,</a:t>
            </a:r>
            <a:r>
              <a:rPr lang="zh-CN" altLang="en-US" sz="2000" dirty="0"/>
              <a:t>可能是不连续的</a:t>
            </a:r>
            <a:r>
              <a:rPr lang="en-US" altLang="zh-CN" sz="2000" dirty="0"/>
              <a:t>. </a:t>
            </a:r>
            <a:endParaRPr lang="zh-CN" altLang="en-US" sz="2000" dirty="0"/>
          </a:p>
          <a:p>
            <a:pPr lvl="1" eaLnBrk="1" hangingPunct="1">
              <a:lnSpc>
                <a:spcPct val="105000"/>
              </a:lnSpc>
              <a:spcBef>
                <a:spcPct val="35000"/>
              </a:spcBef>
            </a:pPr>
            <a:r>
              <a:rPr lang="zh-CN" altLang="en-US" sz="2000" dirty="0"/>
              <a:t>在</a:t>
            </a:r>
            <a:r>
              <a:rPr lang="en-US" altLang="zh-CN" sz="2000" dirty="0"/>
              <a:t>RFID</a:t>
            </a:r>
            <a:r>
              <a:rPr lang="zh-CN" altLang="en-US" sz="2000" dirty="0"/>
              <a:t>传输技术中，对信号频域的研究更重要。</a:t>
            </a:r>
          </a:p>
        </p:txBody>
      </p:sp>
    </p:spTree>
  </p:cSld>
  <p:clrMapOvr>
    <a:masterClrMapping/>
  </p:clrMapOvr>
  <p:transition spd="slow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433153">
            <a:extLst>
              <a:ext uri="{FF2B5EF4-FFF2-40B4-BE49-F238E27FC236}">
                <a16:creationId xmlns:a16="http://schemas.microsoft.com/office/drawing/2014/main" id="{D0EBE3C3-FE46-4F10-8712-D0C6FBCBC4B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频域动态演示图</a:t>
            </a:r>
          </a:p>
        </p:txBody>
      </p:sp>
      <p:pic>
        <p:nvPicPr>
          <p:cNvPr id="20483" name="图片 433155" descr="频域动态图">
            <a:extLst>
              <a:ext uri="{FF2B5EF4-FFF2-40B4-BE49-F238E27FC236}">
                <a16:creationId xmlns:a16="http://schemas.microsoft.com/office/drawing/2014/main" id="{F387DC9C-3F3C-4317-9FF7-386F88090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1069975"/>
            <a:ext cx="813752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占位符 307201">
            <a:extLst>
              <a:ext uri="{FF2B5EF4-FFF2-40B4-BE49-F238E27FC236}">
                <a16:creationId xmlns:a16="http://schemas.microsoft.com/office/drawing/2014/main" id="{A99EE602-56E8-46F5-A4B8-FE65104A7271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250825" y="981075"/>
            <a:ext cx="8713788" cy="5472113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通信握手指读写器与电子标签双方在通信开始、结束和通信过程中的基本沟通，通信握手要解决通信双方的工作状态、数据同步和信息确认等问题。</a:t>
            </a:r>
          </a:p>
          <a:p>
            <a:pPr lvl="1" eaLnBrk="1" hangingPunct="1"/>
            <a:r>
              <a:rPr lang="en-US" altLang="zh-CN" sz="2000" dirty="0"/>
              <a:t>1</a:t>
            </a:r>
            <a:r>
              <a:rPr lang="zh-CN" altLang="en-US" sz="2000" dirty="0"/>
              <a:t> 优先通信。</a:t>
            </a:r>
          </a:p>
          <a:p>
            <a:pPr lvl="2" eaLnBrk="1" hangingPunct="1"/>
            <a:r>
              <a:rPr lang="en-US" altLang="zh-CN" sz="1800" dirty="0"/>
              <a:t>RFID</a:t>
            </a:r>
            <a:r>
              <a:rPr lang="zh-CN" altLang="en-US" sz="1800" dirty="0"/>
              <a:t>由通信协议确定谁优先通信，即是读写器，还是电子标签。</a:t>
            </a:r>
          </a:p>
          <a:p>
            <a:pPr lvl="2" eaLnBrk="1" hangingPunct="1"/>
            <a:r>
              <a:rPr lang="zh-CN" altLang="en-US" sz="1800" dirty="0"/>
              <a:t>对于无源和半有源系统，都是读写器先讲；</a:t>
            </a:r>
          </a:p>
          <a:p>
            <a:pPr lvl="2" eaLnBrk="1" hangingPunct="1"/>
            <a:r>
              <a:rPr lang="zh-CN" altLang="en-US" sz="1800" dirty="0"/>
              <a:t>对于有源系统，双方都有可能先讲。</a:t>
            </a:r>
          </a:p>
          <a:p>
            <a:pPr lvl="1" eaLnBrk="1" hangingPunct="1"/>
            <a:r>
              <a:rPr lang="en-US" altLang="zh-CN" sz="2000" dirty="0"/>
              <a:t>2 </a:t>
            </a:r>
            <a:r>
              <a:rPr lang="zh-CN" altLang="en-US" sz="2000" dirty="0"/>
              <a:t>数据同步。</a:t>
            </a:r>
          </a:p>
          <a:p>
            <a:pPr lvl="2" eaLnBrk="1" hangingPunct="1"/>
            <a:r>
              <a:rPr lang="zh-CN" altLang="en-US" sz="1800" dirty="0"/>
              <a:t>在通信之前，要协调双方的位速率，保持数据同步。</a:t>
            </a:r>
          </a:p>
          <a:p>
            <a:pPr lvl="2" eaLnBrk="1" hangingPunct="1"/>
            <a:r>
              <a:rPr lang="zh-CN" altLang="en-US" sz="1800" dirty="0"/>
              <a:t>读写器与电子标签的通信是空间通信，数据传输采用串行方式进行。</a:t>
            </a:r>
          </a:p>
          <a:p>
            <a:pPr lvl="1" eaLnBrk="1" hangingPunct="1"/>
            <a:r>
              <a:rPr lang="en-US" altLang="zh-CN" sz="2000" dirty="0"/>
              <a:t>3 </a:t>
            </a:r>
            <a:r>
              <a:rPr lang="zh-CN" altLang="en-US" sz="2000" dirty="0"/>
              <a:t>信息确认</a:t>
            </a:r>
            <a:r>
              <a:rPr lang="en-US" altLang="zh-CN" sz="2000" dirty="0"/>
              <a:t>.</a:t>
            </a:r>
          </a:p>
          <a:p>
            <a:pPr lvl="2" eaLnBrk="1" hangingPunct="1"/>
            <a:r>
              <a:rPr lang="zh-CN" altLang="en-US" sz="1800" dirty="0"/>
              <a:t>确认读写器与电子标签之间信息的准确性，若信息不正确，将请求重发。</a:t>
            </a:r>
          </a:p>
          <a:p>
            <a:pPr lvl="2" eaLnBrk="1" hangingPunct="1"/>
            <a:r>
              <a:rPr lang="en-US" altLang="zh-CN" sz="1800" dirty="0"/>
              <a:t>RFID</a:t>
            </a:r>
            <a:r>
              <a:rPr lang="zh-CN" altLang="en-US" sz="1800" dirty="0"/>
              <a:t>的通信协议常采用自动连续重发，接收方比较数据后丢掉错误数据，保留正确数据。 </a:t>
            </a:r>
          </a:p>
        </p:txBody>
      </p:sp>
      <p:sp>
        <p:nvSpPr>
          <p:cNvPr id="21507" name="标题 307202">
            <a:extLst>
              <a:ext uri="{FF2B5EF4-FFF2-40B4-BE49-F238E27FC236}">
                <a16:creationId xmlns:a16="http://schemas.microsoft.com/office/drawing/2014/main" id="{688F6030-AD61-4105-83A0-40F94715DD6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539750" y="188913"/>
            <a:ext cx="8229600" cy="720725"/>
          </a:xfrm>
        </p:spPr>
        <p:txBody>
          <a:bodyPr/>
          <a:lstStyle/>
          <a:p>
            <a:pPr eaLnBrk="1" hangingPunct="1"/>
            <a:r>
              <a:rPr lang="zh-CN" altLang="en-US" sz="2800"/>
              <a:t>通信握手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381953">
            <a:extLst>
              <a:ext uri="{FF2B5EF4-FFF2-40B4-BE49-F238E27FC236}">
                <a16:creationId xmlns:a16="http://schemas.microsoft.com/office/drawing/2014/main" id="{1E2DE678-1F17-4A23-8F65-CFEE2F3E198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0" dirty="0"/>
              <a:t>编 码</a:t>
            </a:r>
          </a:p>
        </p:txBody>
      </p:sp>
      <p:sp>
        <p:nvSpPr>
          <p:cNvPr id="22531" name="文本占位符 381954">
            <a:extLst>
              <a:ext uri="{FF2B5EF4-FFF2-40B4-BE49-F238E27FC236}">
                <a16:creationId xmlns:a16="http://schemas.microsoft.com/office/drawing/2014/main" id="{8A5B0036-33A9-4550-A3B9-3D58139311B9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248443" y="908720"/>
            <a:ext cx="8647113" cy="547260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/>
              <a:t>1.</a:t>
            </a:r>
            <a:r>
              <a:rPr lang="zh-CN" altLang="en-US" sz="2400" b="1" dirty="0"/>
              <a:t>编码与解码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 编码是为了达到某种目的而对信号进行的一种变换。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 其逆变换称为解码或译码。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/>
              <a:t>根据编码的目的不同，编码理论有信源编码、信道编码和保密编码三个：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u="sng" dirty="0">
                <a:solidFill>
                  <a:srgbClr val="FF0000"/>
                </a:solidFill>
              </a:rPr>
              <a:t>信源编码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b="1" u="sng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b="1" u="sng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信道编码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u="sng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u="sng" dirty="0">
                <a:solidFill>
                  <a:srgbClr val="FF0000"/>
                </a:solidFill>
              </a:rPr>
              <a:t>保密编码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endParaRPr lang="zh-CN" altLang="en-US" sz="2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3031CB-500C-42BD-9209-C7E977C99255}"/>
              </a:ext>
            </a:extLst>
          </p:cNvPr>
          <p:cNvSpPr/>
          <p:nvPr/>
        </p:nvSpPr>
        <p:spPr>
          <a:xfrm>
            <a:off x="2483768" y="3209648"/>
            <a:ext cx="6318449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800" dirty="0"/>
              <a:t>对信源输出的信号进行变换，包括</a:t>
            </a:r>
            <a:r>
              <a:rPr lang="en-US" altLang="zh-CN" sz="1800" dirty="0"/>
              <a:t>A/D,</a:t>
            </a:r>
            <a:r>
              <a:rPr lang="zh-CN" altLang="en-US" sz="1800" dirty="0"/>
              <a:t>以及对数据进行压缩以提高信号传输有效性而进行的编码。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BF279B-C550-497D-B6A2-B33B76A7471D}"/>
              </a:ext>
            </a:extLst>
          </p:cNvPr>
          <p:cNvSpPr/>
          <p:nvPr/>
        </p:nvSpPr>
        <p:spPr>
          <a:xfrm>
            <a:off x="2483768" y="4331310"/>
            <a:ext cx="6318448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800" dirty="0"/>
              <a:t>对信源编码器输出的信号进行再变换，包括区分通路、适应信道条件和提高通信可靠性而进行的编码</a:t>
            </a:r>
            <a:r>
              <a:rPr lang="en-US" altLang="zh-CN" sz="1800" dirty="0"/>
              <a:t>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667FA2-09C7-4657-91B7-8F9325846831}"/>
              </a:ext>
            </a:extLst>
          </p:cNvPr>
          <p:cNvSpPr/>
          <p:nvPr/>
        </p:nvSpPr>
        <p:spPr>
          <a:xfrm>
            <a:off x="2627784" y="5537287"/>
            <a:ext cx="5832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/>
              <a:t>在需要实现保密通信的场合，为保证所传信息的安全，人为将被传输的数字序列扰乱，即加上密码。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384001">
            <a:extLst>
              <a:ext uri="{FF2B5EF4-FFF2-40B4-BE49-F238E27FC236}">
                <a16:creationId xmlns:a16="http://schemas.microsoft.com/office/drawing/2014/main" id="{312D42D5-E1ED-44D5-B89E-E0976402075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0" dirty="0"/>
              <a:t>RFID</a:t>
            </a:r>
            <a:r>
              <a:rPr lang="zh-CN" altLang="en-US" sz="2800" b="0" dirty="0"/>
              <a:t>常用的编码方法</a:t>
            </a:r>
          </a:p>
        </p:txBody>
      </p:sp>
      <p:sp>
        <p:nvSpPr>
          <p:cNvPr id="23555" name="文本占位符 384002">
            <a:extLst>
              <a:ext uri="{FF2B5EF4-FFF2-40B4-BE49-F238E27FC236}">
                <a16:creationId xmlns:a16="http://schemas.microsoft.com/office/drawing/2014/main" id="{13E1FC77-A633-4116-B5B4-C6F7D7EF5B78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90488" y="1125538"/>
            <a:ext cx="8963025" cy="51117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/>
              <a:t>对传输数字信号来说，最常用的方法是用不同的电平来表示两个二进制数字</a:t>
            </a:r>
            <a:endParaRPr lang="en-US" altLang="zh-CN" sz="2000" dirty="0"/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000" b="1" dirty="0"/>
              <a:t>  </a:t>
            </a:r>
            <a:r>
              <a:rPr lang="zh-CN" altLang="en-US" sz="2000" b="1" dirty="0"/>
              <a:t>数字编码方式，可以将编码划分为</a:t>
            </a:r>
            <a:endParaRPr lang="en-US" altLang="zh-CN" sz="2000" b="1" dirty="0"/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66"/>
                </a:solidFill>
              </a:rPr>
              <a:t>单极性矩形脉冲（</a:t>
            </a:r>
            <a:r>
              <a:rPr lang="en-US" altLang="zh-CN" sz="2000" b="1" dirty="0">
                <a:solidFill>
                  <a:srgbClr val="FF0066"/>
                </a:solidFill>
              </a:rPr>
              <a:t>NRZ</a:t>
            </a:r>
            <a:r>
              <a:rPr lang="zh-CN" altLang="en-US" sz="2000" b="1" dirty="0">
                <a:solidFill>
                  <a:srgbClr val="FF0066"/>
                </a:solidFill>
              </a:rPr>
              <a:t>码）</a:t>
            </a:r>
            <a:r>
              <a:rPr lang="zh-CN" altLang="en-US" sz="2000" dirty="0"/>
              <a:t>：</a:t>
            </a:r>
          </a:p>
          <a:p>
            <a:pPr lvl="2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800" dirty="0"/>
              <a:t>特点：电脉冲之间无间隔，极性单一，易于用</a:t>
            </a:r>
            <a:r>
              <a:rPr lang="en-US" altLang="zh-CN" sz="1800" dirty="0"/>
              <a:t>TTL</a:t>
            </a:r>
            <a:r>
              <a:rPr lang="zh-CN" altLang="en-US" sz="1800" dirty="0"/>
              <a:t>、</a:t>
            </a:r>
            <a:r>
              <a:rPr lang="en-US" altLang="zh-CN" sz="1800" dirty="0"/>
              <a:t>CMOS</a:t>
            </a:r>
            <a:r>
              <a:rPr lang="zh-CN" altLang="en-US" sz="1800" dirty="0"/>
              <a:t>电路产生</a:t>
            </a:r>
          </a:p>
          <a:p>
            <a:pPr lvl="2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800" dirty="0"/>
              <a:t>缺点：有直流分量，要求传输线路具有直流传输能力，不适应有交流耦合的远距离传输，只适用于计算机内部或极近距离的传输。 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66"/>
                </a:solidFill>
              </a:rPr>
              <a:t>双极性波形</a:t>
            </a:r>
            <a:r>
              <a:rPr lang="zh-CN" altLang="en-US" sz="2000" dirty="0"/>
              <a:t>：</a:t>
            </a:r>
          </a:p>
          <a:p>
            <a:pPr lvl="2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800" dirty="0"/>
              <a:t>当“</a:t>
            </a:r>
            <a:r>
              <a:rPr lang="en-US" altLang="zh-CN" sz="1800" dirty="0"/>
              <a:t>1”</a:t>
            </a:r>
            <a:r>
              <a:rPr lang="zh-CN" altLang="en-US" sz="1800" dirty="0"/>
              <a:t>和“</a:t>
            </a:r>
            <a:r>
              <a:rPr lang="en-US" altLang="zh-CN" sz="1800" dirty="0"/>
              <a:t>0”</a:t>
            </a:r>
            <a:r>
              <a:rPr lang="zh-CN" altLang="en-US" sz="1800" dirty="0"/>
              <a:t>等概率出现时无直流分量，有利于在信道中传输</a:t>
            </a:r>
          </a:p>
          <a:p>
            <a:pPr lvl="2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800" dirty="0"/>
              <a:t>在接收端恢复信号的判决电平为零值，因而不受信道特性变化的影响，抗干扰能力也较强。 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405505">
            <a:extLst>
              <a:ext uri="{FF2B5EF4-FFF2-40B4-BE49-F238E27FC236}">
                <a16:creationId xmlns:a16="http://schemas.microsoft.com/office/drawing/2014/main" id="{51C4EC62-7B00-4A95-8F60-B9071027AE7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0" dirty="0"/>
              <a:t>RFID</a:t>
            </a:r>
            <a:r>
              <a:rPr lang="zh-CN" altLang="en-US" sz="2800" b="0" dirty="0"/>
              <a:t>常用的编码方法</a:t>
            </a:r>
          </a:p>
        </p:txBody>
      </p:sp>
      <p:sp>
        <p:nvSpPr>
          <p:cNvPr id="24579" name="文本占位符 405506">
            <a:extLst>
              <a:ext uri="{FF2B5EF4-FFF2-40B4-BE49-F238E27FC236}">
                <a16:creationId xmlns:a16="http://schemas.microsoft.com/office/drawing/2014/main" id="{8871FA12-DE85-41A9-BE77-E3A7078101CF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395536" y="1124744"/>
            <a:ext cx="8424936" cy="4968974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/>
              <a:t>按</a:t>
            </a:r>
            <a:r>
              <a:rPr lang="zh-CN" altLang="zh-CN" sz="2000" dirty="0"/>
              <a:t>信号是否归零</a:t>
            </a:r>
            <a:r>
              <a:rPr lang="zh-CN" altLang="en-US" sz="2000" dirty="0"/>
              <a:t>，</a:t>
            </a:r>
            <a:r>
              <a:rPr lang="zh-CN" altLang="zh-CN" sz="2000" dirty="0"/>
              <a:t>信号在上电平（正</a:t>
            </a:r>
            <a:r>
              <a:rPr lang="zh-CN" altLang="en-US" sz="2000" dirty="0"/>
              <a:t>, </a:t>
            </a:r>
            <a:r>
              <a:rPr lang="zh-CN" altLang="zh-CN" sz="2000" dirty="0"/>
              <a:t>零</a:t>
            </a:r>
            <a:r>
              <a:rPr lang="zh-CN" altLang="en-US" sz="2000" dirty="0"/>
              <a:t>,</a:t>
            </a:r>
            <a:r>
              <a:rPr lang="zh-CN" altLang="zh-CN" sz="2000" dirty="0"/>
              <a:t>负）之间变化</a:t>
            </a:r>
            <a:r>
              <a:rPr lang="zh-CN" altLang="en-US" sz="2000" dirty="0"/>
              <a:t>,分为：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/>
              <a:t>归零码</a:t>
            </a:r>
            <a:r>
              <a:rPr lang="en-US" altLang="zh-CN" sz="2000" b="1" dirty="0"/>
              <a:t>:</a:t>
            </a:r>
            <a:r>
              <a:rPr lang="en-US" altLang="zh-CN" sz="2000" dirty="0"/>
              <a:t> 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码元中间的信号回归到</a:t>
            </a:r>
            <a:r>
              <a:rPr lang="en-US" altLang="zh-CN" dirty="0"/>
              <a:t>0</a:t>
            </a:r>
            <a:r>
              <a:rPr lang="zh-CN" altLang="en-US" dirty="0"/>
              <a:t>电平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FF0066"/>
                </a:solidFill>
              </a:rPr>
              <a:t>特点：</a:t>
            </a:r>
          </a:p>
          <a:p>
            <a:pPr lvl="3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脉冲较窄，根据脉冲宽度与传输频带宽度成反比的关系，因而归零码在信道上占用的频带较宽。</a:t>
            </a:r>
            <a:endParaRPr lang="en-US" altLang="zh-CN" sz="18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/>
              <a:t>非归零码</a:t>
            </a:r>
            <a:r>
              <a:rPr lang="en-US" altLang="zh-CN" sz="2000" dirty="0"/>
              <a:t>: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遇</a:t>
            </a:r>
            <a:r>
              <a:rPr lang="en-US" altLang="zh-CN" dirty="0"/>
              <a:t>“1“</a:t>
            </a:r>
            <a:r>
              <a:rPr lang="zh-CN" altLang="en-US" dirty="0"/>
              <a:t>信号电平发生变化，遇</a:t>
            </a:r>
            <a:r>
              <a:rPr lang="en-US" altLang="zh-CN" dirty="0"/>
              <a:t>”0”</a:t>
            </a:r>
            <a:r>
              <a:rPr lang="zh-CN" altLang="en-US" dirty="0"/>
              <a:t>时不变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FF0066"/>
                </a:solidFill>
              </a:rPr>
              <a:t>特点：</a:t>
            </a:r>
          </a:p>
          <a:p>
            <a:pPr lvl="3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在传输中难以确定一位的结束和另一位的开始，需要用某种方法使发送器和接收器之间进行定时或同步；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2BEC2517-8B65-4B1A-B2A5-D5F7FB6EA7C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1E55A7B-B96E-4A61-B019-E8E2D4C4C073}" type="slidenum">
              <a:rPr lang="en-US" altLang="zh-CN" sz="1200"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FF6A1A28-C180-48A5-8423-D20DD3491AF9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42988" y="188913"/>
            <a:ext cx="7058025" cy="374650"/>
          </a:xfrm>
        </p:spPr>
        <p:txBody>
          <a:bodyPr anchor="t"/>
          <a:lstStyle/>
          <a:p>
            <a:pPr eaLnBrk="1" hangingPunct="1"/>
            <a:r>
              <a:rPr lang="zh-CN" altLang="en-US" sz="2800" dirty="0"/>
              <a:t>简单二元码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CFC9199-E155-427F-B8AA-AF8A78408E7C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95288" y="1125538"/>
            <a:ext cx="8507412" cy="31686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hlink"/>
                </a:solidFill>
              </a:rPr>
              <a:t>单极性非归零码（</a:t>
            </a:r>
            <a:r>
              <a:rPr lang="en-US" altLang="zh-CN" sz="2400" dirty="0">
                <a:solidFill>
                  <a:schemeClr val="hlink"/>
                </a:solidFill>
              </a:rPr>
              <a:t>NRZ</a:t>
            </a:r>
            <a:r>
              <a:rPr lang="zh-CN" altLang="en-US" sz="2400" dirty="0">
                <a:solidFill>
                  <a:schemeClr val="hlink"/>
                </a:solidFill>
              </a:rPr>
              <a:t>）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/>
              <a:t>非归零：</a:t>
            </a:r>
            <a:r>
              <a:rPr lang="en-US" altLang="zh-CN" sz="2000" dirty="0"/>
              <a:t>NRZ (nor-return  to  zero)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/>
              <a:t>单极性：</a:t>
            </a:r>
            <a:r>
              <a:rPr lang="en-US" altLang="zh-CN" sz="2000" b="1" dirty="0">
                <a:solidFill>
                  <a:srgbClr val="FF0000"/>
                </a:solidFill>
              </a:rPr>
              <a:t>1---</a:t>
            </a:r>
            <a:r>
              <a:rPr lang="zh-CN" altLang="en-US" sz="2000" b="1" dirty="0">
                <a:solidFill>
                  <a:srgbClr val="FF0000"/>
                </a:solidFill>
              </a:rPr>
              <a:t>高电平；</a:t>
            </a:r>
            <a:r>
              <a:rPr lang="en-US" altLang="zh-CN" sz="2000" b="1" dirty="0">
                <a:solidFill>
                  <a:srgbClr val="FF0000"/>
                </a:solidFill>
              </a:rPr>
              <a:t>0---0</a:t>
            </a:r>
            <a:r>
              <a:rPr lang="zh-CN" altLang="en-US" sz="2000" b="1" dirty="0">
                <a:solidFill>
                  <a:srgbClr val="FF0000"/>
                </a:solidFill>
              </a:rPr>
              <a:t>电平</a:t>
            </a:r>
            <a:r>
              <a:rPr lang="zh-CN" altLang="en-US" sz="2000" dirty="0"/>
              <a:t>，码元持续期间电平不变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/>
              <a:t>判决门限为</a:t>
            </a:r>
            <a:r>
              <a:rPr lang="zh-CN" altLang="en-US" sz="2000" b="1" u="sng" dirty="0">
                <a:solidFill>
                  <a:srgbClr val="FF0000"/>
                </a:solidFill>
              </a:rPr>
              <a:t>半幅</a:t>
            </a:r>
            <a:r>
              <a:rPr lang="zh-CN" altLang="en-US" sz="2000" dirty="0"/>
              <a:t>电平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/>
              <a:t>有直流且有固定</a:t>
            </a:r>
            <a:r>
              <a:rPr lang="en-US" altLang="zh-CN" sz="2000" dirty="0"/>
              <a:t>0</a:t>
            </a:r>
            <a:r>
              <a:rPr lang="zh-CN" altLang="en-US" sz="2000" dirty="0"/>
              <a:t>电平，多用于终端设备或近距离传输（线路板内或线路板间）；</a:t>
            </a:r>
          </a:p>
        </p:txBody>
      </p:sp>
      <p:pic>
        <p:nvPicPr>
          <p:cNvPr id="224260" name="Picture 4" descr="151">
            <a:extLst>
              <a:ext uri="{FF2B5EF4-FFF2-40B4-BE49-F238E27FC236}">
                <a16:creationId xmlns:a16="http://schemas.microsoft.com/office/drawing/2014/main" id="{957ABD92-3273-4514-9ECE-A5195ACCA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85" b="77425"/>
          <a:stretch>
            <a:fillRect/>
          </a:stretch>
        </p:blipFill>
        <p:spPr bwMode="auto">
          <a:xfrm>
            <a:off x="250825" y="4508500"/>
            <a:ext cx="8424863" cy="14398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6" name="日期占位符 9">
            <a:extLst>
              <a:ext uri="{FF2B5EF4-FFF2-40B4-BE49-F238E27FC236}">
                <a16:creationId xmlns:a16="http://schemas.microsoft.com/office/drawing/2014/main" id="{CF3AA496-FE29-481F-AA8F-243CB4AC08A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5C8C3C7-2226-4BC1-807F-2C6E51E237D5}" type="datetime1">
              <a:rPr lang="zh-CN" altLang="en-US" sz="1200"/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2025/3/12</a:t>
            </a:fld>
            <a:endParaRPr lang="zh-CN" altLang="en-US" sz="1200"/>
          </a:p>
        </p:txBody>
      </p:sp>
      <p:sp>
        <p:nvSpPr>
          <p:cNvPr id="407561" name="直接连接符 407560">
            <a:extLst>
              <a:ext uri="{FF2B5EF4-FFF2-40B4-BE49-F238E27FC236}">
                <a16:creationId xmlns:a16="http://schemas.microsoft.com/office/drawing/2014/main" id="{710144E5-0082-49E6-AC19-B42233F13C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4088" y="5357813"/>
            <a:ext cx="64087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40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220C2DCC-D27A-4E67-B62D-170A030F152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6D90719-B01B-4B3E-9F92-F650C87F3674}" type="slidenum">
              <a:rPr lang="en-US" altLang="zh-CN" sz="1200"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19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B857277-0FF1-4E06-BF88-39FF99722A4B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42988" y="188913"/>
            <a:ext cx="7058025" cy="503237"/>
          </a:xfrm>
        </p:spPr>
        <p:txBody>
          <a:bodyPr anchor="t"/>
          <a:lstStyle/>
          <a:p>
            <a:pPr eaLnBrk="1" hangingPunct="1"/>
            <a:r>
              <a:rPr lang="zh-CN" altLang="en-US" sz="2800"/>
              <a:t>简单二元码</a:t>
            </a:r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1C238143-8715-44E0-BF30-52022B9F0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126331"/>
            <a:ext cx="8569325" cy="255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双极性非归零码（</a:t>
            </a:r>
            <a:r>
              <a:rPr lang="en-US" altLang="zh-CN" sz="2400" dirty="0">
                <a:solidFill>
                  <a:schemeClr val="hlink"/>
                </a:solidFill>
                <a:latin typeface="楷体_GB2312" pitchFamily="49" charset="-122"/>
              </a:rPr>
              <a:t>NRZ</a:t>
            </a: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</a:rPr>
              <a:t>）</a:t>
            </a:r>
          </a:p>
          <a:p>
            <a:pPr lvl="1" eaLnBrk="1" hangingPunct="1">
              <a:lnSpc>
                <a:spcPct val="115000"/>
              </a:lnSpc>
              <a:buClr>
                <a:srgbClr val="CC00CC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dirty="0"/>
              <a:t> “</a:t>
            </a:r>
            <a:r>
              <a:rPr lang="en-US" altLang="zh-CN" dirty="0"/>
              <a:t>1”</a:t>
            </a:r>
            <a:r>
              <a:rPr lang="zh-CN" altLang="en-US" dirty="0"/>
              <a:t>码和”</a:t>
            </a:r>
            <a:r>
              <a:rPr lang="en-US" altLang="zh-CN" dirty="0"/>
              <a:t>0”</a:t>
            </a:r>
            <a:r>
              <a:rPr lang="zh-CN" altLang="en-US" dirty="0"/>
              <a:t>码都有电流，”</a:t>
            </a:r>
            <a:r>
              <a:rPr lang="en-US" altLang="zh-CN" dirty="0"/>
              <a:t>1”</a:t>
            </a:r>
            <a:r>
              <a:rPr lang="zh-CN" altLang="en-US" dirty="0"/>
              <a:t>为正电流，”</a:t>
            </a:r>
            <a:r>
              <a:rPr lang="en-US" altLang="zh-CN" dirty="0"/>
              <a:t>0”</a:t>
            </a:r>
            <a:r>
              <a:rPr lang="zh-CN" altLang="en-US" dirty="0"/>
              <a:t>为负电流，正和负的幅度相等</a:t>
            </a:r>
          </a:p>
          <a:p>
            <a:pPr lvl="1" eaLnBrk="1" hangingPunct="1">
              <a:lnSpc>
                <a:spcPct val="115000"/>
              </a:lnSpc>
              <a:buClr>
                <a:srgbClr val="CC00CC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dirty="0"/>
              <a:t>  判决门限为</a:t>
            </a:r>
            <a:r>
              <a:rPr lang="zh-CN" altLang="en-US" b="1" dirty="0">
                <a:solidFill>
                  <a:srgbClr val="FF0000"/>
                </a:solidFill>
              </a:rPr>
              <a:t>零电平</a:t>
            </a:r>
            <a:r>
              <a:rPr lang="zh-CN" altLang="en-US" dirty="0"/>
              <a:t>。</a:t>
            </a:r>
          </a:p>
          <a:p>
            <a:pPr lvl="1" eaLnBrk="1" hangingPunct="1">
              <a:lnSpc>
                <a:spcPct val="115000"/>
              </a:lnSpc>
              <a:buClr>
                <a:srgbClr val="CC00CC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楷体_GB2312" pitchFamily="49" charset="-122"/>
              </a:rPr>
              <a:t> 无直流，</a:t>
            </a:r>
            <a:r>
              <a:rPr lang="en-US" altLang="zh-CN" sz="2200" dirty="0">
                <a:latin typeface="楷体_GB2312" pitchFamily="49" charset="-122"/>
              </a:rPr>
              <a:t>CCITT</a:t>
            </a:r>
            <a:r>
              <a:rPr lang="zh-CN" altLang="en-US" sz="2200" dirty="0">
                <a:latin typeface="楷体_GB2312" pitchFamily="49" charset="-122"/>
              </a:rPr>
              <a:t>之</a:t>
            </a:r>
            <a:r>
              <a:rPr lang="en-US" altLang="zh-CN" sz="2200" dirty="0">
                <a:latin typeface="楷体_GB2312" pitchFamily="49" charset="-122"/>
              </a:rPr>
              <a:t>V</a:t>
            </a:r>
            <a:r>
              <a:rPr lang="zh-CN" altLang="en-US" sz="2200" dirty="0">
                <a:latin typeface="楷体_GB2312" pitchFamily="49" charset="-122"/>
              </a:rPr>
              <a:t>系列标准及</a:t>
            </a:r>
            <a:r>
              <a:rPr lang="en-US" altLang="zh-CN" sz="2200" dirty="0">
                <a:latin typeface="楷体_GB2312" pitchFamily="49" charset="-122"/>
              </a:rPr>
              <a:t>RS-232</a:t>
            </a:r>
            <a:r>
              <a:rPr lang="zh-CN" altLang="en-US" sz="2200" dirty="0">
                <a:latin typeface="楷体_GB2312" pitchFamily="49" charset="-122"/>
              </a:rPr>
              <a:t>接口标准中使用；</a:t>
            </a:r>
          </a:p>
        </p:txBody>
      </p:sp>
      <p:pic>
        <p:nvPicPr>
          <p:cNvPr id="224262" name="Picture 6" descr="151">
            <a:extLst>
              <a:ext uri="{FF2B5EF4-FFF2-40B4-BE49-F238E27FC236}">
                <a16:creationId xmlns:a16="http://schemas.microsoft.com/office/drawing/2014/main" id="{CFA66792-D09E-427D-A590-D784EB7FD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" t="22948" r="270" b="58707"/>
          <a:stretch>
            <a:fillRect/>
          </a:stretch>
        </p:blipFill>
        <p:spPr bwMode="auto">
          <a:xfrm>
            <a:off x="1042988" y="4456113"/>
            <a:ext cx="7489453" cy="12239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4" name="日期占位符 9">
            <a:extLst>
              <a:ext uri="{FF2B5EF4-FFF2-40B4-BE49-F238E27FC236}">
                <a16:creationId xmlns:a16="http://schemas.microsoft.com/office/drawing/2014/main" id="{EE2B770E-81EE-44D0-BDD1-2E56F5893A1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4154954-D157-4830-B568-EE1D94B0C46B}" type="datetime1">
              <a:rPr lang="zh-CN" altLang="en-US" sz="1200"/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2025/3/12</a:t>
            </a:fld>
            <a:endParaRPr lang="zh-CN" altLang="en-US" sz="1200"/>
          </a:p>
        </p:txBody>
      </p:sp>
      <p:sp>
        <p:nvSpPr>
          <p:cNvPr id="7" name="直接连接符 6">
            <a:extLst>
              <a:ext uri="{FF2B5EF4-FFF2-40B4-BE49-F238E27FC236}">
                <a16:creationId xmlns:a16="http://schemas.microsoft.com/office/drawing/2014/main" id="{C8B31B03-0757-4FD9-A75E-A435F8276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6210" y="5039031"/>
            <a:ext cx="5393116" cy="1953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26977">
            <a:extLst>
              <a:ext uri="{FF2B5EF4-FFF2-40B4-BE49-F238E27FC236}">
                <a16:creationId xmlns:a16="http://schemas.microsoft.com/office/drawing/2014/main" id="{9B9D9774-F22A-488B-9C41-95D134B0DB8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187450" y="260350"/>
            <a:ext cx="6800850" cy="50482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数据、信号、带宽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B3C7B025-CCED-4540-BC43-7749CE3843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5477" y="3506341"/>
            <a:ext cx="4342547" cy="2767810"/>
          </a:xfrm>
        </p:spPr>
        <p:txBody>
          <a:bodyPr/>
          <a:lstStyle/>
          <a:p>
            <a:pPr marL="0" indent="0" algn="ctr" eaLnBrk="1" hangingPunct="1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信号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1200"/>
              </a:spcAft>
            </a:pPr>
            <a:r>
              <a:rPr lang="zh-CN" altLang="en-US" sz="2000" dirty="0"/>
              <a:t>信号：模拟信号和数字信号</a:t>
            </a:r>
            <a:endParaRPr lang="en-US" altLang="zh-CN" sz="2000" dirty="0"/>
          </a:p>
          <a:p>
            <a:pPr eaLnBrk="1" hangingPunct="1">
              <a:spcBef>
                <a:spcPts val="600"/>
              </a:spcBef>
              <a:spcAft>
                <a:spcPts val="1200"/>
              </a:spcAft>
            </a:pPr>
            <a:r>
              <a:rPr lang="zh-CN" altLang="en-US" sz="2000" dirty="0"/>
              <a:t>信号的频谱：指频率的分布曲线</a:t>
            </a:r>
            <a:endParaRPr lang="en-US" altLang="zh-CN" sz="2000" dirty="0"/>
          </a:p>
          <a:p>
            <a:pPr lvl="1" eaLnBrk="1" hangingPunct="1">
              <a:spcBef>
                <a:spcPts val="600"/>
              </a:spcBef>
              <a:spcAft>
                <a:spcPts val="1200"/>
              </a:spcAft>
            </a:pPr>
            <a:r>
              <a:rPr lang="zh-CN" altLang="en-US" sz="1800" dirty="0"/>
              <a:t>时域：电压和</a:t>
            </a:r>
            <a:r>
              <a:rPr lang="en-US" altLang="zh-CN" sz="1800" dirty="0"/>
              <a:t>v</a:t>
            </a:r>
            <a:r>
              <a:rPr lang="zh-CN" altLang="en-US" sz="1800" dirty="0"/>
              <a:t>和时间</a:t>
            </a:r>
            <a:r>
              <a:rPr lang="en-US" altLang="zh-CN" sz="1800" dirty="0"/>
              <a:t>t</a:t>
            </a:r>
            <a:r>
              <a:rPr lang="zh-CN" altLang="en-US" sz="1800" dirty="0"/>
              <a:t>之间的关系</a:t>
            </a:r>
            <a:endParaRPr lang="en-US" altLang="zh-CN" sz="1800" dirty="0"/>
          </a:p>
          <a:p>
            <a:pPr lvl="1" eaLnBrk="1" hangingPunct="1">
              <a:spcBef>
                <a:spcPts val="600"/>
              </a:spcBef>
              <a:spcAft>
                <a:spcPts val="1200"/>
              </a:spcAft>
            </a:pPr>
            <a:r>
              <a:rPr lang="zh-CN" altLang="en-US" sz="1800" dirty="0"/>
              <a:t>频域：电压</a:t>
            </a:r>
            <a:r>
              <a:rPr lang="en-US" altLang="zh-CN" sz="1800" dirty="0"/>
              <a:t>v</a:t>
            </a:r>
            <a:r>
              <a:rPr lang="zh-CN" altLang="en-US" sz="1800" dirty="0"/>
              <a:t>在频率轴上的分布</a:t>
            </a:r>
            <a:endParaRPr lang="en-US" altLang="zh-CN" sz="1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42DC2F-9166-41D7-A034-91396AE35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052736"/>
            <a:ext cx="6230019" cy="216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数据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可定义为表意的实体，分为</a:t>
            </a:r>
            <a:endParaRPr lang="en-US" altLang="zh-CN" sz="20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模拟数据：在某些时间间隔上取连续的值</a:t>
            </a:r>
            <a:endParaRPr lang="en-US" altLang="zh-CN" sz="20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数字数据：数字数据取离散值，例：文本或字符串。</a:t>
            </a:r>
            <a:endParaRPr lang="en-US" altLang="zh-CN" sz="2000" dirty="0"/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在射频识别应答器中存放的数据是数字数据 。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55198A0-1AD6-47FA-8B38-080699950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3639221"/>
            <a:ext cx="3758861" cy="263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信号</a:t>
            </a:r>
            <a:r>
              <a:rPr lang="zh-CN" altLang="en-US" sz="2400" dirty="0"/>
              <a:t>带宽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zh-CN" altLang="en-US" sz="2000" dirty="0"/>
              <a:t>信号频谱的宽度，范围广，但有效范围窄</a:t>
            </a:r>
            <a:endParaRPr lang="en-US" altLang="zh-CN" sz="2000" dirty="0"/>
          </a:p>
          <a:p>
            <a:pPr lvl="1" eaLnBrk="1" hangingPunct="1">
              <a:spcBef>
                <a:spcPts val="1200"/>
              </a:spcBef>
              <a:spcAft>
                <a:spcPts val="600"/>
              </a:spcAft>
            </a:pPr>
            <a:r>
              <a:rPr lang="zh-CN" altLang="en-US" sz="2000" dirty="0"/>
              <a:t>声音：</a:t>
            </a:r>
            <a:r>
              <a:rPr lang="en-US" altLang="zh-CN" sz="2000" dirty="0"/>
              <a:t>0~</a:t>
            </a:r>
            <a:r>
              <a:rPr lang="zh-CN" altLang="en-US" sz="2000" dirty="0"/>
              <a:t>∞，人耳：</a:t>
            </a:r>
            <a:r>
              <a:rPr lang="en-US" altLang="zh-CN" sz="1800" dirty="0"/>
              <a:t>20Hz~20KHz</a:t>
            </a:r>
            <a:r>
              <a:rPr lang="zh-CN" altLang="en-US" sz="1800" dirty="0"/>
              <a:t>，</a:t>
            </a:r>
            <a:r>
              <a:rPr lang="zh-CN" altLang="en-US" sz="2000" dirty="0"/>
              <a:t>说话：</a:t>
            </a:r>
            <a:r>
              <a:rPr lang="en-US" altLang="zh-CN" sz="1800" dirty="0"/>
              <a:t>340Hz~3400Hz</a:t>
            </a:r>
          </a:p>
        </p:txBody>
      </p:sp>
    </p:spTree>
    <p:extLst>
      <p:ext uri="{BB962C8B-B14F-4D97-AF65-F5344CB8AC3E}">
        <p14:creationId xmlns:p14="http://schemas.microsoft.com/office/powerpoint/2010/main" val="164717393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9433C529-13E6-47B6-A895-756EB0925FC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D1109BF-EED3-4947-B2F4-D235FA2E0ADD}" type="slidenum">
              <a:rPr lang="en-US" altLang="zh-CN" sz="1200"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950FDCF-58BF-42C2-BDE1-B12A0D6FC9E2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23850" y="1125538"/>
            <a:ext cx="8424863" cy="2808287"/>
          </a:xfrm>
        </p:spPr>
        <p:txBody>
          <a:bodyPr/>
          <a:lstStyle/>
          <a:p>
            <a:pPr eaLnBrk="1" hangingPunct="1">
              <a:spcBef>
                <a:spcPct val="45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0000"/>
                </a:solidFill>
              </a:rPr>
              <a:t>单</a:t>
            </a:r>
            <a:r>
              <a:rPr lang="zh-CN" altLang="en-US" sz="2400" dirty="0">
                <a:solidFill>
                  <a:schemeClr val="hlink"/>
                </a:solidFill>
              </a:rPr>
              <a:t>极性归零码（</a:t>
            </a:r>
            <a:r>
              <a:rPr lang="en-US" altLang="zh-CN" sz="2400" dirty="0">
                <a:solidFill>
                  <a:schemeClr val="hlink"/>
                </a:solidFill>
              </a:rPr>
              <a:t>RZ</a:t>
            </a:r>
            <a:r>
              <a:rPr lang="zh-CN" altLang="en-US" sz="2400" dirty="0">
                <a:solidFill>
                  <a:schemeClr val="hlink"/>
                </a:solidFill>
              </a:rPr>
              <a:t>）</a:t>
            </a:r>
          </a:p>
          <a:p>
            <a:pPr lvl="1" eaLnBrk="1" hangingPunct="1">
              <a:spcBef>
                <a:spcPct val="45000"/>
              </a:spcBef>
              <a:spcAft>
                <a:spcPct val="0"/>
              </a:spcAft>
            </a:pPr>
            <a:r>
              <a:rPr lang="zh-CN" altLang="en-US" dirty="0"/>
              <a:t>当</a:t>
            </a:r>
            <a:r>
              <a:rPr lang="zh-CN" altLang="en-US" dirty="0">
                <a:solidFill>
                  <a:srgbClr val="FF0000"/>
                </a:solidFill>
              </a:rPr>
              <a:t>发”</a:t>
            </a:r>
            <a:r>
              <a:rPr lang="en-US" altLang="zh-CN" dirty="0">
                <a:solidFill>
                  <a:srgbClr val="FF0000"/>
                </a:solidFill>
              </a:rPr>
              <a:t>1”</a:t>
            </a:r>
            <a:r>
              <a:rPr lang="zh-CN" altLang="en-US" dirty="0">
                <a:solidFill>
                  <a:srgbClr val="FF0000"/>
                </a:solidFill>
              </a:rPr>
              <a:t>码时，发出正电流</a:t>
            </a:r>
            <a:r>
              <a:rPr lang="zh-CN" altLang="en-US" dirty="0"/>
              <a:t>，但持续时间短于一个码元的时间宽度，即发出一个窄脉冲；</a:t>
            </a:r>
          </a:p>
          <a:p>
            <a:pPr lvl="1" eaLnBrk="1" hangingPunct="1">
              <a:spcBef>
                <a:spcPct val="45000"/>
              </a:spcBef>
              <a:spcAft>
                <a:spcPct val="0"/>
              </a:spcAft>
            </a:pPr>
            <a:r>
              <a:rPr lang="zh-CN" altLang="en-US" dirty="0"/>
              <a:t>当</a:t>
            </a:r>
            <a:r>
              <a:rPr lang="zh-CN" altLang="en-US" dirty="0">
                <a:solidFill>
                  <a:srgbClr val="FF0000"/>
                </a:solidFill>
              </a:rPr>
              <a:t>发”</a:t>
            </a:r>
            <a:r>
              <a:rPr lang="en-US" altLang="zh-CN" dirty="0">
                <a:solidFill>
                  <a:srgbClr val="FF0000"/>
                </a:solidFill>
              </a:rPr>
              <a:t>0”</a:t>
            </a:r>
            <a:r>
              <a:rPr lang="zh-CN" altLang="en-US" dirty="0">
                <a:solidFill>
                  <a:srgbClr val="FF0000"/>
                </a:solidFill>
              </a:rPr>
              <a:t>码时，仍然不发送电流</a:t>
            </a:r>
            <a:r>
              <a:rPr lang="zh-CN" altLang="en-US" dirty="0"/>
              <a:t>。</a:t>
            </a:r>
          </a:p>
          <a:p>
            <a:pPr lvl="1" eaLnBrk="1" hangingPunct="1">
              <a:spcBef>
                <a:spcPct val="45000"/>
              </a:spcBef>
              <a:spcAft>
                <a:spcPct val="0"/>
              </a:spcAft>
            </a:pPr>
            <a:r>
              <a:rPr lang="zh-CN" altLang="en-US" dirty="0"/>
              <a:t>有直流，多用于近距离波形变换；可直接提取位定时；</a:t>
            </a:r>
          </a:p>
        </p:txBody>
      </p:sp>
      <p:pic>
        <p:nvPicPr>
          <p:cNvPr id="225284" name="Picture 4" descr="151">
            <a:extLst>
              <a:ext uri="{FF2B5EF4-FFF2-40B4-BE49-F238E27FC236}">
                <a16:creationId xmlns:a16="http://schemas.microsoft.com/office/drawing/2014/main" id="{559FCFA5-A3F0-4C79-BA37-C61A6DA32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" t="40889" r="270" b="42165"/>
          <a:stretch>
            <a:fillRect/>
          </a:stretch>
        </p:blipFill>
        <p:spPr bwMode="auto">
          <a:xfrm>
            <a:off x="395288" y="4076700"/>
            <a:ext cx="8497887" cy="17287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1" name="日期占位符 8">
            <a:extLst>
              <a:ext uri="{FF2B5EF4-FFF2-40B4-BE49-F238E27FC236}">
                <a16:creationId xmlns:a16="http://schemas.microsoft.com/office/drawing/2014/main" id="{E9672DCD-222F-4566-9060-16F50AE3D75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3E6034B-D871-4AC6-A8AD-F0949F1B43E0}" type="datetime1">
              <a:rPr lang="zh-CN" altLang="en-US" sz="1200"/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2025/3/12</a:t>
            </a:fld>
            <a:endParaRPr lang="zh-CN" altLang="en-US" sz="1200"/>
          </a:p>
        </p:txBody>
      </p:sp>
      <p:sp>
        <p:nvSpPr>
          <p:cNvPr id="29702" name="Rectangle 2">
            <a:extLst>
              <a:ext uri="{FF2B5EF4-FFF2-40B4-BE49-F238E27FC236}">
                <a16:creationId xmlns:a16="http://schemas.microsoft.com/office/drawing/2014/main" id="{B8923D06-59F2-4DA4-A139-95CF03E7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88913"/>
            <a:ext cx="70580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solidFill>
                  <a:schemeClr val="tx2"/>
                </a:solidFill>
              </a:rPr>
              <a:t>简单二元码</a:t>
            </a:r>
          </a:p>
        </p:txBody>
      </p:sp>
      <p:sp>
        <p:nvSpPr>
          <p:cNvPr id="7" name="直接连接符 6">
            <a:extLst>
              <a:ext uri="{FF2B5EF4-FFF2-40B4-BE49-F238E27FC236}">
                <a16:creationId xmlns:a16="http://schemas.microsoft.com/office/drawing/2014/main" id="{F92AAFD1-E57D-4C83-A8EC-D941CD214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6" y="5373216"/>
            <a:ext cx="6408737" cy="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E136AF0B-6600-4BEF-8500-48E3F1AED39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7CBF10-779C-494F-9B0D-F623A2DE38C4}" type="slidenum">
              <a:rPr lang="en-US" altLang="zh-CN" sz="1200"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D9A5CFDC-CB1A-401E-B038-B5B962170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8413"/>
            <a:ext cx="8570913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5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双</a:t>
            </a:r>
            <a:r>
              <a:rPr lang="zh-CN" altLang="en-US" sz="2400" dirty="0">
                <a:solidFill>
                  <a:schemeClr val="hlink"/>
                </a:solidFill>
              </a:rPr>
              <a:t>极性归零码（</a:t>
            </a:r>
            <a:r>
              <a:rPr lang="en-US" altLang="zh-CN" sz="2400" dirty="0">
                <a:solidFill>
                  <a:schemeClr val="hlink"/>
                </a:solidFill>
              </a:rPr>
              <a:t>RZ</a:t>
            </a:r>
            <a:r>
              <a:rPr lang="zh-CN" altLang="en-US" sz="2400" dirty="0">
                <a:solidFill>
                  <a:schemeClr val="hlink"/>
                </a:solidFill>
              </a:rPr>
              <a:t>）</a:t>
            </a:r>
          </a:p>
          <a:p>
            <a:pPr lvl="1" eaLnBrk="1" hangingPunct="1">
              <a:spcBef>
                <a:spcPct val="45000"/>
              </a:spcBef>
              <a:spcAft>
                <a:spcPct val="0"/>
              </a:spcAft>
            </a:pPr>
            <a:r>
              <a:rPr lang="zh-CN" altLang="en-US" dirty="0"/>
              <a:t>其中”</a:t>
            </a:r>
            <a:r>
              <a:rPr lang="en-US" altLang="zh-CN" dirty="0"/>
              <a:t>1”</a:t>
            </a:r>
            <a:r>
              <a:rPr lang="zh-CN" altLang="en-US" dirty="0"/>
              <a:t>码发正的窄脉冲，”</a:t>
            </a:r>
            <a:r>
              <a:rPr lang="en-US" altLang="zh-CN" dirty="0"/>
              <a:t>0”</a:t>
            </a:r>
            <a:r>
              <a:rPr lang="zh-CN" altLang="en-US" dirty="0"/>
              <a:t>码发负的窄脉冲，两个码元的时间间隔可以大于每一个窄脉冲的宽度</a:t>
            </a:r>
          </a:p>
          <a:p>
            <a:pPr lvl="1" eaLnBrk="1" hangingPunct="1">
              <a:spcBef>
                <a:spcPct val="45000"/>
              </a:spcBef>
              <a:spcAft>
                <a:spcPct val="0"/>
              </a:spcAft>
            </a:pPr>
            <a:r>
              <a:rPr lang="zh-CN" altLang="en-US" dirty="0"/>
              <a:t>取样时间是对准脉冲的中心。</a:t>
            </a:r>
          </a:p>
          <a:p>
            <a:pPr lvl="1" eaLnBrk="1" hangingPunct="1">
              <a:spcBef>
                <a:spcPct val="45000"/>
              </a:spcBef>
              <a:spcAft>
                <a:spcPct val="0"/>
              </a:spcAft>
            </a:pPr>
            <a:r>
              <a:rPr lang="zh-CN" altLang="en-US" dirty="0"/>
              <a:t>每一脉冲都归零。</a:t>
            </a:r>
          </a:p>
        </p:txBody>
      </p:sp>
      <p:pic>
        <p:nvPicPr>
          <p:cNvPr id="225286" name="Picture 6" descr="151">
            <a:extLst>
              <a:ext uri="{FF2B5EF4-FFF2-40B4-BE49-F238E27FC236}">
                <a16:creationId xmlns:a16="http://schemas.microsoft.com/office/drawing/2014/main" id="{2BA7AF1D-8241-41E5-9C72-F9DBC335E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5" t="56406" r="-618" b="25249"/>
          <a:stretch>
            <a:fillRect/>
          </a:stretch>
        </p:blipFill>
        <p:spPr bwMode="auto">
          <a:xfrm>
            <a:off x="395288" y="4365625"/>
            <a:ext cx="8424862" cy="13684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9" name="日期占位符 8">
            <a:extLst>
              <a:ext uri="{FF2B5EF4-FFF2-40B4-BE49-F238E27FC236}">
                <a16:creationId xmlns:a16="http://schemas.microsoft.com/office/drawing/2014/main" id="{575D5E7D-2C63-45A9-95AB-53BA20D8120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122B6B7-215C-4D9E-AC07-F53A9718A8F2}" type="datetime1">
              <a:rPr lang="zh-CN" altLang="en-US" sz="1200"/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2025/3/12</a:t>
            </a:fld>
            <a:endParaRPr lang="zh-CN" altLang="en-US" sz="1200"/>
          </a:p>
        </p:txBody>
      </p:sp>
      <p:sp>
        <p:nvSpPr>
          <p:cNvPr id="31750" name="Rectangle 2">
            <a:extLst>
              <a:ext uri="{FF2B5EF4-FFF2-40B4-BE49-F238E27FC236}">
                <a16:creationId xmlns:a16="http://schemas.microsoft.com/office/drawing/2014/main" id="{C62C1817-37C7-46BD-AE10-E8B506E6A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88913"/>
            <a:ext cx="70580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>
                <a:solidFill>
                  <a:schemeClr val="tx2"/>
                </a:solidFill>
              </a:rPr>
              <a:t>简单二元码</a:t>
            </a:r>
          </a:p>
        </p:txBody>
      </p:sp>
      <p:sp>
        <p:nvSpPr>
          <p:cNvPr id="7" name="直接连接符 6">
            <a:extLst>
              <a:ext uri="{FF2B5EF4-FFF2-40B4-BE49-F238E27FC236}">
                <a16:creationId xmlns:a16="http://schemas.microsoft.com/office/drawing/2014/main" id="{CC280DCD-9FFB-497A-8095-68A6EC1E1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9589" y="5173255"/>
            <a:ext cx="6408737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413697">
            <a:extLst>
              <a:ext uri="{FF2B5EF4-FFF2-40B4-BE49-F238E27FC236}">
                <a16:creationId xmlns:a16="http://schemas.microsoft.com/office/drawing/2014/main" id="{6E09010F-188F-4CE5-AF98-721D3B51B7E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005681" y="227859"/>
            <a:ext cx="7058025" cy="608012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基本编码（</a:t>
            </a:r>
            <a:r>
              <a:rPr lang="en-US" altLang="zh-CN" dirty="0">
                <a:solidFill>
                  <a:srgbClr val="FF0000"/>
                </a:solidFill>
              </a:rPr>
              <a:t>RZ  NRZ </a:t>
            </a:r>
            <a:r>
              <a:rPr lang="en-US" altLang="zh-CN" sz="2800" dirty="0"/>
              <a:t>)</a:t>
            </a:r>
            <a:r>
              <a:rPr lang="zh-CN" altLang="en-US" sz="2800" dirty="0"/>
              <a:t>对比</a:t>
            </a:r>
          </a:p>
        </p:txBody>
      </p:sp>
      <p:pic>
        <p:nvPicPr>
          <p:cNvPr id="33795" name="Picture 6" descr="151">
            <a:extLst>
              <a:ext uri="{FF2B5EF4-FFF2-40B4-BE49-F238E27FC236}">
                <a16:creationId xmlns:a16="http://schemas.microsoft.com/office/drawing/2014/main" id="{758E2257-DAC4-46BF-B327-3AB10D790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5" t="56406" r="-618" b="25249"/>
          <a:stretch>
            <a:fillRect/>
          </a:stretch>
        </p:blipFill>
        <p:spPr bwMode="auto">
          <a:xfrm>
            <a:off x="284381" y="5230812"/>
            <a:ext cx="8733784" cy="86360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 descr="151">
            <a:extLst>
              <a:ext uri="{FF2B5EF4-FFF2-40B4-BE49-F238E27FC236}">
                <a16:creationId xmlns:a16="http://schemas.microsoft.com/office/drawing/2014/main" id="{6425E4F1-26D7-44A8-A5C2-3482630DE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" t="40889" r="270" b="42165"/>
          <a:stretch>
            <a:fillRect/>
          </a:stretch>
        </p:blipFill>
        <p:spPr bwMode="auto">
          <a:xfrm>
            <a:off x="395288" y="4005064"/>
            <a:ext cx="8597710" cy="7923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7" name="Picture 6" descr="151">
            <a:extLst>
              <a:ext uri="{FF2B5EF4-FFF2-40B4-BE49-F238E27FC236}">
                <a16:creationId xmlns:a16="http://schemas.microsoft.com/office/drawing/2014/main" id="{DC28719E-C989-41F7-9DC0-5BB06F1C0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" t="22948" r="270" b="58707"/>
          <a:stretch>
            <a:fillRect/>
          </a:stretch>
        </p:blipFill>
        <p:spPr bwMode="auto">
          <a:xfrm>
            <a:off x="361732" y="2835427"/>
            <a:ext cx="8278812" cy="89787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8" name="Picture 4" descr="151">
            <a:extLst>
              <a:ext uri="{FF2B5EF4-FFF2-40B4-BE49-F238E27FC236}">
                <a16:creationId xmlns:a16="http://schemas.microsoft.com/office/drawing/2014/main" id="{31F3DB02-0886-4E2E-9DD2-DDB1F48C3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85" b="77425"/>
          <a:stretch>
            <a:fillRect/>
          </a:stretch>
        </p:blipFill>
        <p:spPr bwMode="auto">
          <a:xfrm>
            <a:off x="395288" y="1348176"/>
            <a:ext cx="8497192" cy="9741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402433">
            <a:extLst>
              <a:ext uri="{FF2B5EF4-FFF2-40B4-BE49-F238E27FC236}">
                <a16:creationId xmlns:a16="http://schemas.microsoft.com/office/drawing/2014/main" id="{AD848C24-1ED2-4542-9001-6B7CA8D9455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0" dirty="0"/>
              <a:t>RFID</a:t>
            </a:r>
            <a:r>
              <a:rPr lang="zh-CN" altLang="en-US" sz="2800" b="0" dirty="0"/>
              <a:t>的编码</a:t>
            </a:r>
            <a:endParaRPr lang="en-US" altLang="zh-CN" sz="2800" b="0" dirty="0"/>
          </a:p>
        </p:txBody>
      </p:sp>
      <p:sp>
        <p:nvSpPr>
          <p:cNvPr id="35843" name="内容占位符 1">
            <a:extLst>
              <a:ext uri="{FF2B5EF4-FFF2-40B4-BE49-F238E27FC236}">
                <a16:creationId xmlns:a16="http://schemas.microsoft.com/office/drawing/2014/main" id="{B5FA469B-C6D4-40D2-A1EE-330336ACA6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116074"/>
            <a:ext cx="8021638" cy="4625851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zh-CN" sz="2400" dirty="0">
                <a:latin typeface="Times New Roman" panose="02020603050405020304" pitchFamily="18" charset="0"/>
              </a:rPr>
              <a:t>射频识别系统通常使用下列编码方法中的一种：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zh-CN" dirty="0">
                <a:latin typeface="Times New Roman" panose="02020603050405020304" pitchFamily="18" charset="0"/>
              </a:rPr>
              <a:t>反向不归零编码</a:t>
            </a:r>
          </a:p>
          <a:p>
            <a:pPr lvl="1" indent="0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zh-CN" dirty="0">
                <a:latin typeface="Times New Roman" panose="02020603050405020304" pitchFamily="18" charset="0"/>
              </a:rPr>
              <a:t>单极性归零编码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zh-CN" dirty="0">
                <a:latin typeface="Times New Roman" panose="02020603050405020304" pitchFamily="18" charset="0"/>
              </a:rPr>
              <a:t>曼彻斯特编码</a:t>
            </a:r>
          </a:p>
          <a:p>
            <a:pPr lvl="1" indent="0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latin typeface="Times New Roman" panose="02020603050405020304" pitchFamily="18" charset="0"/>
              </a:rPr>
              <a:t>密</a:t>
            </a:r>
            <a:r>
              <a:rPr lang="zh-CN" altLang="zh-CN" dirty="0">
                <a:latin typeface="Times New Roman" panose="02020603050405020304" pitchFamily="18" charset="0"/>
              </a:rPr>
              <a:t>勒（</a:t>
            </a:r>
            <a:r>
              <a:rPr lang="en-US" altLang="zh-CN" dirty="0">
                <a:latin typeface="Times New Roman" panose="02020603050405020304" pitchFamily="18" charset="0"/>
              </a:rPr>
              <a:t>Miller</a:t>
            </a:r>
            <a:r>
              <a:rPr lang="zh-CN" altLang="zh-CN" dirty="0">
                <a:latin typeface="Times New Roman" panose="02020603050405020304" pitchFamily="18" charset="0"/>
              </a:rPr>
              <a:t>）编码</a:t>
            </a:r>
          </a:p>
          <a:p>
            <a:pPr lvl="1" indent="0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(5) </a:t>
            </a:r>
            <a:r>
              <a:rPr lang="zh-CN" altLang="zh-CN" dirty="0">
                <a:latin typeface="Times New Roman" panose="02020603050405020304" pitchFamily="18" charset="0"/>
              </a:rPr>
              <a:t>变形</a:t>
            </a:r>
            <a:r>
              <a:rPr lang="zh-CN" altLang="en-US" dirty="0">
                <a:latin typeface="Times New Roman" panose="02020603050405020304" pitchFamily="18" charset="0"/>
              </a:rPr>
              <a:t>（修正）密</a:t>
            </a:r>
            <a:r>
              <a:rPr lang="zh-CN" altLang="zh-CN" dirty="0">
                <a:latin typeface="Times New Roman" panose="02020603050405020304" pitchFamily="18" charset="0"/>
              </a:rPr>
              <a:t>勒编码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(6) </a:t>
            </a:r>
            <a:r>
              <a:rPr lang="zh-CN" altLang="en-US" dirty="0">
                <a:latin typeface="Times New Roman" panose="02020603050405020304" pitchFamily="18" charset="0"/>
              </a:rPr>
              <a:t>双相间隔</a:t>
            </a:r>
            <a:r>
              <a:rPr lang="zh-CN" altLang="zh-CN" dirty="0">
                <a:latin typeface="Times New Roman" panose="02020603050405020304" pitchFamily="18" charset="0"/>
              </a:rPr>
              <a:t>编码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（自学）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indent="0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zh-CN" altLang="zh-CN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en-US" i="1" dirty="0"/>
          </a:p>
        </p:txBody>
      </p:sp>
    </p:spTree>
  </p:cSld>
  <p:clrMapOvr>
    <a:masterClrMapping/>
  </p:clrMapOvr>
  <p:transition spd="slow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占位符 479234">
            <a:extLst>
              <a:ext uri="{FF2B5EF4-FFF2-40B4-BE49-F238E27FC236}">
                <a16:creationId xmlns:a16="http://schemas.microsoft.com/office/drawing/2014/main" id="{82904C37-D22A-4A88-897A-FFEC852C31E2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-108520" y="2185683"/>
            <a:ext cx="2328862" cy="1274226"/>
          </a:xfrm>
        </p:spPr>
        <p:txBody>
          <a:bodyPr/>
          <a:lstStyle/>
          <a:p>
            <a:pPr algn="ctr" eaLnBrk="1" hangingPunct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dirty="0"/>
              <a:t>原始数据</a:t>
            </a:r>
            <a:endParaRPr lang="en-US" altLang="zh-CN" dirty="0"/>
          </a:p>
          <a:p>
            <a:pPr algn="ctr" eaLnBrk="1" hangingPunct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dirty="0"/>
              <a:t>时钟信号</a:t>
            </a:r>
          </a:p>
        </p:txBody>
      </p:sp>
      <p:sp>
        <p:nvSpPr>
          <p:cNvPr id="479237" name="矩形 479236">
            <a:extLst>
              <a:ext uri="{FF2B5EF4-FFF2-40B4-BE49-F238E27FC236}">
                <a16:creationId xmlns:a16="http://schemas.microsoft.com/office/drawing/2014/main" id="{F33F9171-768F-436D-8B12-829726F05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944" y="1339635"/>
            <a:ext cx="2424062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1:</a:t>
            </a:r>
            <a:r>
              <a:rPr lang="zh-CN" altLang="en-US" sz="2400" dirty="0">
                <a:latin typeface="Times New Roman" panose="02020603050405020304" pitchFamily="18" charset="0"/>
              </a:rPr>
              <a:t>不变，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：反向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405A78F-DDEB-4F27-B6FE-43612C064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554" y="2132505"/>
            <a:ext cx="6819333" cy="1274226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D2643EF-48D4-4DD1-A655-F4BC2CE0DD24}"/>
              </a:ext>
            </a:extLst>
          </p:cNvPr>
          <p:cNvCxnSpPr>
            <a:cxnSpLocks/>
          </p:cNvCxnSpPr>
          <p:nvPr/>
        </p:nvCxnSpPr>
        <p:spPr>
          <a:xfrm flipH="1">
            <a:off x="2751094" y="2606417"/>
            <a:ext cx="72007" cy="283310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标题 402433">
            <a:extLst>
              <a:ext uri="{FF2B5EF4-FFF2-40B4-BE49-F238E27FC236}">
                <a16:creationId xmlns:a16="http://schemas.microsoft.com/office/drawing/2014/main" id="{F3C5FA08-F792-4AE0-8111-C2C63A48279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475656" y="209350"/>
            <a:ext cx="7058025" cy="575791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zh-CN" sz="2800" dirty="0"/>
              <a:t>反向不归零编码</a:t>
            </a:r>
            <a:endParaRPr lang="en-US" altLang="zh-CN" sz="2800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90AC8B8-F158-41BE-B447-B5BCA310A79A}"/>
              </a:ext>
            </a:extLst>
          </p:cNvPr>
          <p:cNvCxnSpPr>
            <a:cxnSpLocks/>
          </p:cNvCxnSpPr>
          <p:nvPr/>
        </p:nvCxnSpPr>
        <p:spPr>
          <a:xfrm flipH="1">
            <a:off x="3404797" y="2729802"/>
            <a:ext cx="72007" cy="283310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03FCD0E-9963-42D1-A4CE-21D7BB3A64E5}"/>
              </a:ext>
            </a:extLst>
          </p:cNvPr>
          <p:cNvCxnSpPr>
            <a:cxnSpLocks/>
          </p:cNvCxnSpPr>
          <p:nvPr/>
        </p:nvCxnSpPr>
        <p:spPr>
          <a:xfrm flipH="1">
            <a:off x="4741703" y="2729802"/>
            <a:ext cx="72007" cy="283310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58888B1-DED8-44FF-A7CD-9EB70EEA77F9}"/>
              </a:ext>
            </a:extLst>
          </p:cNvPr>
          <p:cNvCxnSpPr>
            <a:cxnSpLocks/>
          </p:cNvCxnSpPr>
          <p:nvPr/>
        </p:nvCxnSpPr>
        <p:spPr>
          <a:xfrm flipH="1">
            <a:off x="6737968" y="2729802"/>
            <a:ext cx="72007" cy="283310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EE2D014-C586-4FE3-8D24-30CFA6665E4D}"/>
              </a:ext>
            </a:extLst>
          </p:cNvPr>
          <p:cNvCxnSpPr>
            <a:cxnSpLocks/>
          </p:cNvCxnSpPr>
          <p:nvPr/>
        </p:nvCxnSpPr>
        <p:spPr>
          <a:xfrm flipH="1">
            <a:off x="8022831" y="2781024"/>
            <a:ext cx="72007" cy="283310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CF29A89-1868-4AF1-972E-67F327D90DAF}"/>
              </a:ext>
            </a:extLst>
          </p:cNvPr>
          <p:cNvCxnSpPr>
            <a:cxnSpLocks/>
          </p:cNvCxnSpPr>
          <p:nvPr/>
        </p:nvCxnSpPr>
        <p:spPr>
          <a:xfrm flipH="1">
            <a:off x="8659284" y="2729802"/>
            <a:ext cx="72007" cy="283310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91B4E7E-EE2C-4C47-8BB7-68D64F1EFB12}"/>
              </a:ext>
            </a:extLst>
          </p:cNvPr>
          <p:cNvCxnSpPr>
            <a:cxnSpLocks/>
          </p:cNvCxnSpPr>
          <p:nvPr/>
        </p:nvCxnSpPr>
        <p:spPr>
          <a:xfrm flipV="1">
            <a:off x="2073554" y="4299553"/>
            <a:ext cx="683503" cy="19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9D825FA-A3DD-4ADD-8EFC-605207CD2FCF}"/>
              </a:ext>
            </a:extLst>
          </p:cNvPr>
          <p:cNvCxnSpPr>
            <a:cxnSpLocks/>
          </p:cNvCxnSpPr>
          <p:nvPr/>
        </p:nvCxnSpPr>
        <p:spPr>
          <a:xfrm flipH="1">
            <a:off x="2751063" y="4299553"/>
            <a:ext cx="5994" cy="440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0D3194A-96BD-4367-8C76-F69E7CDFE773}"/>
              </a:ext>
            </a:extLst>
          </p:cNvPr>
          <p:cNvCxnSpPr>
            <a:cxnSpLocks/>
          </p:cNvCxnSpPr>
          <p:nvPr/>
        </p:nvCxnSpPr>
        <p:spPr>
          <a:xfrm flipV="1">
            <a:off x="2742158" y="4709692"/>
            <a:ext cx="683503" cy="19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6DC8ED5-8A4A-4CC1-9535-07782C314590}"/>
              </a:ext>
            </a:extLst>
          </p:cNvPr>
          <p:cNvCxnSpPr>
            <a:cxnSpLocks/>
          </p:cNvCxnSpPr>
          <p:nvPr/>
        </p:nvCxnSpPr>
        <p:spPr>
          <a:xfrm flipV="1">
            <a:off x="3404041" y="4369700"/>
            <a:ext cx="8625" cy="3399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305DC9E-17C4-47F3-87F0-9628D43717A2}"/>
              </a:ext>
            </a:extLst>
          </p:cNvPr>
          <p:cNvCxnSpPr>
            <a:cxnSpLocks/>
          </p:cNvCxnSpPr>
          <p:nvPr/>
        </p:nvCxnSpPr>
        <p:spPr>
          <a:xfrm flipV="1">
            <a:off x="3423917" y="4350613"/>
            <a:ext cx="683503" cy="19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37EEEEF-9690-4AC5-A97A-67715A6A6A75}"/>
              </a:ext>
            </a:extLst>
          </p:cNvPr>
          <p:cNvCxnSpPr>
            <a:cxnSpLocks/>
          </p:cNvCxnSpPr>
          <p:nvPr/>
        </p:nvCxnSpPr>
        <p:spPr>
          <a:xfrm flipV="1">
            <a:off x="4087904" y="4333827"/>
            <a:ext cx="683503" cy="19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87C4237-1C93-48CC-8F16-01E804C75C51}"/>
              </a:ext>
            </a:extLst>
          </p:cNvPr>
          <p:cNvCxnSpPr>
            <a:cxnSpLocks/>
          </p:cNvCxnSpPr>
          <p:nvPr/>
        </p:nvCxnSpPr>
        <p:spPr>
          <a:xfrm flipV="1">
            <a:off x="4747666" y="4317369"/>
            <a:ext cx="8625" cy="3399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982A4E1-57F4-4669-B44A-1680D8EA0B71}"/>
              </a:ext>
            </a:extLst>
          </p:cNvPr>
          <p:cNvCxnSpPr>
            <a:cxnSpLocks/>
          </p:cNvCxnSpPr>
          <p:nvPr/>
        </p:nvCxnSpPr>
        <p:spPr>
          <a:xfrm flipV="1">
            <a:off x="4756291" y="4637124"/>
            <a:ext cx="683503" cy="19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6A8DC2E-EB76-46E6-9E15-2460A870CA02}"/>
              </a:ext>
            </a:extLst>
          </p:cNvPr>
          <p:cNvCxnSpPr>
            <a:cxnSpLocks/>
          </p:cNvCxnSpPr>
          <p:nvPr/>
        </p:nvCxnSpPr>
        <p:spPr>
          <a:xfrm flipV="1">
            <a:off x="5418086" y="4616887"/>
            <a:ext cx="683503" cy="19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B79B561-F751-4202-AD97-731908847E77}"/>
              </a:ext>
            </a:extLst>
          </p:cNvPr>
          <p:cNvCxnSpPr>
            <a:cxnSpLocks/>
          </p:cNvCxnSpPr>
          <p:nvPr/>
        </p:nvCxnSpPr>
        <p:spPr>
          <a:xfrm flipV="1">
            <a:off x="6096432" y="4608236"/>
            <a:ext cx="686704" cy="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E0E39D7-784C-44A4-B3B5-045DF7BC7D46}"/>
              </a:ext>
            </a:extLst>
          </p:cNvPr>
          <p:cNvCxnSpPr>
            <a:cxnSpLocks/>
          </p:cNvCxnSpPr>
          <p:nvPr/>
        </p:nvCxnSpPr>
        <p:spPr>
          <a:xfrm flipV="1">
            <a:off x="6743931" y="4260282"/>
            <a:ext cx="8625" cy="3399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2779871-7B88-4353-8A73-0B71A8619E45}"/>
              </a:ext>
            </a:extLst>
          </p:cNvPr>
          <p:cNvCxnSpPr>
            <a:cxnSpLocks/>
          </p:cNvCxnSpPr>
          <p:nvPr/>
        </p:nvCxnSpPr>
        <p:spPr>
          <a:xfrm flipV="1">
            <a:off x="6755839" y="4248331"/>
            <a:ext cx="672506" cy="89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CB605F0-EDF7-427F-B9C6-CD955AA8DD8A}"/>
              </a:ext>
            </a:extLst>
          </p:cNvPr>
          <p:cNvCxnSpPr>
            <a:cxnSpLocks/>
          </p:cNvCxnSpPr>
          <p:nvPr/>
        </p:nvCxnSpPr>
        <p:spPr>
          <a:xfrm flipV="1">
            <a:off x="7409411" y="4259389"/>
            <a:ext cx="8625" cy="3399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B695202-9D9C-4A46-B637-638FB430C649}"/>
              </a:ext>
            </a:extLst>
          </p:cNvPr>
          <p:cNvCxnSpPr>
            <a:cxnSpLocks/>
          </p:cNvCxnSpPr>
          <p:nvPr/>
        </p:nvCxnSpPr>
        <p:spPr>
          <a:xfrm flipV="1">
            <a:off x="7386274" y="4599037"/>
            <a:ext cx="655120" cy="17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B760743-1DFE-42F6-9BCD-5575AA7C8D78}"/>
              </a:ext>
            </a:extLst>
          </p:cNvPr>
          <p:cNvCxnSpPr>
            <a:cxnSpLocks/>
          </p:cNvCxnSpPr>
          <p:nvPr/>
        </p:nvCxnSpPr>
        <p:spPr>
          <a:xfrm flipV="1">
            <a:off x="8028381" y="4581187"/>
            <a:ext cx="655120" cy="17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1665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1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1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1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1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682F7B3F-DB29-4158-8E5E-99294B950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27" y="4317594"/>
            <a:ext cx="6746868" cy="984119"/>
          </a:xfrm>
          <a:prstGeom prst="rect">
            <a:avLst/>
          </a:prstGeom>
        </p:spPr>
      </p:pic>
      <p:sp>
        <p:nvSpPr>
          <p:cNvPr id="35842" name="文本占位符 479234">
            <a:extLst>
              <a:ext uri="{FF2B5EF4-FFF2-40B4-BE49-F238E27FC236}">
                <a16:creationId xmlns:a16="http://schemas.microsoft.com/office/drawing/2014/main" id="{82904C37-D22A-4A88-897A-FFEC852C31E2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-188812" y="2474660"/>
            <a:ext cx="2328862" cy="1274226"/>
          </a:xfrm>
        </p:spPr>
        <p:txBody>
          <a:bodyPr/>
          <a:lstStyle/>
          <a:p>
            <a:pPr algn="ctr" eaLnBrk="1" hangingPunct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dirty="0"/>
              <a:t>原始数据</a:t>
            </a:r>
            <a:endParaRPr lang="en-US" altLang="zh-CN" dirty="0"/>
          </a:p>
          <a:p>
            <a:pPr algn="ctr" eaLnBrk="1" hangingPunct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dirty="0"/>
              <a:t>时钟信号</a:t>
            </a:r>
          </a:p>
        </p:txBody>
      </p:sp>
      <p:sp>
        <p:nvSpPr>
          <p:cNvPr id="479237" name="矩形 479236">
            <a:extLst>
              <a:ext uri="{FF2B5EF4-FFF2-40B4-BE49-F238E27FC236}">
                <a16:creationId xmlns:a16="http://schemas.microsoft.com/office/drawing/2014/main" id="{F33F9171-768F-436D-8B12-829726F05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494" y="1418073"/>
            <a:ext cx="4955203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：高电平到低，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：保持低电平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405A78F-DDEB-4F27-B6FE-43612C064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428" y="2512670"/>
            <a:ext cx="6819333" cy="1274226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D2643EF-48D4-4DD1-A655-F4BC2CE0DD24}"/>
              </a:ext>
            </a:extLst>
          </p:cNvPr>
          <p:cNvCxnSpPr>
            <a:cxnSpLocks/>
          </p:cNvCxnSpPr>
          <p:nvPr/>
        </p:nvCxnSpPr>
        <p:spPr>
          <a:xfrm flipH="1">
            <a:off x="2660271" y="2852936"/>
            <a:ext cx="72007" cy="283310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标题 402433">
            <a:extLst>
              <a:ext uri="{FF2B5EF4-FFF2-40B4-BE49-F238E27FC236}">
                <a16:creationId xmlns:a16="http://schemas.microsoft.com/office/drawing/2014/main" id="{F3C5FA08-F792-4AE0-8111-C2C63A48279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475656" y="209350"/>
            <a:ext cx="7058025" cy="575791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zh-CN" sz="2800" dirty="0"/>
              <a:t>单极性归零编</a:t>
            </a:r>
            <a:endParaRPr lang="en-US" altLang="zh-CN" sz="2800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90AC8B8-F158-41BE-B447-B5BCA310A79A}"/>
              </a:ext>
            </a:extLst>
          </p:cNvPr>
          <p:cNvCxnSpPr>
            <a:cxnSpLocks/>
          </p:cNvCxnSpPr>
          <p:nvPr/>
        </p:nvCxnSpPr>
        <p:spPr>
          <a:xfrm flipH="1">
            <a:off x="3324505" y="3018779"/>
            <a:ext cx="72007" cy="283310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03FCD0E-9963-42D1-A4CE-21D7BB3A64E5}"/>
              </a:ext>
            </a:extLst>
          </p:cNvPr>
          <p:cNvCxnSpPr>
            <a:cxnSpLocks/>
          </p:cNvCxnSpPr>
          <p:nvPr/>
        </p:nvCxnSpPr>
        <p:spPr>
          <a:xfrm flipH="1">
            <a:off x="3969899" y="2994528"/>
            <a:ext cx="72007" cy="283310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58888B1-DED8-44FF-A7CD-9EB70EEA77F9}"/>
              </a:ext>
            </a:extLst>
          </p:cNvPr>
          <p:cNvCxnSpPr>
            <a:cxnSpLocks/>
          </p:cNvCxnSpPr>
          <p:nvPr/>
        </p:nvCxnSpPr>
        <p:spPr>
          <a:xfrm flipH="1">
            <a:off x="4616594" y="2996338"/>
            <a:ext cx="72007" cy="283310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EE2D014-C586-4FE3-8D24-30CFA6665E4D}"/>
              </a:ext>
            </a:extLst>
          </p:cNvPr>
          <p:cNvCxnSpPr>
            <a:cxnSpLocks/>
          </p:cNvCxnSpPr>
          <p:nvPr/>
        </p:nvCxnSpPr>
        <p:spPr>
          <a:xfrm flipH="1">
            <a:off x="7269364" y="3041891"/>
            <a:ext cx="72007" cy="283310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CF29A89-1868-4AF1-972E-67F327D90DAF}"/>
              </a:ext>
            </a:extLst>
          </p:cNvPr>
          <p:cNvCxnSpPr>
            <a:cxnSpLocks/>
          </p:cNvCxnSpPr>
          <p:nvPr/>
        </p:nvCxnSpPr>
        <p:spPr>
          <a:xfrm flipH="1">
            <a:off x="7922045" y="2942016"/>
            <a:ext cx="72007" cy="283310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01875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占位符 479234">
            <a:extLst>
              <a:ext uri="{FF2B5EF4-FFF2-40B4-BE49-F238E27FC236}">
                <a16:creationId xmlns:a16="http://schemas.microsoft.com/office/drawing/2014/main" id="{82904C37-D22A-4A88-897A-FFEC852C31E2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-108520" y="1736771"/>
            <a:ext cx="2328862" cy="1274226"/>
          </a:xfrm>
        </p:spPr>
        <p:txBody>
          <a:bodyPr/>
          <a:lstStyle/>
          <a:p>
            <a:pPr algn="ctr" eaLnBrk="1" hangingPunct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dirty="0"/>
              <a:t>原始数据</a:t>
            </a:r>
            <a:endParaRPr lang="en-US" altLang="zh-CN" dirty="0"/>
          </a:p>
          <a:p>
            <a:pPr algn="ctr" eaLnBrk="1" hangingPunct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dirty="0"/>
              <a:t>时钟信号</a:t>
            </a:r>
          </a:p>
        </p:txBody>
      </p:sp>
      <p:sp>
        <p:nvSpPr>
          <p:cNvPr id="479237" name="矩形 479236">
            <a:extLst>
              <a:ext uri="{FF2B5EF4-FFF2-40B4-BE49-F238E27FC236}">
                <a16:creationId xmlns:a16="http://schemas.microsoft.com/office/drawing/2014/main" id="{F33F9171-768F-436D-8B12-829726F05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554" y="1039175"/>
            <a:ext cx="4532010" cy="4247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10000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跳变</a:t>
            </a:r>
            <a:r>
              <a:rPr lang="zh-CN" altLang="en-US" sz="2400" dirty="0"/>
              <a:t>，</a:t>
            </a:r>
            <a:r>
              <a:rPr lang="en-US" altLang="zh-CN" sz="2400" dirty="0"/>
              <a:t>1</a:t>
            </a:r>
            <a:r>
              <a:rPr lang="zh-CN" altLang="en-US" sz="2400" dirty="0"/>
              <a:t>：从高到低，</a:t>
            </a:r>
            <a:r>
              <a:rPr lang="en-US" altLang="zh-CN" sz="2400" dirty="0"/>
              <a:t>0</a:t>
            </a:r>
            <a:r>
              <a:rPr lang="zh-CN" altLang="en-US" sz="2400" dirty="0"/>
              <a:t>从低到高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405A78F-DDEB-4F27-B6FE-43612C064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74781"/>
            <a:ext cx="6819333" cy="1274226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D2643EF-48D4-4DD1-A655-F4BC2CE0DD24}"/>
              </a:ext>
            </a:extLst>
          </p:cNvPr>
          <p:cNvCxnSpPr>
            <a:cxnSpLocks/>
          </p:cNvCxnSpPr>
          <p:nvPr/>
        </p:nvCxnSpPr>
        <p:spPr>
          <a:xfrm flipH="1">
            <a:off x="2776455" y="2115047"/>
            <a:ext cx="36116" cy="1979519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标题 402433">
            <a:extLst>
              <a:ext uri="{FF2B5EF4-FFF2-40B4-BE49-F238E27FC236}">
                <a16:creationId xmlns:a16="http://schemas.microsoft.com/office/drawing/2014/main" id="{F3C5FA08-F792-4AE0-8111-C2C63A48279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475656" y="209350"/>
            <a:ext cx="7058025" cy="575791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zh-CN" sz="2800" dirty="0"/>
              <a:t>曼彻斯特编码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90AC8B8-F158-41BE-B447-B5BCA310A79A}"/>
              </a:ext>
            </a:extLst>
          </p:cNvPr>
          <p:cNvCxnSpPr>
            <a:cxnSpLocks/>
          </p:cNvCxnSpPr>
          <p:nvPr/>
        </p:nvCxnSpPr>
        <p:spPr>
          <a:xfrm flipH="1">
            <a:off x="3438148" y="2280890"/>
            <a:ext cx="38657" cy="1905862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03FCD0E-9963-42D1-A4CE-21D7BB3A64E5}"/>
              </a:ext>
            </a:extLst>
          </p:cNvPr>
          <p:cNvCxnSpPr>
            <a:cxnSpLocks/>
          </p:cNvCxnSpPr>
          <p:nvPr/>
        </p:nvCxnSpPr>
        <p:spPr>
          <a:xfrm flipH="1">
            <a:off x="4087390" y="2256639"/>
            <a:ext cx="34809" cy="1930113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58888B1-DED8-44FF-A7CD-9EB70EEA77F9}"/>
              </a:ext>
            </a:extLst>
          </p:cNvPr>
          <p:cNvCxnSpPr>
            <a:cxnSpLocks/>
          </p:cNvCxnSpPr>
          <p:nvPr/>
        </p:nvCxnSpPr>
        <p:spPr>
          <a:xfrm flipH="1">
            <a:off x="4724594" y="2258449"/>
            <a:ext cx="44300" cy="1928303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EE2D014-C586-4FE3-8D24-30CFA6665E4D}"/>
              </a:ext>
            </a:extLst>
          </p:cNvPr>
          <p:cNvCxnSpPr>
            <a:cxnSpLocks/>
          </p:cNvCxnSpPr>
          <p:nvPr/>
        </p:nvCxnSpPr>
        <p:spPr>
          <a:xfrm flipH="1">
            <a:off x="7398761" y="2304002"/>
            <a:ext cx="22903" cy="2057013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CF29A89-1868-4AF1-972E-67F327D90DAF}"/>
              </a:ext>
            </a:extLst>
          </p:cNvPr>
          <p:cNvCxnSpPr>
            <a:cxnSpLocks/>
          </p:cNvCxnSpPr>
          <p:nvPr/>
        </p:nvCxnSpPr>
        <p:spPr>
          <a:xfrm flipH="1">
            <a:off x="7991077" y="2204127"/>
            <a:ext cx="83268" cy="2156888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F19BAFEB-0CDB-44A8-9716-D985DF622C40}"/>
              </a:ext>
            </a:extLst>
          </p:cNvPr>
          <p:cNvGrpSpPr/>
          <p:nvPr/>
        </p:nvGrpSpPr>
        <p:grpSpPr>
          <a:xfrm>
            <a:off x="2751079" y="3595938"/>
            <a:ext cx="705356" cy="417356"/>
            <a:chOff x="2670787" y="4397809"/>
            <a:chExt cx="705356" cy="353374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0EBCB41-5125-427C-90A7-84DBCCA395B0}"/>
                </a:ext>
              </a:extLst>
            </p:cNvPr>
            <p:cNvCxnSpPr>
              <a:cxnSpLocks/>
            </p:cNvCxnSpPr>
            <p:nvPr/>
          </p:nvCxnSpPr>
          <p:spPr>
            <a:xfrm>
              <a:off x="2670787" y="4745840"/>
              <a:ext cx="347320" cy="31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EB29609-4127-49E7-8807-476A6B5EC0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157" y="4411191"/>
              <a:ext cx="8625" cy="3399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2228DCC-37AC-46E4-9273-C989D896AB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452" y="4397809"/>
              <a:ext cx="368691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625550C-BDBD-4271-B3DC-56AE71640A78}"/>
              </a:ext>
            </a:extLst>
          </p:cNvPr>
          <p:cNvGrpSpPr/>
          <p:nvPr/>
        </p:nvGrpSpPr>
        <p:grpSpPr>
          <a:xfrm>
            <a:off x="2176383" y="3579480"/>
            <a:ext cx="589714" cy="442793"/>
            <a:chOff x="2073554" y="4314245"/>
            <a:chExt cx="589714" cy="442793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319A1B2-F9F3-487B-B876-662D543356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3554" y="4317369"/>
              <a:ext cx="300050" cy="12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7EAB3ED-91B8-4F82-84B1-CB1B3EE9A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161" y="4314245"/>
              <a:ext cx="5994" cy="4407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07E3FE0-F81B-47A2-96FA-32D361B03A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3218" y="4755766"/>
              <a:ext cx="300050" cy="12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6E521F6-08D8-4265-8FB2-FDF6E667E84B}"/>
              </a:ext>
            </a:extLst>
          </p:cNvPr>
          <p:cNvGrpSpPr/>
          <p:nvPr/>
        </p:nvGrpSpPr>
        <p:grpSpPr>
          <a:xfrm>
            <a:off x="3407287" y="3591179"/>
            <a:ext cx="705356" cy="417356"/>
            <a:chOff x="2670787" y="4397809"/>
            <a:chExt cx="705356" cy="353374"/>
          </a:xfrm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00F3908-EBA1-4943-BA9C-2B37D680B7C3}"/>
                </a:ext>
              </a:extLst>
            </p:cNvPr>
            <p:cNvCxnSpPr>
              <a:cxnSpLocks/>
            </p:cNvCxnSpPr>
            <p:nvPr/>
          </p:nvCxnSpPr>
          <p:spPr>
            <a:xfrm>
              <a:off x="2670787" y="4745840"/>
              <a:ext cx="347320" cy="31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993BB87-731F-4A85-B3D0-8EF2B3B64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157" y="4411191"/>
              <a:ext cx="8625" cy="3399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708DEF1-AAFC-4D46-9F7B-755271242A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452" y="4397809"/>
              <a:ext cx="368691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8BD4A86-89BF-497D-BED5-953D6EA8D79A}"/>
              </a:ext>
            </a:extLst>
          </p:cNvPr>
          <p:cNvCxnSpPr>
            <a:cxnSpLocks/>
          </p:cNvCxnSpPr>
          <p:nvPr/>
        </p:nvCxnSpPr>
        <p:spPr>
          <a:xfrm flipV="1">
            <a:off x="3452122" y="3579480"/>
            <a:ext cx="8625" cy="4015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9233B77-8BBE-4E0D-B9B6-303F5E7CBEDE}"/>
              </a:ext>
            </a:extLst>
          </p:cNvPr>
          <p:cNvGrpSpPr/>
          <p:nvPr/>
        </p:nvGrpSpPr>
        <p:grpSpPr>
          <a:xfrm>
            <a:off x="4116452" y="3586362"/>
            <a:ext cx="589714" cy="442793"/>
            <a:chOff x="2073554" y="4314245"/>
            <a:chExt cx="589714" cy="442793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54C0DEA7-3DCC-408C-81B7-4667894087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3554" y="4317369"/>
              <a:ext cx="300050" cy="12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129B5C7-1012-43D1-8767-B22A52CE1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161" y="4314245"/>
              <a:ext cx="5994" cy="4407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91063804-9F51-4A21-95ED-DEA47DEC74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3218" y="4755766"/>
              <a:ext cx="300050" cy="12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8F596DA-7700-474F-B289-46DA1D40A65E}"/>
              </a:ext>
            </a:extLst>
          </p:cNvPr>
          <p:cNvGrpSpPr/>
          <p:nvPr/>
        </p:nvGrpSpPr>
        <p:grpSpPr>
          <a:xfrm>
            <a:off x="4692310" y="3606418"/>
            <a:ext cx="705356" cy="417356"/>
            <a:chOff x="2670787" y="4397809"/>
            <a:chExt cx="705356" cy="353374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4D0A126A-A8AF-4AC4-B55C-39F3DAC0B772}"/>
                </a:ext>
              </a:extLst>
            </p:cNvPr>
            <p:cNvCxnSpPr>
              <a:cxnSpLocks/>
            </p:cNvCxnSpPr>
            <p:nvPr/>
          </p:nvCxnSpPr>
          <p:spPr>
            <a:xfrm>
              <a:off x="2670787" y="4745840"/>
              <a:ext cx="347320" cy="31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472B68F3-6408-487A-A9ED-33CC4BE48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157" y="4411191"/>
              <a:ext cx="8625" cy="3399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60EF008-5220-4943-ADF3-EF82886926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452" y="4397809"/>
              <a:ext cx="368691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332BECC-2A82-439D-9094-9C66F550CE40}"/>
              </a:ext>
            </a:extLst>
          </p:cNvPr>
          <p:cNvGrpSpPr/>
          <p:nvPr/>
        </p:nvGrpSpPr>
        <p:grpSpPr>
          <a:xfrm>
            <a:off x="5388626" y="3600325"/>
            <a:ext cx="589714" cy="442793"/>
            <a:chOff x="2073554" y="4314245"/>
            <a:chExt cx="589714" cy="442793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4DB942D-2274-4121-B037-FB9B02D072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3554" y="4317369"/>
              <a:ext cx="300050" cy="12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E37DDC58-756B-4730-A7C3-BEA189DBDA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161" y="4314245"/>
              <a:ext cx="5994" cy="4407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208E141-C4FA-428F-A910-3D32EEEAF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3218" y="4755766"/>
              <a:ext cx="300050" cy="12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B89769A5-21E9-46FE-BED9-E0EB75CB4929}"/>
              </a:ext>
            </a:extLst>
          </p:cNvPr>
          <p:cNvGrpSpPr/>
          <p:nvPr/>
        </p:nvGrpSpPr>
        <p:grpSpPr>
          <a:xfrm>
            <a:off x="5974493" y="3618590"/>
            <a:ext cx="589714" cy="442793"/>
            <a:chOff x="2073554" y="4314245"/>
            <a:chExt cx="589714" cy="442793"/>
          </a:xfrm>
        </p:grpSpPr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1C52BE6E-3315-49FC-A7E8-F35DC7731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3554" y="4317369"/>
              <a:ext cx="300050" cy="12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258F9C23-7967-446C-8E76-375ABD4EF2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161" y="4314245"/>
              <a:ext cx="5994" cy="4407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41C59F6-CD81-407F-A1AB-65F32C156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3218" y="4755766"/>
              <a:ext cx="300050" cy="12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E55E682-658B-4754-A65C-129DC96BE6AC}"/>
              </a:ext>
            </a:extLst>
          </p:cNvPr>
          <p:cNvCxnSpPr>
            <a:cxnSpLocks/>
          </p:cNvCxnSpPr>
          <p:nvPr/>
        </p:nvCxnSpPr>
        <p:spPr>
          <a:xfrm flipV="1">
            <a:off x="5974027" y="3616891"/>
            <a:ext cx="8625" cy="4015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F414633A-A8C2-4B54-8EC5-D57F4E73D8B1}"/>
              </a:ext>
            </a:extLst>
          </p:cNvPr>
          <p:cNvGrpSpPr/>
          <p:nvPr/>
        </p:nvGrpSpPr>
        <p:grpSpPr>
          <a:xfrm>
            <a:off x="6517243" y="3653045"/>
            <a:ext cx="589714" cy="442793"/>
            <a:chOff x="2073554" y="4314245"/>
            <a:chExt cx="589714" cy="442793"/>
          </a:xfrm>
        </p:grpSpPr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D3ED239A-7D7D-4F78-BE05-A375906D5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3554" y="4317369"/>
              <a:ext cx="300050" cy="12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A705F195-FDF2-45DB-A69E-72F52977CD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161" y="4314245"/>
              <a:ext cx="5994" cy="4407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46BD20B6-4F6F-44A2-8924-3318BC3FA9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3218" y="4755766"/>
              <a:ext cx="300050" cy="12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65A29F4E-9386-4B5C-A3F4-97CD1BEB77E3}"/>
              </a:ext>
            </a:extLst>
          </p:cNvPr>
          <p:cNvCxnSpPr>
            <a:cxnSpLocks/>
          </p:cNvCxnSpPr>
          <p:nvPr/>
        </p:nvCxnSpPr>
        <p:spPr>
          <a:xfrm flipV="1">
            <a:off x="6543715" y="3647714"/>
            <a:ext cx="8625" cy="4015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CC8A0FB-EA65-4FA4-AE51-836970B9E3D6}"/>
              </a:ext>
            </a:extLst>
          </p:cNvPr>
          <p:cNvGrpSpPr/>
          <p:nvPr/>
        </p:nvGrpSpPr>
        <p:grpSpPr>
          <a:xfrm>
            <a:off x="7082425" y="3677018"/>
            <a:ext cx="705356" cy="417356"/>
            <a:chOff x="2670787" y="4397809"/>
            <a:chExt cx="705356" cy="353374"/>
          </a:xfrm>
        </p:grpSpPr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6E88D5C5-EF5D-4136-8F78-C68D77C2D129}"/>
                </a:ext>
              </a:extLst>
            </p:cNvPr>
            <p:cNvCxnSpPr>
              <a:cxnSpLocks/>
            </p:cNvCxnSpPr>
            <p:nvPr/>
          </p:nvCxnSpPr>
          <p:spPr>
            <a:xfrm>
              <a:off x="2670787" y="4745840"/>
              <a:ext cx="347320" cy="31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7F4BCF71-42F4-4C17-AECB-49AE165A4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157" y="4411191"/>
              <a:ext cx="8625" cy="3399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459E29DB-E54F-45C6-A80C-9C7EEEFB2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452" y="4397809"/>
              <a:ext cx="368691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667A784-6654-4B17-9B35-C76DF095E579}"/>
              </a:ext>
            </a:extLst>
          </p:cNvPr>
          <p:cNvSpPr/>
          <p:nvPr/>
        </p:nvSpPr>
        <p:spPr>
          <a:xfrm>
            <a:off x="385347" y="4353126"/>
            <a:ext cx="8641637" cy="518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60000"/>
              </a:lnSpc>
            </a:pPr>
            <a:r>
              <a:rPr lang="zh-CN" altLang="en-US" sz="2000" dirty="0">
                <a:solidFill>
                  <a:srgbClr val="000000"/>
                </a:solidFill>
                <a:sym typeface="Arial" panose="020B0604020202020204" pitchFamily="34" charset="0"/>
              </a:rPr>
              <a:t>每一位的中间有一跳变，位中间的跳变既作时钟信号，又作数据信号；</a:t>
            </a:r>
            <a:endParaRPr lang="en-US" altLang="zh-CN" sz="20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4672E7E-CF31-494E-A4C2-E97D52910774}"/>
              </a:ext>
            </a:extLst>
          </p:cNvPr>
          <p:cNvSpPr/>
          <p:nvPr/>
        </p:nvSpPr>
        <p:spPr>
          <a:xfrm>
            <a:off x="283313" y="5159578"/>
            <a:ext cx="8545655" cy="1011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60000"/>
              </a:lnSpc>
            </a:pPr>
            <a:r>
              <a:rPr lang="zh-CN" altLang="en-US" sz="2000" b="1" dirty="0">
                <a:solidFill>
                  <a:srgbClr val="FF0000"/>
                </a:solidFill>
                <a:sym typeface="Arial" panose="020B0604020202020204" pitchFamily="34" charset="0"/>
              </a:rPr>
              <a:t>自学： </a:t>
            </a:r>
            <a:r>
              <a:rPr lang="zh-CN" altLang="en-US" sz="2000" b="1" dirty="0">
                <a:solidFill>
                  <a:schemeClr val="accent4"/>
                </a:solidFill>
                <a:sym typeface="Arial" panose="020B0604020202020204" pitchFamily="34" charset="0"/>
              </a:rPr>
              <a:t>差分曼彻斯特编码</a:t>
            </a:r>
            <a:r>
              <a:rPr lang="zh-CN" altLang="en-US" sz="2000" dirty="0">
                <a:solidFill>
                  <a:srgbClr val="000000"/>
                </a:solidFill>
                <a:sym typeface="Arial" panose="020B0604020202020204" pitchFamily="34" charset="0"/>
              </a:rPr>
              <a:t>，每位中间的跳变仅提供时钟定时，</a:t>
            </a:r>
            <a:endParaRPr lang="en-US" altLang="zh-CN" sz="20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zh-CN" sz="2000" dirty="0">
                <a:solidFill>
                  <a:srgbClr val="000000"/>
                </a:solidFill>
                <a:sym typeface="Arial" panose="020B0604020202020204" pitchFamily="34" charset="0"/>
              </a:rPr>
              <a:t>        </a:t>
            </a:r>
            <a:r>
              <a:rPr lang="zh-CN" altLang="en-US" sz="2000" dirty="0">
                <a:solidFill>
                  <a:srgbClr val="000000"/>
                </a:solidFill>
                <a:sym typeface="Arial" panose="020B0604020202020204" pitchFamily="34" charset="0"/>
              </a:rPr>
              <a:t>而用每位开始时有无跳变表示</a:t>
            </a:r>
            <a:r>
              <a:rPr lang="en-US" altLang="zh-CN" sz="2000" dirty="0">
                <a:solidFill>
                  <a:srgbClr val="000000"/>
                </a:solidFill>
                <a:sym typeface="Arial" panose="020B0604020202020204" pitchFamily="34" charset="0"/>
              </a:rPr>
              <a:t>"0"</a:t>
            </a:r>
            <a:r>
              <a:rPr lang="zh-CN" altLang="en-US" sz="2000" dirty="0">
                <a:solidFill>
                  <a:srgbClr val="000000"/>
                </a:solidFill>
                <a:sym typeface="Arial" panose="020B0604020202020204" pitchFamily="34" charset="0"/>
              </a:rPr>
              <a:t>或</a:t>
            </a:r>
            <a:r>
              <a:rPr lang="en-US" altLang="zh-CN" sz="2000" dirty="0">
                <a:solidFill>
                  <a:srgbClr val="000000"/>
                </a:solidFill>
                <a:sym typeface="Arial" panose="020B0604020202020204" pitchFamily="34" charset="0"/>
              </a:rPr>
              <a:t>"1"</a:t>
            </a:r>
            <a:r>
              <a:rPr lang="zh-CN" altLang="en-US" sz="2000" dirty="0">
                <a:solidFill>
                  <a:srgbClr val="000000"/>
                </a:solidFill>
                <a:sym typeface="Arial" panose="020B0604020202020204" pitchFamily="34" charset="0"/>
              </a:rPr>
              <a:t>，有跳变为</a:t>
            </a:r>
            <a:r>
              <a:rPr lang="en-US" altLang="zh-CN" sz="2000" dirty="0">
                <a:solidFill>
                  <a:srgbClr val="000000"/>
                </a:solidFill>
                <a:sym typeface="Arial" panose="020B0604020202020204" pitchFamily="34" charset="0"/>
              </a:rPr>
              <a:t>"0"</a:t>
            </a:r>
            <a:r>
              <a:rPr lang="zh-CN" altLang="en-US" sz="2000" dirty="0">
                <a:solidFill>
                  <a:srgbClr val="000000"/>
                </a:solidFill>
                <a:sym typeface="Arial" panose="020B0604020202020204" pitchFamily="34" charset="0"/>
              </a:rPr>
              <a:t>，无跳变为</a:t>
            </a:r>
            <a:r>
              <a:rPr lang="en-US" altLang="zh-CN" sz="2000" dirty="0">
                <a:solidFill>
                  <a:srgbClr val="000000"/>
                </a:solidFill>
                <a:sym typeface="Arial" panose="020B0604020202020204" pitchFamily="34" charset="0"/>
              </a:rPr>
              <a:t>"1"</a:t>
            </a:r>
            <a:r>
              <a:rPr lang="zh-CN" altLang="en-US" sz="2000" dirty="0">
                <a:solidFill>
                  <a:srgbClr val="000000"/>
                </a:solidFill>
                <a:sym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59649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6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7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8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9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7" grpId="0" animBg="1"/>
      <p:bldP spid="10" grpId="0"/>
      <p:bldP spid="6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07A86750-7D5A-41F6-BF2E-B58CBDE34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15" y="4520994"/>
            <a:ext cx="6757748" cy="674105"/>
          </a:xfrm>
          <a:prstGeom prst="rect">
            <a:avLst/>
          </a:prstGeom>
        </p:spPr>
      </p:pic>
      <p:sp>
        <p:nvSpPr>
          <p:cNvPr id="11" name="标题 402433">
            <a:extLst>
              <a:ext uri="{FF2B5EF4-FFF2-40B4-BE49-F238E27FC236}">
                <a16:creationId xmlns:a16="http://schemas.microsoft.com/office/drawing/2014/main" id="{C0705102-3608-4535-9CA7-0DC039783B5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475656" y="209350"/>
            <a:ext cx="7058025" cy="575791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zh-CN" sz="2800" dirty="0"/>
              <a:t>密勒</a:t>
            </a:r>
            <a:r>
              <a:rPr lang="zh-CN" altLang="en-US" sz="2800" dirty="0"/>
              <a:t>(</a:t>
            </a:r>
            <a:r>
              <a:rPr lang="en-US" altLang="zh-CN" sz="2800" dirty="0"/>
              <a:t>Miller</a:t>
            </a:r>
            <a:r>
              <a:rPr lang="zh-CN" altLang="en-US" sz="2800" dirty="0"/>
              <a:t>)</a:t>
            </a:r>
            <a:r>
              <a:rPr lang="zh-CN" altLang="zh-CN" sz="2800" dirty="0"/>
              <a:t>编码</a:t>
            </a:r>
          </a:p>
        </p:txBody>
      </p:sp>
      <p:sp>
        <p:nvSpPr>
          <p:cNvPr id="12" name="文本占位符 479234">
            <a:extLst>
              <a:ext uri="{FF2B5EF4-FFF2-40B4-BE49-F238E27FC236}">
                <a16:creationId xmlns:a16="http://schemas.microsoft.com/office/drawing/2014/main" id="{449EBED9-9243-4048-BF60-C4F265E4E90A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-188812" y="2474660"/>
            <a:ext cx="2328862" cy="1274226"/>
          </a:xfrm>
        </p:spPr>
        <p:txBody>
          <a:bodyPr/>
          <a:lstStyle/>
          <a:p>
            <a:pPr algn="ctr" eaLnBrk="1" hangingPunct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dirty="0"/>
              <a:t>原始数据</a:t>
            </a:r>
            <a:endParaRPr lang="en-US" altLang="zh-CN" dirty="0"/>
          </a:p>
          <a:p>
            <a:pPr algn="ctr" eaLnBrk="1" hangingPunct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dirty="0"/>
              <a:t>时钟信号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2F95DFE-7EB5-4A0A-B8C6-7BBA8CC9D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5" y="2554863"/>
            <a:ext cx="6800850" cy="1274226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1245D6C-634E-40DB-A32C-BA682EDB1991}"/>
              </a:ext>
            </a:extLst>
          </p:cNvPr>
          <p:cNvCxnSpPr>
            <a:cxnSpLocks/>
          </p:cNvCxnSpPr>
          <p:nvPr/>
        </p:nvCxnSpPr>
        <p:spPr>
          <a:xfrm flipH="1">
            <a:off x="2611710" y="2789354"/>
            <a:ext cx="72007" cy="283310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7EB4154-8B49-467F-8050-2CA3B1B3F88C}"/>
              </a:ext>
            </a:extLst>
          </p:cNvPr>
          <p:cNvCxnSpPr>
            <a:cxnSpLocks/>
          </p:cNvCxnSpPr>
          <p:nvPr/>
        </p:nvCxnSpPr>
        <p:spPr>
          <a:xfrm flipH="1">
            <a:off x="3241036" y="2942016"/>
            <a:ext cx="72007" cy="283310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461003F-ABCA-416A-B9F1-0C8026EA0EAE}"/>
              </a:ext>
            </a:extLst>
          </p:cNvPr>
          <p:cNvCxnSpPr>
            <a:cxnSpLocks/>
          </p:cNvCxnSpPr>
          <p:nvPr/>
        </p:nvCxnSpPr>
        <p:spPr>
          <a:xfrm flipH="1">
            <a:off x="3902091" y="2996338"/>
            <a:ext cx="72007" cy="283310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4EFCA13-57DA-49E4-839B-4CDFC693B992}"/>
              </a:ext>
            </a:extLst>
          </p:cNvPr>
          <p:cNvCxnSpPr>
            <a:cxnSpLocks/>
          </p:cNvCxnSpPr>
          <p:nvPr/>
        </p:nvCxnSpPr>
        <p:spPr>
          <a:xfrm flipH="1">
            <a:off x="4572000" y="2996338"/>
            <a:ext cx="72007" cy="283310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67863E5-EC4E-4014-B926-80EDACF78CE0}"/>
              </a:ext>
            </a:extLst>
          </p:cNvPr>
          <p:cNvCxnSpPr>
            <a:cxnSpLocks/>
          </p:cNvCxnSpPr>
          <p:nvPr/>
        </p:nvCxnSpPr>
        <p:spPr>
          <a:xfrm flipH="1">
            <a:off x="7207542" y="3049453"/>
            <a:ext cx="72007" cy="283310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C4F3D24-D1A1-454D-B085-8DEBBB131505}"/>
              </a:ext>
            </a:extLst>
          </p:cNvPr>
          <p:cNvCxnSpPr>
            <a:cxnSpLocks/>
          </p:cNvCxnSpPr>
          <p:nvPr/>
        </p:nvCxnSpPr>
        <p:spPr>
          <a:xfrm flipH="1">
            <a:off x="7862561" y="2942016"/>
            <a:ext cx="72007" cy="283310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A09CD292-2070-45EF-B7CD-EEF1E34CC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1171960"/>
            <a:ext cx="702788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：半周期有跳变，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：半周期无跳变，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发送连续的“</a:t>
            </a:r>
            <a:r>
              <a:rPr lang="en-US" altLang="zh-CN" sz="2400" dirty="0">
                <a:latin typeface="Times New Roman" panose="02020603050405020304" pitchFamily="18" charset="0"/>
              </a:rPr>
              <a:t>0”</a:t>
            </a:r>
            <a:r>
              <a:rPr lang="zh-CN" altLang="en-US" sz="2400" dirty="0">
                <a:latin typeface="Times New Roman" panose="02020603050405020304" pitchFamily="18" charset="0"/>
              </a:rPr>
              <a:t>时，在数据的开始处增加一个跳变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54328FF-EA16-4B20-A655-92B88098F6CE}"/>
              </a:ext>
            </a:extLst>
          </p:cNvPr>
          <p:cNvCxnSpPr/>
          <p:nvPr/>
        </p:nvCxnSpPr>
        <p:spPr>
          <a:xfrm flipV="1">
            <a:off x="3242435" y="5062834"/>
            <a:ext cx="0" cy="542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9F6DD5E-2AB4-448E-89A8-649C1BFAC066}"/>
              </a:ext>
            </a:extLst>
          </p:cNvPr>
          <p:cNvCxnSpPr/>
          <p:nvPr/>
        </p:nvCxnSpPr>
        <p:spPr>
          <a:xfrm flipV="1">
            <a:off x="2611710" y="5062834"/>
            <a:ext cx="0" cy="542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56347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35" y="4567372"/>
            <a:ext cx="6800850" cy="781050"/>
          </a:xfrm>
          <a:prstGeom prst="rect">
            <a:avLst/>
          </a:prstGeom>
        </p:spPr>
      </p:pic>
      <p:sp>
        <p:nvSpPr>
          <p:cNvPr id="11" name="标题 402433">
            <a:extLst>
              <a:ext uri="{FF2B5EF4-FFF2-40B4-BE49-F238E27FC236}">
                <a16:creationId xmlns:a16="http://schemas.microsoft.com/office/drawing/2014/main" id="{C0705102-3608-4535-9CA7-0DC039783B5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475656" y="209350"/>
            <a:ext cx="7058025" cy="575791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zh-CN" sz="2800" dirty="0"/>
              <a:t>变形密勒编码</a:t>
            </a:r>
          </a:p>
        </p:txBody>
      </p:sp>
      <p:sp>
        <p:nvSpPr>
          <p:cNvPr id="10" name="文本占位符 479234">
            <a:extLst>
              <a:ext uri="{FF2B5EF4-FFF2-40B4-BE49-F238E27FC236}">
                <a16:creationId xmlns:a16="http://schemas.microsoft.com/office/drawing/2014/main" id="{A6D8EC68-8F88-469C-8B38-89377A5FA354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-218696" y="2636912"/>
            <a:ext cx="2328862" cy="1274226"/>
          </a:xfrm>
        </p:spPr>
        <p:txBody>
          <a:bodyPr/>
          <a:lstStyle/>
          <a:p>
            <a:pPr algn="ctr" eaLnBrk="1" hangingPunct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dirty="0"/>
              <a:t>原始数据</a:t>
            </a:r>
            <a:endParaRPr lang="en-US" altLang="zh-CN" dirty="0"/>
          </a:p>
          <a:p>
            <a:pPr algn="ctr" eaLnBrk="1" hangingPunct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dirty="0"/>
              <a:t>时钟信号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9A5F8FA-9360-4521-831E-AD5EC3C68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75" y="2715104"/>
            <a:ext cx="6800850" cy="1274226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1A765B5-E047-4443-B475-1C60C826AEF7}"/>
              </a:ext>
            </a:extLst>
          </p:cNvPr>
          <p:cNvCxnSpPr>
            <a:cxnSpLocks/>
          </p:cNvCxnSpPr>
          <p:nvPr/>
        </p:nvCxnSpPr>
        <p:spPr>
          <a:xfrm flipH="1">
            <a:off x="2611710" y="2789354"/>
            <a:ext cx="72007" cy="283310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9482A9E-1259-445B-9CEF-E3F36B3178A2}"/>
              </a:ext>
            </a:extLst>
          </p:cNvPr>
          <p:cNvCxnSpPr>
            <a:cxnSpLocks/>
          </p:cNvCxnSpPr>
          <p:nvPr/>
        </p:nvCxnSpPr>
        <p:spPr>
          <a:xfrm flipH="1">
            <a:off x="3241036" y="2942016"/>
            <a:ext cx="72007" cy="283310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B2648A3-4159-4B95-A408-38F0BFF7D6C4}"/>
              </a:ext>
            </a:extLst>
          </p:cNvPr>
          <p:cNvCxnSpPr>
            <a:cxnSpLocks/>
          </p:cNvCxnSpPr>
          <p:nvPr/>
        </p:nvCxnSpPr>
        <p:spPr>
          <a:xfrm flipH="1">
            <a:off x="3902091" y="2996338"/>
            <a:ext cx="72007" cy="283310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C8265D-C100-4F0E-8975-49229062238C}"/>
              </a:ext>
            </a:extLst>
          </p:cNvPr>
          <p:cNvCxnSpPr>
            <a:cxnSpLocks/>
          </p:cNvCxnSpPr>
          <p:nvPr/>
        </p:nvCxnSpPr>
        <p:spPr>
          <a:xfrm flipH="1">
            <a:off x="4572000" y="2996338"/>
            <a:ext cx="72007" cy="283310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6756A9C-DEC6-4D5B-A80D-747C804CE88C}"/>
              </a:ext>
            </a:extLst>
          </p:cNvPr>
          <p:cNvCxnSpPr>
            <a:cxnSpLocks/>
          </p:cNvCxnSpPr>
          <p:nvPr/>
        </p:nvCxnSpPr>
        <p:spPr>
          <a:xfrm flipH="1">
            <a:off x="7207542" y="3049453"/>
            <a:ext cx="72007" cy="283310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56639EB-9A1A-436C-9D62-17F791874DCF}"/>
              </a:ext>
            </a:extLst>
          </p:cNvPr>
          <p:cNvCxnSpPr>
            <a:cxnSpLocks/>
          </p:cNvCxnSpPr>
          <p:nvPr/>
        </p:nvCxnSpPr>
        <p:spPr>
          <a:xfrm flipH="1">
            <a:off x="7862561" y="2942016"/>
            <a:ext cx="72007" cy="283310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CA2F7E5-9DCA-4F3A-B5F1-BB63C8E6F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1547333"/>
            <a:ext cx="6723722" cy="707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中间有窄脉冲表示“</a:t>
            </a:r>
            <a:r>
              <a:rPr lang="en-US" altLang="zh-CN" sz="2000" b="1" dirty="0">
                <a:latin typeface="Times New Roman" panose="02020603050405020304" pitchFamily="18" charset="0"/>
              </a:rPr>
              <a:t>1”</a:t>
            </a:r>
            <a:r>
              <a:rPr lang="zh-CN" altLang="en-US" sz="2000" b="1" dirty="0">
                <a:latin typeface="Times New Roman" panose="02020603050405020304" pitchFamily="18" charset="0"/>
              </a:rPr>
              <a:t>，无窄脉冲表示“</a:t>
            </a:r>
            <a:r>
              <a:rPr lang="en-US" altLang="zh-CN" sz="2000" b="1" dirty="0">
                <a:latin typeface="Times New Roman" panose="02020603050405020304" pitchFamily="18" charset="0"/>
              </a:rPr>
              <a:t>0”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连续 “</a:t>
            </a:r>
            <a:r>
              <a:rPr lang="en-US" altLang="zh-CN" sz="2000" b="1" dirty="0">
                <a:latin typeface="Times New Roman" panose="02020603050405020304" pitchFamily="18" charset="0"/>
              </a:rPr>
              <a:t>0”</a:t>
            </a:r>
            <a:r>
              <a:rPr lang="zh-CN" altLang="en-US" sz="2000" b="1" dirty="0">
                <a:latin typeface="Times New Roman" panose="02020603050405020304" pitchFamily="18" charset="0"/>
              </a:rPr>
              <a:t>时，第</a:t>
            </a:r>
            <a:r>
              <a:rPr lang="en-US" altLang="zh-CN" sz="2000" b="1" dirty="0">
                <a:latin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</a:rPr>
              <a:t>个“</a:t>
            </a:r>
            <a:r>
              <a:rPr lang="en-US" altLang="zh-CN" sz="2000" b="1" dirty="0">
                <a:latin typeface="Times New Roman" panose="02020603050405020304" pitchFamily="18" charset="0"/>
              </a:rPr>
              <a:t>0”</a:t>
            </a:r>
            <a:r>
              <a:rPr lang="zh-CN" altLang="en-US" sz="2000" b="1" dirty="0">
                <a:latin typeface="Times New Roman" panose="02020603050405020304" pitchFamily="18" charset="0"/>
              </a:rPr>
              <a:t>开始的起始处增加一个窄脉冲</a:t>
            </a:r>
          </a:p>
        </p:txBody>
      </p:sp>
    </p:spTree>
    <p:extLst>
      <p:ext uri="{BB962C8B-B14F-4D97-AF65-F5344CB8AC3E}">
        <p14:creationId xmlns:p14="http://schemas.microsoft.com/office/powerpoint/2010/main" val="173889453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2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2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占位符 479234">
            <a:extLst>
              <a:ext uri="{FF2B5EF4-FFF2-40B4-BE49-F238E27FC236}">
                <a16:creationId xmlns:a16="http://schemas.microsoft.com/office/drawing/2014/main" id="{82904C37-D22A-4A88-897A-FFEC852C31E2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106362" y="237599"/>
            <a:ext cx="2328862" cy="1274226"/>
          </a:xfrm>
        </p:spPr>
        <p:txBody>
          <a:bodyPr/>
          <a:lstStyle/>
          <a:p>
            <a:pPr algn="ctr" eaLnBrk="1" hangingPunct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dirty="0"/>
              <a:t>原始数据</a:t>
            </a:r>
            <a:endParaRPr lang="en-US" altLang="zh-CN" dirty="0"/>
          </a:p>
          <a:p>
            <a:pPr algn="ctr" eaLnBrk="1" hangingPunct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dirty="0"/>
              <a:t>时钟信号</a:t>
            </a:r>
          </a:p>
        </p:txBody>
      </p:sp>
      <p:sp>
        <p:nvSpPr>
          <p:cNvPr id="479237" name="矩形 479236">
            <a:extLst>
              <a:ext uri="{FF2B5EF4-FFF2-40B4-BE49-F238E27FC236}">
                <a16:creationId xmlns:a16="http://schemas.microsoft.com/office/drawing/2014/main" id="{F33F9171-768F-436D-8B12-829726F05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677" y="1810308"/>
            <a:ext cx="2032000" cy="3968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1:</a:t>
            </a:r>
            <a:r>
              <a:rPr lang="zh-CN" altLang="en-US" sz="2000" dirty="0">
                <a:latin typeface="Times New Roman" panose="02020603050405020304" pitchFamily="18" charset="0"/>
              </a:rPr>
              <a:t>不变，</a:t>
            </a:r>
            <a:r>
              <a:rPr lang="en-US" altLang="zh-CN" sz="2000" dirty="0">
                <a:latin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</a:rPr>
              <a:t>：反向</a:t>
            </a:r>
          </a:p>
        </p:txBody>
      </p:sp>
      <p:sp>
        <p:nvSpPr>
          <p:cNvPr id="479238" name="矩形 479237">
            <a:extLst>
              <a:ext uri="{FF2B5EF4-FFF2-40B4-BE49-F238E27FC236}">
                <a16:creationId xmlns:a16="http://schemas.microsoft.com/office/drawing/2014/main" id="{C43DBE18-0622-47F6-BA0A-DC50CD1D0181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7746" y="1627188"/>
            <a:ext cx="2222500" cy="5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n-US" altLang="zh-CN" sz="2000" dirty="0"/>
              <a:t>1 </a:t>
            </a:r>
            <a:r>
              <a:rPr lang="zh-CN" altLang="zh-CN" sz="2000" dirty="0"/>
              <a:t>反向不归零编码</a:t>
            </a:r>
          </a:p>
          <a:p>
            <a:pPr eaLnBrk="1" hangingPunct="1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2 </a:t>
            </a:r>
            <a:r>
              <a:rPr lang="zh-CN" altLang="zh-CN" sz="2000" dirty="0"/>
              <a:t>单极性归零编</a:t>
            </a:r>
            <a:endParaRPr lang="en-US" altLang="zh-CN" sz="2000" dirty="0"/>
          </a:p>
          <a:p>
            <a:pPr eaLnBrk="1" hangingPunct="1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3 </a:t>
            </a:r>
            <a:r>
              <a:rPr lang="zh-CN" altLang="zh-CN" sz="2000" dirty="0"/>
              <a:t>曼彻斯特编码</a:t>
            </a:r>
          </a:p>
          <a:p>
            <a:pPr eaLnBrk="1" hangingPunct="1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n-US" altLang="zh-CN" sz="2000" dirty="0"/>
              <a:t>4 </a:t>
            </a:r>
            <a:r>
              <a:rPr lang="zh-CN" altLang="zh-CN" sz="2000" dirty="0"/>
              <a:t>密勒</a:t>
            </a:r>
            <a:r>
              <a:rPr lang="zh-CN" altLang="en-US" sz="2000" dirty="0"/>
              <a:t>(</a:t>
            </a:r>
            <a:r>
              <a:rPr lang="en-US" altLang="zh-CN" sz="2000" dirty="0"/>
              <a:t>Miller</a:t>
            </a:r>
            <a:r>
              <a:rPr lang="zh-CN" altLang="en-US" sz="2000" dirty="0"/>
              <a:t>)</a:t>
            </a:r>
            <a:r>
              <a:rPr lang="zh-CN" altLang="zh-CN" sz="2000" dirty="0"/>
              <a:t>编码</a:t>
            </a:r>
          </a:p>
          <a:p>
            <a:pPr eaLnBrk="1" hangingPunct="1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n-US" altLang="zh-CN" sz="2000" dirty="0"/>
              <a:t>5 </a:t>
            </a:r>
            <a:r>
              <a:rPr lang="zh-CN" altLang="zh-CN" sz="2000" dirty="0"/>
              <a:t>变形密勒编码</a:t>
            </a:r>
            <a:endParaRPr lang="en-US" altLang="zh-CN" sz="2000" dirty="0"/>
          </a:p>
        </p:txBody>
      </p:sp>
      <p:sp>
        <p:nvSpPr>
          <p:cNvPr id="479240" name="矩形 479239">
            <a:extLst>
              <a:ext uri="{FF2B5EF4-FFF2-40B4-BE49-F238E27FC236}">
                <a16:creationId xmlns:a16="http://schemas.microsoft.com/office/drawing/2014/main" id="{BA8C9E11-3E80-40D0-A173-D2AF3EC7E201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635896" y="3696323"/>
            <a:ext cx="47085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10000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跳变</a:t>
            </a:r>
            <a:r>
              <a:rPr lang="zh-CN" altLang="en-US" sz="2400" dirty="0"/>
              <a:t>，</a:t>
            </a:r>
            <a:r>
              <a:rPr lang="en-US" altLang="zh-CN" sz="2400" dirty="0"/>
              <a:t>1</a:t>
            </a:r>
            <a:r>
              <a:rPr lang="zh-CN" altLang="en-US" sz="2400" dirty="0"/>
              <a:t>：从高到低，</a:t>
            </a:r>
            <a:r>
              <a:rPr lang="en-US" altLang="zh-CN" sz="2400" dirty="0"/>
              <a:t>0</a:t>
            </a:r>
            <a:r>
              <a:rPr lang="zh-CN" altLang="en-US" sz="2400" dirty="0"/>
              <a:t>从低到高</a:t>
            </a:r>
          </a:p>
        </p:txBody>
      </p:sp>
      <p:sp>
        <p:nvSpPr>
          <p:cNvPr id="479242" name="矩形 479241">
            <a:extLst>
              <a:ext uri="{FF2B5EF4-FFF2-40B4-BE49-F238E27FC236}">
                <a16:creationId xmlns:a16="http://schemas.microsoft.com/office/drawing/2014/main" id="{2D69FA7A-732B-496F-A811-5B15B4A59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76" y="2649945"/>
            <a:ext cx="43924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</a:rPr>
              <a:t>：高电平到低，</a:t>
            </a:r>
            <a:r>
              <a:rPr lang="en-US" altLang="zh-CN" sz="2000" dirty="0">
                <a:latin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</a:rPr>
              <a:t>：保持低电平</a:t>
            </a:r>
          </a:p>
        </p:txBody>
      </p:sp>
      <p:sp>
        <p:nvSpPr>
          <p:cNvPr id="479246" name="矩形 479245">
            <a:extLst>
              <a:ext uri="{FF2B5EF4-FFF2-40B4-BE49-F238E27FC236}">
                <a16:creationId xmlns:a16="http://schemas.microsoft.com/office/drawing/2014/main" id="{ABCD90C4-8901-4A25-8841-AEE043049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356" y="4478143"/>
            <a:ext cx="5692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</a:rPr>
              <a:t>：半周期有跳变， </a:t>
            </a:r>
            <a:r>
              <a:rPr lang="en-US" altLang="zh-CN" sz="2000" dirty="0">
                <a:latin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</a:rPr>
              <a:t>：半周期无跳变，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发送连续的“</a:t>
            </a:r>
            <a:r>
              <a:rPr lang="en-US" altLang="zh-CN" sz="2000" dirty="0">
                <a:latin typeface="Times New Roman" panose="02020603050405020304" pitchFamily="18" charset="0"/>
              </a:rPr>
              <a:t>0”</a:t>
            </a:r>
            <a:r>
              <a:rPr lang="zh-CN" altLang="en-US" sz="2000" dirty="0">
                <a:latin typeface="Times New Roman" panose="02020603050405020304" pitchFamily="18" charset="0"/>
              </a:rPr>
              <a:t>时，在数据的开始处增加一个跳变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405A78F-DDEB-4F27-B6FE-43612C064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10" y="282566"/>
            <a:ext cx="6819333" cy="12742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46B5EF2-A312-4CEB-A8C1-18E1348F2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27" y="1733982"/>
            <a:ext cx="6773662" cy="53881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A16B2B4-7678-4F32-83F6-B713CAF13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835" y="2554284"/>
            <a:ext cx="6739175" cy="60225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4F0DFDA-F2BD-447E-B6CF-8D8536C700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18" y="3598749"/>
            <a:ext cx="6704006" cy="59790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88D0643-1A8F-4B69-BA93-935EACE3F3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554392"/>
            <a:ext cx="6757748" cy="674105"/>
          </a:xfrm>
          <a:prstGeom prst="rect">
            <a:avLst/>
          </a:prstGeom>
        </p:spPr>
      </p:pic>
      <p:sp>
        <p:nvSpPr>
          <p:cNvPr id="479248" name="矩形 479247">
            <a:extLst>
              <a:ext uri="{FF2B5EF4-FFF2-40B4-BE49-F238E27FC236}">
                <a16:creationId xmlns:a16="http://schemas.microsoft.com/office/drawing/2014/main" id="{82A8A5C9-0DCF-4512-88E2-E1806603E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17" y="5472512"/>
            <a:ext cx="62468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中间有窄脉冲表示“</a:t>
            </a:r>
            <a:r>
              <a:rPr lang="en-US" altLang="zh-CN" sz="2000" dirty="0">
                <a:latin typeface="Times New Roman" panose="02020603050405020304" pitchFamily="18" charset="0"/>
              </a:rPr>
              <a:t>1”</a:t>
            </a:r>
            <a:r>
              <a:rPr lang="zh-CN" altLang="en-US" sz="2000" dirty="0">
                <a:latin typeface="Times New Roman" panose="02020603050405020304" pitchFamily="18" charset="0"/>
              </a:rPr>
              <a:t>，无窄脉冲表示“</a:t>
            </a:r>
            <a:r>
              <a:rPr lang="en-US" altLang="zh-CN" sz="2000" dirty="0">
                <a:latin typeface="Times New Roman" panose="02020603050405020304" pitchFamily="18" charset="0"/>
              </a:rPr>
              <a:t>0”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连续 “</a:t>
            </a:r>
            <a:r>
              <a:rPr lang="en-US" altLang="zh-CN" sz="2000" dirty="0">
                <a:latin typeface="Times New Roman" panose="02020603050405020304" pitchFamily="18" charset="0"/>
              </a:rPr>
              <a:t>0”</a:t>
            </a:r>
            <a:r>
              <a:rPr lang="zh-CN" altLang="en-US" sz="2000" dirty="0">
                <a:latin typeface="Times New Roman" panose="02020603050405020304" pitchFamily="18" charset="0"/>
              </a:rPr>
              <a:t>时，第</a:t>
            </a:r>
            <a:r>
              <a:rPr lang="en-US" altLang="zh-CN" sz="2000" dirty="0"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</a:rPr>
              <a:t>个“</a:t>
            </a:r>
            <a:r>
              <a:rPr lang="en-US" altLang="zh-CN" sz="2000" dirty="0">
                <a:latin typeface="Times New Roman" panose="02020603050405020304" pitchFamily="18" charset="0"/>
              </a:rPr>
              <a:t>0”</a:t>
            </a:r>
            <a:r>
              <a:rPr lang="zh-CN" altLang="en-US" sz="2000" dirty="0">
                <a:latin typeface="Times New Roman" panose="02020603050405020304" pitchFamily="18" charset="0"/>
              </a:rPr>
              <a:t>开始的起始处增加一个窄脉冲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3768" y="5417230"/>
            <a:ext cx="6800850" cy="781050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DA5CDA0-9D52-4186-9DA8-B4E798F70750}"/>
              </a:ext>
            </a:extLst>
          </p:cNvPr>
          <p:cNvCxnSpPr>
            <a:cxnSpLocks/>
          </p:cNvCxnSpPr>
          <p:nvPr/>
        </p:nvCxnSpPr>
        <p:spPr>
          <a:xfrm flipH="1">
            <a:off x="3026650" y="313234"/>
            <a:ext cx="11607" cy="5770909"/>
          </a:xfrm>
          <a:prstGeom prst="line">
            <a:avLst/>
          </a:prstGeom>
          <a:ln w="2857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DA5CDA0-9D52-4186-9DA8-B4E798F70750}"/>
              </a:ext>
            </a:extLst>
          </p:cNvPr>
          <p:cNvCxnSpPr>
            <a:cxnSpLocks/>
          </p:cNvCxnSpPr>
          <p:nvPr/>
        </p:nvCxnSpPr>
        <p:spPr>
          <a:xfrm flipH="1">
            <a:off x="3678414" y="314513"/>
            <a:ext cx="11607" cy="5770909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DA5CDA0-9D52-4186-9DA8-B4E798F70750}"/>
              </a:ext>
            </a:extLst>
          </p:cNvPr>
          <p:cNvCxnSpPr>
            <a:cxnSpLocks/>
          </p:cNvCxnSpPr>
          <p:nvPr/>
        </p:nvCxnSpPr>
        <p:spPr>
          <a:xfrm flipH="1">
            <a:off x="4344785" y="282566"/>
            <a:ext cx="11607" cy="5770909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DA5CDA0-9D52-4186-9DA8-B4E798F70750}"/>
              </a:ext>
            </a:extLst>
          </p:cNvPr>
          <p:cNvCxnSpPr>
            <a:cxnSpLocks/>
          </p:cNvCxnSpPr>
          <p:nvPr/>
        </p:nvCxnSpPr>
        <p:spPr>
          <a:xfrm flipH="1">
            <a:off x="5012277" y="403278"/>
            <a:ext cx="11607" cy="5770909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D2643EF-48D4-4DD1-A655-F4BC2CE0DD24}"/>
              </a:ext>
            </a:extLst>
          </p:cNvPr>
          <p:cNvCxnSpPr>
            <a:cxnSpLocks/>
          </p:cNvCxnSpPr>
          <p:nvPr/>
        </p:nvCxnSpPr>
        <p:spPr>
          <a:xfrm flipH="1">
            <a:off x="5655673" y="543545"/>
            <a:ext cx="11607" cy="5770909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387610"/>
      </p:ext>
    </p:extLst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对象 29">
            <a:extLst>
              <a:ext uri="{FF2B5EF4-FFF2-40B4-BE49-F238E27FC236}">
                <a16:creationId xmlns:a16="http://schemas.microsoft.com/office/drawing/2014/main" id="{2167F95B-55F4-479A-98BD-6229806F2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71732"/>
              </p:ext>
            </p:extLst>
          </p:nvPr>
        </p:nvGraphicFramePr>
        <p:xfrm>
          <a:off x="546794" y="2569886"/>
          <a:ext cx="8317110" cy="1518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5" r:id="rId3" imgW="11918520" imgH="3088080" progId="Visio.Drawing.11">
                  <p:embed/>
                </p:oleObj>
              </mc:Choice>
              <mc:Fallback>
                <p:oleObj r:id="rId3" imgW="11918520" imgH="3088080" progId="Visio.Drawing.11">
                  <p:embed/>
                  <p:pic>
                    <p:nvPicPr>
                      <p:cNvPr id="0" name="对象 29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94" y="2569886"/>
                        <a:ext cx="8317110" cy="151848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标题 374785">
            <a:extLst>
              <a:ext uri="{FF2B5EF4-FFF2-40B4-BE49-F238E27FC236}">
                <a16:creationId xmlns:a16="http://schemas.microsoft.com/office/drawing/2014/main" id="{C7C8E2A7-B963-4B56-9B2A-A1D89551E8E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0" dirty="0"/>
              <a:t>2. </a:t>
            </a:r>
            <a:r>
              <a:rPr lang="zh-CN" altLang="en-US" sz="2800" b="0" dirty="0"/>
              <a:t>信道</a:t>
            </a:r>
          </a:p>
        </p:txBody>
      </p:sp>
      <p:sp>
        <p:nvSpPr>
          <p:cNvPr id="10244" name="文本占位符 374786">
            <a:extLst>
              <a:ext uri="{FF2B5EF4-FFF2-40B4-BE49-F238E27FC236}">
                <a16:creationId xmlns:a16="http://schemas.microsoft.com/office/drawing/2014/main" id="{AE7598DC-F713-4BDF-94FC-1787EE14A388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50825" y="981075"/>
            <a:ext cx="8569325" cy="1681163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ct val="0"/>
              </a:spcAft>
            </a:pPr>
            <a:r>
              <a:rPr lang="zh-CN" altLang="en-US" sz="2400" b="1" dirty="0"/>
              <a:t> 信道可以分为两大类：</a:t>
            </a:r>
            <a:r>
              <a:rPr lang="zh-CN" altLang="en-US" sz="1800" b="1" dirty="0">
                <a:solidFill>
                  <a:srgbClr val="080910"/>
                </a:solidFill>
                <a:sym typeface="微软雅黑" panose="020B0503020204020204" pitchFamily="34" charset="-122"/>
              </a:rPr>
              <a:t>导向传输介质、非导向传输介质</a:t>
            </a:r>
            <a:endParaRPr lang="en-US" altLang="zh-CN" sz="1800" b="1" dirty="0">
              <a:solidFill>
                <a:srgbClr val="080910"/>
              </a:solidFill>
              <a:sym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ct val="0"/>
              </a:spcAft>
            </a:pPr>
            <a:r>
              <a:rPr lang="en-US" altLang="zh-CN" sz="2000" b="1" dirty="0"/>
              <a:t>RFID</a:t>
            </a:r>
            <a:r>
              <a:rPr lang="zh-CN" altLang="en-US" sz="2000" b="1" dirty="0"/>
              <a:t>的信道采用无线信道。</a:t>
            </a:r>
          </a:p>
          <a:p>
            <a:pPr lvl="1" eaLnBrk="1" hangingPunct="1">
              <a:spcBef>
                <a:spcPts val="600"/>
              </a:spcBef>
              <a:spcAft>
                <a:spcPct val="0"/>
              </a:spcAft>
            </a:pPr>
            <a:r>
              <a:rPr lang="zh-CN" altLang="en-US" sz="1800" b="1" dirty="0">
                <a:solidFill>
                  <a:srgbClr val="080910"/>
                </a:solidFill>
                <a:sym typeface="微软雅黑" panose="020B0503020204020204" pitchFamily="34" charset="-122"/>
              </a:rPr>
              <a:t>无线传输所用的频段很广，包括无线电、微波、红外线和可见光，</a:t>
            </a:r>
            <a:r>
              <a:rPr lang="zh-CN" altLang="en-US" sz="1800" b="1" dirty="0">
                <a:solidFill>
                  <a:srgbClr val="080910"/>
                </a:solidFill>
              </a:rPr>
              <a:t>国际电信联盟(ITU)对波段的划分：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BD4468D-155D-4D12-B6DA-C3B32CD51C74}"/>
              </a:ext>
            </a:extLst>
          </p:cNvPr>
          <p:cNvGrpSpPr/>
          <p:nvPr/>
        </p:nvGrpSpPr>
        <p:grpSpPr>
          <a:xfrm>
            <a:off x="1619672" y="4131457"/>
            <a:ext cx="6848475" cy="306388"/>
            <a:chOff x="1619250" y="4292600"/>
            <a:chExt cx="6848475" cy="306388"/>
          </a:xfrm>
        </p:grpSpPr>
        <p:sp>
          <p:nvSpPr>
            <p:cNvPr id="10247" name="文本框 374792">
              <a:extLst>
                <a:ext uri="{FF2B5EF4-FFF2-40B4-BE49-F238E27FC236}">
                  <a16:creationId xmlns:a16="http://schemas.microsoft.com/office/drawing/2014/main" id="{41389BD4-8F65-4BB3-82E5-172D5814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4292600"/>
              <a:ext cx="492901" cy="277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200" b="1">
                  <a:latin typeface="Times New Roman" panose="02020603050405020304" pitchFamily="18" charset="0"/>
                </a:rPr>
                <a:t>低频</a:t>
              </a:r>
            </a:p>
          </p:txBody>
        </p:sp>
        <p:sp>
          <p:nvSpPr>
            <p:cNvPr id="10248" name="文本框 374793">
              <a:extLst>
                <a:ext uri="{FF2B5EF4-FFF2-40B4-BE49-F238E27FC236}">
                  <a16:creationId xmlns:a16="http://schemas.microsoft.com/office/drawing/2014/main" id="{89B46476-26AF-4FAA-AF86-C843DD953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1924" y="4321268"/>
              <a:ext cx="492901" cy="277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200" b="1" dirty="0">
                  <a:latin typeface="Times New Roman" panose="02020603050405020304" pitchFamily="18" charset="0"/>
                </a:rPr>
                <a:t>中频</a:t>
              </a:r>
            </a:p>
          </p:txBody>
        </p:sp>
        <p:sp>
          <p:nvSpPr>
            <p:cNvPr id="10249" name="文本框 374794">
              <a:extLst>
                <a:ext uri="{FF2B5EF4-FFF2-40B4-BE49-F238E27FC236}">
                  <a16:creationId xmlns:a16="http://schemas.microsoft.com/office/drawing/2014/main" id="{EE4F6B51-10BA-4A33-B5DB-BAC8279FC5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918" y="4314101"/>
              <a:ext cx="492901" cy="277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200" b="1">
                  <a:latin typeface="Times New Roman" panose="02020603050405020304" pitchFamily="18" charset="0"/>
                </a:rPr>
                <a:t>高频</a:t>
              </a:r>
            </a:p>
          </p:txBody>
        </p:sp>
        <p:sp>
          <p:nvSpPr>
            <p:cNvPr id="10250" name="文本框 374795">
              <a:extLst>
                <a:ext uri="{FF2B5EF4-FFF2-40B4-BE49-F238E27FC236}">
                  <a16:creationId xmlns:a16="http://schemas.microsoft.com/office/drawing/2014/main" id="{385CEF28-4E5B-4693-8BD2-F8B937BF0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8365" y="4315893"/>
              <a:ext cx="646142" cy="277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200" b="1">
                  <a:latin typeface="Times New Roman" panose="02020603050405020304" pitchFamily="18" charset="0"/>
                </a:rPr>
                <a:t>甚高频</a:t>
              </a:r>
            </a:p>
          </p:txBody>
        </p:sp>
        <p:sp>
          <p:nvSpPr>
            <p:cNvPr id="10251" name="文本框 374797">
              <a:extLst>
                <a:ext uri="{FF2B5EF4-FFF2-40B4-BE49-F238E27FC236}">
                  <a16:creationId xmlns:a16="http://schemas.microsoft.com/office/drawing/2014/main" id="{52BF90A3-11E5-468A-AC9E-9AD22331F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0452" y="4315893"/>
              <a:ext cx="646142" cy="277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200" b="1" dirty="0">
                  <a:latin typeface="Times New Roman" panose="02020603050405020304" pitchFamily="18" charset="0"/>
                </a:rPr>
                <a:t>特高频</a:t>
              </a:r>
            </a:p>
          </p:txBody>
        </p:sp>
        <p:sp>
          <p:nvSpPr>
            <p:cNvPr id="10252" name="文本框 374798">
              <a:extLst>
                <a:ext uri="{FF2B5EF4-FFF2-40B4-BE49-F238E27FC236}">
                  <a16:creationId xmlns:a16="http://schemas.microsoft.com/office/drawing/2014/main" id="{7B87A80B-807E-4525-AE6E-31D8D518F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4723" y="4315893"/>
              <a:ext cx="646142" cy="277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200" b="1">
                  <a:latin typeface="Times New Roman" panose="02020603050405020304" pitchFamily="18" charset="0"/>
                </a:rPr>
                <a:t>超高频</a:t>
              </a:r>
            </a:p>
          </p:txBody>
        </p:sp>
        <p:sp>
          <p:nvSpPr>
            <p:cNvPr id="10253" name="文本框 374799">
              <a:extLst>
                <a:ext uri="{FF2B5EF4-FFF2-40B4-BE49-F238E27FC236}">
                  <a16:creationId xmlns:a16="http://schemas.microsoft.com/office/drawing/2014/main" id="{A7EFC9E4-007D-4D6C-B502-ECCB26EA8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1583" y="4308726"/>
              <a:ext cx="646142" cy="277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5000"/>
                </a:spcBef>
                <a:spcAft>
                  <a:spcPct val="10000"/>
                </a:spcAft>
                <a:buClr>
                  <a:srgbClr val="FF0000"/>
                </a:buClr>
                <a:buSzPct val="75000"/>
                <a:buFont typeface="Wingdings" panose="05000000000000000000" pitchFamily="2" charset="2"/>
                <a:buChar char="Ì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5000"/>
                </a:spcBef>
                <a:spcAft>
                  <a:spcPct val="1000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£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5000"/>
                </a:spcBef>
                <a:spcAft>
                  <a:spcPct val="1000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200" b="1" dirty="0">
                  <a:latin typeface="Times New Roman" panose="02020603050405020304" pitchFamily="18" charset="0"/>
                </a:rPr>
                <a:t>极高频</a:t>
              </a:r>
            </a:p>
          </p:txBody>
        </p:sp>
      </p:grpSp>
      <p:sp>
        <p:nvSpPr>
          <p:cNvPr id="10246" name="Rectangle 6">
            <a:extLst>
              <a:ext uri="{FF2B5EF4-FFF2-40B4-BE49-F238E27FC236}">
                <a16:creationId xmlns:a16="http://schemas.microsoft.com/office/drawing/2014/main" id="{86C9D047-819E-40EF-8F9B-ABB028131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381" y="5109771"/>
            <a:ext cx="2963597" cy="400110"/>
          </a:xfrm>
          <a:prstGeom prst="rect">
            <a:avLst/>
          </a:prstGeom>
          <a:noFill/>
          <a:ln w="7938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射频识别所用的频率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:</a:t>
            </a:r>
            <a:endParaRPr kumimoji="1"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4D51869-F0A8-41E4-95B0-55683A12C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679" y="4797152"/>
            <a:ext cx="5521209" cy="1323439"/>
          </a:xfrm>
          <a:prstGeom prst="rect">
            <a:avLst/>
          </a:prstGeom>
          <a:noFill/>
          <a:ln w="7938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</a:rPr>
              <a:t>LF 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&lt;135 kHz</a:t>
            </a: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</a:rPr>
              <a:t>  HF 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ISM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频率的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13.56 MHz</a:t>
            </a: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</a:rPr>
              <a:t> UHF 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433 MHz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869 MHz,915 MHz, 2.45 GHz</a:t>
            </a: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</a:rPr>
              <a:t> SHF </a:t>
            </a:r>
            <a:r>
              <a:rPr kumimoji="1" lang="zh-CN" altLang="en-US" sz="2000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5.8 GHz</a:t>
            </a:r>
            <a:endParaRPr kumimoji="1" lang="zh-CN" altLang="en-US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uiExpand="1" build="p"/>
      <p:bldP spid="10246" grpId="0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402433">
            <a:extLst>
              <a:ext uri="{FF2B5EF4-FFF2-40B4-BE49-F238E27FC236}">
                <a16:creationId xmlns:a16="http://schemas.microsoft.com/office/drawing/2014/main" id="{441ADE6E-6630-4461-BFC2-204BE7B6C88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0" dirty="0"/>
              <a:t>RFID</a:t>
            </a:r>
            <a:r>
              <a:rPr lang="zh-CN" altLang="en-US" sz="2800" b="0" dirty="0"/>
              <a:t>编码的关键问题</a:t>
            </a:r>
            <a:endParaRPr lang="en-US" altLang="zh-CN" sz="2800" b="0" dirty="0"/>
          </a:p>
        </p:txBody>
      </p:sp>
      <p:sp>
        <p:nvSpPr>
          <p:cNvPr id="36867" name="文本占位符 402434">
            <a:extLst>
              <a:ext uri="{FF2B5EF4-FFF2-40B4-BE49-F238E27FC236}">
                <a16:creationId xmlns:a16="http://schemas.microsoft.com/office/drawing/2014/main" id="{5D4410BD-10B7-49B4-B354-A34B297A18D3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518013" y="1160748"/>
            <a:ext cx="5187702" cy="4536504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RFID</a:t>
            </a:r>
            <a:r>
              <a:rPr lang="zh-CN" altLang="en-US" sz="2400" dirty="0"/>
              <a:t>编码需要考虑以下几个方面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000" dirty="0"/>
              <a:t>    适应传输信道的频带宽度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有利于提取时钟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外同步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自同步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具有误码检测能力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码型变换易于实现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电子标签能量的来源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E74A40-4FE5-439E-8E74-773453FC03BE}"/>
              </a:ext>
            </a:extLst>
          </p:cNvPr>
          <p:cNvSpPr/>
          <p:nvPr/>
        </p:nvSpPr>
        <p:spPr>
          <a:xfrm>
            <a:off x="2726511" y="5876409"/>
            <a:ext cx="5958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数据出现连续0信号时不仅供应能量还要提取时钟信息</a:t>
            </a:r>
            <a:endParaRPr lang="zh-CN" altLang="en-US" sz="1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B76B06-FD6F-49D3-9CAF-E3E706DA4782}"/>
              </a:ext>
            </a:extLst>
          </p:cNvPr>
          <p:cNvSpPr/>
          <p:nvPr/>
        </p:nvSpPr>
        <p:spPr>
          <a:xfrm>
            <a:off x="3275855" y="3501008"/>
            <a:ext cx="54090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可根据码型的变化判断是否发生误码或冲突发生；在多个标签环境中，读写器应能从接收到的码流中检测出是否有冲突，并采用算法解决。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6924778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2CE7182-3948-470B-A2D2-7D970EB1EA68}"/>
              </a:ext>
            </a:extLst>
          </p:cNvPr>
          <p:cNvSpPr txBox="1"/>
          <p:nvPr/>
        </p:nvSpPr>
        <p:spPr>
          <a:xfrm>
            <a:off x="786900" y="323387"/>
            <a:ext cx="70349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8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曼彻斯特码的编码、解码器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2D64FA7-AAA4-4181-85F2-945D0FFC2E17}"/>
                  </a:ext>
                </a:extLst>
              </p:cNvPr>
              <p:cNvSpPr txBox="1"/>
              <p:nvPr/>
            </p:nvSpPr>
            <p:spPr>
              <a:xfrm>
                <a:off x="97260" y="948662"/>
                <a:ext cx="3024335" cy="870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rgbClr val="000000"/>
                    </a:solidFill>
                  </a:rPr>
                  <a:t>如何实现编码   ？  </a:t>
                </a:r>
                <a:endParaRPr lang="en-US" altLang="zh-CN" sz="1800" dirty="0">
                  <a:solidFill>
                    <a:srgbClr val="000000"/>
                  </a:solidFill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1800" dirty="0">
                    <a:solidFill>
                      <a:srgbClr val="000000"/>
                    </a:solidFill>
                  </a:rPr>
                  <a:t>          </a:t>
                </a:r>
                <a:r>
                  <a:rPr lang="zh-CN" altLang="en-US" sz="1800" dirty="0">
                    <a:solidFill>
                      <a:srgbClr val="000000"/>
                    </a:solidFill>
                  </a:rPr>
                  <a:t>数据时钟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</a:rPr>
                  <a:t> 数据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2D64FA7-AAA4-4181-85F2-945D0FFC2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60" y="948662"/>
                <a:ext cx="3024335" cy="870751"/>
              </a:xfrm>
              <a:prstGeom prst="rect">
                <a:avLst/>
              </a:prstGeom>
              <a:blipFill>
                <a:blip r:embed="rId2"/>
                <a:stretch>
                  <a:fillRect l="-1815" b="-9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94B2F9A3-DD98-48BC-8D2B-372268C60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39845"/>
            <a:ext cx="2686761" cy="126108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78C38E5-9AF1-49D9-B1A3-E54BDBE0E231}"/>
              </a:ext>
            </a:extLst>
          </p:cNvPr>
          <p:cNvSpPr txBox="1"/>
          <p:nvPr/>
        </p:nvSpPr>
        <p:spPr>
          <a:xfrm>
            <a:off x="4304366" y="998962"/>
            <a:ext cx="3676346" cy="495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曼彻斯特编码电路 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A9C4A50-DC40-4429-95FA-CCA5EB1F5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366" y="1463385"/>
            <a:ext cx="4248472" cy="188217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FCD0D56-6964-49F2-AFE9-5EB5CFD8412A}"/>
              </a:ext>
            </a:extLst>
          </p:cNvPr>
          <p:cNvSpPr txBox="1"/>
          <p:nvPr/>
        </p:nvSpPr>
        <p:spPr>
          <a:xfrm>
            <a:off x="-7374" y="3341088"/>
            <a:ext cx="4579374" cy="455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rgbClr val="000000"/>
                </a:solidFill>
              </a:rPr>
              <a:t>曼彻斯特编码器时序波形图</a:t>
            </a:r>
            <a:endParaRPr lang="en-US" altLang="zh-CN" sz="1800" b="1" dirty="0">
              <a:solidFill>
                <a:srgbClr val="00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4C14275-A801-40EA-A74A-D13A5419D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427" y="3931585"/>
            <a:ext cx="6768752" cy="24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7127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6C362C1-9D69-45F8-A3BF-92EEB789C597}"/>
              </a:ext>
            </a:extLst>
          </p:cNvPr>
          <p:cNvSpPr txBox="1"/>
          <p:nvPr/>
        </p:nvSpPr>
        <p:spPr>
          <a:xfrm>
            <a:off x="467544" y="260648"/>
            <a:ext cx="4579374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eaLnBrk="1" hangingPunct="1">
              <a:defRPr sz="28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曼彻斯特解码器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D526E5-2877-4C89-B35A-BEBF06D6D760}"/>
              </a:ext>
            </a:extLst>
          </p:cNvPr>
          <p:cNvSpPr txBox="1"/>
          <p:nvPr/>
        </p:nvSpPr>
        <p:spPr>
          <a:xfrm>
            <a:off x="122072" y="1070686"/>
            <a:ext cx="8770408" cy="870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曼彻斯特码与数据时钟“异或”，便可恢复出</a:t>
            </a:r>
            <a:r>
              <a:rPr lang="en-US" altLang="zh-CN" sz="1800" dirty="0">
                <a:solidFill>
                  <a:srgbClr val="000000"/>
                </a:solidFill>
              </a:rPr>
              <a:t>NRZ</a:t>
            </a:r>
            <a:r>
              <a:rPr lang="zh-CN" altLang="en-US" sz="1800" dirty="0">
                <a:solidFill>
                  <a:srgbClr val="000000"/>
                </a:solidFill>
              </a:rPr>
              <a:t>码数据信号。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其解码工作可由阅读器中的</a:t>
            </a:r>
            <a:r>
              <a:rPr lang="en-US" altLang="zh-CN" sz="1800" dirty="0">
                <a:solidFill>
                  <a:srgbClr val="000000"/>
                </a:solidFill>
              </a:rPr>
              <a:t>MCU</a:t>
            </a:r>
            <a:r>
              <a:rPr lang="zh-CN" altLang="en-US" sz="1800" dirty="0">
                <a:solidFill>
                  <a:srgbClr val="000000"/>
                </a:solidFill>
              </a:rPr>
              <a:t>的软件程序实现。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F7D64-0EE0-4E00-B361-BC5AAD013845}"/>
              </a:ext>
            </a:extLst>
          </p:cNvPr>
          <p:cNvSpPr txBox="1"/>
          <p:nvPr/>
        </p:nvSpPr>
        <p:spPr>
          <a:xfrm>
            <a:off x="416575" y="2085733"/>
            <a:ext cx="6095034" cy="495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通常</a:t>
            </a:r>
            <a:r>
              <a:rPr lang="en-US" altLang="zh-CN" sz="2000" dirty="0">
                <a:solidFill>
                  <a:srgbClr val="000000"/>
                </a:solidFill>
              </a:rPr>
              <a:t>,</a:t>
            </a:r>
            <a:r>
              <a:rPr lang="zh-CN" altLang="en-US" sz="2000" dirty="0">
                <a:solidFill>
                  <a:srgbClr val="000000"/>
                </a:solidFill>
              </a:rPr>
              <a:t>采用曼彻斯特码传输数据信息时</a:t>
            </a:r>
            <a:r>
              <a:rPr lang="en-US" altLang="zh-CN" sz="2000" dirty="0">
                <a:solidFill>
                  <a:srgbClr val="000000"/>
                </a:solidFill>
              </a:rPr>
              <a:t>,</a:t>
            </a:r>
            <a:r>
              <a:rPr lang="zh-CN" altLang="en-US" sz="2000" dirty="0">
                <a:solidFill>
                  <a:srgbClr val="000000"/>
                </a:solidFill>
              </a:rPr>
              <a:t>信息块格式：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116B70A-E4D4-463C-ADF7-B4BE19469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663" y="2839456"/>
            <a:ext cx="3097036" cy="53959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85077EF-3AC9-465E-BFDD-06DD27C243EB}"/>
              </a:ext>
            </a:extLst>
          </p:cNvPr>
          <p:cNvSpPr txBox="1"/>
          <p:nvPr/>
        </p:nvSpPr>
        <p:spPr>
          <a:xfrm>
            <a:off x="138876" y="3386127"/>
            <a:ext cx="67774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</a:rPr>
              <a:t>起始位采用</a:t>
            </a:r>
            <a:r>
              <a:rPr lang="en-US" altLang="zh-CN" sz="2000" dirty="0">
                <a:solidFill>
                  <a:srgbClr val="000000"/>
                </a:solidFill>
              </a:rPr>
              <a:t>”1”</a:t>
            </a:r>
            <a:r>
              <a:rPr lang="zh-CN" altLang="en-US" sz="2000" dirty="0">
                <a:solidFill>
                  <a:srgbClr val="000000"/>
                </a:solidFill>
              </a:rPr>
              <a:t>码</a:t>
            </a:r>
            <a:r>
              <a:rPr lang="en-US" altLang="zh-CN" sz="2000" dirty="0">
                <a:solidFill>
                  <a:srgbClr val="000000"/>
                </a:solidFill>
              </a:rPr>
              <a:t>,</a:t>
            </a:r>
            <a:r>
              <a:rPr lang="zh-CN" altLang="en-US" sz="2000" dirty="0">
                <a:solidFill>
                  <a:srgbClr val="000000"/>
                </a:solidFill>
              </a:rPr>
              <a:t>结束位采用无跳变低电平</a:t>
            </a:r>
            <a:endParaRPr lang="zh-CN" altLang="en-US" sz="2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EF379C1-39BB-4C46-AA4C-CF1E65E8DF9A}"/>
              </a:ext>
            </a:extLst>
          </p:cNvPr>
          <p:cNvSpPr txBox="1"/>
          <p:nvPr/>
        </p:nvSpPr>
        <p:spPr>
          <a:xfrm>
            <a:off x="182244" y="3965356"/>
            <a:ext cx="79821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rgbClr val="000000"/>
                </a:solidFill>
              </a:rPr>
              <a:t>因此</a:t>
            </a:r>
            <a:r>
              <a:rPr lang="en-US" altLang="zh-CN" sz="2000" dirty="0">
                <a:solidFill>
                  <a:srgbClr val="000000"/>
                </a:solidFill>
              </a:rPr>
              <a:t>,</a:t>
            </a:r>
            <a:r>
              <a:rPr lang="zh-CN" altLang="en-US" sz="2000" dirty="0">
                <a:solidFill>
                  <a:srgbClr val="000000"/>
                </a:solidFill>
              </a:rPr>
              <a:t>当</a:t>
            </a:r>
            <a:r>
              <a:rPr lang="en-US" altLang="zh-CN" sz="2000" dirty="0">
                <a:solidFill>
                  <a:srgbClr val="000000"/>
                </a:solidFill>
              </a:rPr>
              <a:t>MCU</a:t>
            </a:r>
            <a:r>
              <a:rPr lang="zh-CN" altLang="en-US" sz="2000" dirty="0">
                <a:solidFill>
                  <a:srgbClr val="000000"/>
                </a:solidFill>
              </a:rPr>
              <a:t>的时钟频率较高时，可将曼彻斯特码和</a:t>
            </a:r>
            <a:r>
              <a:rPr lang="en-US" altLang="zh-CN" sz="2000" dirty="0">
                <a:solidFill>
                  <a:srgbClr val="000000"/>
                </a:solidFill>
              </a:rPr>
              <a:t>2</a:t>
            </a:r>
            <a:r>
              <a:rPr lang="zh-CN" altLang="en-US" sz="2000" dirty="0">
                <a:solidFill>
                  <a:srgbClr val="000000"/>
                </a:solidFill>
              </a:rPr>
              <a:t>倍数据时钟频率的 </a:t>
            </a:r>
            <a:r>
              <a:rPr lang="en-US" altLang="zh-CN" sz="2000" dirty="0">
                <a:solidFill>
                  <a:srgbClr val="000000"/>
                </a:solidFill>
              </a:rPr>
              <a:t>NRZ</a:t>
            </a:r>
            <a:r>
              <a:rPr lang="zh-CN" altLang="en-US" sz="2000" dirty="0">
                <a:solidFill>
                  <a:srgbClr val="000000"/>
                </a:solidFill>
              </a:rPr>
              <a:t>码相对应</a:t>
            </a:r>
            <a:r>
              <a:rPr lang="en-US" altLang="zh-CN" sz="2000" dirty="0">
                <a:solidFill>
                  <a:srgbClr val="000000"/>
                </a:solidFill>
              </a:rPr>
              <a:t>,</a:t>
            </a:r>
            <a:r>
              <a:rPr lang="zh-CN" altLang="en-US" sz="2000" dirty="0">
                <a:solidFill>
                  <a:srgbClr val="000000"/>
                </a:solidFill>
              </a:rPr>
              <a:t>其对应关系如下表：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19C7C13-995B-45B7-B63B-607A62126E73}"/>
              </a:ext>
            </a:extLst>
          </p:cNvPr>
          <p:cNvGrpSpPr/>
          <p:nvPr/>
        </p:nvGrpSpPr>
        <p:grpSpPr>
          <a:xfrm>
            <a:off x="5312973" y="4591046"/>
            <a:ext cx="3451300" cy="850233"/>
            <a:chOff x="4433571" y="4584868"/>
            <a:chExt cx="3565037" cy="850233"/>
          </a:xfrm>
        </p:grpSpPr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CEE444D5-120A-4A4F-9497-FEFEDAD8E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013" y="4611684"/>
              <a:ext cx="1106551" cy="39277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807D6555-5AD2-417D-B112-76BB3C509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6040" y="4611684"/>
              <a:ext cx="909623" cy="39277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3" name="Rectangle 36">
              <a:extLst>
                <a:ext uri="{FF2B5EF4-FFF2-40B4-BE49-F238E27FC236}">
                  <a16:creationId xmlns:a16="http://schemas.microsoft.com/office/drawing/2014/main" id="{E00E2DB9-F8D9-43A0-AFD7-D815BCCB4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5543" y="4704751"/>
              <a:ext cx="102592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曼彻斯特码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37">
              <a:extLst>
                <a:ext uri="{FF2B5EF4-FFF2-40B4-BE49-F238E27FC236}">
                  <a16:creationId xmlns:a16="http://schemas.microsoft.com/office/drawing/2014/main" id="{88698EC1-5273-44AF-B3E5-717B2D893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821" y="4707907"/>
              <a:ext cx="5770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38">
              <a:extLst>
                <a:ext uri="{FF2B5EF4-FFF2-40B4-BE49-F238E27FC236}">
                  <a16:creationId xmlns:a16="http://schemas.microsoft.com/office/drawing/2014/main" id="{215CA4F3-65D5-4723-8629-5A0F04CD9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540" y="4704752"/>
              <a:ext cx="10259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39">
              <a:extLst>
                <a:ext uri="{FF2B5EF4-FFF2-40B4-BE49-F238E27FC236}">
                  <a16:creationId xmlns:a16="http://schemas.microsoft.com/office/drawing/2014/main" id="{14AC4C02-FE34-4426-AACB-97D74A5C5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4872" y="4704752"/>
              <a:ext cx="512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40">
              <a:extLst>
                <a:ext uri="{FF2B5EF4-FFF2-40B4-BE49-F238E27FC236}">
                  <a16:creationId xmlns:a16="http://schemas.microsoft.com/office/drawing/2014/main" id="{214FAEF9-0107-4433-A36E-A74F5330A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6321" y="4704752"/>
              <a:ext cx="10259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41">
              <a:extLst>
                <a:ext uri="{FF2B5EF4-FFF2-40B4-BE49-F238E27FC236}">
                  <a16:creationId xmlns:a16="http://schemas.microsoft.com/office/drawing/2014/main" id="{804DECA8-BD32-455D-B945-1AAB198BC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653" y="4704752"/>
              <a:ext cx="512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42">
              <a:extLst>
                <a:ext uri="{FF2B5EF4-FFF2-40B4-BE49-F238E27FC236}">
                  <a16:creationId xmlns:a16="http://schemas.microsoft.com/office/drawing/2014/main" id="{5C73D37A-961F-45E3-8E10-ACD3AC95F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055" y="4714217"/>
              <a:ext cx="61555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结束位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43">
              <a:extLst>
                <a:ext uri="{FF2B5EF4-FFF2-40B4-BE49-F238E27FC236}">
                  <a16:creationId xmlns:a16="http://schemas.microsoft.com/office/drawing/2014/main" id="{28E8E335-4015-4E03-8341-762681755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8793" y="4707907"/>
              <a:ext cx="512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44">
              <a:extLst>
                <a:ext uri="{FF2B5EF4-FFF2-40B4-BE49-F238E27FC236}">
                  <a16:creationId xmlns:a16="http://schemas.microsoft.com/office/drawing/2014/main" id="{2B28C548-1470-4F6C-94E0-2C47D7BB3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013" y="4584868"/>
              <a:ext cx="1106551" cy="236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2" name="Rectangle 45">
              <a:extLst>
                <a:ext uri="{FF2B5EF4-FFF2-40B4-BE49-F238E27FC236}">
                  <a16:creationId xmlns:a16="http://schemas.microsoft.com/office/drawing/2014/main" id="{30E8FB7B-F9EC-4B18-A8A9-DE0A62A06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2564" y="4584868"/>
              <a:ext cx="17192" cy="236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3" name="Rectangle 46">
              <a:extLst>
                <a:ext uri="{FF2B5EF4-FFF2-40B4-BE49-F238E27FC236}">
                  <a16:creationId xmlns:a16="http://schemas.microsoft.com/office/drawing/2014/main" id="{50C7372B-B652-4BE3-994A-EA3C86162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9756" y="4584868"/>
              <a:ext cx="793966" cy="236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4" name="Rectangle 47">
              <a:extLst>
                <a:ext uri="{FF2B5EF4-FFF2-40B4-BE49-F238E27FC236}">
                  <a16:creationId xmlns:a16="http://schemas.microsoft.com/office/drawing/2014/main" id="{A6FA1D78-8396-429B-9E95-8AB12613B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3723" y="4584868"/>
              <a:ext cx="17192" cy="236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5" name="Rectangle 48">
              <a:extLst>
                <a:ext uri="{FF2B5EF4-FFF2-40B4-BE49-F238E27FC236}">
                  <a16:creationId xmlns:a16="http://schemas.microsoft.com/office/drawing/2014/main" id="{7423147E-5839-448F-8A44-4B7ED0C4F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0915" y="4584868"/>
              <a:ext cx="776774" cy="236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 dirty="0"/>
            </a:p>
          </p:txBody>
        </p:sp>
        <p:sp>
          <p:nvSpPr>
            <p:cNvPr id="36" name="Rectangle 49">
              <a:extLst>
                <a:ext uri="{FF2B5EF4-FFF2-40B4-BE49-F238E27FC236}">
                  <a16:creationId xmlns:a16="http://schemas.microsoft.com/office/drawing/2014/main" id="{7181AEEA-1068-4156-B41D-40B515EB8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7689" y="4584868"/>
              <a:ext cx="18755" cy="236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7" name="Rectangle 50">
              <a:extLst>
                <a:ext uri="{FF2B5EF4-FFF2-40B4-BE49-F238E27FC236}">
                  <a16:creationId xmlns:a16="http://schemas.microsoft.com/office/drawing/2014/main" id="{0A81A6AE-0549-4FDC-8AD3-6F73CF3E1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6444" y="4584868"/>
              <a:ext cx="779900" cy="236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8" name="Rectangle 51">
              <a:extLst>
                <a:ext uri="{FF2B5EF4-FFF2-40B4-BE49-F238E27FC236}">
                  <a16:creationId xmlns:a16="http://schemas.microsoft.com/office/drawing/2014/main" id="{1FBC83D3-3184-45A3-BF6D-0D5079424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2564" y="4608529"/>
              <a:ext cx="9378" cy="3959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9" name="Rectangle 52">
              <a:extLst>
                <a:ext uri="{FF2B5EF4-FFF2-40B4-BE49-F238E27FC236}">
                  <a16:creationId xmlns:a16="http://schemas.microsoft.com/office/drawing/2014/main" id="{DB26BC0D-FB42-4681-ADBC-70F5324D5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3723" y="4608529"/>
              <a:ext cx="7815" cy="3959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40" name="Rectangle 53">
              <a:extLst>
                <a:ext uri="{FF2B5EF4-FFF2-40B4-BE49-F238E27FC236}">
                  <a16:creationId xmlns:a16="http://schemas.microsoft.com/office/drawing/2014/main" id="{462BD123-69B8-4EDB-B6A9-7F347127F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7689" y="4608529"/>
              <a:ext cx="9378" cy="3959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41" name="Rectangle 54">
              <a:extLst>
                <a:ext uri="{FF2B5EF4-FFF2-40B4-BE49-F238E27FC236}">
                  <a16:creationId xmlns:a16="http://schemas.microsoft.com/office/drawing/2014/main" id="{F766C810-3BB8-406F-99C6-BD18FA9D3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013" y="5017083"/>
              <a:ext cx="1106551" cy="39277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42" name="Rectangle 55">
              <a:extLst>
                <a:ext uri="{FF2B5EF4-FFF2-40B4-BE49-F238E27FC236}">
                  <a16:creationId xmlns:a16="http://schemas.microsoft.com/office/drawing/2014/main" id="{52524FC1-B9F2-474E-8534-CBEB5F75E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3571" y="5017082"/>
              <a:ext cx="909623" cy="39277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C6331A9A-B7B3-49E1-820A-94A036310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1101" y="5113306"/>
              <a:ext cx="41998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NRZ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57">
              <a:extLst>
                <a:ext uri="{FF2B5EF4-FFF2-40B4-BE49-F238E27FC236}">
                  <a16:creationId xmlns:a16="http://schemas.microsoft.com/office/drawing/2014/main" id="{FFD69AA1-0094-48C4-83D6-A2087C0B7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542" y="5119616"/>
              <a:ext cx="5357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码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58">
              <a:extLst>
                <a:ext uri="{FF2B5EF4-FFF2-40B4-BE49-F238E27FC236}">
                  <a16:creationId xmlns:a16="http://schemas.microsoft.com/office/drawing/2014/main" id="{BF973914-A7CE-4F42-B6B9-2F3848B21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2164" y="5113306"/>
              <a:ext cx="5770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59">
              <a:extLst>
                <a:ext uri="{FF2B5EF4-FFF2-40B4-BE49-F238E27FC236}">
                  <a16:creationId xmlns:a16="http://schemas.microsoft.com/office/drawing/2014/main" id="{1B40F3E5-76E7-43F1-8ECE-4688512C8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1719" y="5110151"/>
              <a:ext cx="20518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60">
              <a:extLst>
                <a:ext uri="{FF2B5EF4-FFF2-40B4-BE49-F238E27FC236}">
                  <a16:creationId xmlns:a16="http://schemas.microsoft.com/office/drawing/2014/main" id="{36699B49-A7AA-4206-9C3F-8D33A925D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0819" y="5110151"/>
              <a:ext cx="512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61">
              <a:extLst>
                <a:ext uri="{FF2B5EF4-FFF2-40B4-BE49-F238E27FC236}">
                  <a16:creationId xmlns:a16="http://schemas.microsoft.com/office/drawing/2014/main" id="{0EF2E68E-865E-40CB-94D1-45760BD42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3500" y="5110151"/>
              <a:ext cx="20518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01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A261FB10-B67F-46E1-9A18-6D9D43EBD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2600" y="5110151"/>
              <a:ext cx="512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63">
              <a:extLst>
                <a:ext uri="{FF2B5EF4-FFF2-40B4-BE49-F238E27FC236}">
                  <a16:creationId xmlns:a16="http://schemas.microsoft.com/office/drawing/2014/main" id="{FF824785-B412-45A6-8EF0-78A4C4D82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0592" y="5110151"/>
              <a:ext cx="20518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00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B73907A6-058B-460C-869F-0B1529C5E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9692" y="5110151"/>
              <a:ext cx="512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65">
              <a:extLst>
                <a:ext uri="{FF2B5EF4-FFF2-40B4-BE49-F238E27FC236}">
                  <a16:creationId xmlns:a16="http://schemas.microsoft.com/office/drawing/2014/main" id="{F91D3BD8-056B-452F-9D72-45A4746B5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013" y="5004463"/>
              <a:ext cx="1106551" cy="126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7C080454-5D0B-41DA-86B4-694C67C29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2564" y="5004463"/>
              <a:ext cx="9378" cy="126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54" name="Rectangle 67">
              <a:extLst>
                <a:ext uri="{FF2B5EF4-FFF2-40B4-BE49-F238E27FC236}">
                  <a16:creationId xmlns:a16="http://schemas.microsoft.com/office/drawing/2014/main" id="{AB905B48-D398-4892-82F6-ACFE3289E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942" y="5004463"/>
              <a:ext cx="801781" cy="126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55" name="Rectangle 68">
              <a:extLst>
                <a:ext uri="{FF2B5EF4-FFF2-40B4-BE49-F238E27FC236}">
                  <a16:creationId xmlns:a16="http://schemas.microsoft.com/office/drawing/2014/main" id="{D93BFFFD-F037-4405-9908-D9E6FCBF3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3723" y="5004463"/>
              <a:ext cx="7815" cy="126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56" name="Rectangle 69">
              <a:extLst>
                <a:ext uri="{FF2B5EF4-FFF2-40B4-BE49-F238E27FC236}">
                  <a16:creationId xmlns:a16="http://schemas.microsoft.com/office/drawing/2014/main" id="{A59E0C82-E2FD-4BD1-8E2F-A6766E90A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1537" y="5004463"/>
              <a:ext cx="786152" cy="126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57" name="Rectangle 70">
              <a:extLst>
                <a:ext uri="{FF2B5EF4-FFF2-40B4-BE49-F238E27FC236}">
                  <a16:creationId xmlns:a16="http://schemas.microsoft.com/office/drawing/2014/main" id="{10CE0319-5211-4B91-9959-A7F427443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7689" y="5004463"/>
              <a:ext cx="9378" cy="126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58" name="Rectangle 71">
              <a:extLst>
                <a:ext uri="{FF2B5EF4-FFF2-40B4-BE49-F238E27FC236}">
                  <a16:creationId xmlns:a16="http://schemas.microsoft.com/office/drawing/2014/main" id="{3BA61B7F-23A9-471F-B688-A65D64509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066" y="5004463"/>
              <a:ext cx="789277" cy="126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59" name="Rectangle 72">
              <a:extLst>
                <a:ext uri="{FF2B5EF4-FFF2-40B4-BE49-F238E27FC236}">
                  <a16:creationId xmlns:a16="http://schemas.microsoft.com/office/drawing/2014/main" id="{3A7A54D7-5BC1-40AF-ADD0-DA0F97D82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946" y="5409862"/>
              <a:ext cx="1120618" cy="252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60" name="Rectangle 73">
              <a:extLst>
                <a:ext uri="{FF2B5EF4-FFF2-40B4-BE49-F238E27FC236}">
                  <a16:creationId xmlns:a16="http://schemas.microsoft.com/office/drawing/2014/main" id="{B1496082-350B-4DF0-84E0-65103DD58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2564" y="5017083"/>
              <a:ext cx="9378" cy="39277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61" name="Rectangle 74">
              <a:extLst>
                <a:ext uri="{FF2B5EF4-FFF2-40B4-BE49-F238E27FC236}">
                  <a16:creationId xmlns:a16="http://schemas.microsoft.com/office/drawing/2014/main" id="{003B3823-EC8A-4D58-8924-A3AC57BF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2564" y="5409862"/>
              <a:ext cx="17192" cy="252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62" name="Rectangle 75">
              <a:extLst>
                <a:ext uri="{FF2B5EF4-FFF2-40B4-BE49-F238E27FC236}">
                  <a16:creationId xmlns:a16="http://schemas.microsoft.com/office/drawing/2014/main" id="{35963ACA-BFC0-4CFA-BA8F-2C8EC32DF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9756" y="5409862"/>
              <a:ext cx="793966" cy="252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63" name="Rectangle 76">
              <a:extLst>
                <a:ext uri="{FF2B5EF4-FFF2-40B4-BE49-F238E27FC236}">
                  <a16:creationId xmlns:a16="http://schemas.microsoft.com/office/drawing/2014/main" id="{3FBF5DA8-83C1-40D9-92B5-9A741510F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3723" y="5017083"/>
              <a:ext cx="7815" cy="39277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64" name="Rectangle 77">
              <a:extLst>
                <a:ext uri="{FF2B5EF4-FFF2-40B4-BE49-F238E27FC236}">
                  <a16:creationId xmlns:a16="http://schemas.microsoft.com/office/drawing/2014/main" id="{EFE50F8F-6682-48EE-A724-3AE6CFE0B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3723" y="5409862"/>
              <a:ext cx="17192" cy="252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65" name="Rectangle 78">
              <a:extLst>
                <a:ext uri="{FF2B5EF4-FFF2-40B4-BE49-F238E27FC236}">
                  <a16:creationId xmlns:a16="http://schemas.microsoft.com/office/drawing/2014/main" id="{ED12A1C3-36D9-415A-8461-DCD05A1A7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0915" y="5409862"/>
              <a:ext cx="776774" cy="252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66" name="Rectangle 79">
              <a:extLst>
                <a:ext uri="{FF2B5EF4-FFF2-40B4-BE49-F238E27FC236}">
                  <a16:creationId xmlns:a16="http://schemas.microsoft.com/office/drawing/2014/main" id="{32951058-E332-400B-BEDC-CB9AAA00E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7689" y="5017083"/>
              <a:ext cx="9378" cy="39277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67" name="Rectangle 80">
              <a:extLst>
                <a:ext uri="{FF2B5EF4-FFF2-40B4-BE49-F238E27FC236}">
                  <a16:creationId xmlns:a16="http://schemas.microsoft.com/office/drawing/2014/main" id="{AC7503A5-43A7-4148-8442-B41338DDB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7689" y="5409862"/>
              <a:ext cx="18755" cy="252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68" name="Rectangle 81">
              <a:extLst>
                <a:ext uri="{FF2B5EF4-FFF2-40B4-BE49-F238E27FC236}">
                  <a16:creationId xmlns:a16="http://schemas.microsoft.com/office/drawing/2014/main" id="{79E1E54D-0248-4BB0-8ABB-BBB051C42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6444" y="5409862"/>
              <a:ext cx="779900" cy="252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6A1EF238-E991-46A4-B00B-35E23AA2DB21}"/>
              </a:ext>
            </a:extLst>
          </p:cNvPr>
          <p:cNvSpPr txBox="1"/>
          <p:nvPr/>
        </p:nvSpPr>
        <p:spPr>
          <a:xfrm>
            <a:off x="122072" y="5441279"/>
            <a:ext cx="49248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</a:rPr>
              <a:t>可见，只要编好１，０和结束位的子程序，就可以方便地由软件曼彻斯特编码。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9386748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AAFE8E-4439-432F-BA27-68CBA39AB6DD}"/>
              </a:ext>
            </a:extLst>
          </p:cNvPr>
          <p:cNvSpPr txBox="1"/>
          <p:nvPr/>
        </p:nvSpPr>
        <p:spPr>
          <a:xfrm>
            <a:off x="786900" y="323387"/>
            <a:ext cx="70349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8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曼彻斯特码的编码、解码例题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A0012C-1457-43CC-8F3D-C33BBD65480F}"/>
              </a:ext>
            </a:extLst>
          </p:cNvPr>
          <p:cNvSpPr txBox="1"/>
          <p:nvPr/>
        </p:nvSpPr>
        <p:spPr>
          <a:xfrm>
            <a:off x="0" y="1196752"/>
            <a:ext cx="8510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例  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曼彻斯特码的读入数据为 </a:t>
            </a:r>
            <a:r>
              <a:rPr lang="en-US" altLang="zh-CN" dirty="0">
                <a:solidFill>
                  <a:srgbClr val="000000"/>
                </a:solidFill>
              </a:rPr>
              <a:t>10100101100100, </a:t>
            </a:r>
            <a:r>
              <a:rPr lang="zh-CN" altLang="en-US" dirty="0">
                <a:solidFill>
                  <a:srgbClr val="000000"/>
                </a:solidFill>
              </a:rPr>
              <a:t>求</a:t>
            </a:r>
            <a:r>
              <a:rPr lang="en-US" altLang="zh-CN" dirty="0">
                <a:solidFill>
                  <a:srgbClr val="000000"/>
                </a:solidFill>
              </a:rPr>
              <a:t>NRZ</a:t>
            </a:r>
            <a:r>
              <a:rPr lang="zh-CN" altLang="en-US" dirty="0">
                <a:solidFill>
                  <a:srgbClr val="000000"/>
                </a:solidFill>
              </a:rPr>
              <a:t>码值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89BF82-98F4-4040-A201-E9CAA2979EB9}"/>
              </a:ext>
            </a:extLst>
          </p:cNvPr>
          <p:cNvSpPr txBox="1"/>
          <p:nvPr/>
        </p:nvSpPr>
        <p:spPr>
          <a:xfrm>
            <a:off x="223308" y="2088259"/>
            <a:ext cx="4630992" cy="576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</a:rPr>
              <a:t>解</a:t>
            </a:r>
            <a:r>
              <a:rPr lang="en-US" altLang="zh-CN" sz="2400" dirty="0">
                <a:solidFill>
                  <a:srgbClr val="000000"/>
                </a:solidFill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</a:rPr>
              <a:t>　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DD0EDF6-7BE0-477D-A970-76C7F7159C2A}"/>
              </a:ext>
            </a:extLst>
          </p:cNvPr>
          <p:cNvGrpSpPr/>
          <p:nvPr/>
        </p:nvGrpSpPr>
        <p:grpSpPr>
          <a:xfrm>
            <a:off x="2339752" y="2239390"/>
            <a:ext cx="3744416" cy="973051"/>
            <a:chOff x="4433571" y="4584868"/>
            <a:chExt cx="3565037" cy="850233"/>
          </a:xfrm>
        </p:grpSpPr>
        <p:sp>
          <p:nvSpPr>
            <p:cNvPr id="10" name="Rectangle 34">
              <a:extLst>
                <a:ext uri="{FF2B5EF4-FFF2-40B4-BE49-F238E27FC236}">
                  <a16:creationId xmlns:a16="http://schemas.microsoft.com/office/drawing/2014/main" id="{F77A6928-7609-42AB-BE25-7A744FEC7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013" y="4611684"/>
              <a:ext cx="1106551" cy="39277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1" name="Rectangle 35">
              <a:extLst>
                <a:ext uri="{FF2B5EF4-FFF2-40B4-BE49-F238E27FC236}">
                  <a16:creationId xmlns:a16="http://schemas.microsoft.com/office/drawing/2014/main" id="{2E0D6C59-915F-43E1-AED7-CB87593CB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6040" y="4611684"/>
              <a:ext cx="909623" cy="39277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62644D63-AA8B-41C6-A589-C63CBB529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5543" y="4704751"/>
              <a:ext cx="102592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曼彻斯特码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37">
              <a:extLst>
                <a:ext uri="{FF2B5EF4-FFF2-40B4-BE49-F238E27FC236}">
                  <a16:creationId xmlns:a16="http://schemas.microsoft.com/office/drawing/2014/main" id="{53B6DF61-327D-492D-A5DD-83F16C99F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821" y="4707907"/>
              <a:ext cx="5770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38">
              <a:extLst>
                <a:ext uri="{FF2B5EF4-FFF2-40B4-BE49-F238E27FC236}">
                  <a16:creationId xmlns:a16="http://schemas.microsoft.com/office/drawing/2014/main" id="{285A1208-38F7-4059-91FE-8A3FBD5F2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540" y="4704752"/>
              <a:ext cx="10259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39">
              <a:extLst>
                <a:ext uri="{FF2B5EF4-FFF2-40B4-BE49-F238E27FC236}">
                  <a16:creationId xmlns:a16="http://schemas.microsoft.com/office/drawing/2014/main" id="{986482C8-88EF-4BDE-83C9-B9633F5DF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4872" y="4704752"/>
              <a:ext cx="512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40">
              <a:extLst>
                <a:ext uri="{FF2B5EF4-FFF2-40B4-BE49-F238E27FC236}">
                  <a16:creationId xmlns:a16="http://schemas.microsoft.com/office/drawing/2014/main" id="{572AF847-E068-4E33-8850-B9944BD3C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6321" y="4704752"/>
              <a:ext cx="10259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41">
              <a:extLst>
                <a:ext uri="{FF2B5EF4-FFF2-40B4-BE49-F238E27FC236}">
                  <a16:creationId xmlns:a16="http://schemas.microsoft.com/office/drawing/2014/main" id="{97F6AE1A-5722-468B-847E-E080A5320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653" y="4704752"/>
              <a:ext cx="512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C4082A55-1C68-4B05-B3B4-7E0F82F20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055" y="4714217"/>
              <a:ext cx="61555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结束位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43">
              <a:extLst>
                <a:ext uri="{FF2B5EF4-FFF2-40B4-BE49-F238E27FC236}">
                  <a16:creationId xmlns:a16="http://schemas.microsoft.com/office/drawing/2014/main" id="{EB09EB62-9EF8-4689-8DBC-6C1144245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8793" y="4707907"/>
              <a:ext cx="512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44">
              <a:extLst>
                <a:ext uri="{FF2B5EF4-FFF2-40B4-BE49-F238E27FC236}">
                  <a16:creationId xmlns:a16="http://schemas.microsoft.com/office/drawing/2014/main" id="{840CD8F2-B118-42DD-98A2-66282072A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013" y="4584868"/>
              <a:ext cx="1106551" cy="236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1" name="Rectangle 45">
              <a:extLst>
                <a:ext uri="{FF2B5EF4-FFF2-40B4-BE49-F238E27FC236}">
                  <a16:creationId xmlns:a16="http://schemas.microsoft.com/office/drawing/2014/main" id="{289C5218-5A65-45DE-BBA8-6C4ACBA21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2564" y="4584868"/>
              <a:ext cx="17192" cy="236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2" name="Rectangle 46">
              <a:extLst>
                <a:ext uri="{FF2B5EF4-FFF2-40B4-BE49-F238E27FC236}">
                  <a16:creationId xmlns:a16="http://schemas.microsoft.com/office/drawing/2014/main" id="{8D43C021-9560-4FB6-9CF3-0BAAEBABF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9756" y="4584868"/>
              <a:ext cx="793966" cy="236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3" name="Rectangle 47">
              <a:extLst>
                <a:ext uri="{FF2B5EF4-FFF2-40B4-BE49-F238E27FC236}">
                  <a16:creationId xmlns:a16="http://schemas.microsoft.com/office/drawing/2014/main" id="{707B65FD-826E-46C1-AF91-DB30D1079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3723" y="4584868"/>
              <a:ext cx="17192" cy="236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4" name="Rectangle 48">
              <a:extLst>
                <a:ext uri="{FF2B5EF4-FFF2-40B4-BE49-F238E27FC236}">
                  <a16:creationId xmlns:a16="http://schemas.microsoft.com/office/drawing/2014/main" id="{4241BBD9-458C-4350-A7C0-78EC36BFF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0915" y="4584868"/>
              <a:ext cx="776774" cy="236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 dirty="0"/>
            </a:p>
          </p:txBody>
        </p:sp>
        <p:sp>
          <p:nvSpPr>
            <p:cNvPr id="25" name="Rectangle 49">
              <a:extLst>
                <a:ext uri="{FF2B5EF4-FFF2-40B4-BE49-F238E27FC236}">
                  <a16:creationId xmlns:a16="http://schemas.microsoft.com/office/drawing/2014/main" id="{9144CC52-11ED-4636-B554-DFD9B5F66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7689" y="4584868"/>
              <a:ext cx="18755" cy="236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6" name="Rectangle 50">
              <a:extLst>
                <a:ext uri="{FF2B5EF4-FFF2-40B4-BE49-F238E27FC236}">
                  <a16:creationId xmlns:a16="http://schemas.microsoft.com/office/drawing/2014/main" id="{E84E2901-5853-476F-8980-F0138A701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6444" y="4584868"/>
              <a:ext cx="779900" cy="236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7" name="Rectangle 51">
              <a:extLst>
                <a:ext uri="{FF2B5EF4-FFF2-40B4-BE49-F238E27FC236}">
                  <a16:creationId xmlns:a16="http://schemas.microsoft.com/office/drawing/2014/main" id="{851C2388-5D39-4F43-B4CA-75EC8018F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2564" y="4608529"/>
              <a:ext cx="9378" cy="3959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8" name="Rectangle 52">
              <a:extLst>
                <a:ext uri="{FF2B5EF4-FFF2-40B4-BE49-F238E27FC236}">
                  <a16:creationId xmlns:a16="http://schemas.microsoft.com/office/drawing/2014/main" id="{2DB1929C-9989-408D-9831-DF8F2C02B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3723" y="4608529"/>
              <a:ext cx="7815" cy="3959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9" name="Rectangle 53">
              <a:extLst>
                <a:ext uri="{FF2B5EF4-FFF2-40B4-BE49-F238E27FC236}">
                  <a16:creationId xmlns:a16="http://schemas.microsoft.com/office/drawing/2014/main" id="{D9965049-5F13-4218-A310-D264F2692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7689" y="4608529"/>
              <a:ext cx="9378" cy="3959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0" name="Rectangle 54">
              <a:extLst>
                <a:ext uri="{FF2B5EF4-FFF2-40B4-BE49-F238E27FC236}">
                  <a16:creationId xmlns:a16="http://schemas.microsoft.com/office/drawing/2014/main" id="{81E382B5-43D0-40B8-BB31-E65C3306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013" y="5017083"/>
              <a:ext cx="1106551" cy="39277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1" name="Rectangle 55">
              <a:extLst>
                <a:ext uri="{FF2B5EF4-FFF2-40B4-BE49-F238E27FC236}">
                  <a16:creationId xmlns:a16="http://schemas.microsoft.com/office/drawing/2014/main" id="{CA59A5D4-6966-4E7D-B3C1-DF0FC0FAC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3571" y="5017082"/>
              <a:ext cx="909623" cy="39277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2" name="Rectangle 56">
              <a:extLst>
                <a:ext uri="{FF2B5EF4-FFF2-40B4-BE49-F238E27FC236}">
                  <a16:creationId xmlns:a16="http://schemas.microsoft.com/office/drawing/2014/main" id="{CEA17F78-EBEE-49A0-9E00-6A1C409BF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1101" y="5113306"/>
              <a:ext cx="41998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NRZ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57">
              <a:extLst>
                <a:ext uri="{FF2B5EF4-FFF2-40B4-BE49-F238E27FC236}">
                  <a16:creationId xmlns:a16="http://schemas.microsoft.com/office/drawing/2014/main" id="{3E082F65-F770-4B5A-BCE1-394C1E7E5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542" y="5119616"/>
              <a:ext cx="5357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码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58">
              <a:extLst>
                <a:ext uri="{FF2B5EF4-FFF2-40B4-BE49-F238E27FC236}">
                  <a16:creationId xmlns:a16="http://schemas.microsoft.com/office/drawing/2014/main" id="{0DBF97E3-972C-4733-9F84-5B163A12B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2164" y="5113306"/>
              <a:ext cx="5770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CAA6D37E-85D6-49D8-B192-809D449F6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1719" y="5110151"/>
              <a:ext cx="20518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10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60">
              <a:extLst>
                <a:ext uri="{FF2B5EF4-FFF2-40B4-BE49-F238E27FC236}">
                  <a16:creationId xmlns:a16="http://schemas.microsoft.com/office/drawing/2014/main" id="{FFA8704D-358C-4E2E-9F11-2A9929300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0819" y="5110151"/>
              <a:ext cx="512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61">
              <a:extLst>
                <a:ext uri="{FF2B5EF4-FFF2-40B4-BE49-F238E27FC236}">
                  <a16:creationId xmlns:a16="http://schemas.microsoft.com/office/drawing/2014/main" id="{4E4C6D17-15B6-44D6-B8E9-FEBAD1E0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3500" y="5110151"/>
              <a:ext cx="20518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01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62">
              <a:extLst>
                <a:ext uri="{FF2B5EF4-FFF2-40B4-BE49-F238E27FC236}">
                  <a16:creationId xmlns:a16="http://schemas.microsoft.com/office/drawing/2014/main" id="{200635A4-EF36-4E58-9ABB-49C85B040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2600" y="5110151"/>
              <a:ext cx="512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63">
              <a:extLst>
                <a:ext uri="{FF2B5EF4-FFF2-40B4-BE49-F238E27FC236}">
                  <a16:creationId xmlns:a16="http://schemas.microsoft.com/office/drawing/2014/main" id="{F661F764-6E9E-4C18-BBAE-1F2B1D591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0592" y="5110151"/>
              <a:ext cx="20518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00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71B08ED6-B9F8-4B79-84AA-BAE32006B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9692" y="5110151"/>
              <a:ext cx="512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65">
              <a:extLst>
                <a:ext uri="{FF2B5EF4-FFF2-40B4-BE49-F238E27FC236}">
                  <a16:creationId xmlns:a16="http://schemas.microsoft.com/office/drawing/2014/main" id="{34567393-5924-4E4D-85A4-E1D62F7A5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013" y="5004463"/>
              <a:ext cx="1106551" cy="126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8DB23B70-8E38-4999-88A7-9143C8063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2564" y="5004463"/>
              <a:ext cx="9378" cy="126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43" name="Rectangle 67">
              <a:extLst>
                <a:ext uri="{FF2B5EF4-FFF2-40B4-BE49-F238E27FC236}">
                  <a16:creationId xmlns:a16="http://schemas.microsoft.com/office/drawing/2014/main" id="{4270957B-1BA9-4747-BA8E-82946A4B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942" y="5004463"/>
              <a:ext cx="801781" cy="126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44" name="Rectangle 68">
              <a:extLst>
                <a:ext uri="{FF2B5EF4-FFF2-40B4-BE49-F238E27FC236}">
                  <a16:creationId xmlns:a16="http://schemas.microsoft.com/office/drawing/2014/main" id="{ED39940C-31DC-4652-A55A-2DDC061D3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3723" y="5004463"/>
              <a:ext cx="7815" cy="126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45" name="Rectangle 69">
              <a:extLst>
                <a:ext uri="{FF2B5EF4-FFF2-40B4-BE49-F238E27FC236}">
                  <a16:creationId xmlns:a16="http://schemas.microsoft.com/office/drawing/2014/main" id="{D682C20A-1B47-475B-81CC-D7D75078F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1537" y="5004463"/>
              <a:ext cx="786152" cy="126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46" name="Rectangle 70">
              <a:extLst>
                <a:ext uri="{FF2B5EF4-FFF2-40B4-BE49-F238E27FC236}">
                  <a16:creationId xmlns:a16="http://schemas.microsoft.com/office/drawing/2014/main" id="{7C2EE35E-7D27-4689-A46D-0D21AA5C5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7689" y="5004463"/>
              <a:ext cx="9378" cy="126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47" name="Rectangle 71">
              <a:extLst>
                <a:ext uri="{FF2B5EF4-FFF2-40B4-BE49-F238E27FC236}">
                  <a16:creationId xmlns:a16="http://schemas.microsoft.com/office/drawing/2014/main" id="{691830E1-73C9-413E-A683-8BE15EB39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066" y="5004463"/>
              <a:ext cx="789277" cy="126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48" name="Rectangle 72">
              <a:extLst>
                <a:ext uri="{FF2B5EF4-FFF2-40B4-BE49-F238E27FC236}">
                  <a16:creationId xmlns:a16="http://schemas.microsoft.com/office/drawing/2014/main" id="{F281F283-3033-4551-AB46-E0917C7D9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946" y="5409862"/>
              <a:ext cx="1120618" cy="252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49" name="Rectangle 73">
              <a:extLst>
                <a:ext uri="{FF2B5EF4-FFF2-40B4-BE49-F238E27FC236}">
                  <a16:creationId xmlns:a16="http://schemas.microsoft.com/office/drawing/2014/main" id="{2FD3F218-0D3F-414A-86EB-8D1A91710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2564" y="5017083"/>
              <a:ext cx="9378" cy="39277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50" name="Rectangle 74">
              <a:extLst>
                <a:ext uri="{FF2B5EF4-FFF2-40B4-BE49-F238E27FC236}">
                  <a16:creationId xmlns:a16="http://schemas.microsoft.com/office/drawing/2014/main" id="{2AB42887-794B-4F55-97CE-3AEBACC0C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2564" y="5409862"/>
              <a:ext cx="17192" cy="252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51" name="Rectangle 75">
              <a:extLst>
                <a:ext uri="{FF2B5EF4-FFF2-40B4-BE49-F238E27FC236}">
                  <a16:creationId xmlns:a16="http://schemas.microsoft.com/office/drawing/2014/main" id="{537D425C-D037-44D7-AA36-586808EB8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9756" y="5409862"/>
              <a:ext cx="793966" cy="252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52" name="Rectangle 76">
              <a:extLst>
                <a:ext uri="{FF2B5EF4-FFF2-40B4-BE49-F238E27FC236}">
                  <a16:creationId xmlns:a16="http://schemas.microsoft.com/office/drawing/2014/main" id="{927DD9CF-2C05-4103-B67D-4913C187B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3723" y="5017083"/>
              <a:ext cx="7815" cy="39277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53" name="Rectangle 77">
              <a:extLst>
                <a:ext uri="{FF2B5EF4-FFF2-40B4-BE49-F238E27FC236}">
                  <a16:creationId xmlns:a16="http://schemas.microsoft.com/office/drawing/2014/main" id="{89941647-BAB5-43E4-B4CA-9A77E5156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3723" y="5409862"/>
              <a:ext cx="17192" cy="252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54" name="Rectangle 78">
              <a:extLst>
                <a:ext uri="{FF2B5EF4-FFF2-40B4-BE49-F238E27FC236}">
                  <a16:creationId xmlns:a16="http://schemas.microsoft.com/office/drawing/2014/main" id="{71738A33-5C1F-42D0-AB68-55B7E9414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0915" y="5409862"/>
              <a:ext cx="776774" cy="252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55" name="Rectangle 79">
              <a:extLst>
                <a:ext uri="{FF2B5EF4-FFF2-40B4-BE49-F238E27FC236}">
                  <a16:creationId xmlns:a16="http://schemas.microsoft.com/office/drawing/2014/main" id="{1F0344C0-5DF1-442A-B5B2-F00C4CCFC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7689" y="5017083"/>
              <a:ext cx="9378" cy="39277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56" name="Rectangle 80">
              <a:extLst>
                <a:ext uri="{FF2B5EF4-FFF2-40B4-BE49-F238E27FC236}">
                  <a16:creationId xmlns:a16="http://schemas.microsoft.com/office/drawing/2014/main" id="{B5608879-BF74-45F5-9CF0-FB0653BA5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7689" y="5409862"/>
              <a:ext cx="18755" cy="252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57" name="Rectangle 81">
              <a:extLst>
                <a:ext uri="{FF2B5EF4-FFF2-40B4-BE49-F238E27FC236}">
                  <a16:creationId xmlns:a16="http://schemas.microsoft.com/office/drawing/2014/main" id="{4B73D199-FEEB-45B7-B80D-4273ECF8A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6444" y="5409862"/>
              <a:ext cx="779900" cy="252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9D09836F-D7FC-479E-A950-56D8F08F2ABC}"/>
              </a:ext>
            </a:extLst>
          </p:cNvPr>
          <p:cNvSpPr txBox="1"/>
          <p:nvPr/>
        </p:nvSpPr>
        <p:spPr>
          <a:xfrm>
            <a:off x="161921" y="3962661"/>
            <a:ext cx="59093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</a:rPr>
              <a:t>将该读入数据按上表划分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则</a:t>
            </a:r>
            <a:r>
              <a:rPr lang="en-US" altLang="zh-CN" sz="2400" dirty="0">
                <a:solidFill>
                  <a:srgbClr val="000000"/>
                </a:solidFill>
              </a:rPr>
              <a:t>NRZ</a:t>
            </a:r>
            <a:r>
              <a:rPr lang="zh-CN" altLang="en-US" sz="2400" dirty="0">
                <a:solidFill>
                  <a:srgbClr val="000000"/>
                </a:solidFill>
              </a:rPr>
              <a:t>码值为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CFA1BAF-D148-499A-8A46-23F2E24B51A1}"/>
              </a:ext>
            </a:extLst>
          </p:cNvPr>
          <p:cNvSpPr txBox="1"/>
          <p:nvPr/>
        </p:nvSpPr>
        <p:spPr>
          <a:xfrm>
            <a:off x="6038901" y="3955862"/>
            <a:ext cx="17131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10010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4E62823-4795-4E81-92B7-45F7C3A6638C}"/>
              </a:ext>
            </a:extLst>
          </p:cNvPr>
          <p:cNvSpPr txBox="1"/>
          <p:nvPr/>
        </p:nvSpPr>
        <p:spPr>
          <a:xfrm>
            <a:off x="451767" y="4759064"/>
            <a:ext cx="5067718" cy="576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思考：若读入的是</a:t>
            </a:r>
            <a:r>
              <a:rPr lang="en-US" altLang="zh-CN" sz="2400" dirty="0">
                <a:solidFill>
                  <a:srgbClr val="FF0000"/>
                </a:solidFill>
              </a:rPr>
              <a:t>11  </a:t>
            </a:r>
            <a:r>
              <a:rPr lang="zh-CN" altLang="en-US" sz="2400" dirty="0">
                <a:solidFill>
                  <a:srgbClr val="FF0000"/>
                </a:solidFill>
              </a:rPr>
              <a:t>？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450B84A-CAA3-4F74-A77B-896689526916}"/>
              </a:ext>
            </a:extLst>
          </p:cNvPr>
          <p:cNvSpPr txBox="1"/>
          <p:nvPr/>
        </p:nvSpPr>
        <p:spPr>
          <a:xfrm>
            <a:off x="804582" y="5506995"/>
            <a:ext cx="8030021" cy="495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从上表可知</a:t>
            </a:r>
            <a:r>
              <a:rPr lang="en-US" altLang="zh-CN" sz="2000" dirty="0">
                <a:solidFill>
                  <a:srgbClr val="000000"/>
                </a:solidFill>
              </a:rPr>
              <a:t>11</a:t>
            </a:r>
            <a:r>
              <a:rPr lang="zh-CN" altLang="en-US" sz="2000" dirty="0">
                <a:solidFill>
                  <a:srgbClr val="000000"/>
                </a:solidFill>
              </a:rPr>
              <a:t>组合是非法码，出现的原因可能是传输错误或冲突。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10271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9" grpId="0"/>
      <p:bldP spid="61" grpId="0"/>
      <p:bldP spid="63" grpId="0"/>
      <p:bldP spid="6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405F1871-DDAC-4EEE-A99B-5B2C7255E2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088B864-85DD-433A-B759-B8BB6C26722B}" type="slidenum">
              <a:rPr lang="en-US" altLang="ko-KR" sz="1400" smtClean="0"/>
              <a:pPr>
                <a:spcBef>
                  <a:spcPct val="0"/>
                </a:spcBef>
              </a:pPr>
              <a:t>34</a:t>
            </a:fld>
            <a:endParaRPr lang="en-US" altLang="ko-KR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2185205-67A7-476B-9595-C95D926E8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调制和解调</a:t>
            </a:r>
            <a:endParaRPr lang="zh-CN" altLang="en-US" dirty="0"/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F20811A-547F-462C-BB57-EA39B20E5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3111" y="1081636"/>
            <a:ext cx="8647113" cy="2520280"/>
          </a:xfrm>
        </p:spPr>
        <p:txBody>
          <a:bodyPr/>
          <a:lstStyle/>
          <a:p>
            <a:pPr eaLnBrk="1" hangingPunct="1"/>
            <a:r>
              <a:rPr lang="zh-CN" altLang="en-US" sz="2400" b="1" dirty="0"/>
              <a:t>基带信号</a:t>
            </a:r>
          </a:p>
          <a:p>
            <a:pPr lvl="1" eaLnBrk="1" hangingPunct="1"/>
            <a:r>
              <a:rPr lang="zh-CN" altLang="en-US" sz="2000" dirty="0"/>
              <a:t>可以是数字，也可以是模拟</a:t>
            </a:r>
          </a:p>
          <a:p>
            <a:pPr lvl="1" eaLnBrk="1" hangingPunct="1"/>
            <a:r>
              <a:rPr lang="zh-CN" altLang="en-US" sz="2000" dirty="0"/>
              <a:t>近距离通信的局域网都采用基带传输。</a:t>
            </a:r>
            <a:endParaRPr lang="en-US" altLang="zh-CN" sz="2000" dirty="0"/>
          </a:p>
          <a:p>
            <a:pPr eaLnBrk="1" hangingPunct="1"/>
            <a:r>
              <a:rPr lang="zh-CN" altLang="en-US" sz="2400" dirty="0"/>
              <a:t>调制的目的：</a:t>
            </a:r>
          </a:p>
          <a:p>
            <a:pPr lvl="1" eaLnBrk="1" hangingPunct="1"/>
            <a:r>
              <a:rPr lang="zh-CN" altLang="en-US" sz="2000" dirty="0"/>
              <a:t>把传输的基带信号，变换成适合信道传输的信号</a:t>
            </a:r>
            <a:endParaRPr lang="en-US" altLang="zh-CN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FCAFC8-9FE1-467D-AAB2-F6AAED3B1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430" y="4001966"/>
            <a:ext cx="99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1">
                <a:latin typeface="Times New Roman" panose="02020603050405020304" pitchFamily="18" charset="0"/>
              </a:rPr>
              <a:t>基带信号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AD64FF-15A7-42BD-A198-BF31C830B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30" y="5699004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  <a:r>
              <a:rPr lang="zh-CN" altLang="en-US" sz="1600" b="1">
                <a:latin typeface="Times New Roman" panose="02020603050405020304" pitchFamily="18" charset="0"/>
              </a:rPr>
              <a:t>载      波</a:t>
            </a: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B22E2160-6CEB-49C5-B8B8-B3B7D6944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2" y="4806829"/>
            <a:ext cx="863600" cy="360362"/>
          </a:xfrm>
          <a:prstGeom prst="rightArrow">
            <a:avLst>
              <a:gd name="adj1" fmla="val 50000"/>
              <a:gd name="adj2" fmla="val 598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FD0C3C-A566-4867-B63C-FC431EB41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7" y="4478216"/>
            <a:ext cx="433388" cy="11969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发送端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07E0F6-C4EB-4710-BCDB-BAE1A4F3A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555" y="5240216"/>
            <a:ext cx="1093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>
                <a:latin typeface="Times New Roman" panose="02020603050405020304" pitchFamily="18" charset="0"/>
              </a:rPr>
              <a:t>频带信号</a:t>
            </a:r>
          </a:p>
        </p:txBody>
      </p:sp>
      <p:grpSp>
        <p:nvGrpSpPr>
          <p:cNvPr id="10" name="组合 483336">
            <a:extLst>
              <a:ext uri="{FF2B5EF4-FFF2-40B4-BE49-F238E27FC236}">
                <a16:creationId xmlns:a16="http://schemas.microsoft.com/office/drawing/2014/main" id="{7AF0E155-8F5F-4CEB-9F64-0E191B309B8B}"/>
              </a:ext>
            </a:extLst>
          </p:cNvPr>
          <p:cNvGrpSpPr>
            <a:grpSpLocks/>
          </p:cNvGrpSpPr>
          <p:nvPr/>
        </p:nvGrpSpPr>
        <p:grpSpPr bwMode="auto">
          <a:xfrm>
            <a:off x="4369655" y="3898779"/>
            <a:ext cx="431800" cy="935037"/>
            <a:chOff x="2744" y="1934"/>
            <a:chExt cx="363" cy="589"/>
          </a:xfrm>
        </p:grpSpPr>
        <p:sp>
          <p:nvSpPr>
            <p:cNvPr id="11" name="弧形 10">
              <a:extLst>
                <a:ext uri="{FF2B5EF4-FFF2-40B4-BE49-F238E27FC236}">
                  <a16:creationId xmlns:a16="http://schemas.microsoft.com/office/drawing/2014/main" id="{CC653496-5493-4CA4-87E9-3364433C5679}"/>
                </a:ext>
              </a:extLst>
            </p:cNvPr>
            <p:cNvSpPr/>
            <p:nvPr/>
          </p:nvSpPr>
          <p:spPr>
            <a:xfrm>
              <a:off x="2744" y="2104"/>
              <a:ext cx="91" cy="261"/>
            </a:xfrm>
            <a:prstGeom prst="arc">
              <a:avLst>
                <a:gd name="adj1" fmla="val 16200000"/>
                <a:gd name="adj2" fmla="val 5767243"/>
              </a:avLst>
            </a:prstGeom>
            <a:ln w="19050">
              <a:solidFill>
                <a:srgbClr val="5C2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2" name="弧形 11">
              <a:extLst>
                <a:ext uri="{FF2B5EF4-FFF2-40B4-BE49-F238E27FC236}">
                  <a16:creationId xmlns:a16="http://schemas.microsoft.com/office/drawing/2014/main" id="{AC06278A-7C9C-4AD8-A789-784468F8D681}"/>
                </a:ext>
              </a:extLst>
            </p:cNvPr>
            <p:cNvSpPr/>
            <p:nvPr/>
          </p:nvSpPr>
          <p:spPr>
            <a:xfrm>
              <a:off x="2835" y="2024"/>
              <a:ext cx="125" cy="409"/>
            </a:xfrm>
            <a:prstGeom prst="arc">
              <a:avLst>
                <a:gd name="adj1" fmla="val 16200000"/>
                <a:gd name="adj2" fmla="val 5767243"/>
              </a:avLst>
            </a:prstGeom>
            <a:ln w="19050">
              <a:solidFill>
                <a:srgbClr val="5C2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3" name="弧形 12">
              <a:extLst>
                <a:ext uri="{FF2B5EF4-FFF2-40B4-BE49-F238E27FC236}">
                  <a16:creationId xmlns:a16="http://schemas.microsoft.com/office/drawing/2014/main" id="{2AF2F6E0-6C1C-4575-A83F-0E5B335C31E2}"/>
                </a:ext>
              </a:extLst>
            </p:cNvPr>
            <p:cNvSpPr/>
            <p:nvPr/>
          </p:nvSpPr>
          <p:spPr>
            <a:xfrm>
              <a:off x="2897" y="1934"/>
              <a:ext cx="210" cy="589"/>
            </a:xfrm>
            <a:prstGeom prst="arc">
              <a:avLst>
                <a:gd name="adj1" fmla="val 16200000"/>
                <a:gd name="adj2" fmla="val 5767243"/>
              </a:avLst>
            </a:prstGeom>
            <a:ln w="19050">
              <a:solidFill>
                <a:srgbClr val="5C2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6B77CD7-9D9E-4BC9-9BD2-F49C57A52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5105" y="4246441"/>
            <a:ext cx="433387" cy="1196975"/>
          </a:xfrm>
          <a:prstGeom prst="rect">
            <a:avLst/>
          </a:prstGeom>
          <a:solidFill>
            <a:schemeClr val="hlink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接收端</a:t>
            </a:r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0F8D1272-A0EB-4AF4-88A8-D432D45CF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4342" y="4619504"/>
            <a:ext cx="936625" cy="360362"/>
          </a:xfrm>
          <a:prstGeom prst="rightArrow">
            <a:avLst>
              <a:gd name="adj1" fmla="val 50000"/>
              <a:gd name="adj2" fmla="val 649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7CFE6D3-B3C8-47B2-A616-2080DC330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30" y="5051304"/>
            <a:ext cx="143986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5E67B37-B10F-41FA-84D3-61ABF46CF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42" y="4332166"/>
            <a:ext cx="14065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543F9B1-966A-4C81-9A86-5B2CB1E55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792" y="4548066"/>
            <a:ext cx="136842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6866E80-BCE8-4D23-ACDB-AAA48C525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917" y="4475041"/>
            <a:ext cx="136842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1A0E90C-39D4-4715-84D2-1EBA1795C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942" y="4475041"/>
            <a:ext cx="1366838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201D6C9-8996-4A7E-81C2-5DB18A561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217" y="4548066"/>
            <a:ext cx="4333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调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68EE5F-A774-4946-A2D0-2A91E505F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1505" y="4373441"/>
            <a:ext cx="43338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解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调</a:t>
            </a:r>
          </a:p>
        </p:txBody>
      </p:sp>
    </p:spTree>
    <p:extLst>
      <p:ext uri="{BB962C8B-B14F-4D97-AF65-F5344CB8AC3E}">
        <p14:creationId xmlns:p14="http://schemas.microsoft.com/office/powerpoint/2010/main" val="79253703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/>
      <p:bldP spid="14" grpId="0" animBg="1"/>
      <p:bldP spid="21" grpId="0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405F1871-DDAC-4EEE-A99B-5B2C7255E2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ko-KR" sz="1400" dirty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2185205-67A7-476B-9595-C95D926E8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调制类型</a:t>
            </a:r>
            <a:endParaRPr lang="zh-CN" altLang="en-US" dirty="0"/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F20811A-547F-462C-BB57-EA39B20E5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503097" cy="1800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sz="2400" dirty="0"/>
              <a:t>脉冲调制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 eaLnBrk="1" hangingPunct="1">
              <a:spcAft>
                <a:spcPts val="600"/>
              </a:spcAft>
            </a:pPr>
            <a:r>
              <a:rPr lang="zh-CN" altLang="en-US" sz="2000" dirty="0"/>
              <a:t>将数据的</a:t>
            </a:r>
            <a:r>
              <a:rPr lang="en-US" altLang="zh-CN" sz="2000" dirty="0"/>
              <a:t>NRZ</a:t>
            </a:r>
            <a:r>
              <a:rPr lang="zh-CN" altLang="en-US" sz="2000" dirty="0"/>
              <a:t>码变换为更高频率的脉冲串，该脉冲串的脉冲波形参数受</a:t>
            </a:r>
            <a:r>
              <a:rPr lang="en-US" altLang="zh-CN" sz="2000" dirty="0"/>
              <a:t>NRZ</a:t>
            </a:r>
            <a:r>
              <a:rPr lang="zh-CN" altLang="en-US" sz="2000" dirty="0"/>
              <a:t>码的值</a:t>
            </a:r>
            <a:r>
              <a:rPr lang="en-US" altLang="zh-CN" sz="2000" dirty="0"/>
              <a:t>0</a:t>
            </a:r>
            <a:r>
              <a:rPr lang="zh-CN" altLang="en-US" sz="2000" dirty="0"/>
              <a:t>和</a:t>
            </a:r>
            <a:r>
              <a:rPr lang="en-US" altLang="zh-CN" sz="2000" dirty="0"/>
              <a:t>1</a:t>
            </a:r>
            <a:r>
              <a:rPr lang="zh-CN" altLang="en-US" sz="2000" dirty="0"/>
              <a:t>调制。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sz="2000" dirty="0"/>
              <a:t>主要的调制方式为频移键控</a:t>
            </a:r>
            <a:r>
              <a:rPr lang="en-US" altLang="zh-CN" sz="2000" dirty="0"/>
              <a:t>FSK</a:t>
            </a:r>
            <a:r>
              <a:rPr lang="zh-CN" altLang="en-US" sz="2000" dirty="0"/>
              <a:t>和相移键控</a:t>
            </a:r>
            <a:r>
              <a:rPr lang="en-US" altLang="zh-CN" sz="2000" dirty="0"/>
              <a:t>PSK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 eaLnBrk="1" hangingPunct="1">
              <a:spcAft>
                <a:spcPts val="600"/>
              </a:spcAft>
            </a:pPr>
            <a:endParaRPr lang="en-US" altLang="zh-CN" sz="2000" dirty="0"/>
          </a:p>
          <a:p>
            <a:pPr lvl="2" eaLnBrk="1" hangingPunct="1">
              <a:spcAft>
                <a:spcPts val="600"/>
              </a:spcAft>
            </a:pPr>
            <a:endParaRPr lang="zh-CN" altLang="en-US" sz="1600" dirty="0">
              <a:solidFill>
                <a:srgbClr val="08091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790494C-4CEF-4DD5-87F6-CACB9776D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483412"/>
            <a:ext cx="8575105" cy="590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zh-CN" altLang="en-US" sz="2400" dirty="0"/>
              <a:t>载波调制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914400" lvl="2" indent="0" eaLnBrk="1" hangingPunct="1">
              <a:spcAft>
                <a:spcPts val="600"/>
              </a:spcAft>
              <a:buNone/>
            </a:pPr>
            <a:endParaRPr lang="zh-CN" altLang="en-US" sz="1600" dirty="0">
              <a:solidFill>
                <a:srgbClr val="08091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71CA312-CF50-43F0-B37F-3FE176679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028543"/>
            <a:ext cx="8575105" cy="120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00"/>
                </a:solidFill>
              </a:rPr>
              <a:t>    </a:t>
            </a:r>
            <a:r>
              <a:rPr lang="zh-CN" altLang="en-US" sz="1800" dirty="0">
                <a:solidFill>
                  <a:srgbClr val="000000"/>
                </a:solidFill>
              </a:rPr>
              <a:t>信号与一个固定频率的波进行相互作用----</a:t>
            </a:r>
            <a:r>
              <a:rPr lang="zh-CN" altLang="en-US" b="1" dirty="0">
                <a:solidFill>
                  <a:srgbClr val="FF6600"/>
                </a:solidFill>
              </a:rPr>
              <a:t>加载</a:t>
            </a:r>
            <a:r>
              <a:rPr lang="zh-CN" altLang="en-US" sz="2800" dirty="0">
                <a:solidFill>
                  <a:srgbClr val="000000"/>
                </a:solidFill>
              </a:rPr>
              <a:t>  </a:t>
            </a:r>
            <a:r>
              <a:rPr lang="zh-CN" altLang="en-US" sz="1800" dirty="0">
                <a:solidFill>
                  <a:srgbClr val="000000"/>
                </a:solidFill>
                <a:sym typeface="Arial" panose="020B0604020202020204" pitchFamily="34" charset="0"/>
              </a:rPr>
              <a:t>这个固定频率的波----</a:t>
            </a:r>
            <a:r>
              <a:rPr lang="zh-CN" altLang="en-US" sz="2800" b="1" dirty="0">
                <a:solidFill>
                  <a:srgbClr val="FF6600"/>
                </a:solidFill>
                <a:sym typeface="Arial" panose="020B0604020202020204" pitchFamily="34" charset="0"/>
              </a:rPr>
              <a:t>载波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3200" dirty="0">
                <a:solidFill>
                  <a:srgbClr val="000000"/>
                </a:solidFill>
              </a:rPr>
              <a:t>  </a:t>
            </a:r>
            <a:r>
              <a:rPr lang="zh-CN" altLang="en-US" sz="1800" dirty="0">
                <a:solidFill>
                  <a:srgbClr val="000000"/>
                </a:solidFill>
              </a:rPr>
              <a:t>载波一般是正弦振荡信号</a:t>
            </a:r>
            <a:r>
              <a:rPr lang="zh-CN" altLang="en-US" sz="3200" dirty="0">
                <a:solidFill>
                  <a:srgbClr val="000000"/>
                </a:solidFill>
              </a:rPr>
              <a:t>    </a:t>
            </a:r>
            <a:r>
              <a:rPr lang="zh-CN" altLang="en-US" dirty="0">
                <a:solidFill>
                  <a:srgbClr val="000000"/>
                </a:solidFill>
              </a:rPr>
              <a:t>v(t)=Acos(</a:t>
            </a:r>
            <a:r>
              <a:rPr lang="zh-CN" altLang="en-US" dirty="0">
                <a:solidFill>
                  <a:srgbClr val="000000"/>
                </a:solidFill>
                <a:sym typeface="Arial" panose="020B0604020202020204" pitchFamily="34" charset="0"/>
              </a:rPr>
              <a:t>ω·t + φ)    其中ω＝2πf    </a:t>
            </a:r>
            <a:endParaRPr lang="zh-CN" altLang="en-US" sz="28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CB0D625-917C-475A-9634-FA7BF1E17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729" y="5589240"/>
            <a:ext cx="8030711" cy="48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 eaLnBrk="1" hangingPunct="1">
              <a:spcAft>
                <a:spcPts val="600"/>
              </a:spcAft>
            </a:pPr>
            <a:r>
              <a:rPr lang="zh-CN" altLang="en-US" sz="2000" dirty="0">
                <a:latin typeface="Arial" panose="020B0604020202020204" pitchFamily="34" charset="0"/>
              </a:rPr>
              <a:t>在</a:t>
            </a:r>
            <a:r>
              <a:rPr lang="en-US" altLang="zh-CN" sz="2000" dirty="0">
                <a:latin typeface="Arial" panose="020B0604020202020204" pitchFamily="34" charset="0"/>
              </a:rPr>
              <a:t>RFID</a:t>
            </a:r>
            <a:r>
              <a:rPr lang="zh-CN" altLang="en-US" sz="2000" dirty="0">
                <a:latin typeface="Arial" panose="020B0604020202020204" pitchFamily="34" charset="0"/>
              </a:rPr>
              <a:t>系统中，正弦载波还为无源电子标签提供能量。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2" eaLnBrk="1" hangingPunct="1">
              <a:spcAft>
                <a:spcPts val="600"/>
              </a:spcAft>
            </a:pPr>
            <a:endParaRPr lang="zh-CN" altLang="en-US" sz="1600" dirty="0">
              <a:solidFill>
                <a:srgbClr val="08091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22330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484353">
            <a:extLst>
              <a:ext uri="{FF2B5EF4-FFF2-40B4-BE49-F238E27FC236}">
                <a16:creationId xmlns:a16="http://schemas.microsoft.com/office/drawing/2014/main" id="{3B0C338A-A753-4B0C-87B6-F8A4C434083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042987" y="146844"/>
            <a:ext cx="7058025" cy="608012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载波调制解调方式</a:t>
            </a:r>
            <a:endParaRPr lang="zh-CN" altLang="en-US" sz="2800" b="0" dirty="0"/>
          </a:p>
        </p:txBody>
      </p:sp>
      <p:sp>
        <p:nvSpPr>
          <p:cNvPr id="484355" name="内容占位符 484354">
            <a:extLst>
              <a:ext uri="{FF2B5EF4-FFF2-40B4-BE49-F238E27FC236}">
                <a16:creationId xmlns:a16="http://schemas.microsoft.com/office/drawing/2014/main" id="{8A49E41F-CBC6-4AE2-8ED7-14EFDC9DC58E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259837" y="983185"/>
            <a:ext cx="7058025" cy="330678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b="1" dirty="0"/>
              <a:t>频移键控</a:t>
            </a:r>
            <a:r>
              <a:rPr lang="en-US" altLang="zh-CN" sz="2400" b="1" dirty="0"/>
              <a:t>: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FSK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(Frequency Shift Keying)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 altLang="zh-CN" sz="1200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b="1" dirty="0"/>
              <a:t>相移键控</a:t>
            </a:r>
            <a:r>
              <a:rPr lang="en-US" altLang="zh-CN" sz="2400" b="1" dirty="0"/>
              <a:t>: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PSK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(Phase Shift Key)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b="1" dirty="0"/>
              <a:t>幅移键控</a:t>
            </a:r>
            <a:r>
              <a:rPr lang="en-US" altLang="zh-CN" sz="2400" b="1" dirty="0"/>
              <a:t>: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(Amplitude Shift Keying 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E49018-C7D5-4EE9-A584-0D4DFB7EB1AE}"/>
              </a:ext>
            </a:extLst>
          </p:cNvPr>
          <p:cNvSpPr/>
          <p:nvPr/>
        </p:nvSpPr>
        <p:spPr>
          <a:xfrm>
            <a:off x="2483768" y="1711577"/>
            <a:ext cx="57228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defRPr/>
            </a:pPr>
            <a:r>
              <a:rPr lang="zh-CN" altLang="en-US" sz="2000" dirty="0">
                <a:cs typeface="Times New Roman" panose="02020603050405020304" pitchFamily="18" charset="0"/>
              </a:rPr>
              <a:t>载波信号的频率在多个频率间进行调制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CN" altLang="en-US" sz="2000" dirty="0">
                <a:cs typeface="Times New Roman" panose="02020603050405020304" pitchFamily="18" charset="0"/>
              </a:rPr>
              <a:t>其接收电路复杂，适合低频，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125KHz</a:t>
            </a:r>
            <a:r>
              <a:rPr lang="zh-CN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采用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C01EC3-3F9E-4963-9E60-0E7F2E48BE65}"/>
              </a:ext>
            </a:extLst>
          </p:cNvPr>
          <p:cNvSpPr/>
          <p:nvPr/>
        </p:nvSpPr>
        <p:spPr>
          <a:xfrm>
            <a:off x="3491880" y="3281846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cs typeface="Times New Roman" panose="02020603050405020304" pitchFamily="18" charset="0"/>
              </a:rPr>
              <a:t>载波信号的相位在多个值之间调制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54A6AC-C3ED-461B-B873-C9AA7DBC3994}"/>
              </a:ext>
            </a:extLst>
          </p:cNvPr>
          <p:cNvSpPr/>
          <p:nvPr/>
        </p:nvSpPr>
        <p:spPr>
          <a:xfrm>
            <a:off x="3275856" y="4544339"/>
            <a:ext cx="51413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cs typeface="Times New Roman" panose="02020603050405020304" pitchFamily="18" charset="0"/>
              </a:rPr>
              <a:t>载波信号的振幅在多个电平间进行调制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000" dirty="0">
                <a:cs typeface="Times New Roman" panose="02020603050405020304" pitchFamily="18" charset="0"/>
              </a:rPr>
              <a:t>要求进行大功率传输，但电路 结构简单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743E51-F7FB-438A-8457-786918318519}"/>
              </a:ext>
            </a:extLst>
          </p:cNvPr>
          <p:cNvSpPr/>
          <p:nvPr/>
        </p:nvSpPr>
        <p:spPr>
          <a:xfrm>
            <a:off x="1942033" y="5520872"/>
            <a:ext cx="53758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为简化射频标签设计并降低成本，多数射频识别系统采用</a:t>
            </a:r>
            <a:r>
              <a:rPr lang="en-US" altLang="zh-CN" sz="2000" b="1" u="sng" dirty="0">
                <a:solidFill>
                  <a:srgbClr val="FF0000"/>
                </a:solidFill>
              </a:rPr>
              <a:t>ASK</a:t>
            </a:r>
            <a:r>
              <a:rPr lang="zh-CN" altLang="en-US" sz="2000" b="1" u="sng" dirty="0">
                <a:solidFill>
                  <a:srgbClr val="FF0000"/>
                </a:solidFill>
              </a:rPr>
              <a:t>调制</a:t>
            </a:r>
            <a:r>
              <a:rPr lang="zh-CN" altLang="en-US" sz="2000" dirty="0"/>
              <a:t>方式。</a:t>
            </a:r>
          </a:p>
        </p:txBody>
      </p:sp>
    </p:spTree>
    <p:extLst>
      <p:ext uri="{BB962C8B-B14F-4D97-AF65-F5344CB8AC3E}">
        <p14:creationId xmlns:p14="http://schemas.microsoft.com/office/powerpoint/2010/main" val="427436976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uiExpand="1" build="p"/>
      <p:bldP spid="2" grpId="0"/>
      <p:bldP spid="3" grpId="0"/>
      <p:bldP spid="4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BA91A9A5-725B-4FBA-AF32-76CBE8C607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542309-9E3A-4265-B6E7-45641D8CD2B2}" type="slidenum">
              <a:rPr lang="en-US" altLang="ko-KR" sz="1400" smtClean="0"/>
              <a:pPr>
                <a:spcBef>
                  <a:spcPct val="0"/>
                </a:spcBef>
              </a:pPr>
              <a:t>37</a:t>
            </a:fld>
            <a:endParaRPr lang="en-US" altLang="ko-KR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4006056-8E6E-43B5-8065-024E16036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脉冲调制 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EF461A0-A996-4D8F-9FE2-461CAEC84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3" y="1196752"/>
            <a:ext cx="8640960" cy="468052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sz="2000" dirty="0"/>
              <a:t>脉冲调制是指将数据的</a:t>
            </a:r>
            <a:r>
              <a:rPr lang="en-US" altLang="zh-CN" sz="2000" dirty="0"/>
              <a:t>NRZ</a:t>
            </a:r>
            <a:r>
              <a:rPr lang="zh-CN" altLang="en-US" sz="2000" dirty="0"/>
              <a:t>码变换为更高频率的脉冲信号 ，该 脉冲信号 的波形参数受</a:t>
            </a:r>
            <a:r>
              <a:rPr lang="en-US" altLang="zh-CN" sz="2000" dirty="0"/>
              <a:t>NRZ</a:t>
            </a:r>
            <a:r>
              <a:rPr lang="zh-CN" altLang="en-US" sz="2000" dirty="0"/>
              <a:t>码的</a:t>
            </a:r>
            <a:r>
              <a:rPr lang="en-US" altLang="zh-CN" sz="2000" dirty="0"/>
              <a:t>0</a:t>
            </a:r>
            <a:r>
              <a:rPr lang="zh-CN" altLang="en-US" sz="2000" dirty="0"/>
              <a:t>和</a:t>
            </a:r>
            <a:r>
              <a:rPr lang="en-US" altLang="zh-CN" sz="2000" dirty="0"/>
              <a:t>1</a:t>
            </a:r>
            <a:r>
              <a:rPr lang="zh-CN" altLang="en-US" sz="2000" dirty="0"/>
              <a:t>调制</a:t>
            </a:r>
            <a:endParaRPr lang="en-US" altLang="zh-CN" sz="2000" dirty="0"/>
          </a:p>
          <a:p>
            <a:pPr marL="342900" lvl="1" indent="-342900" eaLnBrk="1" hangingPunct="1">
              <a:spcAft>
                <a:spcPts val="6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</a:pPr>
            <a:r>
              <a:rPr lang="zh-CN" altLang="en-US" sz="2000" dirty="0"/>
              <a:t>主要的调制方式有</a:t>
            </a:r>
            <a:r>
              <a:rPr lang="en-US" altLang="zh-CN" sz="2000" b="1" dirty="0"/>
              <a:t>FSK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PSK</a:t>
            </a:r>
            <a:endParaRPr lang="en-US" altLang="zh-CN" sz="2000" dirty="0"/>
          </a:p>
          <a:p>
            <a:pPr eaLnBrk="1" hangingPunct="1">
              <a:spcAft>
                <a:spcPts val="600"/>
              </a:spcAft>
            </a:pPr>
            <a:r>
              <a:rPr lang="en-US" altLang="zh-CN" sz="2400" b="1" dirty="0"/>
              <a:t>FSK</a:t>
            </a:r>
            <a:endParaRPr lang="en-US" altLang="zh-CN" sz="2400" dirty="0"/>
          </a:p>
          <a:p>
            <a:pPr lvl="1" eaLnBrk="1" hangingPunct="1">
              <a:spcAft>
                <a:spcPts val="600"/>
              </a:spcAft>
            </a:pPr>
            <a:r>
              <a:rPr lang="en-US" altLang="zh-CN" sz="2000" noProof="1">
                <a:solidFill>
                  <a:srgbClr val="08091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FSK调制方式用于频率低于135 kHz（射频载波频率为125 kHz）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sz="2000" noProof="1">
                <a:solidFill>
                  <a:srgbClr val="08091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主要用于阅读器中</a:t>
            </a:r>
            <a:endParaRPr lang="en-US" altLang="zh-CN" sz="2000" noProof="1">
              <a:solidFill>
                <a:srgbClr val="08091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Aft>
                <a:spcPts val="600"/>
              </a:spcAft>
            </a:pPr>
            <a:endParaRPr lang="en-US" altLang="zh-CN" sz="2000" noProof="1">
              <a:solidFill>
                <a:srgbClr val="08091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1" indent="-342900" eaLnBrk="1" hangingPunct="1">
              <a:spcAft>
                <a:spcPts val="6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</a:pPr>
            <a:r>
              <a:rPr lang="en-US" altLang="zh-CN" b="1" dirty="0"/>
              <a:t>PSK</a:t>
            </a:r>
          </a:p>
          <a:p>
            <a:pPr marL="742950" lvl="2" indent="-342900" eaLnBrk="1" hangingPunct="1">
              <a:spcAft>
                <a:spcPts val="6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</a:pPr>
            <a:r>
              <a:rPr lang="en-US" altLang="zh-CN" b="1" dirty="0"/>
              <a:t>PSK1</a:t>
            </a:r>
            <a:r>
              <a:rPr lang="zh-CN" altLang="en-US" b="1" dirty="0"/>
              <a:t>：绝对码方式，</a:t>
            </a:r>
            <a:r>
              <a:rPr lang="en-US" altLang="zh-CN" b="1" dirty="0"/>
              <a:t>2PSK</a:t>
            </a:r>
          </a:p>
          <a:p>
            <a:pPr marL="742950" lvl="2" indent="-342900" eaLnBrk="1" hangingPunct="1">
              <a:spcAft>
                <a:spcPts val="6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</a:pPr>
            <a:r>
              <a:rPr lang="en-US" altLang="zh-CN" b="1" dirty="0"/>
              <a:t>PSK2</a:t>
            </a:r>
            <a:r>
              <a:rPr lang="zh-CN" altLang="en-US" b="1" dirty="0"/>
              <a:t>：相对码方式，</a:t>
            </a:r>
            <a:r>
              <a:rPr lang="en-US" altLang="zh-CN" b="1" dirty="0"/>
              <a:t>2DPSK</a:t>
            </a:r>
            <a:endParaRPr lang="en-US" altLang="zh-CN" dirty="0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A7A2D2B5-3784-400D-B3D9-E6B11909F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2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149487"/>
      </p:ext>
    </p:extLst>
  </p:cSld>
  <p:clrMapOvr>
    <a:masterClrMapping/>
  </p:clrMapOvr>
  <p:transition spd="slow"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BA91A9A5-725B-4FBA-AF32-76CBE8C607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542309-9E3A-4265-B6E7-45641D8CD2B2}" type="slidenum">
              <a:rPr lang="en-US" altLang="ko-KR" sz="1400" smtClean="0"/>
              <a:pPr>
                <a:spcBef>
                  <a:spcPct val="0"/>
                </a:spcBef>
              </a:pPr>
              <a:t>38</a:t>
            </a:fld>
            <a:endParaRPr lang="en-US" altLang="ko-KR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4006056-8E6E-43B5-8065-024E16036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FSK</a:t>
            </a:r>
            <a:r>
              <a:rPr lang="zh-CN" altLang="en-US" dirty="0"/>
              <a:t>调制 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A7A2D2B5-3784-400D-B3D9-E6B11909F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2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4F282DA-89A0-489D-9EEB-0EF15BEBE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7442"/>
            <a:ext cx="19383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 dirty="0"/>
              <a:t>FSK</a:t>
            </a:r>
            <a:r>
              <a:rPr lang="zh-CN" altLang="en-US" sz="2000" dirty="0"/>
              <a:t>实现的原理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053838"/>
            <a:ext cx="6236741" cy="1933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442089"/>
            <a:ext cx="6608638" cy="1626864"/>
          </a:xfrm>
          <a:prstGeom prst="rect">
            <a:avLst/>
          </a:prstGeom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A0E1672A-4967-4FE0-8D6A-8D657A4B8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22011"/>
            <a:ext cx="221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宋体" panose="02010600030101010101" pitchFamily="2" charset="-122"/>
              </a:rPr>
              <a:t>FSK</a:t>
            </a:r>
            <a:r>
              <a:rPr lang="zh-CN" altLang="en-US" sz="2000" dirty="0">
                <a:latin typeface="宋体" panose="02010600030101010101" pitchFamily="2" charset="-122"/>
              </a:rPr>
              <a:t>脉冲调制波形 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AA80CAA-B584-464B-BD06-96382CB8F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8" y="3277199"/>
            <a:ext cx="8510588" cy="8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sym typeface="Arial" panose="020B0604020202020204" pitchFamily="34" charset="0"/>
              </a:rPr>
              <a:t>利用</a:t>
            </a:r>
            <a:r>
              <a:rPr lang="zh-CN" altLang="en-US" sz="1600" dirty="0">
                <a:solidFill>
                  <a:srgbClr val="000000"/>
                </a:solidFill>
              </a:rPr>
              <a:t>载波的</a:t>
            </a:r>
            <a:r>
              <a:rPr lang="zh-CN" altLang="en-US" sz="1800" b="1" dirty="0">
                <a:solidFill>
                  <a:srgbClr val="000000"/>
                </a:solidFill>
                <a:highlight>
                  <a:srgbClr val="FFFF00"/>
                </a:highlight>
              </a:rPr>
              <a:t>频率</a:t>
            </a:r>
            <a:r>
              <a:rPr lang="zh-CN" altLang="en-US" sz="1600" dirty="0">
                <a:solidFill>
                  <a:srgbClr val="000000"/>
                </a:solidFill>
              </a:rPr>
              <a:t>变化来传递数字信息，是对载波的频率进行键控。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1600" dirty="0">
                <a:solidFill>
                  <a:srgbClr val="000000"/>
                </a:solidFill>
              </a:rPr>
              <a:t>      二进制频移键控载波的频率只有两种变化状态，在f1和f2两个频率点变化，分别对应1和0。  </a:t>
            </a:r>
            <a:r>
              <a:rPr lang="zh-CN" altLang="en-US" dirty="0">
                <a:solidFill>
                  <a:srgbClr val="000000"/>
                </a:solidFill>
                <a:sym typeface="Arial" panose="020B0604020202020204" pitchFamily="34" charset="0"/>
              </a:rPr>
              <a:t>                                                                                         </a:t>
            </a:r>
            <a:endParaRPr lang="zh-CN" altLang="en-US" sz="14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0464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F3E42B5C-C200-4834-AC2B-DA5280C5F7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848A392-B056-4076-BDF2-1C6CDC7FE5F1}" type="slidenum">
              <a:rPr lang="en-US" altLang="ko-KR" sz="1400" smtClean="0"/>
              <a:pPr>
                <a:spcBef>
                  <a:spcPct val="0"/>
                </a:spcBef>
              </a:pPr>
              <a:t>39</a:t>
            </a:fld>
            <a:endParaRPr lang="en-US" altLang="ko-KR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A43A4492-2C6D-406A-9E43-AFE014650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FSK</a:t>
            </a:r>
            <a:r>
              <a:rPr lang="zh-CN" altLang="en-US" b="1" dirty="0">
                <a:solidFill>
                  <a:srgbClr val="FF0000"/>
                </a:solidFill>
              </a:rPr>
              <a:t>实例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75053AF0-E5E8-4222-8B59-16081E0AA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3568" y="1340768"/>
            <a:ext cx="6611938" cy="608011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e5551</a:t>
            </a:r>
            <a:r>
              <a:rPr lang="zh-CN" altLang="zh-CN" sz="2400" dirty="0"/>
              <a:t>芯片的</a:t>
            </a:r>
            <a:r>
              <a:rPr lang="en-US" altLang="zh-CN" sz="2400" dirty="0"/>
              <a:t>4</a:t>
            </a:r>
            <a:r>
              <a:rPr lang="zh-CN" altLang="zh-CN" sz="2400" dirty="0"/>
              <a:t>种</a:t>
            </a:r>
            <a:r>
              <a:rPr lang="en-US" altLang="zh-CN" sz="2400" dirty="0"/>
              <a:t>FSK</a:t>
            </a:r>
            <a:r>
              <a:rPr lang="zh-CN" altLang="zh-CN" sz="2400" dirty="0"/>
              <a:t>模式</a:t>
            </a:r>
            <a:r>
              <a:rPr lang="zh-CN" altLang="en-US" sz="2400" dirty="0"/>
              <a:t>	</a:t>
            </a:r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AEF3AE61-5BDC-4916-8697-1A76E418A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2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2774" name="Rectangle 5">
            <a:extLst>
              <a:ext uri="{FF2B5EF4-FFF2-40B4-BE49-F238E27FC236}">
                <a16:creationId xmlns:a16="http://schemas.microsoft.com/office/drawing/2014/main" id="{B6263E05-C5C1-4477-BBC8-0CBD5FC2F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2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2775" name="Rectangle 6">
            <a:extLst>
              <a:ext uri="{FF2B5EF4-FFF2-40B4-BE49-F238E27FC236}">
                <a16:creationId xmlns:a16="http://schemas.microsoft.com/office/drawing/2014/main" id="{DE5734CA-E74D-4F66-8D09-7B4A81F42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2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graphicFrame>
        <p:nvGraphicFramePr>
          <p:cNvPr id="32776" name="对象 1">
            <a:extLst>
              <a:ext uri="{FF2B5EF4-FFF2-40B4-BE49-F238E27FC236}">
                <a16:creationId xmlns:a16="http://schemas.microsoft.com/office/drawing/2014/main" id="{0907EE05-40B0-48E3-912B-CD054F8CF0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857738"/>
              </p:ext>
            </p:extLst>
          </p:nvPr>
        </p:nvGraphicFramePr>
        <p:xfrm>
          <a:off x="1619672" y="2394622"/>
          <a:ext cx="6374618" cy="3600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5" name="文档" r:id="rId3" imgW="2378165" imgH="1136742" progId="Word.Document.12">
                  <p:embed/>
                </p:oleObj>
              </mc:Choice>
              <mc:Fallback>
                <p:oleObj name="文档" r:id="rId3" imgW="2378165" imgH="1136742" progId="Word.Document.12">
                  <p:embed/>
                  <p:pic>
                    <p:nvPicPr>
                      <p:cNvPr id="32776" name="对象 1">
                        <a:extLst>
                          <a:ext uri="{FF2B5EF4-FFF2-40B4-BE49-F238E27FC236}">
                            <a16:creationId xmlns:a16="http://schemas.microsoft.com/office/drawing/2014/main" id="{0907EE05-40B0-48E3-912B-CD054F8CF0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394622"/>
                        <a:ext cx="6374618" cy="3600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0591029"/>
      </p:ext>
    </p:extLst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397313">
            <a:extLst>
              <a:ext uri="{FF2B5EF4-FFF2-40B4-BE49-F238E27FC236}">
                <a16:creationId xmlns:a16="http://schemas.microsoft.com/office/drawing/2014/main" id="{A1A67001-D9D9-4D61-A8A0-83A3B28FEA2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信道的特性</a:t>
            </a:r>
          </a:p>
        </p:txBody>
      </p:sp>
      <p:sp>
        <p:nvSpPr>
          <p:cNvPr id="11267" name="文本占位符 397314">
            <a:extLst>
              <a:ext uri="{FF2B5EF4-FFF2-40B4-BE49-F238E27FC236}">
                <a16:creationId xmlns:a16="http://schemas.microsoft.com/office/drawing/2014/main" id="{AB811CBA-8D62-4092-848C-C939D74AA6DF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323751" y="1052736"/>
            <a:ext cx="8496498" cy="5256584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dirty="0">
                <a:solidFill>
                  <a:srgbClr val="3C3C3C"/>
                </a:solidFill>
              </a:rPr>
              <a:t>对于无线传输，发送和接收是通过天线完成的。</a:t>
            </a:r>
            <a:endParaRPr lang="en-US" altLang="zh-CN" sz="2400" dirty="0">
              <a:solidFill>
                <a:srgbClr val="3C3C3C"/>
              </a:solidFill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solidFill>
                  <a:srgbClr val="3C3C3C"/>
                </a:solidFill>
              </a:rPr>
              <a:t>发送天线向介质辐射出电磁能量</a:t>
            </a:r>
            <a:endParaRPr lang="en-US" altLang="zh-CN" sz="2000" dirty="0">
              <a:solidFill>
                <a:srgbClr val="3C3C3C"/>
              </a:solidFill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solidFill>
                  <a:srgbClr val="3C3C3C"/>
                </a:solidFill>
              </a:rPr>
              <a:t>而接收天线从周围介质中检出电磁波。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>
                <a:solidFill>
                  <a:srgbClr val="080910"/>
                </a:solidFill>
              </a:rPr>
              <a:t>传输损耗与失真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b="1" dirty="0">
                <a:solidFill>
                  <a:srgbClr val="080910"/>
                </a:solidFill>
              </a:rPr>
              <a:t>衰减</a:t>
            </a:r>
            <a:r>
              <a:rPr lang="zh-CN" altLang="en-US" sz="2000" dirty="0">
                <a:solidFill>
                  <a:srgbClr val="080910"/>
                </a:solidFill>
              </a:rPr>
              <a:t>：对于无线信道，衰减和</a:t>
            </a:r>
            <a:r>
              <a:rPr lang="zh-CN" altLang="en-US" sz="2000" dirty="0">
                <a:solidFill>
                  <a:srgbClr val="FF0000"/>
                </a:solidFill>
              </a:rPr>
              <a:t>距离、空气成分和电波频率</a:t>
            </a:r>
            <a:r>
              <a:rPr lang="zh-CN" altLang="en-US" sz="2000" dirty="0">
                <a:solidFill>
                  <a:srgbClr val="080910"/>
                </a:solidFill>
              </a:rPr>
              <a:t>有关。</a:t>
            </a:r>
            <a:endParaRPr lang="en-US" altLang="zh-CN" sz="2000" dirty="0">
              <a:solidFill>
                <a:srgbClr val="080910"/>
              </a:solidFill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b="1" dirty="0">
                <a:solidFill>
                  <a:srgbClr val="080910"/>
                </a:solidFill>
              </a:rPr>
              <a:t>延迟变形</a:t>
            </a:r>
            <a:r>
              <a:rPr lang="zh-CN" altLang="en-US" sz="2000" dirty="0">
                <a:solidFill>
                  <a:srgbClr val="080910"/>
                </a:solidFill>
              </a:rPr>
              <a:t>：</a:t>
            </a:r>
            <a:endParaRPr lang="en-US" altLang="zh-CN" sz="2000" dirty="0">
              <a:solidFill>
                <a:srgbClr val="080910"/>
              </a:solidFill>
            </a:endParaRPr>
          </a:p>
          <a:p>
            <a:pPr lvl="2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1800" dirty="0">
                <a:solidFill>
                  <a:srgbClr val="080910"/>
                </a:solidFill>
              </a:rPr>
              <a:t>不同</a:t>
            </a:r>
            <a:r>
              <a:rPr lang="zh-CN" altLang="en-US" sz="1800" dirty="0">
                <a:solidFill>
                  <a:srgbClr val="FF0000"/>
                </a:solidFill>
              </a:rPr>
              <a:t>频率</a:t>
            </a:r>
            <a:r>
              <a:rPr lang="zh-CN" altLang="en-US" sz="1800" dirty="0">
                <a:solidFill>
                  <a:srgbClr val="080910"/>
                </a:solidFill>
              </a:rPr>
              <a:t>的成分在传输介质中</a:t>
            </a:r>
            <a:r>
              <a:rPr lang="zh-CN" altLang="en-US" sz="1800" dirty="0">
                <a:solidFill>
                  <a:srgbClr val="FF0000"/>
                </a:solidFill>
              </a:rPr>
              <a:t>传播速度</a:t>
            </a:r>
            <a:r>
              <a:rPr lang="zh-CN" altLang="en-US" sz="1800" dirty="0">
                <a:solidFill>
                  <a:srgbClr val="080910"/>
                </a:solidFill>
              </a:rPr>
              <a:t>不同而使信号变形的现象称为延迟变形。由于延迟变形，一个位元的信号成分可能</a:t>
            </a:r>
            <a:r>
              <a:rPr lang="zh-CN" altLang="en-US" sz="1800" dirty="0">
                <a:solidFill>
                  <a:srgbClr val="FF0000"/>
                </a:solidFill>
              </a:rPr>
              <a:t>溢出到</a:t>
            </a:r>
            <a:r>
              <a:rPr lang="zh-CN" altLang="en-US" sz="1800" dirty="0">
                <a:solidFill>
                  <a:srgbClr val="080910"/>
                </a:solidFill>
              </a:rPr>
              <a:t>其他位元，从而引起串扰。</a:t>
            </a:r>
            <a:endParaRPr lang="en-US" altLang="zh-CN" sz="1800" dirty="0">
              <a:solidFill>
                <a:srgbClr val="080910"/>
              </a:solidFill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b="1" dirty="0">
                <a:solidFill>
                  <a:srgbClr val="080910"/>
                </a:solidFill>
              </a:rPr>
              <a:t>噪声</a:t>
            </a:r>
            <a:r>
              <a:rPr lang="zh-CN" altLang="en-US" sz="2000" dirty="0">
                <a:solidFill>
                  <a:srgbClr val="080910"/>
                </a:solidFill>
              </a:rPr>
              <a:t>：在信号传输过程中，经常遇到的干扰是噪声。</a:t>
            </a:r>
            <a:endParaRPr lang="en-US" altLang="zh-CN" sz="2000" dirty="0">
              <a:solidFill>
                <a:srgbClr val="080910"/>
              </a:solidFill>
            </a:endParaRPr>
          </a:p>
          <a:p>
            <a:pPr lvl="2" eaLnBrk="1" hangingPunct="1">
              <a:spcBef>
                <a:spcPts val="60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3C3C3C"/>
                </a:solidFill>
              </a:rPr>
              <a:t>白噪声，热噪声</a:t>
            </a:r>
            <a:endParaRPr lang="en-US" altLang="zh-CN" dirty="0">
              <a:solidFill>
                <a:srgbClr val="3C3C3C"/>
              </a:solidFill>
            </a:endParaRPr>
          </a:p>
          <a:p>
            <a:pPr lvl="2" eaLnBrk="1" hangingPunct="1">
              <a:spcBef>
                <a:spcPts val="60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3C3C3C"/>
                </a:solidFill>
              </a:rPr>
              <a:t>脉冲噪声：突发性的</a:t>
            </a:r>
          </a:p>
        </p:txBody>
      </p:sp>
    </p:spTree>
  </p:cSld>
  <p:clrMapOvr>
    <a:masterClrMapping/>
  </p:clrMapOvr>
  <p:transition spd="slow"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A46822AE-5DB8-42F3-B73C-66DC99141F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4BE4CA4-2AA8-4286-9E71-88B8EAD79026}" type="slidenum">
              <a:rPr lang="en-US" altLang="ko-KR" sz="1400" smtClean="0"/>
              <a:pPr>
                <a:spcBef>
                  <a:spcPct val="0"/>
                </a:spcBef>
              </a:pPr>
              <a:t>40</a:t>
            </a:fld>
            <a:endParaRPr lang="en-US" altLang="ko-KR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4318328-1775-4AB8-923D-E37659925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PSK</a:t>
            </a:r>
            <a:r>
              <a:rPr lang="zh-CN" altLang="en-US" dirty="0"/>
              <a:t>调制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7E38830-49B4-4A1B-A214-D35143DC4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8443" y="981522"/>
            <a:ext cx="8647113" cy="215398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PSK1</a:t>
            </a:r>
            <a:r>
              <a:rPr lang="zh-CN" altLang="en-US" sz="2400" dirty="0"/>
              <a:t>和</a:t>
            </a:r>
            <a:r>
              <a:rPr lang="en-US" altLang="zh-CN" sz="2400" dirty="0"/>
              <a:t>PSK2  </a:t>
            </a:r>
            <a:endParaRPr lang="zh-CN" altLang="en-US" sz="2400" dirty="0"/>
          </a:p>
        </p:txBody>
      </p:sp>
      <p:sp>
        <p:nvSpPr>
          <p:cNvPr id="33799" name="Rectangle 6">
            <a:extLst>
              <a:ext uri="{FF2B5EF4-FFF2-40B4-BE49-F238E27FC236}">
                <a16:creationId xmlns:a16="http://schemas.microsoft.com/office/drawing/2014/main" id="{CF89954F-B399-4052-9D57-B1F1EC5B3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419" y="1113259"/>
            <a:ext cx="6259137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zh-CN" sz="1800" dirty="0"/>
              <a:t>  PSK1</a:t>
            </a:r>
            <a:r>
              <a:rPr lang="zh-CN" altLang="en-US" sz="1800" dirty="0"/>
              <a:t>调制时，若在数据位的起始处出现上升沿或下降沿（即出现</a:t>
            </a:r>
            <a:r>
              <a:rPr lang="en-US" altLang="zh-CN" sz="1800" dirty="0"/>
              <a:t>1</a:t>
            </a:r>
            <a:r>
              <a:rPr lang="zh-CN" altLang="en-US" sz="1800" dirty="0"/>
              <a:t>，</a:t>
            </a:r>
            <a:r>
              <a:rPr lang="en-US" altLang="zh-CN" sz="1800" dirty="0"/>
              <a:t>0</a:t>
            </a:r>
            <a:r>
              <a:rPr lang="zh-CN" altLang="en-US" sz="1800" dirty="0"/>
              <a:t>或</a:t>
            </a:r>
            <a:r>
              <a:rPr lang="en-US" altLang="zh-CN" sz="1800" dirty="0"/>
              <a:t>0</a:t>
            </a:r>
            <a:r>
              <a:rPr lang="zh-CN" altLang="en-US" sz="1800" dirty="0"/>
              <a:t>，</a:t>
            </a:r>
            <a:r>
              <a:rPr lang="en-US" altLang="zh-CN" sz="1800" dirty="0"/>
              <a:t>1</a:t>
            </a:r>
            <a:r>
              <a:rPr lang="zh-CN" altLang="en-US" sz="1800" dirty="0"/>
              <a:t>交替），则相位将于位起始处跳变</a:t>
            </a:r>
            <a:r>
              <a:rPr lang="en-US" altLang="zh-CN" sz="1800" dirty="0"/>
              <a:t>180°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1800" dirty="0"/>
              <a:t>  PSK2</a:t>
            </a:r>
            <a:r>
              <a:rPr lang="zh-CN" altLang="en-US" sz="1800" dirty="0"/>
              <a:t>调制时，相位在数据位为</a:t>
            </a:r>
            <a:r>
              <a:rPr lang="en-US" altLang="zh-CN" sz="1800" dirty="0"/>
              <a:t>1</a:t>
            </a:r>
            <a:r>
              <a:rPr lang="zh-CN" altLang="en-US" sz="1800" dirty="0"/>
              <a:t>时从位起始处跳变</a:t>
            </a:r>
            <a:r>
              <a:rPr lang="en-US" altLang="zh-CN" sz="1800" dirty="0"/>
              <a:t>180°</a:t>
            </a:r>
            <a:r>
              <a:rPr lang="zh-CN" altLang="en-US" sz="1800" dirty="0"/>
              <a:t>，在数据位为</a:t>
            </a:r>
            <a:r>
              <a:rPr lang="en-US" altLang="zh-CN" sz="1800" dirty="0"/>
              <a:t>0</a:t>
            </a:r>
            <a:r>
              <a:rPr lang="zh-CN" altLang="en-US" sz="1800" dirty="0"/>
              <a:t>时则相位不变，使用较少。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4223DD-50DE-48BB-976D-A176989AD777}"/>
              </a:ext>
            </a:extLst>
          </p:cNvPr>
          <p:cNvSpPr/>
          <p:nvPr/>
        </p:nvSpPr>
        <p:spPr>
          <a:xfrm>
            <a:off x="798477" y="5754988"/>
            <a:ext cx="8345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</a:rPr>
              <a:t>PSK具有较高的频带利用率，在误码率、信号平均功率等方面比ASK性能更好</a:t>
            </a:r>
            <a:endParaRPr lang="zh-CN" altLang="en-US" sz="180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BE26D399-3E38-4569-B176-7D6CA003A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" y="4114974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2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CE106945-04F0-4236-ADD0-D50E13B584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612566"/>
              </p:ext>
            </p:extLst>
          </p:nvPr>
        </p:nvGraphicFramePr>
        <p:xfrm>
          <a:off x="107504" y="3068960"/>
          <a:ext cx="8718426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3" name="图片" r:id="rId3" imgW="3031664" imgH="1075918" progId="Word.Picture.8">
                  <p:embed/>
                </p:oleObj>
              </mc:Choice>
              <mc:Fallback>
                <p:oleObj name="图片" r:id="rId3" imgW="3031664" imgH="1075918" progId="Word.Picture.8">
                  <p:embed/>
                  <p:pic>
                    <p:nvPicPr>
                      <p:cNvPr id="33798" name="Object 4">
                        <a:extLst>
                          <a:ext uri="{FF2B5EF4-FFF2-40B4-BE49-F238E27FC236}">
                            <a16:creationId xmlns:a16="http://schemas.microsoft.com/office/drawing/2014/main" id="{77B831EA-83E4-4B00-B65C-C74DE01E93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068960"/>
                        <a:ext cx="8718426" cy="2520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下箭头 2">
            <a:extLst>
              <a:ext uri="{FF2B5EF4-FFF2-40B4-BE49-F238E27FC236}">
                <a16:creationId xmlns:a16="http://schemas.microsoft.com/office/drawing/2014/main" id="{DFC709A3-F493-42BB-96A9-C12685B9B17B}"/>
              </a:ext>
            </a:extLst>
          </p:cNvPr>
          <p:cNvSpPr/>
          <p:nvPr/>
        </p:nvSpPr>
        <p:spPr>
          <a:xfrm>
            <a:off x="5076057" y="2687782"/>
            <a:ext cx="144016" cy="50283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下箭头 9">
            <a:extLst>
              <a:ext uri="{FF2B5EF4-FFF2-40B4-BE49-F238E27FC236}">
                <a16:creationId xmlns:a16="http://schemas.microsoft.com/office/drawing/2014/main" id="{2E9687AD-3F27-46D2-814B-70F3B50A5937}"/>
              </a:ext>
            </a:extLst>
          </p:cNvPr>
          <p:cNvSpPr/>
          <p:nvPr/>
        </p:nvSpPr>
        <p:spPr>
          <a:xfrm flipV="1">
            <a:off x="6615977" y="4429489"/>
            <a:ext cx="193729" cy="3421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0">
            <a:extLst>
              <a:ext uri="{FF2B5EF4-FFF2-40B4-BE49-F238E27FC236}">
                <a16:creationId xmlns:a16="http://schemas.microsoft.com/office/drawing/2014/main" id="{202A25C2-BCCC-46C6-A52C-7E94D4069B99}"/>
              </a:ext>
            </a:extLst>
          </p:cNvPr>
          <p:cNvSpPr/>
          <p:nvPr/>
        </p:nvSpPr>
        <p:spPr>
          <a:xfrm flipV="1">
            <a:off x="3563888" y="4544504"/>
            <a:ext cx="193729" cy="343907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85666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  <p:bldP spid="15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6C7D07A7-96F8-4831-993F-3153146252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07CF87E-3AE4-45A3-B0AD-F6DCE7B0F62C}" type="slidenum">
              <a:rPr lang="en-US" altLang="ko-KR" sz="1400" smtClean="0"/>
              <a:pPr>
                <a:spcBef>
                  <a:spcPct val="0"/>
                </a:spcBef>
              </a:pPr>
              <a:t>41</a:t>
            </a:fld>
            <a:endParaRPr lang="en-US" altLang="ko-KR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09B385D-3A6C-4EEE-9E0F-F8AD602BD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PSK</a:t>
            </a:r>
            <a:r>
              <a:rPr lang="zh-CN" altLang="en-US" dirty="0"/>
              <a:t>调制电路 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1E66D86C-B548-497C-A9D3-34A709D8D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2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graphicFrame>
        <p:nvGraphicFramePr>
          <p:cNvPr id="34822" name="Object 4">
            <a:extLst>
              <a:ext uri="{FF2B5EF4-FFF2-40B4-BE49-F238E27FC236}">
                <a16:creationId xmlns:a16="http://schemas.microsoft.com/office/drawing/2014/main" id="{C44562F2-E46E-46A9-B455-6C1CB7C2B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441538"/>
              </p:ext>
            </p:extLst>
          </p:nvPr>
        </p:nvGraphicFramePr>
        <p:xfrm>
          <a:off x="2537148" y="1220126"/>
          <a:ext cx="6427340" cy="2208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5" name="图片" r:id="rId3" imgW="4099395" imgH="1190025" progId="Word.Picture.8">
                  <p:embed/>
                </p:oleObj>
              </mc:Choice>
              <mc:Fallback>
                <p:oleObj name="图片" r:id="rId3" imgW="4099395" imgH="1190025" progId="Word.Picture.8">
                  <p:embed/>
                  <p:pic>
                    <p:nvPicPr>
                      <p:cNvPr id="34822" name="Object 4">
                        <a:extLst>
                          <a:ext uri="{FF2B5EF4-FFF2-40B4-BE49-F238E27FC236}">
                            <a16:creationId xmlns:a16="http://schemas.microsoft.com/office/drawing/2014/main" id="{C44562F2-E46E-46A9-B455-6C1CB7C2B8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148" y="1220126"/>
                        <a:ext cx="6427340" cy="2208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6">
            <a:extLst>
              <a:ext uri="{FF2B5EF4-FFF2-40B4-BE49-F238E27FC236}">
                <a16:creationId xmlns:a16="http://schemas.microsoft.com/office/drawing/2014/main" id="{AC870BA5-0D06-4AE5-86D8-BB7B8DB35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140" y="1021690"/>
            <a:ext cx="2554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>
                <a:latin typeface="굴림" panose="020B0600000101010101" pitchFamily="34" charset="-127"/>
              </a:rPr>
              <a:t>选择相位法电路框图</a:t>
            </a:r>
            <a:r>
              <a:rPr lang="zh-CN" altLang="en-US" sz="200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</a:p>
        </p:txBody>
      </p:sp>
      <p:pic>
        <p:nvPicPr>
          <p:cNvPr id="8" name="Picture 4" descr="3t25">
            <a:extLst>
              <a:ext uri="{FF2B5EF4-FFF2-40B4-BE49-F238E27FC236}">
                <a16:creationId xmlns:a16="http://schemas.microsoft.com/office/drawing/2014/main" id="{130C4253-4DDC-4EF9-8ABC-54907E992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796" y="4279767"/>
            <a:ext cx="6984776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AFE3FC7D-EAE7-49ED-88AA-8A41437F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4" y="3848762"/>
            <a:ext cx="287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2000" dirty="0">
                <a:latin typeface="굴림" panose="020B0600000101010101" pitchFamily="34" charset="-127"/>
                <a:ea typeface="굴림" panose="020B0600000101010101" pitchFamily="34" charset="-127"/>
              </a:rPr>
              <a:t>绝对码与相对码转换</a:t>
            </a:r>
            <a:endParaRPr lang="zh-CN" altLang="en-US" sz="2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6255ED2C-9F1F-4131-9A2A-8C9A80D6F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04" y="6006775"/>
            <a:ext cx="74164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9875" latinLnBrk="1">
              <a:spcBef>
                <a:spcPct val="20000"/>
              </a:spcBef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600" dirty="0">
                <a:latin typeface="굴림" panose="020B0600000101010101" pitchFamily="34" charset="-127"/>
                <a:ea typeface="굴림" panose="020B0600000101010101" pitchFamily="34" charset="-127"/>
              </a:rPr>
              <a:t> (a) </a:t>
            </a:r>
            <a:r>
              <a:rPr lang="zh-CN" altLang="en-US" sz="1600" dirty="0">
                <a:ea typeface="굴림" panose="020B0600000101010101" pitchFamily="34" charset="-127"/>
              </a:rPr>
              <a:t>绝对码转换为相对码</a:t>
            </a:r>
            <a:r>
              <a:rPr lang="zh-CN" altLang="en-US" sz="1600" dirty="0">
                <a:latin typeface="굴림" panose="020B0600000101010101" pitchFamily="34" charset="-127"/>
                <a:ea typeface="굴림" panose="020B0600000101010101" pitchFamily="34" charset="-127"/>
              </a:rPr>
              <a:t>                             </a:t>
            </a:r>
            <a:r>
              <a:rPr lang="en-US" altLang="zh-CN" sz="1600" dirty="0">
                <a:latin typeface="굴림" panose="020B0600000101010101" pitchFamily="34" charset="-127"/>
                <a:ea typeface="굴림" panose="020B0600000101010101" pitchFamily="34" charset="-127"/>
              </a:rPr>
              <a:t>(b) </a:t>
            </a:r>
            <a:r>
              <a:rPr lang="zh-CN" altLang="en-US" sz="1600" dirty="0">
                <a:ea typeface="굴림" panose="020B0600000101010101" pitchFamily="34" charset="-127"/>
              </a:rPr>
              <a:t>将相对码转换为绝对码</a:t>
            </a:r>
            <a:endParaRPr lang="zh-CN" altLang="en-US" sz="16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518169"/>
      </p:ext>
    </p:extLst>
  </p:cSld>
  <p:clrMapOvr>
    <a:masterClrMapping/>
  </p:clrMapOvr>
  <p:transition spd="slow"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441345">
            <a:extLst>
              <a:ext uri="{FF2B5EF4-FFF2-40B4-BE49-F238E27FC236}">
                <a16:creationId xmlns:a16="http://schemas.microsoft.com/office/drawing/2014/main" id="{4CC12AF8-8377-464C-8126-A78B90086DA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chemeClr val="tx1"/>
                </a:solidFill>
              </a:rPr>
              <a:t>5. </a:t>
            </a:r>
            <a:r>
              <a:rPr lang="zh-CN" altLang="en-US">
                <a:solidFill>
                  <a:schemeClr val="tx1"/>
                </a:solidFill>
              </a:rPr>
              <a:t>副载波调制</a:t>
            </a:r>
          </a:p>
        </p:txBody>
      </p:sp>
      <p:sp>
        <p:nvSpPr>
          <p:cNvPr id="49155" name="文本占位符 441346">
            <a:extLst>
              <a:ext uri="{FF2B5EF4-FFF2-40B4-BE49-F238E27FC236}">
                <a16:creationId xmlns:a16="http://schemas.microsoft.com/office/drawing/2014/main" id="{35504235-742B-4361-A9FD-C76476F3CED6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179512" y="1128800"/>
            <a:ext cx="8712200" cy="1368152"/>
          </a:xfrm>
        </p:spPr>
        <p:txBody>
          <a:bodyPr/>
          <a:lstStyle/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副载波是相对于主载波而言的。</a:t>
            </a:r>
            <a:endParaRPr lang="en-US" altLang="zh-CN" sz="2000" dirty="0"/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首先把信号调制在载波</a:t>
            </a:r>
            <a:r>
              <a:rPr lang="en-US" altLang="zh-CN" sz="2000" dirty="0"/>
              <a:t>1</a:t>
            </a:r>
            <a:r>
              <a:rPr lang="zh-CN" altLang="en-US" sz="2000" dirty="0"/>
              <a:t>上，出于某种原因，决定对这个结果再进行一次调制，用这个结果去调制另外一个载波</a:t>
            </a:r>
            <a:r>
              <a:rPr lang="en-US" altLang="zh-CN" sz="2000" dirty="0"/>
              <a:t>2</a:t>
            </a:r>
            <a:r>
              <a:rPr lang="zh-CN" altLang="en-US" sz="2000" dirty="0"/>
              <a:t>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6D83E53-BCFE-449C-9263-A0B51E8B98FD}"/>
              </a:ext>
            </a:extLst>
          </p:cNvPr>
          <p:cNvSpPr/>
          <p:nvPr/>
        </p:nvSpPr>
        <p:spPr>
          <a:xfrm>
            <a:off x="467544" y="3969861"/>
            <a:ext cx="8208912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对于RFID系统来说，副载波调制方法主要用在6.78MHz  13.56MHz  27.125MHz的电感耦合中，而且是</a:t>
            </a:r>
            <a:r>
              <a:rPr lang="zh-CN" altLang="en-US" sz="2000" dirty="0">
                <a:solidFill>
                  <a:srgbClr val="000000"/>
                </a:solidFill>
                <a:highlight>
                  <a:srgbClr val="FFFF00"/>
                </a:highlight>
              </a:rPr>
              <a:t>电子标签到读写器方向</a:t>
            </a:r>
            <a:r>
              <a:rPr lang="zh-CN" altLang="en-US" sz="2000" dirty="0">
                <a:solidFill>
                  <a:srgbClr val="000000"/>
                </a:solidFill>
              </a:rPr>
              <a:t>的数据传输。</a:t>
            </a:r>
            <a:r>
              <a:rPr lang="zh-CN" altLang="en-US" sz="1800" dirty="0">
                <a:solidFill>
                  <a:srgbClr val="000000"/>
                </a:solidFill>
              </a:rPr>
              <a:t> </a:t>
            </a:r>
            <a:endParaRPr lang="zh-CN" altLang="en-US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9E402B-2D51-4E3F-A97A-517D533F3F76}"/>
              </a:ext>
            </a:extLst>
          </p:cNvPr>
          <p:cNvSpPr/>
          <p:nvPr/>
        </p:nvSpPr>
        <p:spPr>
          <a:xfrm>
            <a:off x="280349" y="2704776"/>
            <a:ext cx="78488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rgbClr val="080910"/>
                </a:solidFill>
              </a:rPr>
              <a:t>副载波频率是通过对载波的</a:t>
            </a:r>
            <a:r>
              <a:rPr lang="zh-CN" altLang="en-US" sz="2000" b="1" dirty="0">
                <a:solidFill>
                  <a:srgbClr val="FF0000"/>
                </a:solidFill>
              </a:rPr>
              <a:t>二进制</a:t>
            </a:r>
            <a:r>
              <a:rPr lang="zh-CN" altLang="en-US" sz="2000" dirty="0">
                <a:solidFill>
                  <a:srgbClr val="080910"/>
                </a:solidFill>
              </a:rPr>
              <a:t>分频产生的，如：</a:t>
            </a:r>
            <a:r>
              <a:rPr lang="en-US" altLang="zh-CN" sz="2000" dirty="0">
                <a:solidFill>
                  <a:srgbClr val="080910"/>
                </a:solidFill>
              </a:rPr>
              <a:t>13.56MHz </a:t>
            </a:r>
            <a:r>
              <a:rPr lang="zh-CN" altLang="en-US" sz="2000" dirty="0">
                <a:solidFill>
                  <a:srgbClr val="080910"/>
                </a:solidFill>
              </a:rPr>
              <a:t>的RFID系统，使用的副载波频率大多为</a:t>
            </a:r>
            <a:r>
              <a:rPr lang="zh-CN" altLang="en-US" sz="2000" b="1" dirty="0">
                <a:solidFill>
                  <a:srgbClr val="FF0000"/>
                </a:solidFill>
              </a:rPr>
              <a:t>847kHz</a:t>
            </a:r>
            <a:r>
              <a:rPr lang="en-US" altLang="zh-CN" sz="2000" dirty="0">
                <a:solidFill>
                  <a:srgbClr val="080910"/>
                </a:solidFill>
              </a:rPr>
              <a:t>(</a:t>
            </a:r>
            <a:r>
              <a:rPr lang="zh-CN" altLang="en-US" sz="2000" dirty="0">
                <a:solidFill>
                  <a:srgbClr val="080910"/>
                </a:solidFill>
              </a:rPr>
              <a:t>13.56 MHz</a:t>
            </a:r>
            <a:r>
              <a:rPr lang="en-US" altLang="zh-CN" sz="2000" dirty="0">
                <a:solidFill>
                  <a:srgbClr val="080910"/>
                </a:solidFill>
              </a:rPr>
              <a:t>/16)</a:t>
            </a:r>
            <a:r>
              <a:rPr lang="zh-CN" altLang="en-US" sz="2000" dirty="0">
                <a:solidFill>
                  <a:srgbClr val="080910"/>
                </a:solidFill>
              </a:rPr>
              <a:t>，424kHz </a:t>
            </a:r>
            <a:r>
              <a:rPr lang="en-US" altLang="zh-CN" sz="2000" dirty="0">
                <a:solidFill>
                  <a:srgbClr val="080910"/>
                </a:solidFill>
              </a:rPr>
              <a:t>(</a:t>
            </a:r>
            <a:r>
              <a:rPr lang="zh-CN" altLang="en-US" sz="2000" dirty="0">
                <a:solidFill>
                  <a:srgbClr val="080910"/>
                </a:solidFill>
              </a:rPr>
              <a:t>13.56 MHz</a:t>
            </a:r>
            <a:r>
              <a:rPr lang="en-US" altLang="zh-CN" sz="2000" dirty="0">
                <a:solidFill>
                  <a:srgbClr val="080910"/>
                </a:solidFill>
              </a:rPr>
              <a:t>/32)</a:t>
            </a:r>
            <a:r>
              <a:rPr lang="zh-CN" altLang="en-US" sz="2000" dirty="0">
                <a:solidFill>
                  <a:srgbClr val="080910"/>
                </a:solidFill>
              </a:rPr>
              <a:t>或212kHz </a:t>
            </a:r>
            <a:r>
              <a:rPr lang="en-US" altLang="zh-CN" sz="2000" dirty="0">
                <a:solidFill>
                  <a:srgbClr val="080910"/>
                </a:solidFill>
              </a:rPr>
              <a:t>(</a:t>
            </a:r>
            <a:r>
              <a:rPr lang="zh-CN" altLang="en-US" sz="2000" dirty="0">
                <a:solidFill>
                  <a:srgbClr val="080910"/>
                </a:solidFill>
              </a:rPr>
              <a:t>13.56 MHz</a:t>
            </a:r>
            <a:r>
              <a:rPr lang="en-US" altLang="zh-CN" sz="2000" dirty="0">
                <a:solidFill>
                  <a:srgbClr val="080910"/>
                </a:solidFill>
              </a:rPr>
              <a:t>/64)</a:t>
            </a:r>
            <a:r>
              <a:rPr lang="zh-CN" altLang="en-US" sz="2000" dirty="0">
                <a:solidFill>
                  <a:srgbClr val="080910"/>
                </a:solidFill>
              </a:rPr>
              <a:t> 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BBDB56-E981-4BBA-9E20-3FF64A2E081E}"/>
              </a:ext>
            </a:extLst>
          </p:cNvPr>
          <p:cNvSpPr/>
          <p:nvPr/>
        </p:nvSpPr>
        <p:spPr>
          <a:xfrm>
            <a:off x="1187624" y="5176533"/>
            <a:ext cx="6505005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标签将基带编码调制到低频率的副载波频率上，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再采用</a:t>
            </a:r>
            <a:r>
              <a:rPr lang="zh-CN" altLang="zh-CN" sz="2000" dirty="0">
                <a:solidFill>
                  <a:srgbClr val="000000"/>
                </a:solidFill>
              </a:rPr>
              <a:t>ASK</a:t>
            </a:r>
            <a:r>
              <a:rPr lang="zh-CN" altLang="en-US" sz="2000" dirty="0">
                <a:solidFill>
                  <a:srgbClr val="000000"/>
                </a:solidFill>
              </a:rPr>
              <a:t>、</a:t>
            </a:r>
            <a:r>
              <a:rPr lang="zh-CN" altLang="zh-CN" sz="2000" dirty="0">
                <a:solidFill>
                  <a:srgbClr val="000000"/>
                </a:solidFill>
              </a:rPr>
              <a:t>FSK</a:t>
            </a:r>
            <a:r>
              <a:rPr lang="zh-CN" altLang="en-US" sz="2000" dirty="0">
                <a:solidFill>
                  <a:srgbClr val="000000"/>
                </a:solidFill>
              </a:rPr>
              <a:t>或</a:t>
            </a:r>
            <a:r>
              <a:rPr lang="zh-CN" altLang="zh-CN" sz="2000" dirty="0">
                <a:solidFill>
                  <a:srgbClr val="000000"/>
                </a:solidFill>
              </a:rPr>
              <a:t>PSK</a:t>
            </a:r>
            <a:r>
              <a:rPr lang="zh-CN" altLang="en-US" sz="2000" dirty="0">
                <a:solidFill>
                  <a:srgbClr val="000000"/>
                </a:solidFill>
              </a:rPr>
              <a:t>对副载波进行二次调制。</a:t>
            </a:r>
          </a:p>
        </p:txBody>
      </p:sp>
    </p:spTree>
    <p:extLst>
      <p:ext uri="{BB962C8B-B14F-4D97-AF65-F5344CB8AC3E}">
        <p14:creationId xmlns:p14="http://schemas.microsoft.com/office/powerpoint/2010/main" val="767491444"/>
      </p:ext>
    </p:extLst>
  </p:cSld>
  <p:clrMapOvr>
    <a:masterClrMapping/>
  </p:clrMapOvr>
  <p:transition spd="slow"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2E232-6C37-4D85-8C16-AC2094EC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副载波调制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532F3-7CC7-4CC0-90DF-7A479638B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42" y="1080994"/>
            <a:ext cx="8647113" cy="791294"/>
          </a:xfrm>
        </p:spPr>
        <p:txBody>
          <a:bodyPr/>
          <a:lstStyle/>
          <a:p>
            <a:r>
              <a:rPr lang="zh-CN" altLang="en-US" sz="1800" kern="0" dirty="0">
                <a:solidFill>
                  <a:sysClr val="windowText" lastClr="000000"/>
                </a:solidFill>
                <a:latin typeface="楷体_GB2312" pitchFamily="1" charset="-122"/>
                <a:ea typeface="楷体_GB2312" pitchFamily="1" charset="-122"/>
              </a:rPr>
              <a:t>对于</a:t>
            </a:r>
            <a:r>
              <a:rPr lang="en-US" altLang="zh-CN" sz="1800" kern="0" dirty="0">
                <a:solidFill>
                  <a:sysClr val="windowText" lastClr="000000"/>
                </a:solidFill>
                <a:latin typeface="楷体_GB2312" pitchFamily="1" charset="-122"/>
                <a:ea typeface="楷体_GB2312" pitchFamily="1" charset="-122"/>
              </a:rPr>
              <a:t>13.56MHz</a:t>
            </a:r>
            <a:r>
              <a:rPr lang="zh-CN" altLang="en-US" sz="1800" kern="0" dirty="0">
                <a:solidFill>
                  <a:sysClr val="windowText" lastClr="000000"/>
                </a:solidFill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en-US" altLang="zh-CN" sz="1800" kern="0" dirty="0">
                <a:solidFill>
                  <a:sysClr val="windowText" lastClr="000000"/>
                </a:solidFill>
                <a:latin typeface="楷体_GB2312" pitchFamily="1" charset="-122"/>
                <a:ea typeface="楷体_GB2312" pitchFamily="1" charset="-122"/>
              </a:rPr>
              <a:t>RFID</a:t>
            </a:r>
            <a:r>
              <a:rPr lang="zh-CN" altLang="en-US" sz="1800" kern="0" dirty="0">
                <a:solidFill>
                  <a:sysClr val="windowText" lastClr="000000"/>
                </a:solidFill>
                <a:latin typeface="楷体_GB2312" pitchFamily="1" charset="-122"/>
                <a:ea typeface="楷体_GB2312" pitchFamily="1" charset="-122"/>
              </a:rPr>
              <a:t>系统，当副载波频率</a:t>
            </a:r>
            <a:r>
              <a:rPr lang="en-US" altLang="zh-CN" sz="1800" kern="0" dirty="0" err="1">
                <a:solidFill>
                  <a:sysClr val="windowText" lastClr="000000"/>
                </a:solidFill>
                <a:latin typeface="楷体_GB2312" pitchFamily="1" charset="-122"/>
                <a:ea typeface="楷体_GB2312" pitchFamily="1" charset="-122"/>
              </a:rPr>
              <a:t>fH</a:t>
            </a:r>
            <a:r>
              <a:rPr lang="en-US" altLang="zh-CN" sz="1800" kern="0" dirty="0">
                <a:solidFill>
                  <a:sysClr val="windowText" lastClr="000000"/>
                </a:solidFill>
                <a:latin typeface="楷体_GB2312" pitchFamily="1" charset="-122"/>
                <a:ea typeface="楷体_GB2312" pitchFamily="1" charset="-122"/>
              </a:rPr>
              <a:t>=212kHz</a:t>
            </a:r>
            <a:r>
              <a:rPr lang="zh-CN" altLang="en-US" sz="1800" kern="0" dirty="0">
                <a:solidFill>
                  <a:sysClr val="windowText" lastClr="000000"/>
                </a:solidFill>
                <a:latin typeface="楷体_GB2312" pitchFamily="1" charset="-122"/>
                <a:ea typeface="楷体_GB2312" pitchFamily="1" charset="-122"/>
              </a:rPr>
              <a:t>时，通过使用副载波调制在读写器发送频率的两侧相距副载波频率</a:t>
            </a:r>
            <a:r>
              <a:rPr lang="en-US" altLang="zh-CN" sz="1800" kern="0" dirty="0" err="1">
                <a:solidFill>
                  <a:sysClr val="windowText" lastClr="000000"/>
                </a:solidFill>
                <a:latin typeface="楷体_GB2312" pitchFamily="1" charset="-122"/>
                <a:ea typeface="楷体_GB2312" pitchFamily="1" charset="-122"/>
              </a:rPr>
              <a:t>fH</a:t>
            </a:r>
            <a:r>
              <a:rPr lang="zh-CN" altLang="en-US" sz="1800" kern="0" dirty="0">
                <a:solidFill>
                  <a:sysClr val="windowText" lastClr="000000"/>
                </a:solidFill>
                <a:latin typeface="楷体_GB2312" pitchFamily="1" charset="-122"/>
                <a:ea typeface="楷体_GB2312" pitchFamily="1" charset="-122"/>
              </a:rPr>
              <a:t>处产生</a:t>
            </a:r>
            <a:r>
              <a:rPr lang="en-US" altLang="zh-CN" sz="1800" kern="0" dirty="0">
                <a:solidFill>
                  <a:sysClr val="windowText" lastClr="000000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1800" kern="0" dirty="0">
                <a:solidFill>
                  <a:sysClr val="windowText" lastClr="000000"/>
                </a:solidFill>
                <a:latin typeface="楷体_GB2312" pitchFamily="1" charset="-122"/>
                <a:ea typeface="楷体_GB2312" pitchFamily="1" charset="-122"/>
              </a:rPr>
              <a:t>个边带的示意图如下</a:t>
            </a:r>
            <a:endParaRPr lang="zh-CN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D7A49C-7A33-48A5-BCDB-9E4F2FE7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844824"/>
            <a:ext cx="4464496" cy="255157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7C1691E-B625-4563-957A-E6B938DE8DE2}"/>
              </a:ext>
            </a:extLst>
          </p:cNvPr>
          <p:cNvSpPr/>
          <p:nvPr/>
        </p:nvSpPr>
        <p:spPr>
          <a:xfrm>
            <a:off x="416407" y="4437112"/>
            <a:ext cx="8311185" cy="1979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zh-CN" altLang="en-US" sz="1800" kern="0" dirty="0">
                <a:solidFill>
                  <a:sysClr val="windowText" lastClr="000000"/>
                </a:solidFill>
                <a:latin typeface="楷体_GB2312" pitchFamily="1" charset="-122"/>
                <a:ea typeface="楷体_GB2312" pitchFamily="1" charset="-122"/>
              </a:rPr>
              <a:t>好处</a:t>
            </a:r>
            <a:r>
              <a:rPr lang="zh-CN" altLang="zh-CN" sz="1800" kern="0" dirty="0">
                <a:solidFill>
                  <a:sysClr val="windowText" lastClr="000000"/>
                </a:solidFill>
                <a:latin typeface="楷体_GB2312" pitchFamily="1" charset="-122"/>
                <a:ea typeface="楷体_GB2312" pitchFamily="1" charset="-122"/>
              </a:rPr>
              <a:t>:</a:t>
            </a:r>
            <a:endParaRPr lang="en-US" altLang="zh-CN" sz="1800" kern="0" dirty="0">
              <a:solidFill>
                <a:sysClr val="windowText" lastClr="000000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ts val="2500"/>
              </a:lnSpc>
              <a:spcBef>
                <a:spcPct val="50000"/>
              </a:spcBef>
              <a:defRPr/>
            </a:pPr>
            <a:r>
              <a:rPr lang="zh-CN" altLang="zh-CN" sz="1800" kern="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①</a:t>
            </a:r>
            <a:r>
              <a:rPr lang="zh-CN" altLang="en-US" sz="1800" dirty="0">
                <a:solidFill>
                  <a:srgbClr val="000000"/>
                </a:solidFill>
              </a:rPr>
              <a:t>采用副载波信号进行负载调制时，调制管每次导通时间较短，对标签的电源影响小，另由于调制管的总导通时间减小，降低了总功耗。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>
              <a:lnSpc>
                <a:spcPts val="2500"/>
              </a:lnSpc>
              <a:spcBef>
                <a:spcPct val="50000"/>
              </a:spcBef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②有用信息的频谱分布在副载波附近而不是载波附近，便于阅读器对传送数据信息的提取，但射频耦合回路应用较宽的频带。</a:t>
            </a:r>
          </a:p>
        </p:txBody>
      </p:sp>
    </p:spTree>
    <p:extLst>
      <p:ext uri="{BB962C8B-B14F-4D97-AF65-F5344CB8AC3E}">
        <p14:creationId xmlns:p14="http://schemas.microsoft.com/office/powerpoint/2010/main" val="230113333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23528" y="551016"/>
            <a:ext cx="8352928" cy="1749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spcBef>
                <a:spcPct val="50000"/>
              </a:spcBef>
              <a:defRPr/>
            </a:pPr>
            <a:r>
              <a:rPr lang="zh-CN" altLang="en-US" b="1" kern="0" dirty="0">
                <a:solidFill>
                  <a:sysClr val="windowText" lastClr="000000"/>
                </a:solidFill>
                <a:latin typeface="楷体_GB2312" pitchFamily="1" charset="-122"/>
                <a:ea typeface="楷体_GB2312" pitchFamily="1" charset="-122"/>
              </a:rPr>
              <a:t>电子标签到读写器的副载波调制</a:t>
            </a:r>
            <a:endParaRPr lang="en-US" altLang="zh-CN" b="1" kern="0" dirty="0">
              <a:solidFill>
                <a:sysClr val="windowText" lastClr="000000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1600" kern="0" dirty="0">
                <a:solidFill>
                  <a:sysClr val="windowText" lastClr="000000"/>
                </a:solidFill>
                <a:latin typeface="楷体_GB2312" pitchFamily="1" charset="-122"/>
                <a:ea typeface="楷体_GB2312" pitchFamily="1" charset="-122"/>
              </a:rPr>
              <a:t>　</a:t>
            </a:r>
            <a:r>
              <a:rPr lang="zh-CN" altLang="en-US" sz="1800" kern="0" dirty="0">
                <a:solidFill>
                  <a:sysClr val="windowText" lastClr="000000"/>
                </a:solidFill>
                <a:latin typeface="楷体_GB2312" pitchFamily="1" charset="-122"/>
                <a:ea typeface="楷体_GB2312" pitchFamily="1" charset="-122"/>
              </a:rPr>
              <a:t>　在</a:t>
            </a:r>
            <a:r>
              <a:rPr lang="en-US" altLang="zh-CN" sz="1800" kern="0" dirty="0">
                <a:solidFill>
                  <a:sysClr val="windowText" lastClr="000000"/>
                </a:solidFill>
                <a:latin typeface="楷体_GB2312" pitchFamily="1" charset="-122"/>
                <a:ea typeface="楷体_GB2312" pitchFamily="1" charset="-122"/>
              </a:rPr>
              <a:t>RFID</a:t>
            </a:r>
            <a:r>
              <a:rPr lang="zh-CN" altLang="en-US" sz="1800" kern="0" dirty="0">
                <a:solidFill>
                  <a:sysClr val="windowText" lastClr="000000"/>
                </a:solidFill>
                <a:latin typeface="楷体_GB2312" pitchFamily="1" charset="-122"/>
                <a:ea typeface="楷体_GB2312" pitchFamily="1" charset="-122"/>
              </a:rPr>
              <a:t>副载波调制中，首先用基带编码的数据信号调制低频率的副载波，已调的副载波信号用于切换负载电阻；然后采用振幅键控</a:t>
            </a:r>
            <a:r>
              <a:rPr lang="en-US" altLang="zh-CN" sz="1800" kern="0" dirty="0">
                <a:solidFill>
                  <a:sysClr val="windowText" lastClr="000000"/>
                </a:solidFill>
                <a:latin typeface="楷体_GB2312" pitchFamily="1" charset="-122"/>
                <a:ea typeface="楷体_GB2312" pitchFamily="1" charset="-122"/>
              </a:rPr>
              <a:t>ASK</a:t>
            </a:r>
            <a:r>
              <a:rPr lang="zh-CN" altLang="en-US" sz="1800" kern="0" dirty="0">
                <a:solidFill>
                  <a:sysClr val="windowText" lastClr="000000"/>
                </a:solidFill>
                <a:latin typeface="楷体_GB2312" pitchFamily="1" charset="-122"/>
                <a:ea typeface="楷体_GB2312" pitchFamily="1" charset="-122"/>
              </a:rPr>
              <a:t>、频移键控</a:t>
            </a:r>
            <a:r>
              <a:rPr lang="en-US" altLang="zh-CN" sz="1800" kern="0" dirty="0">
                <a:solidFill>
                  <a:sysClr val="windowText" lastClr="000000"/>
                </a:solidFill>
                <a:latin typeface="楷体_GB2312" pitchFamily="1" charset="-122"/>
                <a:ea typeface="楷体_GB2312" pitchFamily="1" charset="-122"/>
              </a:rPr>
              <a:t>FSK</a:t>
            </a:r>
            <a:r>
              <a:rPr lang="zh-CN" altLang="en-US" sz="1800" kern="0" dirty="0">
                <a:solidFill>
                  <a:sysClr val="windowText" lastClr="000000"/>
                </a:solidFill>
                <a:latin typeface="楷体_GB2312" pitchFamily="1" charset="-122"/>
                <a:ea typeface="楷体_GB2312" pitchFamily="1" charset="-122"/>
              </a:rPr>
              <a:t>或相移键控</a:t>
            </a:r>
            <a:r>
              <a:rPr lang="en-US" altLang="zh-CN" sz="1800" kern="0" dirty="0">
                <a:solidFill>
                  <a:sysClr val="windowText" lastClr="000000"/>
                </a:solidFill>
                <a:latin typeface="楷体_GB2312" pitchFamily="1" charset="-122"/>
                <a:ea typeface="楷体_GB2312" pitchFamily="1" charset="-122"/>
              </a:rPr>
              <a:t>PSK</a:t>
            </a:r>
            <a:r>
              <a:rPr lang="zh-CN" altLang="en-US" sz="1800" kern="0" dirty="0">
                <a:solidFill>
                  <a:sysClr val="windowText" lastClr="000000"/>
                </a:solidFill>
                <a:latin typeface="楷体_GB2312" pitchFamily="1" charset="-122"/>
                <a:ea typeface="楷体_GB2312" pitchFamily="1" charset="-122"/>
              </a:rPr>
              <a:t>的调制方法，对副载波进行二次调制。</a:t>
            </a:r>
            <a:endParaRPr lang="zh-CN" altLang="en-US" sz="1600" kern="0" dirty="0">
              <a:solidFill>
                <a:sysClr val="windowText" lastClr="00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92896"/>
            <a:ext cx="6408712" cy="38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3632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07AE7D90-431B-4BA4-B1B6-69F75A4F3A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ko-KR" sz="1400" dirty="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A5C46691-F2E1-4E71-9F0B-AC167F588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副载波与副载波调制解调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844349D-FF73-4D12-87A7-CFDE1FB72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3358" y="1145180"/>
            <a:ext cx="8647113" cy="910406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</a:rPr>
              <a:t>ISO/IEC 14443</a:t>
            </a:r>
            <a:r>
              <a:rPr lang="zh-CN" altLang="en-US" sz="2400" dirty="0">
                <a:solidFill>
                  <a:srgbClr val="FF0000"/>
                </a:solidFill>
              </a:rPr>
              <a:t>标准的</a:t>
            </a:r>
            <a:r>
              <a:rPr lang="en-US" altLang="zh-CN" sz="2400" dirty="0">
                <a:solidFill>
                  <a:srgbClr val="FF0000"/>
                </a:solidFill>
              </a:rPr>
              <a:t>TYPE A</a:t>
            </a:r>
            <a:r>
              <a:rPr lang="zh-CN" altLang="en-US" sz="2400" dirty="0"/>
              <a:t>中的副载波调制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规定： </a:t>
            </a:r>
            <a:r>
              <a:rPr lang="en-US" altLang="zh-CN" sz="2000" dirty="0"/>
              <a:t>PICC—&gt; PCD</a:t>
            </a:r>
            <a:endParaRPr lang="zh-CN" altLang="en-US" sz="2000" dirty="0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E371976C-CF34-4D92-9E4E-C4F4E5589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2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graphicFrame>
        <p:nvGraphicFramePr>
          <p:cNvPr id="39942" name="Object 4">
            <a:extLst>
              <a:ext uri="{FF2B5EF4-FFF2-40B4-BE49-F238E27FC236}">
                <a16:creationId xmlns:a16="http://schemas.microsoft.com/office/drawing/2014/main" id="{951E9811-F87B-4364-B51D-F0D4CEDF2A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240807"/>
              </p:ext>
            </p:extLst>
          </p:nvPr>
        </p:nvGraphicFramePr>
        <p:xfrm>
          <a:off x="2120044" y="2196951"/>
          <a:ext cx="64801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2" name="图片" r:id="rId3" imgW="3679942" imgH="313885" progId="Word.Picture.8">
                  <p:embed/>
                </p:oleObj>
              </mc:Choice>
              <mc:Fallback>
                <p:oleObj name="图片" r:id="rId3" imgW="3679942" imgH="313885" progId="Word.Picture.8">
                  <p:embed/>
                  <p:pic>
                    <p:nvPicPr>
                      <p:cNvPr id="39942" name="Object 4">
                        <a:extLst>
                          <a:ext uri="{FF2B5EF4-FFF2-40B4-BE49-F238E27FC236}">
                            <a16:creationId xmlns:a16="http://schemas.microsoft.com/office/drawing/2014/main" id="{951E9811-F87B-4364-B51D-F0D4CEDF2A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044" y="2196951"/>
                        <a:ext cx="64801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Rectangle 6">
            <a:extLst>
              <a:ext uri="{FF2B5EF4-FFF2-40B4-BE49-F238E27FC236}">
                <a16:creationId xmlns:a16="http://schemas.microsoft.com/office/drawing/2014/main" id="{AD3219D4-4DA0-4D90-A33A-130357FC0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58" y="2274591"/>
            <a:ext cx="179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dirty="0">
                <a:latin typeface="굴림" panose="020B0600000101010101" pitchFamily="34" charset="-127"/>
              </a:rPr>
              <a:t>标准帧的结构</a:t>
            </a:r>
            <a:r>
              <a:rPr lang="zh-CN" altLang="en-US" sz="2000" dirty="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</a:p>
        </p:txBody>
      </p:sp>
      <p:sp>
        <p:nvSpPr>
          <p:cNvPr id="39946" name="Rectangle 9">
            <a:extLst>
              <a:ext uri="{FF2B5EF4-FFF2-40B4-BE49-F238E27FC236}">
                <a16:creationId xmlns:a16="http://schemas.microsoft.com/office/drawing/2014/main" id="{358ECDC4-FA08-4636-8F53-0C400CA60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961477"/>
            <a:ext cx="24192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latin typeface="굴림" panose="020B0600000101010101" pitchFamily="34" charset="-127"/>
              </a:rPr>
              <a:t>副载波调制波形</a:t>
            </a:r>
            <a:r>
              <a:rPr lang="zh-CN" altLang="en-US" sz="2400" dirty="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40" y="3463512"/>
            <a:ext cx="8555931" cy="6688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18" y="4199206"/>
            <a:ext cx="8510181" cy="5242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4" y="4744444"/>
            <a:ext cx="8446887" cy="6777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33" y="5459976"/>
            <a:ext cx="8440859" cy="59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1812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26108BB2-914A-40B0-B0B0-907BD877C72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A27ADB6-C98F-4BE1-AC52-0DB681AD81D5}" type="slidenum">
              <a:rPr lang="en-US" altLang="ko-KR" sz="1400" smtClean="0"/>
              <a:pPr>
                <a:spcBef>
                  <a:spcPct val="0"/>
                </a:spcBef>
              </a:pPr>
              <a:t>46</a:t>
            </a:fld>
            <a:endParaRPr lang="en-US" altLang="ko-KR" sz="14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C8B46F9E-D9CB-47BD-B36D-2221C6B88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副载波与副载波调制解调 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EB2E7FEF-10FD-428B-984B-DD24AA624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8443" y="1088638"/>
            <a:ext cx="8647113" cy="2196346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TYPE B</a:t>
            </a:r>
            <a:r>
              <a:rPr lang="zh-CN" altLang="en-US" sz="2400" dirty="0"/>
              <a:t>中的副载波调制 ：</a:t>
            </a:r>
          </a:p>
          <a:p>
            <a:pPr lvl="1" eaLnBrk="1" hangingPunct="1"/>
            <a:r>
              <a:rPr lang="zh-CN" altLang="en-US" sz="2000" dirty="0"/>
              <a:t>位编码采用不归零</a:t>
            </a:r>
            <a:r>
              <a:rPr lang="en-US" altLang="zh-CN" sz="2000" dirty="0"/>
              <a:t>NRZ</a:t>
            </a:r>
            <a:r>
              <a:rPr lang="zh-CN" altLang="en-US" sz="2000" dirty="0"/>
              <a:t>编码，副载波调制采用</a:t>
            </a:r>
            <a:r>
              <a:rPr lang="en-US" altLang="zh-CN" sz="2000" dirty="0"/>
              <a:t>BPSK</a:t>
            </a:r>
            <a:r>
              <a:rPr lang="zh-CN" altLang="en-US" sz="2000" dirty="0"/>
              <a:t>方式，逻辑状态的转换用副载波相移</a:t>
            </a:r>
            <a:r>
              <a:rPr lang="en-US" altLang="zh-CN" sz="2000" dirty="0"/>
              <a:t>180°</a:t>
            </a:r>
            <a:r>
              <a:rPr lang="zh-CN" altLang="en-US" sz="2000" dirty="0"/>
              <a:t>来表示</a:t>
            </a:r>
            <a:endParaRPr lang="en-US" altLang="zh-CN" sz="2000" dirty="0"/>
          </a:p>
          <a:p>
            <a:pPr lvl="1" eaLnBrk="1" hangingPunct="1"/>
            <a:r>
              <a:rPr lang="en-US" altLang="zh-CN" sz="2000" i="1" dirty="0"/>
              <a:t>θ</a:t>
            </a:r>
            <a:r>
              <a:rPr lang="en-US" altLang="zh-CN" sz="2000" dirty="0"/>
              <a:t>0</a:t>
            </a:r>
            <a:r>
              <a:rPr lang="zh-CN" altLang="en-US" sz="2000" dirty="0"/>
              <a:t>表示逻辑</a:t>
            </a:r>
            <a:r>
              <a:rPr lang="en-US" altLang="zh-CN" sz="2000" dirty="0"/>
              <a:t>1</a:t>
            </a:r>
            <a:r>
              <a:rPr lang="zh-CN" altLang="en-US" sz="2000" dirty="0"/>
              <a:t>， </a:t>
            </a:r>
            <a:r>
              <a:rPr lang="en-US" altLang="zh-CN" sz="2000" i="1" dirty="0"/>
              <a:t>θ</a:t>
            </a:r>
            <a:r>
              <a:rPr lang="en-US" altLang="zh-CN" sz="2000" dirty="0"/>
              <a:t>0</a:t>
            </a:r>
            <a:r>
              <a:rPr lang="zh-CN" altLang="en-US" sz="2000" dirty="0"/>
              <a:t>＋</a:t>
            </a:r>
            <a:r>
              <a:rPr lang="en-US" altLang="zh-CN" sz="2000" dirty="0"/>
              <a:t>180°</a:t>
            </a:r>
            <a:r>
              <a:rPr lang="zh-CN" altLang="en-US" sz="2000" dirty="0"/>
              <a:t>表示逻辑</a:t>
            </a:r>
            <a:r>
              <a:rPr lang="en-US" altLang="zh-CN" sz="2000" dirty="0"/>
              <a:t>0</a:t>
            </a:r>
          </a:p>
          <a:p>
            <a:pPr lvl="1" eaLnBrk="1" hangingPunct="1"/>
            <a:r>
              <a:rPr lang="zh-CN" altLang="en-US" sz="2000" dirty="0"/>
              <a:t>副载波频率</a:t>
            </a:r>
            <a:r>
              <a:rPr lang="en-US" altLang="zh-CN" sz="2000" i="1" dirty="0"/>
              <a:t>f</a:t>
            </a:r>
            <a:r>
              <a:rPr lang="en-US" altLang="zh-CN" sz="2000" dirty="0"/>
              <a:t>s=847 kHz</a:t>
            </a:r>
            <a:r>
              <a:rPr lang="zh-CN" altLang="en-US" sz="2000" dirty="0"/>
              <a:t>，数据传输速率为</a:t>
            </a:r>
            <a:r>
              <a:rPr lang="en-US" altLang="zh-CN" sz="2000" dirty="0"/>
              <a:t>106 kbps</a:t>
            </a:r>
            <a:r>
              <a:rPr lang="zh-CN" altLang="en-US" sz="2000" dirty="0"/>
              <a:t>。 </a:t>
            </a:r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A8FA735F-B8F5-4BC3-9147-DAA536AF6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2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0966" name="Rectangle 7">
            <a:extLst>
              <a:ext uri="{FF2B5EF4-FFF2-40B4-BE49-F238E27FC236}">
                <a16:creationId xmlns:a16="http://schemas.microsoft.com/office/drawing/2014/main" id="{C1D35A36-FE2B-40F7-9CED-A621A6FF7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2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210156"/>
              </p:ext>
            </p:extLst>
          </p:nvPr>
        </p:nvGraphicFramePr>
        <p:xfrm>
          <a:off x="1115616" y="3407187"/>
          <a:ext cx="7265987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3" name="Picture" r:id="rId3" imgW="3409920" imgH="1028880" progId="Word.Picture.8">
                  <p:embed/>
                </p:oleObj>
              </mc:Choice>
              <mc:Fallback>
                <p:oleObj name="Picture" r:id="rId3" imgW="3409920" imgH="1028880" progId="Word.Picture.8">
                  <p:embed/>
                  <p:pic>
                    <p:nvPicPr>
                      <p:cNvPr id="4199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407187"/>
                        <a:ext cx="7265987" cy="251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1732849"/>
      </p:ext>
    </p:extLst>
  </p:cSld>
  <p:clrMapOvr>
    <a:masterClrMapping/>
  </p:clrMapOvr>
  <p:transition spd="slow"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5D32C49D-AA24-46D1-B15C-8A45EF1DD4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482AC8-6854-4595-8DA7-9097292AA225}" type="slidenum">
              <a:rPr lang="en-US" altLang="ko-KR" sz="1400" smtClean="0"/>
              <a:pPr>
                <a:spcBef>
                  <a:spcPct val="0"/>
                </a:spcBef>
              </a:pPr>
              <a:t>47</a:t>
            </a:fld>
            <a:endParaRPr lang="en-US" altLang="ko-KR" sz="14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E5DF15F-B847-45E5-9175-00A0FE76B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3504" y="110858"/>
            <a:ext cx="6646863" cy="75565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3.4  </a:t>
            </a:r>
            <a:r>
              <a:rPr lang="zh-CN" altLang="en-US" sz="2800" dirty="0"/>
              <a:t>载波调制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0515408F-4D34-4439-A47A-D1F015892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378" y="1124744"/>
            <a:ext cx="8647113" cy="5046662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载波通常是高频正弦振荡信号 </a:t>
            </a:r>
          </a:p>
          <a:p>
            <a:pPr eaLnBrk="1" hangingPunct="1"/>
            <a:r>
              <a:rPr lang="zh-CN" altLang="en-US" dirty="0"/>
              <a:t>模拟调制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dirty="0"/>
              <a:t>调幅</a:t>
            </a:r>
            <a:r>
              <a:rPr lang="en-US" altLang="zh-CN" dirty="0"/>
              <a:t>AM</a:t>
            </a:r>
            <a:r>
              <a:rPr lang="zh-CN" altLang="en-US" dirty="0"/>
              <a:t>：频率与相位角不变，振幅变化	</a:t>
            </a:r>
          </a:p>
          <a:p>
            <a:pPr lvl="1" eaLnBrk="1" hangingPunct="1"/>
            <a:r>
              <a:rPr lang="zh-CN" altLang="en-US" dirty="0"/>
              <a:t>调频</a:t>
            </a:r>
            <a:r>
              <a:rPr lang="en-US" altLang="zh-CN" dirty="0"/>
              <a:t>FM:</a:t>
            </a:r>
          </a:p>
          <a:p>
            <a:pPr lvl="1" eaLnBrk="1" hangingPunct="1"/>
            <a:r>
              <a:rPr lang="zh-CN" altLang="en-US" dirty="0"/>
              <a:t>调相</a:t>
            </a:r>
            <a:r>
              <a:rPr lang="en-US" altLang="zh-CN" dirty="0"/>
              <a:t>PM: </a:t>
            </a:r>
            <a:r>
              <a:rPr lang="zh-CN" altLang="en-US" dirty="0"/>
              <a:t> </a:t>
            </a:r>
            <a:endParaRPr lang="en-US" altLang="zh-CN" dirty="0"/>
          </a:p>
          <a:p>
            <a:pPr eaLnBrk="1" hangingPunct="1"/>
            <a:r>
              <a:rPr lang="zh-CN" altLang="en-US" dirty="0"/>
              <a:t>数字调制方法叫键控法，有</a:t>
            </a:r>
            <a:r>
              <a:rPr lang="en-US" altLang="zh-CN" dirty="0"/>
              <a:t>PSK, ASK,FSK</a:t>
            </a:r>
            <a:r>
              <a:rPr lang="zh-CN" altLang="en-US" dirty="0"/>
              <a:t> 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ASK</a:t>
            </a:r>
            <a:r>
              <a:rPr lang="zh-CN" altLang="en-US" dirty="0"/>
              <a:t>是系统中采用较多的方式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0C54FCC-71C0-4CD3-BCBF-0DB50236B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2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F26D5915-D21F-4193-AC06-F25331F8F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2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300286"/>
              </p:ext>
            </p:extLst>
          </p:nvPr>
        </p:nvGraphicFramePr>
        <p:xfrm>
          <a:off x="2339752" y="2013873"/>
          <a:ext cx="550887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1" name="Equation" r:id="rId3" imgW="2476500" imgH="254000" progId="Equation.DSMT4">
                  <p:embed/>
                </p:oleObj>
              </mc:Choice>
              <mc:Fallback>
                <p:oleObj name="Equation" r:id="rId3" imgW="2476500" imgH="254000" progId="Equation.DSMT4">
                  <p:embed/>
                  <p:pic>
                    <p:nvPicPr>
                      <p:cNvPr id="460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013873"/>
                        <a:ext cx="550887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547664" y="2714441"/>
            <a:ext cx="6698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/>
              <a:t>其中：</a:t>
            </a:r>
            <a:r>
              <a:rPr lang="en-US" altLang="zh-CN" dirty="0"/>
              <a:t> </a:t>
            </a:r>
            <a:r>
              <a:rPr lang="zh-CN" altLang="zh-CN" dirty="0"/>
              <a:t>ω</a:t>
            </a:r>
            <a:r>
              <a:rPr lang="en-US" altLang="zh-CN" dirty="0"/>
              <a:t>  </a:t>
            </a:r>
            <a:r>
              <a:rPr lang="zh-CN" altLang="en-US" dirty="0"/>
              <a:t>角频率，</a:t>
            </a:r>
            <a:r>
              <a:rPr lang="el-GR" altLang="zh-CN" dirty="0"/>
              <a:t>Φ</a:t>
            </a:r>
            <a:r>
              <a:rPr lang="zh-CN" altLang="en-US" dirty="0"/>
              <a:t>：相位角，</a:t>
            </a:r>
            <a:r>
              <a:rPr lang="en-US" altLang="zh-CN" dirty="0"/>
              <a:t>A  </a:t>
            </a:r>
            <a:r>
              <a:rPr lang="zh-CN" altLang="en-US" dirty="0"/>
              <a:t>振幅，</a:t>
            </a:r>
            <a:r>
              <a:rPr lang="en-US" altLang="zh-CN" dirty="0"/>
              <a:t>f: </a:t>
            </a:r>
            <a:r>
              <a:rPr lang="zh-CN" altLang="en-US" dirty="0"/>
              <a:t>频率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3619446"/>
      </p:ext>
    </p:extLst>
  </p:cSld>
  <p:clrMapOvr>
    <a:masterClrMapping/>
  </p:clrMapOvr>
  <p:transition spd="slow"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423937">
            <a:extLst>
              <a:ext uri="{FF2B5EF4-FFF2-40B4-BE49-F238E27FC236}">
                <a16:creationId xmlns:a16="http://schemas.microsoft.com/office/drawing/2014/main" id="{B4599A71-7D90-4994-9F74-9440B34F9CB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频移键控</a:t>
            </a:r>
            <a:endParaRPr lang="zh-CN" altLang="en-US" dirty="0"/>
          </a:p>
        </p:txBody>
      </p:sp>
      <p:sp>
        <p:nvSpPr>
          <p:cNvPr id="46083" name="文本占位符 423938">
            <a:extLst>
              <a:ext uri="{FF2B5EF4-FFF2-40B4-BE49-F238E27FC236}">
                <a16:creationId xmlns:a16="http://schemas.microsoft.com/office/drawing/2014/main" id="{C79F4586-ECB1-4D52-B151-6572529075DC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19369" y="1103745"/>
            <a:ext cx="8642350" cy="2663949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sz="2000" dirty="0"/>
              <a:t>频移键控（</a:t>
            </a:r>
            <a:r>
              <a:rPr lang="en-US" altLang="zh-CN" sz="2000" dirty="0"/>
              <a:t>FSK</a:t>
            </a:r>
            <a:r>
              <a:rPr lang="zh-CN" altLang="en-US" sz="2000" dirty="0"/>
              <a:t>）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sz="1800" dirty="0"/>
              <a:t>利用载波的频率变化来传递数字信息，是对载波的频率进行键控。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sz="1800" dirty="0"/>
              <a:t>二进制频移键控载波的频率只有两种变化状态，载波的频率在和两个频率点变化，分别对应二进制信息的</a:t>
            </a:r>
            <a:r>
              <a:rPr lang="en-US" altLang="zh-CN" sz="1800" dirty="0"/>
              <a:t>1</a:t>
            </a:r>
            <a:r>
              <a:rPr lang="zh-CN" altLang="en-US" sz="1800" dirty="0"/>
              <a:t>和</a:t>
            </a:r>
            <a:r>
              <a:rPr lang="en-US" altLang="zh-CN" sz="1800" dirty="0"/>
              <a:t>0</a:t>
            </a:r>
            <a:r>
              <a:rPr lang="zh-CN" altLang="en-US" sz="1800" dirty="0"/>
              <a:t>。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000" dirty="0"/>
              <a:t>二进制频移键控的定义</a:t>
            </a:r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000" dirty="0"/>
              <a:t>    二进制频移键控信号可以表示成在两个频率点变化的载波，其表达式为</a:t>
            </a:r>
            <a:endParaRPr lang="en-US" altLang="zh-CN" sz="2000" dirty="0"/>
          </a:p>
        </p:txBody>
      </p:sp>
      <p:graphicFrame>
        <p:nvGraphicFramePr>
          <p:cNvPr id="46084" name="内容占位符 423941">
            <a:extLst>
              <a:ext uri="{FF2B5EF4-FFF2-40B4-BE49-F238E27FC236}">
                <a16:creationId xmlns:a16="http://schemas.microsoft.com/office/drawing/2014/main" id="{0D7795DE-A589-436D-B6FF-374729953D00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50825" y="4365625"/>
          <a:ext cx="37449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7" r:id="rId3" imgW="1994465" imgH="508160" progId="Equation.DSMT4">
                  <p:embed/>
                </p:oleObj>
              </mc:Choice>
              <mc:Fallback>
                <p:oleObj r:id="rId3" imgW="1994465" imgH="508160" progId="Equation.DSMT4">
                  <p:embed/>
                  <p:pic>
                    <p:nvPicPr>
                      <p:cNvPr id="0" name="内容占位符 42394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365625"/>
                        <a:ext cx="37449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085" name="图片 423943">
            <a:extLst>
              <a:ext uri="{FF2B5EF4-FFF2-40B4-BE49-F238E27FC236}">
                <a16:creationId xmlns:a16="http://schemas.microsoft.com/office/drawing/2014/main" id="{08B13CC2-BE68-4584-A125-677B8E75D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4005064"/>
            <a:ext cx="4752975" cy="2244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427009">
            <a:extLst>
              <a:ext uri="{FF2B5EF4-FFF2-40B4-BE49-F238E27FC236}">
                <a16:creationId xmlns:a16="http://schemas.microsoft.com/office/drawing/2014/main" id="{9F3A472D-A068-47C8-8C52-9F175A450DD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二进制</a:t>
            </a:r>
            <a:r>
              <a:rPr lang="zh-CN" altLang="en-US" b="0" dirty="0"/>
              <a:t>相移键控</a:t>
            </a:r>
          </a:p>
        </p:txBody>
      </p:sp>
      <p:sp>
        <p:nvSpPr>
          <p:cNvPr id="47107" name="文本占位符 427010">
            <a:extLst>
              <a:ext uri="{FF2B5EF4-FFF2-40B4-BE49-F238E27FC236}">
                <a16:creationId xmlns:a16="http://schemas.microsoft.com/office/drawing/2014/main" id="{7EB587BD-2EAA-46BC-81A3-C5CBE7A715C1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250825" y="1052513"/>
            <a:ext cx="8893175" cy="144038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 dirty="0"/>
              <a:t>相移键控（</a:t>
            </a:r>
            <a:r>
              <a:rPr lang="en-US" altLang="zh-CN" sz="2000" dirty="0"/>
              <a:t>PSK</a:t>
            </a:r>
            <a:r>
              <a:rPr lang="zh-CN" altLang="en-US" sz="2000" dirty="0"/>
              <a:t>）是利用载波的相位变化来传递数字信息，是对载波的相位进行键控。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/>
              <a:t>相移键控载波的初始相位有两种变化状态，通常载波的初始相位在</a:t>
            </a:r>
            <a:r>
              <a:rPr lang="en-US" altLang="zh-CN" sz="2000" dirty="0"/>
              <a:t>0</a:t>
            </a:r>
            <a:r>
              <a:rPr lang="zh-CN" altLang="en-US" sz="2000" dirty="0"/>
              <a:t>和</a:t>
            </a:r>
            <a:r>
              <a:rPr lang="en-US" altLang="zh-CN" sz="2400" dirty="0">
                <a:solidFill>
                  <a:srgbClr val="080910"/>
                </a:solidFill>
              </a:rPr>
              <a:t>π</a:t>
            </a:r>
            <a:r>
              <a:rPr lang="zh-CN" altLang="en-US" sz="2000" dirty="0"/>
              <a:t>两种状态间变化，分别对应二进制信息的</a:t>
            </a:r>
            <a:r>
              <a:rPr lang="en-US" altLang="zh-CN" sz="2000" dirty="0"/>
              <a:t>0</a:t>
            </a:r>
            <a:r>
              <a:rPr lang="zh-CN" altLang="en-US" sz="2000" dirty="0"/>
              <a:t> 和</a:t>
            </a:r>
            <a:r>
              <a:rPr lang="en-US" altLang="zh-CN" sz="2000" dirty="0"/>
              <a:t>1</a:t>
            </a:r>
            <a:r>
              <a:rPr lang="zh-CN" altLang="en-US" sz="2000" dirty="0"/>
              <a:t> 。</a:t>
            </a:r>
          </a:p>
        </p:txBody>
      </p:sp>
      <p:pic>
        <p:nvPicPr>
          <p:cNvPr id="427012" name="图片 427011">
            <a:extLst>
              <a:ext uri="{FF2B5EF4-FFF2-40B4-BE49-F238E27FC236}">
                <a16:creationId xmlns:a16="http://schemas.microsoft.com/office/drawing/2014/main" id="{7D5C9ECE-4A0C-4637-B853-488A75B3B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9" y="3214142"/>
            <a:ext cx="7705228" cy="11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7013" name="矩形 427012">
            <a:extLst>
              <a:ext uri="{FF2B5EF4-FFF2-40B4-BE49-F238E27FC236}">
                <a16:creationId xmlns:a16="http://schemas.microsoft.com/office/drawing/2014/main" id="{8748D644-3577-4B2F-B23E-519BC0C984B8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50825" y="5229200"/>
            <a:ext cx="8718550" cy="11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80910"/>
                </a:solidFill>
              </a:rPr>
              <a:t> PSK也可分为二进制PSK（2PSK）和多进制PSK（MPSK）</a:t>
            </a:r>
          </a:p>
          <a:p>
            <a:pPr lvl="1" eaLnBrk="1" hangingPunct="1"/>
            <a:r>
              <a:rPr lang="en-US" altLang="zh-CN" sz="1800">
                <a:solidFill>
                  <a:srgbClr val="080910"/>
                </a:solidFill>
              </a:rPr>
              <a:t>在MPSK中，最常用的是四相相移键控</a:t>
            </a:r>
            <a:r>
              <a:rPr lang="zh-CN" altLang="en-US" sz="1800">
                <a:solidFill>
                  <a:srgbClr val="080910"/>
                </a:solidFill>
              </a:rPr>
              <a:t>，4PSK利用载波的四种不同相位来表示数字信息，由于每一种载波相位代表两个比特信息</a:t>
            </a:r>
            <a:endParaRPr lang="zh-CN" altLang="en-US" sz="180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395265">
            <a:extLst>
              <a:ext uri="{FF2B5EF4-FFF2-40B4-BE49-F238E27FC236}">
                <a16:creationId xmlns:a16="http://schemas.microsoft.com/office/drawing/2014/main" id="{2A60F25F-C08B-457B-99BE-B532274A9D9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0" dirty="0"/>
              <a:t>信道的性能指标</a:t>
            </a:r>
          </a:p>
        </p:txBody>
      </p:sp>
      <p:sp>
        <p:nvSpPr>
          <p:cNvPr id="12291" name="文本占位符 395266">
            <a:extLst>
              <a:ext uri="{FF2B5EF4-FFF2-40B4-BE49-F238E27FC236}">
                <a16:creationId xmlns:a16="http://schemas.microsoft.com/office/drawing/2014/main" id="{EBE9F127-96FB-455F-8A0A-22BD087757BB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70109" y="1268760"/>
            <a:ext cx="8389119" cy="373630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ct val="15000"/>
              </a:spcAft>
            </a:pPr>
            <a:r>
              <a:rPr lang="en-US" altLang="zh-CN" dirty="0"/>
              <a:t>1 </a:t>
            </a:r>
            <a:r>
              <a:rPr lang="zh-CN" altLang="en-US" dirty="0"/>
              <a:t>带宽（</a:t>
            </a:r>
            <a:r>
              <a:rPr lang="en-US" altLang="zh-CN" dirty="0"/>
              <a:t>bandwidth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80910"/>
                </a:solidFill>
                <a:sym typeface="微软雅黑" panose="020B0503020204020204" pitchFamily="34" charset="-122"/>
              </a:rPr>
              <a:t>信号的大部分能量往往集中在较窄的一段频带中，这个频带称为该信号的有效带宽或带宽。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一般信道都有一个</a:t>
            </a:r>
            <a:r>
              <a:rPr lang="zh-CN" altLang="en-US" dirty="0">
                <a:highlight>
                  <a:srgbClr val="FFFF00"/>
                </a:highlight>
              </a:rPr>
              <a:t>最高的信号频率和最低的信号频率</a:t>
            </a:r>
            <a:r>
              <a:rPr lang="zh-CN" altLang="en-US" dirty="0"/>
              <a:t>，只有在这两个频率之间的信号才能通过这个信道。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这两个频率的差值就叫做这个信道的带宽，单位是</a:t>
            </a:r>
            <a:r>
              <a:rPr lang="en-US" altLang="zh-CN" dirty="0"/>
              <a:t>Hz</a:t>
            </a:r>
            <a:r>
              <a:rPr lang="zh-CN" altLang="en-US" dirty="0"/>
              <a:t>。</a:t>
            </a:r>
            <a:r>
              <a:rPr lang="zh-CN" altLang="en-US" sz="2000" dirty="0"/>
              <a:t> </a:t>
            </a:r>
          </a:p>
        </p:txBody>
      </p:sp>
      <p:graphicFrame>
        <p:nvGraphicFramePr>
          <p:cNvPr id="12292" name="内容占位符 395267">
            <a:extLst>
              <a:ext uri="{FF2B5EF4-FFF2-40B4-BE49-F238E27FC236}">
                <a16:creationId xmlns:a16="http://schemas.microsoft.com/office/drawing/2014/main" id="{31888167-4400-4821-9929-C7D49CCDC708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1595913"/>
              </p:ext>
            </p:extLst>
          </p:nvPr>
        </p:nvGraphicFramePr>
        <p:xfrm>
          <a:off x="3347863" y="5216029"/>
          <a:ext cx="22336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r:id="rId3" imgW="828415" imgH="229413" progId="Equation.DSMT4">
                  <p:embed/>
                </p:oleObj>
              </mc:Choice>
              <mc:Fallback>
                <p:oleObj r:id="rId3" imgW="828415" imgH="229413" progId="Equation.DSMT4">
                  <p:embed/>
                  <p:pic>
                    <p:nvPicPr>
                      <p:cNvPr id="0" name="内容占位符 39526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3" y="5216029"/>
                        <a:ext cx="22336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42086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二进制幅移键控</a:t>
            </a:r>
            <a:r>
              <a:rPr lang="en-US" altLang="zh-CN" b="0" dirty="0"/>
              <a:t>(ASK)</a:t>
            </a:r>
            <a:endParaRPr lang="zh-CN" altLang="en-US" b="0" dirty="0"/>
          </a:p>
        </p:txBody>
      </p:sp>
      <p:sp>
        <p:nvSpPr>
          <p:cNvPr id="43011" name="文本占位符 420866"/>
          <p:cNvSpPr>
            <a:spLocks noGrp="1" noRot="1" noChangeArrowheads="1"/>
          </p:cNvSpPr>
          <p:nvPr>
            <p:ph idx="1"/>
          </p:nvPr>
        </p:nvSpPr>
        <p:spPr>
          <a:xfrm>
            <a:off x="266700" y="1267073"/>
            <a:ext cx="8647113" cy="2461965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调幅是指载波的频率和相位不变，载波的振幅随调制信号的变化而变化，利用载波的幅度变化来传递数字信息</a:t>
            </a:r>
          </a:p>
          <a:p>
            <a:pPr eaLnBrk="1" hangingPunct="1"/>
            <a:r>
              <a:rPr lang="zh-CN" altLang="en-US" sz="2000" dirty="0"/>
              <a:t>在二进制数字调制中，载波的幅度只有两种变化，分别对应二进制信息的</a:t>
            </a:r>
            <a:r>
              <a:rPr lang="en-US" altLang="zh-CN" sz="2000" dirty="0"/>
              <a:t>1</a:t>
            </a:r>
            <a:r>
              <a:rPr lang="zh-CN" altLang="en-US" sz="2000" dirty="0"/>
              <a:t>和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</a:p>
          <a:p>
            <a:pPr eaLnBrk="1" hangingPunct="1"/>
            <a:r>
              <a:rPr lang="zh-CN" altLang="en-US" sz="2000" dirty="0"/>
              <a:t>目前电感耦合</a:t>
            </a:r>
            <a:r>
              <a:rPr lang="en-US" altLang="zh-CN" sz="2000" dirty="0"/>
              <a:t>RFID</a:t>
            </a:r>
            <a:r>
              <a:rPr lang="zh-CN" altLang="en-US" sz="2000" dirty="0"/>
              <a:t>系统常采用</a:t>
            </a:r>
            <a:r>
              <a:rPr lang="en-US" altLang="zh-CN" sz="2000" dirty="0"/>
              <a:t>ASK</a:t>
            </a:r>
            <a:r>
              <a:rPr lang="zh-CN" altLang="en-US" sz="2000" dirty="0"/>
              <a:t>调制方式，如</a:t>
            </a:r>
            <a:r>
              <a:rPr lang="en-US" altLang="zh-CN" sz="2000" dirty="0"/>
              <a:t>ISO/IEC 14443</a:t>
            </a:r>
            <a:r>
              <a:rPr lang="zh-CN" altLang="en-US" sz="2000" dirty="0"/>
              <a:t>及</a:t>
            </a:r>
            <a:r>
              <a:rPr lang="en-US" altLang="zh-CN" sz="2000" dirty="0"/>
              <a:t>ISO/IEC l5693</a:t>
            </a:r>
            <a:r>
              <a:rPr lang="zh-CN" altLang="en-US" sz="2000" dirty="0"/>
              <a:t>标准均采用</a:t>
            </a:r>
            <a:r>
              <a:rPr lang="en-US" altLang="zh-CN" sz="2000" dirty="0"/>
              <a:t>ASK</a:t>
            </a:r>
            <a:r>
              <a:rPr lang="zh-CN" altLang="en-US" sz="2000" dirty="0"/>
              <a:t>调制方式。</a:t>
            </a:r>
          </a:p>
        </p:txBody>
      </p:sp>
      <p:pic>
        <p:nvPicPr>
          <p:cNvPr id="420870" name="图片 4208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005063"/>
            <a:ext cx="8713787" cy="18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893793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1001AA7-7296-4612-8BE1-736BD763F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数字调频和调相</a:t>
            </a:r>
            <a:r>
              <a:rPr lang="zh-CN" altLang="en-US"/>
              <a:t> </a:t>
            </a:r>
          </a:p>
        </p:txBody>
      </p:sp>
      <p:sp>
        <p:nvSpPr>
          <p:cNvPr id="48131" name="Rectangle 5">
            <a:extLst>
              <a:ext uri="{FF2B5EF4-FFF2-40B4-BE49-F238E27FC236}">
                <a16:creationId xmlns:a16="http://schemas.microsoft.com/office/drawing/2014/main" id="{51856792-19F5-4F37-B11D-C39B15CC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57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78633FFF-89DD-4185-8606-3C9685F5E5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338" y="1484313"/>
          <a:ext cx="8569325" cy="439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4" name="图片" r:id="rId3" imgW="3842102" imgH="1942700" progId="Word.Picture.8">
                  <p:embed/>
                </p:oleObj>
              </mc:Choice>
              <mc:Fallback>
                <p:oleObj name="图片" r:id="rId3" imgW="3842102" imgH="19427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1484313"/>
                        <a:ext cx="8569325" cy="439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DD2FC143-80B1-41A7-9D74-D19C40B32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RFID</a:t>
            </a:r>
            <a:r>
              <a:rPr lang="zh-CN" altLang="en-US" sz="2400"/>
              <a:t>标准中使用的信号调制和编码方法</a:t>
            </a:r>
            <a:r>
              <a:rPr lang="zh-CN" altLang="en-US" sz="2800">
                <a:solidFill>
                  <a:srgbClr val="FF0000"/>
                </a:solidFill>
              </a:rPr>
              <a:t>传输特性</a:t>
            </a:r>
          </a:p>
        </p:txBody>
      </p:sp>
      <p:pic>
        <p:nvPicPr>
          <p:cNvPr id="40963" name="图片 4">
            <a:extLst>
              <a:ext uri="{FF2B5EF4-FFF2-40B4-BE49-F238E27FC236}">
                <a16:creationId xmlns:a16="http://schemas.microsoft.com/office/drawing/2014/main" id="{27E45692-16A0-4B0F-9584-0DD513EFF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91440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938741"/>
      </p:ext>
    </p:extLst>
  </p:cSld>
  <p:clrMapOvr>
    <a:masterClrMapping/>
  </p:clrMapOvr>
  <p:transition spd="slow"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A36C7900-AC20-48E0-9329-3317B5DFB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RFID</a:t>
            </a:r>
            <a:r>
              <a:rPr lang="zh-CN" altLang="en-US" sz="2400"/>
              <a:t>标准中使用的信号调制和编码方法</a:t>
            </a:r>
            <a:r>
              <a:rPr lang="zh-CN" altLang="en-US" sz="2800">
                <a:solidFill>
                  <a:srgbClr val="FF0000"/>
                </a:solidFill>
              </a:rPr>
              <a:t>接收特性</a:t>
            </a:r>
            <a:endParaRPr lang="zh-CN" altLang="en-US" sz="2800"/>
          </a:p>
        </p:txBody>
      </p:sp>
      <p:pic>
        <p:nvPicPr>
          <p:cNvPr id="41987" name="图片 4">
            <a:extLst>
              <a:ext uri="{FF2B5EF4-FFF2-40B4-BE49-F238E27FC236}">
                <a16:creationId xmlns:a16="http://schemas.microsoft.com/office/drawing/2014/main" id="{8F7405A7-EB5B-4B7D-9042-F7B9879D3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981075"/>
            <a:ext cx="9144000" cy="544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562071"/>
      </p:ext>
    </p:extLst>
  </p:cSld>
  <p:clrMapOvr>
    <a:masterClrMapping/>
  </p:clrMapOvr>
  <p:transition spd="slow"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BA35824E-768F-4240-8D4C-30F9257988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几个名词</a:t>
            </a:r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94EB1F0A-F8DC-4775-AFF5-CF286DDF47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052513"/>
            <a:ext cx="8713788" cy="504666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dirty="0"/>
              <a:t>PIE</a:t>
            </a:r>
            <a:r>
              <a:rPr lang="zh-CN" altLang="en-US" sz="2400" dirty="0"/>
              <a:t>（</a:t>
            </a:r>
            <a:r>
              <a:rPr lang="en-US" altLang="zh-CN" sz="2400" dirty="0"/>
              <a:t>Pulse interval encoding</a:t>
            </a:r>
            <a:r>
              <a:rPr lang="zh-CN" altLang="en-US" sz="2400" dirty="0"/>
              <a:t>）</a:t>
            </a:r>
            <a:r>
              <a:rPr lang="en-US" altLang="zh-CN" sz="2400" dirty="0"/>
              <a:t>, </a:t>
            </a:r>
            <a:r>
              <a:rPr lang="zh-CN" altLang="en-US" sz="2400" dirty="0"/>
              <a:t>脉冲</a:t>
            </a:r>
            <a:r>
              <a:rPr lang="zh-CN" altLang="en-US" b="1" dirty="0">
                <a:solidFill>
                  <a:srgbClr val="FF0000"/>
                </a:solidFill>
              </a:rPr>
              <a:t>宽度</a:t>
            </a:r>
            <a:r>
              <a:rPr lang="zh-CN" altLang="en-US" sz="2400" dirty="0"/>
              <a:t>编码，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2000" dirty="0"/>
              <a:t>通过定义脉冲下降沿之间的不同时间宽度来表示数据。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dirty="0"/>
              <a:t>PPE </a:t>
            </a:r>
            <a:r>
              <a:rPr lang="en-US" altLang="zh-CN" sz="2400" dirty="0"/>
              <a:t>(Pulse Position Encoding)</a:t>
            </a:r>
            <a:r>
              <a:rPr lang="zh-CN" altLang="en-US" sz="2400" dirty="0"/>
              <a:t>，脉冲</a:t>
            </a:r>
            <a:r>
              <a:rPr lang="zh-CN" altLang="en-US" b="1" dirty="0">
                <a:solidFill>
                  <a:srgbClr val="FF0000"/>
                </a:solidFill>
              </a:rPr>
              <a:t>位置</a:t>
            </a:r>
            <a:r>
              <a:rPr lang="zh-CN" altLang="en-US" sz="2400" dirty="0"/>
              <a:t>编码，</a:t>
            </a:r>
            <a:r>
              <a:rPr lang="en-US" altLang="zh-CN" sz="2400" dirty="0"/>
              <a:t>ISO/IEC18000-64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2000" dirty="0"/>
              <a:t>具体表示方式为：在一个数据位时间内的</a:t>
            </a:r>
            <a:r>
              <a:rPr lang="en-US" altLang="zh-CN" sz="2000" dirty="0"/>
              <a:t>4</a:t>
            </a:r>
            <a:r>
              <a:rPr lang="zh-CN" altLang="en-US" sz="2000" dirty="0"/>
              <a:t>个时钟周期中，第一个</a:t>
            </a:r>
            <a:r>
              <a:rPr lang="en-US" altLang="zh-CN" sz="2000" dirty="0"/>
              <a:t>1/4</a:t>
            </a:r>
            <a:r>
              <a:rPr lang="zh-CN" altLang="en-US" sz="2000" dirty="0"/>
              <a:t>周期为高，其余为低时代表</a:t>
            </a:r>
            <a:r>
              <a:rPr lang="en-US" altLang="zh-CN" sz="2000" dirty="0"/>
              <a:t>1</a:t>
            </a:r>
            <a:r>
              <a:rPr lang="zh-CN" altLang="en-US" sz="2000" dirty="0"/>
              <a:t>，第</a:t>
            </a:r>
            <a:r>
              <a:rPr lang="en-US" altLang="zh-CN" sz="2000" dirty="0"/>
              <a:t>3</a:t>
            </a:r>
            <a:r>
              <a:rPr lang="zh-CN" altLang="en-US" sz="2000" dirty="0"/>
              <a:t>个</a:t>
            </a:r>
            <a:r>
              <a:rPr lang="en-US" altLang="zh-CN" sz="2000" dirty="0"/>
              <a:t>1/4</a:t>
            </a:r>
            <a:r>
              <a:rPr lang="zh-CN" altLang="en-US" sz="2000" dirty="0"/>
              <a:t>周期为高，其余为低时代表</a:t>
            </a:r>
            <a:r>
              <a:rPr lang="en-US" altLang="zh-CN" sz="2000" dirty="0"/>
              <a:t>0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dirty="0"/>
              <a:t>PPM (pulse position modulation)</a:t>
            </a:r>
            <a:r>
              <a:rPr lang="zh-CN" altLang="en-US" dirty="0"/>
              <a:t> ，</a:t>
            </a:r>
            <a:r>
              <a:rPr lang="zh-CN" altLang="en-US" sz="2400" dirty="0"/>
              <a:t>脉冲位置</a:t>
            </a:r>
            <a:r>
              <a:rPr lang="zh-CN" altLang="en-US" b="1" dirty="0">
                <a:solidFill>
                  <a:srgbClr val="FF0000"/>
                </a:solidFill>
              </a:rPr>
              <a:t>调制</a:t>
            </a:r>
            <a:r>
              <a:rPr lang="zh-CN" altLang="en-US" dirty="0"/>
              <a:t>，</a:t>
            </a:r>
            <a:r>
              <a:rPr lang="zh-CN" altLang="en-US" sz="2400" dirty="0"/>
              <a:t>又称脉位调制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061223"/>
      </p:ext>
    </p:extLst>
  </p:cSld>
  <p:clrMapOvr>
    <a:masterClrMapping/>
  </p:clrMapOvr>
  <p:transition spd="slow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76833">
            <a:extLst>
              <a:ext uri="{FF2B5EF4-FFF2-40B4-BE49-F238E27FC236}">
                <a16:creationId xmlns:a16="http://schemas.microsoft.com/office/drawing/2014/main" id="{07D96048-4A3F-4302-81D6-B2F25D56A8A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0" dirty="0"/>
              <a:t>信道的性能指标</a:t>
            </a:r>
          </a:p>
        </p:txBody>
      </p:sp>
      <p:sp>
        <p:nvSpPr>
          <p:cNvPr id="13315" name="文本占位符 376834">
            <a:extLst>
              <a:ext uri="{FF2B5EF4-FFF2-40B4-BE49-F238E27FC236}">
                <a16:creationId xmlns:a16="http://schemas.microsoft.com/office/drawing/2014/main" id="{C290BD3B-6C54-49B0-9A1F-A637A68E0182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40519" y="1187566"/>
            <a:ext cx="8407945" cy="396962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/>
              <a:t>2. </a:t>
            </a:r>
            <a:r>
              <a:rPr lang="zh-CN" altLang="en-US" sz="2400" dirty="0"/>
              <a:t>信道容量（</a:t>
            </a:r>
            <a:r>
              <a:rPr lang="en-US" altLang="zh-CN" sz="2400" dirty="0"/>
              <a:t>capacity</a:t>
            </a:r>
            <a:r>
              <a:rPr lang="zh-CN" altLang="en-US" sz="2400" dirty="0"/>
              <a:t>）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/>
              <a:t>信道容量反映了信道所能传输的最大信息量，数据在信道中传输的最高的比特率就叫做这个信道的容量，单位是</a:t>
            </a:r>
            <a:r>
              <a:rPr lang="en-US" altLang="zh-CN" sz="2000" b="1" dirty="0">
                <a:solidFill>
                  <a:srgbClr val="FF0000"/>
                </a:solidFill>
              </a:rPr>
              <a:t>bps</a:t>
            </a:r>
            <a:r>
              <a:rPr lang="en-US" altLang="zh-CN" sz="1800" dirty="0"/>
              <a:t>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/>
              <a:t>具有理想低通矩形特性的信道</a:t>
            </a:r>
            <a:r>
              <a:rPr lang="zh-CN" altLang="en-US" sz="2000" dirty="0"/>
              <a:t>。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000" dirty="0"/>
              <a:t>    根据奈奎斯特准则，这种信道的最高码元传输速率为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000" dirty="0"/>
              <a:t>                   最高码元传输速率</a:t>
            </a:r>
            <a:r>
              <a:rPr lang="en-US" altLang="zh-CN" sz="2000" dirty="0"/>
              <a:t>=2BW                      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也即这种信道的最高数据传输速率为：</a:t>
            </a:r>
            <a:endParaRPr lang="en-US" altLang="zh-CN" sz="2000" dirty="0"/>
          </a:p>
        </p:txBody>
      </p:sp>
      <p:graphicFrame>
        <p:nvGraphicFramePr>
          <p:cNvPr id="13316" name="内容占位符 376835">
            <a:extLst>
              <a:ext uri="{FF2B5EF4-FFF2-40B4-BE49-F238E27FC236}">
                <a16:creationId xmlns:a16="http://schemas.microsoft.com/office/drawing/2014/main" id="{DDDAEE52-1BA9-47DD-83F2-50CAA01C5D9F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17001342"/>
              </p:ext>
            </p:extLst>
          </p:nvPr>
        </p:nvGraphicFramePr>
        <p:xfrm>
          <a:off x="1331640" y="5425154"/>
          <a:ext cx="2664296" cy="490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r:id="rId3" imgW="1095330" imgH="229322" progId="Equation.DSMT4">
                  <p:embed/>
                </p:oleObj>
              </mc:Choice>
              <mc:Fallback>
                <p:oleObj r:id="rId3" imgW="1095330" imgH="229322" progId="Equation.DSMT4">
                  <p:embed/>
                  <p:pic>
                    <p:nvPicPr>
                      <p:cNvPr id="0" name="内容占位符 37683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425154"/>
                        <a:ext cx="2664296" cy="490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矩形 376837">
            <a:extLst>
              <a:ext uri="{FF2B5EF4-FFF2-40B4-BE49-F238E27FC236}">
                <a16:creationId xmlns:a16="http://schemas.microsoft.com/office/drawing/2014/main" id="{63591000-6B9C-42C6-9F92-7D7F090FA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230" y="5568955"/>
            <a:ext cx="3694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BW</a:t>
            </a:r>
            <a:r>
              <a:rPr lang="zh-CN" altLang="en-US" sz="2000" b="1" dirty="0">
                <a:latin typeface="Times New Roman" panose="02020603050405020304" pitchFamily="18" charset="0"/>
              </a:rPr>
              <a:t>是信道的带宽，</a:t>
            </a:r>
            <a:r>
              <a:rPr lang="en-US" altLang="zh-CN" sz="2000" b="1" dirty="0">
                <a:latin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</a:rPr>
              <a:t>是码元数</a:t>
            </a:r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373761">
            <a:extLst>
              <a:ext uri="{FF2B5EF4-FFF2-40B4-BE49-F238E27FC236}">
                <a16:creationId xmlns:a16="http://schemas.microsoft.com/office/drawing/2014/main" id="{CEFA323B-08EB-46EB-B26C-289CFA91DD6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奈奎斯特定理与香农定理</a:t>
            </a:r>
            <a:endParaRPr lang="en-US" altLang="zh-CN" sz="2800" dirty="0"/>
          </a:p>
        </p:txBody>
      </p:sp>
      <p:sp>
        <p:nvSpPr>
          <p:cNvPr id="14339" name="文本占位符 373762">
            <a:extLst>
              <a:ext uri="{FF2B5EF4-FFF2-40B4-BE49-F238E27FC236}">
                <a16:creationId xmlns:a16="http://schemas.microsoft.com/office/drawing/2014/main" id="{B9DA3563-640E-4106-A542-9FFB6F690F7A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38125" y="1023938"/>
            <a:ext cx="8728075" cy="20447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/>
              <a:t>奈奎斯特定理的特点：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/>
              <a:t>奈奎斯特定理适用的情况是无噪声信道，用来计算理论值。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dirty="0"/>
              <a:t>没有噪声的信道在现实中是不存在的。有噪声的信道该如何计算呢？</a:t>
            </a:r>
            <a:endParaRPr lang="zh-CN" altLang="en-US" sz="1800" dirty="0"/>
          </a:p>
        </p:txBody>
      </p:sp>
      <p:sp>
        <p:nvSpPr>
          <p:cNvPr id="14340" name="矩形 373765">
            <a:extLst>
              <a:ext uri="{FF2B5EF4-FFF2-40B4-BE49-F238E27FC236}">
                <a16:creationId xmlns:a16="http://schemas.microsoft.com/office/drawing/2014/main" id="{90B098A1-9A72-4C8A-9B4C-F451BE96F56C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23850" y="3141663"/>
            <a:ext cx="5112246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香农定理：</a:t>
            </a:r>
          </a:p>
          <a:p>
            <a:pPr lvl="1" eaLnBrk="1" hangingPunct="1"/>
            <a:r>
              <a:rPr lang="en-US" altLang="zh-CN" sz="2000" dirty="0"/>
              <a:t> S</a:t>
            </a:r>
            <a:r>
              <a:rPr lang="zh-CN" altLang="en-US" sz="2000" dirty="0"/>
              <a:t>：信号的功率，</a:t>
            </a:r>
            <a:r>
              <a:rPr lang="en-US" altLang="zh-CN" sz="2000" dirty="0"/>
              <a:t>N</a:t>
            </a:r>
            <a:r>
              <a:rPr lang="zh-CN" altLang="en-US" sz="2000" dirty="0"/>
              <a:t>：噪声的功率</a:t>
            </a:r>
          </a:p>
          <a:p>
            <a:pPr lvl="1" eaLnBrk="1" hangingPunct="1"/>
            <a:r>
              <a:rPr lang="zh-CN" altLang="en-US" sz="2000" dirty="0"/>
              <a:t> </a:t>
            </a:r>
            <a:r>
              <a:rPr lang="en-US" altLang="zh-CN" sz="2000" dirty="0"/>
              <a:t>S/N </a:t>
            </a:r>
            <a:r>
              <a:rPr lang="zh-CN" altLang="en-US" sz="2000" dirty="0"/>
              <a:t>指的是信道的信噪比 </a:t>
            </a:r>
          </a:p>
        </p:txBody>
      </p:sp>
      <p:graphicFrame>
        <p:nvGraphicFramePr>
          <p:cNvPr id="14341" name="内容占位符 373767">
            <a:extLst>
              <a:ext uri="{FF2B5EF4-FFF2-40B4-BE49-F238E27FC236}">
                <a16:creationId xmlns:a16="http://schemas.microsoft.com/office/drawing/2014/main" id="{FB71B110-56E4-4A8F-9355-018ACF848617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0476020"/>
              </p:ext>
            </p:extLst>
          </p:nvPr>
        </p:nvGraphicFramePr>
        <p:xfrm>
          <a:off x="5508104" y="3429000"/>
          <a:ext cx="324008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r:id="rId3" imgW="1337653" imgH="433004" progId="Equation.DSMT4">
                  <p:embed/>
                </p:oleObj>
              </mc:Choice>
              <mc:Fallback>
                <p:oleObj r:id="rId3" imgW="1337653" imgH="433004" progId="Equation.DSMT4">
                  <p:embed/>
                  <p:pic>
                    <p:nvPicPr>
                      <p:cNvPr id="0" name="内容占位符 37376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3429000"/>
                        <a:ext cx="3240088" cy="7921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矩形 373769">
            <a:extLst>
              <a:ext uri="{FF2B5EF4-FFF2-40B4-BE49-F238E27FC236}">
                <a16:creationId xmlns:a16="http://schemas.microsoft.com/office/drawing/2014/main" id="{3CBF3B67-8F70-4C99-BA68-48CED7401E3E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23850" y="4724400"/>
            <a:ext cx="7777163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结论：</a:t>
            </a:r>
          </a:p>
          <a:p>
            <a:pPr lvl="1" eaLnBrk="1" hangingPunct="1"/>
            <a:r>
              <a:rPr lang="zh-CN" altLang="en-US" sz="2000" dirty="0"/>
              <a:t>信道容量决定于：带宽，</a:t>
            </a:r>
            <a:r>
              <a:rPr lang="en-US" altLang="zh-CN" sz="2000" dirty="0"/>
              <a:t>S/N </a:t>
            </a:r>
            <a:r>
              <a:rPr lang="zh-CN" altLang="en-US" sz="2000" dirty="0"/>
              <a:t>，编码。</a:t>
            </a:r>
          </a:p>
          <a:p>
            <a:pPr lvl="1" eaLnBrk="1" hangingPunct="1"/>
            <a:r>
              <a:rPr lang="en-US" altLang="zh-CN" sz="2000" dirty="0"/>
              <a:t>RFID</a:t>
            </a:r>
            <a:r>
              <a:rPr lang="zh-CN" altLang="en-US" sz="2000" dirty="0"/>
              <a:t>采用微波，微波比低频和高频有更大的带宽 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300033">
            <a:extLst>
              <a:ext uri="{FF2B5EF4-FFF2-40B4-BE49-F238E27FC236}">
                <a16:creationId xmlns:a16="http://schemas.microsoft.com/office/drawing/2014/main" id="{69064A24-781F-4E30-B28C-BC8671DF518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数字通信模型及特点</a:t>
            </a:r>
            <a:endParaRPr lang="zh-CN" altLang="en-US" b="0" dirty="0"/>
          </a:p>
        </p:txBody>
      </p:sp>
      <p:pic>
        <p:nvPicPr>
          <p:cNvPr id="9219" name="图片 3">
            <a:extLst>
              <a:ext uri="{FF2B5EF4-FFF2-40B4-BE49-F238E27FC236}">
                <a16:creationId xmlns:a16="http://schemas.microsoft.com/office/drawing/2014/main" id="{875E5D8F-80F9-4DAE-B544-D284D4251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289222"/>
            <a:ext cx="3010042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图片 4">
            <a:extLst>
              <a:ext uri="{FF2B5EF4-FFF2-40B4-BE49-F238E27FC236}">
                <a16:creationId xmlns:a16="http://schemas.microsoft.com/office/drawing/2014/main" id="{81C9C120-58D2-4D30-AA7A-5A39EAEC7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7" y="1138025"/>
            <a:ext cx="5766075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301057">
            <a:extLst>
              <a:ext uri="{FF2B5EF4-FFF2-40B4-BE49-F238E27FC236}">
                <a16:creationId xmlns:a16="http://schemas.microsoft.com/office/drawing/2014/main" id="{2F629F2A-CEAA-4F02-B4AA-3A1C7694C986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251520" y="4048469"/>
            <a:ext cx="8486475" cy="2315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eaLnBrk="1" hangingPunct="1">
              <a:spcBef>
                <a:spcPts val="600"/>
              </a:spcBef>
            </a:pPr>
            <a:r>
              <a:rPr lang="zh-CN" altLang="en-US" sz="2400" dirty="0"/>
              <a:t>安全性高：</a:t>
            </a:r>
          </a:p>
          <a:p>
            <a:pPr marL="914400" lvl="1" indent="-457200" eaLnBrk="1" hangingPunct="1">
              <a:spcBef>
                <a:spcPts val="600"/>
              </a:spcBef>
            </a:pPr>
            <a:r>
              <a:rPr lang="zh-CN" altLang="en-US" sz="2000" dirty="0"/>
              <a:t>在传输过程中可实现无噪声积累，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1 </a:t>
            </a:r>
            <a:r>
              <a:rPr lang="zh-CN" altLang="en-US" sz="2000" dirty="0"/>
              <a:t>信号再生，消除干扰</a:t>
            </a:r>
            <a:endParaRPr lang="en-US" altLang="zh-CN" sz="2000" dirty="0"/>
          </a:p>
          <a:p>
            <a:pPr marL="914400" lvl="1" indent="-457200" eaLnBrk="1" hangingPunct="1">
              <a:spcBef>
                <a:spcPts val="600"/>
              </a:spcBef>
            </a:pPr>
            <a:r>
              <a:rPr lang="zh-CN" altLang="en-US" sz="2000" dirty="0"/>
              <a:t>通过相应的编码方法使接收端能具有检错或纠错能力</a:t>
            </a:r>
          </a:p>
          <a:p>
            <a:pPr marL="533400" indent="-533400" eaLnBrk="1" hangingPunct="1"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/>
              <a:t>便于加密处理、存储、处理和交换、设备的集成和微型化</a:t>
            </a:r>
            <a:endParaRPr lang="en-US" altLang="zh-CN" sz="2400" dirty="0"/>
          </a:p>
          <a:p>
            <a:pPr marL="533400" indent="-533400" eaLnBrk="1" hangingPunct="1">
              <a:spcBef>
                <a:spcPts val="600"/>
              </a:spcBef>
            </a:pPr>
            <a:r>
              <a:rPr lang="zh-CN" altLang="en-US" sz="2400" dirty="0"/>
              <a:t>占用的信道频带宽 ：</a:t>
            </a:r>
            <a:r>
              <a:rPr lang="zh-CN" altLang="en-US" sz="2000" dirty="0"/>
              <a:t>相对模拟而言</a:t>
            </a:r>
          </a:p>
        </p:txBody>
      </p:sp>
    </p:spTree>
    <p:extLst>
      <p:ext uri="{BB962C8B-B14F-4D97-AF65-F5344CB8AC3E}">
        <p14:creationId xmlns:p14="http://schemas.microsoft.com/office/powerpoint/2010/main" val="384748774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377857">
            <a:extLst>
              <a:ext uri="{FF2B5EF4-FFF2-40B4-BE49-F238E27FC236}">
                <a16:creationId xmlns:a16="http://schemas.microsoft.com/office/drawing/2014/main" id="{587536A8-1257-4C3A-8344-BBAC890F456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/>
              <a:t>区分几个概念</a:t>
            </a:r>
          </a:p>
        </p:txBody>
      </p:sp>
      <p:sp>
        <p:nvSpPr>
          <p:cNvPr id="16387" name="文本占位符 377858">
            <a:extLst>
              <a:ext uri="{FF2B5EF4-FFF2-40B4-BE49-F238E27FC236}">
                <a16:creationId xmlns:a16="http://schemas.microsoft.com/office/drawing/2014/main" id="{B39B49F2-A6F8-4276-A2C6-A2E1BE99A28A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50825" y="1052513"/>
            <a:ext cx="5834063" cy="2016125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波特率（</a:t>
            </a:r>
            <a:r>
              <a:rPr lang="en-US" altLang="zh-CN" sz="2400" dirty="0"/>
              <a:t>baud rate</a:t>
            </a:r>
            <a:r>
              <a:rPr lang="zh-CN" altLang="en-US" sz="2400" dirty="0"/>
              <a:t>）：</a:t>
            </a:r>
          </a:p>
          <a:p>
            <a:pPr lvl="1" eaLnBrk="1" hangingPunct="1"/>
            <a:r>
              <a:rPr lang="zh-CN" altLang="en-US" sz="2000" dirty="0"/>
              <a:t>数据信号对载波的调制速率，即：数据传输过程中，在信道上每秒钟传送的信号波形个数，单位是</a:t>
            </a:r>
            <a:r>
              <a:rPr lang="en-US" altLang="zh-CN" sz="2000" dirty="0"/>
              <a:t>Baud</a:t>
            </a:r>
          </a:p>
          <a:p>
            <a:pPr lvl="1" eaLnBrk="1" hangingPunct="1"/>
            <a:r>
              <a:rPr lang="zh-CN" altLang="en-US" sz="2000" dirty="0"/>
              <a:t>从</a:t>
            </a:r>
            <a:r>
              <a:rPr lang="zh-CN" altLang="en-US" sz="2000" b="1" dirty="0">
                <a:solidFill>
                  <a:srgbClr val="FF0066"/>
                </a:solidFill>
              </a:rPr>
              <a:t>信号</a:t>
            </a:r>
            <a:r>
              <a:rPr lang="zh-CN" altLang="en-US" sz="2000" dirty="0"/>
              <a:t>的角度来说</a:t>
            </a:r>
            <a:endParaRPr lang="en-US" altLang="zh-CN" sz="2000" dirty="0"/>
          </a:p>
        </p:txBody>
      </p:sp>
      <p:sp>
        <p:nvSpPr>
          <p:cNvPr id="377863" name="矩形 377862">
            <a:extLst>
              <a:ext uri="{FF2B5EF4-FFF2-40B4-BE49-F238E27FC236}">
                <a16:creationId xmlns:a16="http://schemas.microsoft.com/office/drawing/2014/main" id="{98548BC2-8F9A-483F-A4E8-7E6F363FBF8D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79485" y="3174206"/>
            <a:ext cx="8209037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比特率（</a:t>
            </a:r>
            <a:r>
              <a:rPr lang="en-US" altLang="zh-CN" sz="2400" dirty="0"/>
              <a:t>bit rate</a:t>
            </a:r>
            <a:r>
              <a:rPr lang="zh-CN" altLang="en-US" sz="2400" dirty="0"/>
              <a:t>）：</a:t>
            </a:r>
          </a:p>
          <a:p>
            <a:pPr lvl="1" eaLnBrk="1" hangingPunct="1"/>
            <a:r>
              <a:rPr lang="zh-CN" altLang="en-US" sz="2000" dirty="0"/>
              <a:t>信号每秒钟传输的数据的位数，也就是每秒钟传输</a:t>
            </a:r>
            <a:r>
              <a:rPr lang="en-US" altLang="zh-CN" sz="2000" dirty="0"/>
              <a:t>0</a:t>
            </a:r>
            <a:r>
              <a:rPr lang="zh-CN" altLang="en-US" sz="2000" dirty="0"/>
              <a:t>和</a:t>
            </a:r>
            <a:r>
              <a:rPr lang="en-US" altLang="zh-CN" sz="2000" dirty="0"/>
              <a:t>1</a:t>
            </a:r>
            <a:r>
              <a:rPr lang="zh-CN" altLang="en-US" sz="2000" dirty="0"/>
              <a:t>的个数，单位是</a:t>
            </a:r>
            <a:r>
              <a:rPr lang="en-US" altLang="zh-CN" sz="2000" dirty="0"/>
              <a:t>bps</a:t>
            </a:r>
            <a:endParaRPr lang="zh-CN" altLang="en-US" sz="2000" dirty="0"/>
          </a:p>
          <a:p>
            <a:pPr lvl="1" eaLnBrk="1" hangingPunct="1"/>
            <a:r>
              <a:rPr lang="zh-CN" altLang="en-US" sz="2000" dirty="0"/>
              <a:t>与波形速率和一个波形所携带的信息量有关</a:t>
            </a:r>
          </a:p>
          <a:p>
            <a:pPr lvl="1" eaLnBrk="1" hangingPunct="1"/>
            <a:r>
              <a:rPr lang="zh-CN" altLang="en-US" sz="2000" dirty="0"/>
              <a:t>从</a:t>
            </a:r>
            <a:r>
              <a:rPr lang="zh-CN" altLang="en-US" sz="2000" b="1" dirty="0">
                <a:solidFill>
                  <a:srgbClr val="FF0066"/>
                </a:solidFill>
              </a:rPr>
              <a:t>信息</a:t>
            </a:r>
            <a:r>
              <a:rPr lang="zh-CN" altLang="en-US" sz="2000" dirty="0"/>
              <a:t>的角度来说</a:t>
            </a:r>
            <a:endParaRPr lang="zh-CN" altLang="en-US" dirty="0"/>
          </a:p>
        </p:txBody>
      </p:sp>
      <p:sp>
        <p:nvSpPr>
          <p:cNvPr id="377864" name="文本框 377863">
            <a:extLst>
              <a:ext uri="{FF2B5EF4-FFF2-40B4-BE49-F238E27FC236}">
                <a16:creationId xmlns:a16="http://schemas.microsoft.com/office/drawing/2014/main" id="{B631E171-663B-4CFD-978D-83018F8D8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1412875"/>
            <a:ext cx="1728788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    1         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en-US" altLang="zh-CN" baseline="-10000">
                <a:latin typeface="Times New Roman" panose="02020603050405020304" pitchFamily="18" charset="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</a:rPr>
              <a:t>= ——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   T</a:t>
            </a:r>
            <a:r>
              <a:rPr lang="en-US" altLang="zh-CN" baseline="-1000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377865" name="矩形 377864">
            <a:extLst>
              <a:ext uri="{FF2B5EF4-FFF2-40B4-BE49-F238E27FC236}">
                <a16:creationId xmlns:a16="http://schemas.microsoft.com/office/drawing/2014/main" id="{2396EDDF-0692-4528-82D1-4D1BD1DB2FF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259632" y="5558972"/>
            <a:ext cx="4536431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波特率与比特率的关系：</a:t>
            </a:r>
          </a:p>
        </p:txBody>
      </p:sp>
      <p:sp>
        <p:nvSpPr>
          <p:cNvPr id="377878" name="文本框 377877">
            <a:extLst>
              <a:ext uri="{FF2B5EF4-FFF2-40B4-BE49-F238E27FC236}">
                <a16:creationId xmlns:a16="http://schemas.microsoft.com/office/drawing/2014/main" id="{73318A67-F633-4EC6-B991-7289F42D2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5347835"/>
            <a:ext cx="2447925" cy="903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1000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Ì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5000"/>
              </a:spcBef>
              <a:spcAft>
                <a:spcPct val="1000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£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5000"/>
              </a:spcBef>
              <a:spcAft>
                <a:spcPct val="1000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err="1">
                <a:latin typeface="Times New Roman" panose="02020603050405020304" pitchFamily="18" charset="0"/>
              </a:rPr>
              <a:t>R</a:t>
            </a:r>
            <a:r>
              <a:rPr lang="en-US" altLang="zh-CN" baseline="-10000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 err="1">
                <a:latin typeface="Times New Roman" panose="02020603050405020304" pitchFamily="18" charset="0"/>
              </a:rPr>
              <a:t>N</a:t>
            </a:r>
            <a:r>
              <a:rPr lang="en-US" altLang="zh-CN" baseline="-10000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 log </a:t>
            </a:r>
            <a:r>
              <a:rPr lang="en-US" altLang="zh-CN" baseline="-1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baseline="18000" dirty="0">
                <a:latin typeface="Times New Roman" panose="02020603050405020304" pitchFamily="18" charset="0"/>
              </a:rPr>
              <a:t>M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400" baseline="18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M: </a:t>
            </a:r>
            <a:r>
              <a:rPr lang="zh-CN" altLang="en-US" sz="2400" dirty="0">
                <a:latin typeface="Times New Roman" panose="02020603050405020304" pitchFamily="18" charset="0"/>
              </a:rPr>
              <a:t>码元</a:t>
            </a:r>
            <a:r>
              <a:rPr lang="zh-CN" altLang="en-US" sz="2000" dirty="0">
                <a:latin typeface="Times New Roman" panose="02020603050405020304" pitchFamily="18" charset="0"/>
              </a:rPr>
              <a:t>（波形数）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7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7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3" grpId="0"/>
      <p:bldP spid="377864" grpId="0"/>
      <p:bldP spid="377865" grpId="0"/>
      <p:bldP spid="37787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905149a2-9754-4813-85b1-a3781844d618}"/>
</p:tagLst>
</file>

<file path=ppt/theme/theme1.xml><?xml version="1.0" encoding="utf-8"?>
<a:theme xmlns:a="http://schemas.openxmlformats.org/drawingml/2006/main" name="RFID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R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FI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FI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砖雕艺术">
  <a:themeElements>
    <a:clrScheme name="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50505"/>
      </a:accent4>
      <a:accent5>
        <a:srgbClr val="FFFFCA"/>
      </a:accent5>
      <a:accent6>
        <a:srgbClr val="E5B75B"/>
      </a:accent6>
      <a:hlink>
        <a:srgbClr val="0066FF"/>
      </a:hlink>
      <a:folHlink>
        <a:srgbClr val="CC33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砖雕艺术">
  <a:themeElements>
    <a:clrScheme name="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50505"/>
      </a:accent4>
      <a:accent5>
        <a:srgbClr val="FFFFCA"/>
      </a:accent5>
      <a:accent6>
        <a:srgbClr val="E5B75B"/>
      </a:accent6>
      <a:hlink>
        <a:srgbClr val="0066FF"/>
      </a:hlink>
      <a:folHlink>
        <a:srgbClr val="CC33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砖雕艺术">
  <a:themeElements>
    <a:clrScheme name="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50505"/>
      </a:accent4>
      <a:accent5>
        <a:srgbClr val="FFFFCA"/>
      </a:accent5>
      <a:accent6>
        <a:srgbClr val="E5B75B"/>
      </a:accent6>
      <a:hlink>
        <a:srgbClr val="0066FF"/>
      </a:hlink>
      <a:folHlink>
        <a:srgbClr val="CC33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3777</TotalTime>
  <Words>4054</Words>
  <Application>Microsoft Office PowerPoint</Application>
  <PresentationFormat>全屏显示(4:3)</PresentationFormat>
  <Paragraphs>466</Paragraphs>
  <Slides>54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54</vt:i4>
      </vt:variant>
    </vt:vector>
  </HeadingPairs>
  <TitlesOfParts>
    <vt:vector size="75" baseType="lpstr">
      <vt:lpstr>Gulim</vt:lpstr>
      <vt:lpstr>黑体</vt:lpstr>
      <vt:lpstr>华文彩云</vt:lpstr>
      <vt:lpstr>楷体_GB2312</vt:lpstr>
      <vt:lpstr>隶书</vt:lpstr>
      <vt:lpstr>宋体</vt:lpstr>
      <vt:lpstr>Arial</vt:lpstr>
      <vt:lpstr>Cambria Math</vt:lpstr>
      <vt:lpstr>Garamond</vt:lpstr>
      <vt:lpstr>Times New Roman</vt:lpstr>
      <vt:lpstr>Wingdings</vt:lpstr>
      <vt:lpstr>RFID</vt:lpstr>
      <vt:lpstr>砖雕艺术</vt:lpstr>
      <vt:lpstr>1_砖雕艺术</vt:lpstr>
      <vt:lpstr>2_砖雕艺术</vt:lpstr>
      <vt:lpstr>Visio.Drawing.11</vt:lpstr>
      <vt:lpstr>Equation.DSMT4</vt:lpstr>
      <vt:lpstr>文档</vt:lpstr>
      <vt:lpstr>图片</vt:lpstr>
      <vt:lpstr>Picture</vt:lpstr>
      <vt:lpstr>Equation</vt:lpstr>
      <vt:lpstr>第三章   编码和调制 </vt:lpstr>
      <vt:lpstr>数据、信号、带宽</vt:lpstr>
      <vt:lpstr>2. 信道</vt:lpstr>
      <vt:lpstr>信道的特性</vt:lpstr>
      <vt:lpstr>信道的性能指标</vt:lpstr>
      <vt:lpstr>信道的性能指标</vt:lpstr>
      <vt:lpstr>奈奎斯特定理与香农定理</vt:lpstr>
      <vt:lpstr>数字通信模型及特点</vt:lpstr>
      <vt:lpstr>区分几个概念</vt:lpstr>
      <vt:lpstr>数字通信的主要性能指标</vt:lpstr>
      <vt:lpstr>RFID通信方式</vt:lpstr>
      <vt:lpstr>信号的编码与调制</vt:lpstr>
      <vt:lpstr>频域动态演示图</vt:lpstr>
      <vt:lpstr>通信握手</vt:lpstr>
      <vt:lpstr>编 码</vt:lpstr>
      <vt:lpstr>RFID常用的编码方法</vt:lpstr>
      <vt:lpstr>RFID常用的编码方法</vt:lpstr>
      <vt:lpstr>简单二元码</vt:lpstr>
      <vt:lpstr>简单二元码</vt:lpstr>
      <vt:lpstr>PowerPoint 演示文稿</vt:lpstr>
      <vt:lpstr>PowerPoint 演示文稿</vt:lpstr>
      <vt:lpstr>基本编码（RZ  NRZ )对比</vt:lpstr>
      <vt:lpstr>RFID的编码</vt:lpstr>
      <vt:lpstr>反向不归零编码</vt:lpstr>
      <vt:lpstr>单极性归零编</vt:lpstr>
      <vt:lpstr>曼彻斯特编码</vt:lpstr>
      <vt:lpstr>密勒(Miller)编码</vt:lpstr>
      <vt:lpstr>变形密勒编码</vt:lpstr>
      <vt:lpstr>PowerPoint 演示文稿</vt:lpstr>
      <vt:lpstr>RFID编码的关键问题</vt:lpstr>
      <vt:lpstr>PowerPoint 演示文稿</vt:lpstr>
      <vt:lpstr>PowerPoint 演示文稿</vt:lpstr>
      <vt:lpstr>PowerPoint 演示文稿</vt:lpstr>
      <vt:lpstr>调制和解调</vt:lpstr>
      <vt:lpstr>调制类型</vt:lpstr>
      <vt:lpstr>载波调制解调方式</vt:lpstr>
      <vt:lpstr>脉冲调制 </vt:lpstr>
      <vt:lpstr>FSK调制 </vt:lpstr>
      <vt:lpstr>FSK实例</vt:lpstr>
      <vt:lpstr>PSK调制 </vt:lpstr>
      <vt:lpstr>PSK调制电路 </vt:lpstr>
      <vt:lpstr>5. 副载波调制</vt:lpstr>
      <vt:lpstr>副载波调制</vt:lpstr>
      <vt:lpstr>PowerPoint 演示文稿</vt:lpstr>
      <vt:lpstr>副载波与副载波调制解调</vt:lpstr>
      <vt:lpstr>副载波与副载波调制解调 </vt:lpstr>
      <vt:lpstr>3.4  载波调制</vt:lpstr>
      <vt:lpstr>频移键控</vt:lpstr>
      <vt:lpstr>二进制相移键控</vt:lpstr>
      <vt:lpstr>二进制幅移键控(ASK)</vt:lpstr>
      <vt:lpstr>数字调频和调相 </vt:lpstr>
      <vt:lpstr>RFID标准中使用的信号调制和编码方法传输特性</vt:lpstr>
      <vt:lpstr>RFID标准中使用的信号调制和编码方法接收特性</vt:lpstr>
      <vt:lpstr>几个名词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yx sun</cp:lastModifiedBy>
  <cp:revision>383</cp:revision>
  <dcterms:created xsi:type="dcterms:W3CDTF">2000-01-15T04:50:39Z</dcterms:created>
  <dcterms:modified xsi:type="dcterms:W3CDTF">2025-03-12T05:54:56Z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