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58" r:id="rId3"/>
  </p:sldMasterIdLst>
  <p:notesMasterIdLst>
    <p:notesMasterId r:id="rId23"/>
  </p:notesMasterIdLst>
  <p:sldIdLst>
    <p:sldId id="287" r:id="rId4"/>
    <p:sldId id="257" r:id="rId5"/>
    <p:sldId id="289" r:id="rId6"/>
    <p:sldId id="293" r:id="rId7"/>
    <p:sldId id="294" r:id="rId8"/>
    <p:sldId id="343" r:id="rId9"/>
    <p:sldId id="313" r:id="rId10"/>
    <p:sldId id="321" r:id="rId11"/>
    <p:sldId id="326" r:id="rId12"/>
    <p:sldId id="354" r:id="rId13"/>
    <p:sldId id="336" r:id="rId14"/>
    <p:sldId id="337" r:id="rId15"/>
    <p:sldId id="338" r:id="rId16"/>
    <p:sldId id="258" r:id="rId17"/>
    <p:sldId id="339" r:id="rId18"/>
    <p:sldId id="259" r:id="rId19"/>
    <p:sldId id="359" r:id="rId20"/>
    <p:sldId id="267" r:id="rId21"/>
    <p:sldId id="36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cy" initials="Nancy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838" y="79"/>
      </p:cViewPr>
      <p:guideLst>
        <p:guide orient="horz" pos="2160"/>
        <p:guide pos="28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83605-7F8D-47AA-BF8F-3C68540C73E9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18FA3-8947-4107-8EB7-8E0EE96D0E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500"/>
              <a:t>单击此处编辑母版标题样式</a:t>
            </a:r>
            <a:endParaRPr lang="en-US" sz="4500" dirty="0"/>
          </a:p>
        </p:txBody>
      </p:sp>
      <p:sp>
        <p:nvSpPr>
          <p:cNvPr id="9" name="Subtitle 2"/>
          <p:cNvSpPr txBox="1"/>
          <p:nvPr/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 sz="24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B3E8"/>
              </a:buClr>
            </a:pPr>
            <a:r>
              <a:rPr lang="zh-CN" altLang="en-US" sz="1800">
                <a:solidFill>
                  <a:srgbClr val="19B3E8">
                    <a:lumMod val="75000"/>
                  </a:srgbClr>
                </a:solidFill>
              </a:rPr>
              <a:t>单击此处编辑母版副标题样式</a:t>
            </a:r>
            <a:endParaRPr lang="en-US" sz="1800" dirty="0">
              <a:solidFill>
                <a:srgbClr val="19B3E8">
                  <a:lumMod val="75000"/>
                </a:srgbClr>
              </a:solidFill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F4BA62D-9E47-4CF7-A144-D6DB4C1DDA3B}" type="datetimeFigureOut">
              <a:rPr lang="zh-CN" altLang="en-US" sz="900" smtClean="0">
                <a:solidFill>
                  <a:prstClr val="black">
                    <a:tint val="75000"/>
                  </a:prstClr>
                </a:solidFill>
              </a:rPr>
              <a:t>2025/3/26</a:t>
            </a:fld>
            <a:endParaRPr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 txBox="1"/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4F0139-0E64-4616-83B7-3129FDE1F1CE}" type="slidenum">
              <a:rPr lang="zh-CN" altLang="en-US" sz="900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r="10986"/>
          <a:stretch>
            <a:fillRect/>
          </a:stretch>
        </p:blipFill>
        <p:spPr bwMode="auto">
          <a:xfrm>
            <a:off x="0" y="3"/>
            <a:ext cx="91440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9"/>
          <p:cNvSpPr/>
          <p:nvPr/>
        </p:nvSpPr>
        <p:spPr>
          <a:xfrm>
            <a:off x="0" y="4075116"/>
            <a:ext cx="9144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矩形 7"/>
          <p:cNvSpPr/>
          <p:nvPr/>
        </p:nvSpPr>
        <p:spPr>
          <a:xfrm>
            <a:off x="0" y="4447658"/>
            <a:ext cx="9144000" cy="2410339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solidFill>
            <a:srgbClr val="19B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39745" y="5798894"/>
            <a:ext cx="686451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93037" y="4994740"/>
            <a:ext cx="6957931" cy="754816"/>
          </a:xfrm>
        </p:spPr>
        <p:txBody>
          <a:bodyPr>
            <a:noAutofit/>
          </a:bodyPr>
          <a:lstStyle>
            <a:lvl1pPr algn="ctr">
              <a:defRPr sz="315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39" y="30480"/>
            <a:ext cx="1011936" cy="1005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40F2B65D-C931-4BF5-8F01-BE8D58E1334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4"/>
            <a:ext cx="3067663" cy="35747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7086600" y="6503177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386715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6725" y="1773238"/>
            <a:ext cx="4038600" cy="43195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7725" y="1773238"/>
            <a:ext cx="4038600" cy="20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7725" y="4008438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>
          <a:xfrm>
            <a:off x="7086600" y="6503177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40F2B65D-C931-4BF5-8F01-BE8D58E1334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4"/>
            <a:ext cx="3067663" cy="35747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7086600" y="6503177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386715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6725" y="1773238"/>
            <a:ext cx="4038600" cy="43195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7725" y="1773238"/>
            <a:ext cx="4038600" cy="20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7725" y="4008438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>
          <a:xfrm>
            <a:off x="7086600" y="6503177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500"/>
              <a:t>单击此处编辑母版标题样式</a:t>
            </a:r>
            <a:endParaRPr lang="en-US" sz="4500" dirty="0"/>
          </a:p>
        </p:txBody>
      </p:sp>
      <p:sp>
        <p:nvSpPr>
          <p:cNvPr id="9" name="Subtitle 2"/>
          <p:cNvSpPr txBox="1"/>
          <p:nvPr/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 sz="24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B3E8"/>
              </a:buClr>
            </a:pPr>
            <a:r>
              <a:rPr lang="zh-CN" altLang="en-US" sz="1800">
                <a:solidFill>
                  <a:srgbClr val="19B3E8">
                    <a:lumMod val="75000"/>
                  </a:srgbClr>
                </a:solidFill>
              </a:rPr>
              <a:t>单击此处编辑母版副标题样式</a:t>
            </a:r>
            <a:endParaRPr lang="en-US" sz="1800" dirty="0">
              <a:solidFill>
                <a:srgbClr val="19B3E8">
                  <a:lumMod val="75000"/>
                </a:srgbClr>
              </a:solidFill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F4BA62D-9E47-4CF7-A144-D6DB4C1DDA3B}" type="datetimeFigureOut">
              <a:rPr lang="zh-CN" altLang="en-US" sz="900" smtClean="0">
                <a:solidFill>
                  <a:prstClr val="black">
                    <a:tint val="75000"/>
                  </a:prstClr>
                </a:solidFill>
              </a:rPr>
              <a:t>2025/3/26</a:t>
            </a:fld>
            <a:endParaRPr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 txBox="1"/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4F0139-0E64-4616-83B7-3129FDE1F1CE}" type="slidenum">
              <a:rPr lang="zh-CN" altLang="en-US" sz="900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r="10986"/>
          <a:stretch>
            <a:fillRect/>
          </a:stretch>
        </p:blipFill>
        <p:spPr bwMode="auto">
          <a:xfrm>
            <a:off x="0" y="3"/>
            <a:ext cx="91440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9"/>
          <p:cNvSpPr/>
          <p:nvPr/>
        </p:nvSpPr>
        <p:spPr>
          <a:xfrm>
            <a:off x="0" y="4075116"/>
            <a:ext cx="9144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矩形 7"/>
          <p:cNvSpPr/>
          <p:nvPr/>
        </p:nvSpPr>
        <p:spPr>
          <a:xfrm>
            <a:off x="0" y="4447658"/>
            <a:ext cx="9144000" cy="2410339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solidFill>
            <a:srgbClr val="19B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39745" y="5798894"/>
            <a:ext cx="686451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93037" y="4994740"/>
            <a:ext cx="6957931" cy="754816"/>
          </a:xfrm>
        </p:spPr>
        <p:txBody>
          <a:bodyPr>
            <a:noAutofit/>
          </a:bodyPr>
          <a:lstStyle>
            <a:lvl1pPr algn="ctr">
              <a:defRPr sz="315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39" y="30480"/>
            <a:ext cx="1011936" cy="1005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40F2B65D-C931-4BF5-8F01-BE8D58E1334A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27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1" y="3400424"/>
            <a:ext cx="3067663" cy="35747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7086600" y="6503177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1"/>
            <a:ext cx="3867150" cy="2000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765175"/>
            <a:ext cx="82296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6725" y="1773238"/>
            <a:ext cx="4038600" cy="431958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7725" y="1773238"/>
            <a:ext cx="4038600" cy="20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7725" y="4008438"/>
            <a:ext cx="4038600" cy="2084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>
          <a:xfrm>
            <a:off x="7086600" y="6503177"/>
            <a:ext cx="2057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1560C19B-5D28-4838-8C85-B60248FB9BF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baseline="0">
                <a:solidFill>
                  <a:srgbClr val="C00000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500"/>
              <a:t>单击此处编辑母版标题样式</a:t>
            </a:r>
            <a:endParaRPr lang="en-US" sz="4500" dirty="0"/>
          </a:p>
        </p:txBody>
      </p:sp>
      <p:sp>
        <p:nvSpPr>
          <p:cNvPr id="9" name="Subtitle 2"/>
          <p:cNvSpPr txBox="1"/>
          <p:nvPr/>
        </p:nvSpPr>
        <p:spPr>
          <a:xfrm>
            <a:off x="1143000" y="3602038"/>
            <a:ext cx="6858000" cy="1655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 sz="24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kern="12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9B3E8"/>
              </a:buClr>
            </a:pPr>
            <a:r>
              <a:rPr lang="zh-CN" altLang="en-US" sz="1800">
                <a:solidFill>
                  <a:srgbClr val="19B3E8">
                    <a:lumMod val="75000"/>
                  </a:srgbClr>
                </a:solidFill>
              </a:rPr>
              <a:t>单击此处编辑母版副标题样式</a:t>
            </a:r>
            <a:endParaRPr lang="en-US" sz="1800" dirty="0">
              <a:solidFill>
                <a:srgbClr val="19B3E8">
                  <a:lumMod val="75000"/>
                </a:srgbClr>
              </a:solidFill>
            </a:endParaRPr>
          </a:p>
        </p:txBody>
      </p:sp>
      <p:sp>
        <p:nvSpPr>
          <p:cNvPr id="10" name="Date Placeholder 3"/>
          <p:cNvSpPr txBox="1"/>
          <p:nvPr/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2F4BA62D-9E47-4CF7-A144-D6DB4C1DDA3B}" type="datetimeFigureOut">
              <a:rPr lang="zh-CN" altLang="en-US" sz="900" smtClean="0">
                <a:solidFill>
                  <a:prstClr val="black">
                    <a:tint val="75000"/>
                  </a:prstClr>
                </a:solidFill>
              </a:rPr>
              <a:t>2025/3/26</a:t>
            </a:fld>
            <a:endParaRPr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5"/>
          <p:cNvSpPr txBox="1"/>
          <p:nvPr/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E4F0139-0E64-4616-83B7-3129FDE1F1CE}" type="slidenum">
              <a:rPr lang="zh-CN" altLang="en-US" sz="900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sz="9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r="10986"/>
          <a:stretch>
            <a:fillRect/>
          </a:stretch>
        </p:blipFill>
        <p:spPr bwMode="auto">
          <a:xfrm>
            <a:off x="0" y="3"/>
            <a:ext cx="914400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9"/>
          <p:cNvSpPr/>
          <p:nvPr/>
        </p:nvSpPr>
        <p:spPr>
          <a:xfrm>
            <a:off x="0" y="4075116"/>
            <a:ext cx="9144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  <a:alpha val="40000"/>
                </a:schemeClr>
              </a:gs>
              <a:gs pos="50000">
                <a:schemeClr val="bg2">
                  <a:alpha val="70000"/>
                </a:schemeClr>
              </a:gs>
              <a:gs pos="100000">
                <a:schemeClr val="bg1">
                  <a:alpha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矩形 7"/>
          <p:cNvSpPr/>
          <p:nvPr/>
        </p:nvSpPr>
        <p:spPr>
          <a:xfrm>
            <a:off x="0" y="4447658"/>
            <a:ext cx="9144000" cy="2410339"/>
          </a:xfrm>
          <a:custGeom>
            <a:avLst/>
            <a:gdLst>
              <a:gd name="connsiteX0" fmla="*/ 0 w 12192000"/>
              <a:gd name="connsiteY0" fmla="*/ 0 h 2334126"/>
              <a:gd name="connsiteX1" fmla="*/ 12192000 w 12192000"/>
              <a:gd name="connsiteY1" fmla="*/ 0 h 2334126"/>
              <a:gd name="connsiteX2" fmla="*/ 12192000 w 12192000"/>
              <a:gd name="connsiteY2" fmla="*/ 2334126 h 2334126"/>
              <a:gd name="connsiteX3" fmla="*/ 0 w 12192000"/>
              <a:gd name="connsiteY3" fmla="*/ 2334126 h 2334126"/>
              <a:gd name="connsiteX4" fmla="*/ 0 w 12192000"/>
              <a:gd name="connsiteY4" fmla="*/ 0 h 2334126"/>
              <a:gd name="connsiteX0-1" fmla="*/ 0 w 12192000"/>
              <a:gd name="connsiteY0-2" fmla="*/ 397042 h 2334126"/>
              <a:gd name="connsiteX1-3" fmla="*/ 12192000 w 12192000"/>
              <a:gd name="connsiteY1-4" fmla="*/ 0 h 2334126"/>
              <a:gd name="connsiteX2-5" fmla="*/ 12192000 w 12192000"/>
              <a:gd name="connsiteY2-6" fmla="*/ 2334126 h 2334126"/>
              <a:gd name="connsiteX3-7" fmla="*/ 0 w 12192000"/>
              <a:gd name="connsiteY3-8" fmla="*/ 2334126 h 2334126"/>
              <a:gd name="connsiteX4-9" fmla="*/ 0 w 12192000"/>
              <a:gd name="connsiteY4-10" fmla="*/ 397042 h 2334126"/>
              <a:gd name="connsiteX0-11" fmla="*/ 0 w 12192000"/>
              <a:gd name="connsiteY0-12" fmla="*/ 168442 h 2105526"/>
              <a:gd name="connsiteX1-13" fmla="*/ 12192000 w 12192000"/>
              <a:gd name="connsiteY1-14" fmla="*/ 0 h 2105526"/>
              <a:gd name="connsiteX2-15" fmla="*/ 12192000 w 12192000"/>
              <a:gd name="connsiteY2-16" fmla="*/ 2105526 h 2105526"/>
              <a:gd name="connsiteX3-17" fmla="*/ 0 w 12192000"/>
              <a:gd name="connsiteY3-18" fmla="*/ 2105526 h 2105526"/>
              <a:gd name="connsiteX4-19" fmla="*/ 0 w 12192000"/>
              <a:gd name="connsiteY4-20" fmla="*/ 168442 h 2105526"/>
              <a:gd name="connsiteX0-21" fmla="*/ 0 w 12192000"/>
              <a:gd name="connsiteY0-22" fmla="*/ 249365 h 2186449"/>
              <a:gd name="connsiteX1-23" fmla="*/ 12192000 w 12192000"/>
              <a:gd name="connsiteY1-24" fmla="*/ 80923 h 2186449"/>
              <a:gd name="connsiteX2-25" fmla="*/ 12192000 w 12192000"/>
              <a:gd name="connsiteY2-26" fmla="*/ 2186449 h 2186449"/>
              <a:gd name="connsiteX3-27" fmla="*/ 0 w 12192000"/>
              <a:gd name="connsiteY3-28" fmla="*/ 2186449 h 2186449"/>
              <a:gd name="connsiteX4-29" fmla="*/ 0 w 12192000"/>
              <a:gd name="connsiteY4-30" fmla="*/ 249365 h 2186449"/>
              <a:gd name="connsiteX0-31" fmla="*/ 0 w 12192000"/>
              <a:gd name="connsiteY0-32" fmla="*/ 351557 h 2288641"/>
              <a:gd name="connsiteX1-33" fmla="*/ 12192000 w 12192000"/>
              <a:gd name="connsiteY1-34" fmla="*/ 183115 h 2288641"/>
              <a:gd name="connsiteX2-35" fmla="*/ 12192000 w 12192000"/>
              <a:gd name="connsiteY2-36" fmla="*/ 2288641 h 2288641"/>
              <a:gd name="connsiteX3-37" fmla="*/ 0 w 12192000"/>
              <a:gd name="connsiteY3-38" fmla="*/ 2288641 h 2288641"/>
              <a:gd name="connsiteX4-39" fmla="*/ 0 w 12192000"/>
              <a:gd name="connsiteY4-40" fmla="*/ 351557 h 2288641"/>
              <a:gd name="connsiteX0-41" fmla="*/ 0 w 12192000"/>
              <a:gd name="connsiteY0-42" fmla="*/ 405664 h 2342748"/>
              <a:gd name="connsiteX1-43" fmla="*/ 12192000 w 12192000"/>
              <a:gd name="connsiteY1-44" fmla="*/ 237222 h 2342748"/>
              <a:gd name="connsiteX2-45" fmla="*/ 12192000 w 12192000"/>
              <a:gd name="connsiteY2-46" fmla="*/ 2342748 h 2342748"/>
              <a:gd name="connsiteX3-47" fmla="*/ 0 w 12192000"/>
              <a:gd name="connsiteY3-48" fmla="*/ 2342748 h 2342748"/>
              <a:gd name="connsiteX4-49" fmla="*/ 0 w 12192000"/>
              <a:gd name="connsiteY4-50" fmla="*/ 405664 h 2342748"/>
              <a:gd name="connsiteX0-51" fmla="*/ 0 w 12192000"/>
              <a:gd name="connsiteY0-52" fmla="*/ 437801 h 2374885"/>
              <a:gd name="connsiteX1-53" fmla="*/ 12192000 w 12192000"/>
              <a:gd name="connsiteY1-54" fmla="*/ 269359 h 2374885"/>
              <a:gd name="connsiteX2-55" fmla="*/ 12192000 w 12192000"/>
              <a:gd name="connsiteY2-56" fmla="*/ 2374885 h 2374885"/>
              <a:gd name="connsiteX3-57" fmla="*/ 0 w 12192000"/>
              <a:gd name="connsiteY3-58" fmla="*/ 2374885 h 2374885"/>
              <a:gd name="connsiteX4-59" fmla="*/ 0 w 12192000"/>
              <a:gd name="connsiteY4-60" fmla="*/ 437801 h 2374885"/>
              <a:gd name="connsiteX0-61" fmla="*/ 0 w 12192000"/>
              <a:gd name="connsiteY0-62" fmla="*/ 482664 h 2419748"/>
              <a:gd name="connsiteX1-63" fmla="*/ 8650705 w 12192000"/>
              <a:gd name="connsiteY1-64" fmla="*/ 25466 h 2419748"/>
              <a:gd name="connsiteX2-65" fmla="*/ 12192000 w 12192000"/>
              <a:gd name="connsiteY2-66" fmla="*/ 314222 h 2419748"/>
              <a:gd name="connsiteX3-67" fmla="*/ 12192000 w 12192000"/>
              <a:gd name="connsiteY3-68" fmla="*/ 2419748 h 2419748"/>
              <a:gd name="connsiteX4-69" fmla="*/ 0 w 12192000"/>
              <a:gd name="connsiteY4-70" fmla="*/ 2419748 h 2419748"/>
              <a:gd name="connsiteX5" fmla="*/ 0 w 12192000"/>
              <a:gd name="connsiteY5" fmla="*/ 482664 h 2419748"/>
              <a:gd name="connsiteX0-71" fmla="*/ 0 w 12192000"/>
              <a:gd name="connsiteY0-72" fmla="*/ 460830 h 2397914"/>
              <a:gd name="connsiteX1-73" fmla="*/ 8650705 w 12192000"/>
              <a:gd name="connsiteY1-74" fmla="*/ 3632 h 2397914"/>
              <a:gd name="connsiteX2-75" fmla="*/ 12192000 w 12192000"/>
              <a:gd name="connsiteY2-76" fmla="*/ 292388 h 2397914"/>
              <a:gd name="connsiteX3-77" fmla="*/ 12192000 w 12192000"/>
              <a:gd name="connsiteY3-78" fmla="*/ 2397914 h 2397914"/>
              <a:gd name="connsiteX4-79" fmla="*/ 0 w 12192000"/>
              <a:gd name="connsiteY4-80" fmla="*/ 2397914 h 2397914"/>
              <a:gd name="connsiteX5-81" fmla="*/ 0 w 12192000"/>
              <a:gd name="connsiteY5-82" fmla="*/ 460830 h 2397914"/>
              <a:gd name="connsiteX0-83" fmla="*/ 0 w 12192000"/>
              <a:gd name="connsiteY0-84" fmla="*/ 460830 h 2397914"/>
              <a:gd name="connsiteX1-85" fmla="*/ 8650705 w 12192000"/>
              <a:gd name="connsiteY1-86" fmla="*/ 3632 h 2397914"/>
              <a:gd name="connsiteX2-87" fmla="*/ 12192000 w 12192000"/>
              <a:gd name="connsiteY2-88" fmla="*/ 292388 h 2397914"/>
              <a:gd name="connsiteX3-89" fmla="*/ 12192000 w 12192000"/>
              <a:gd name="connsiteY3-90" fmla="*/ 2397914 h 2397914"/>
              <a:gd name="connsiteX4-91" fmla="*/ 0 w 12192000"/>
              <a:gd name="connsiteY4-92" fmla="*/ 2397914 h 2397914"/>
              <a:gd name="connsiteX5-93" fmla="*/ 0 w 12192000"/>
              <a:gd name="connsiteY5-94" fmla="*/ 460830 h 2397914"/>
              <a:gd name="connsiteX0-95" fmla="*/ 0 w 12192000"/>
              <a:gd name="connsiteY0-96" fmla="*/ 457198 h 2394282"/>
              <a:gd name="connsiteX1-97" fmla="*/ 8650705 w 12192000"/>
              <a:gd name="connsiteY1-98" fmla="*/ 0 h 2394282"/>
              <a:gd name="connsiteX2-99" fmla="*/ 12192000 w 12192000"/>
              <a:gd name="connsiteY2-100" fmla="*/ 288756 h 2394282"/>
              <a:gd name="connsiteX3-101" fmla="*/ 12192000 w 12192000"/>
              <a:gd name="connsiteY3-102" fmla="*/ 2394282 h 2394282"/>
              <a:gd name="connsiteX4-103" fmla="*/ 0 w 12192000"/>
              <a:gd name="connsiteY4-104" fmla="*/ 2394282 h 2394282"/>
              <a:gd name="connsiteX5-105" fmla="*/ 0 w 12192000"/>
              <a:gd name="connsiteY5-106" fmla="*/ 457198 h 2394282"/>
              <a:gd name="connsiteX0-107" fmla="*/ 0 w 12192000"/>
              <a:gd name="connsiteY0-108" fmla="*/ 457198 h 2394282"/>
              <a:gd name="connsiteX1-109" fmla="*/ 8650705 w 12192000"/>
              <a:gd name="connsiteY1-110" fmla="*/ 0 h 2394282"/>
              <a:gd name="connsiteX2-111" fmla="*/ 12192000 w 12192000"/>
              <a:gd name="connsiteY2-112" fmla="*/ 288756 h 2394282"/>
              <a:gd name="connsiteX3-113" fmla="*/ 12192000 w 12192000"/>
              <a:gd name="connsiteY3-114" fmla="*/ 2394282 h 2394282"/>
              <a:gd name="connsiteX4-115" fmla="*/ 0 w 12192000"/>
              <a:gd name="connsiteY4-116" fmla="*/ 2394282 h 2394282"/>
              <a:gd name="connsiteX5-117" fmla="*/ 0 w 12192000"/>
              <a:gd name="connsiteY5-118" fmla="*/ 457198 h 2394282"/>
              <a:gd name="connsiteX0-119" fmla="*/ 0 w 12192000"/>
              <a:gd name="connsiteY0-120" fmla="*/ 457198 h 2394282"/>
              <a:gd name="connsiteX1-121" fmla="*/ 8650705 w 12192000"/>
              <a:gd name="connsiteY1-122" fmla="*/ 0 h 2394282"/>
              <a:gd name="connsiteX2-123" fmla="*/ 12192000 w 12192000"/>
              <a:gd name="connsiteY2-124" fmla="*/ 288756 h 2394282"/>
              <a:gd name="connsiteX3-125" fmla="*/ 12192000 w 12192000"/>
              <a:gd name="connsiteY3-126" fmla="*/ 2394282 h 2394282"/>
              <a:gd name="connsiteX4-127" fmla="*/ 0 w 12192000"/>
              <a:gd name="connsiteY4-128" fmla="*/ 2394282 h 2394282"/>
              <a:gd name="connsiteX5-129" fmla="*/ 0 w 12192000"/>
              <a:gd name="connsiteY5-130" fmla="*/ 457198 h 2394282"/>
              <a:gd name="connsiteX0-131" fmla="*/ 0 w 12192000"/>
              <a:gd name="connsiteY0-132" fmla="*/ 457198 h 2394282"/>
              <a:gd name="connsiteX1-133" fmla="*/ 8650705 w 12192000"/>
              <a:gd name="connsiteY1-134" fmla="*/ 0 h 2394282"/>
              <a:gd name="connsiteX2-135" fmla="*/ 12192000 w 12192000"/>
              <a:gd name="connsiteY2-136" fmla="*/ 288756 h 2394282"/>
              <a:gd name="connsiteX3-137" fmla="*/ 12192000 w 12192000"/>
              <a:gd name="connsiteY3-138" fmla="*/ 2394282 h 2394282"/>
              <a:gd name="connsiteX4-139" fmla="*/ 0 w 12192000"/>
              <a:gd name="connsiteY4-140" fmla="*/ 2394282 h 2394282"/>
              <a:gd name="connsiteX5-141" fmla="*/ 0 w 12192000"/>
              <a:gd name="connsiteY5-142" fmla="*/ 457198 h 2394282"/>
              <a:gd name="connsiteX0-143" fmla="*/ 0 w 12192000"/>
              <a:gd name="connsiteY0-144" fmla="*/ 469229 h 2406313"/>
              <a:gd name="connsiteX1-145" fmla="*/ 8398042 w 12192000"/>
              <a:gd name="connsiteY1-146" fmla="*/ 0 h 2406313"/>
              <a:gd name="connsiteX2-147" fmla="*/ 12192000 w 12192000"/>
              <a:gd name="connsiteY2-148" fmla="*/ 300787 h 2406313"/>
              <a:gd name="connsiteX3-149" fmla="*/ 12192000 w 12192000"/>
              <a:gd name="connsiteY3-150" fmla="*/ 2406313 h 2406313"/>
              <a:gd name="connsiteX4-151" fmla="*/ 0 w 12192000"/>
              <a:gd name="connsiteY4-152" fmla="*/ 2406313 h 2406313"/>
              <a:gd name="connsiteX5-153" fmla="*/ 0 w 12192000"/>
              <a:gd name="connsiteY5-154" fmla="*/ 469229 h 2406313"/>
              <a:gd name="connsiteX0-155" fmla="*/ 0 w 12192000"/>
              <a:gd name="connsiteY0-156" fmla="*/ 469229 h 2406313"/>
              <a:gd name="connsiteX1-157" fmla="*/ 8398042 w 12192000"/>
              <a:gd name="connsiteY1-158" fmla="*/ 0 h 2406313"/>
              <a:gd name="connsiteX2-159" fmla="*/ 12192000 w 12192000"/>
              <a:gd name="connsiteY2-160" fmla="*/ 300787 h 2406313"/>
              <a:gd name="connsiteX3-161" fmla="*/ 12192000 w 12192000"/>
              <a:gd name="connsiteY3-162" fmla="*/ 2406313 h 2406313"/>
              <a:gd name="connsiteX4-163" fmla="*/ 0 w 12192000"/>
              <a:gd name="connsiteY4-164" fmla="*/ 2406313 h 2406313"/>
              <a:gd name="connsiteX5-165" fmla="*/ 0 w 12192000"/>
              <a:gd name="connsiteY5-166" fmla="*/ 469229 h 2406313"/>
              <a:gd name="connsiteX0-167" fmla="*/ 0 w 12192000"/>
              <a:gd name="connsiteY0-168" fmla="*/ 469229 h 2406313"/>
              <a:gd name="connsiteX1-169" fmla="*/ 8398042 w 12192000"/>
              <a:gd name="connsiteY1-170" fmla="*/ 0 h 2406313"/>
              <a:gd name="connsiteX2-171" fmla="*/ 12192000 w 12192000"/>
              <a:gd name="connsiteY2-172" fmla="*/ 300787 h 2406313"/>
              <a:gd name="connsiteX3-173" fmla="*/ 12192000 w 12192000"/>
              <a:gd name="connsiteY3-174" fmla="*/ 2406313 h 2406313"/>
              <a:gd name="connsiteX4-175" fmla="*/ 0 w 12192000"/>
              <a:gd name="connsiteY4-176" fmla="*/ 2406313 h 2406313"/>
              <a:gd name="connsiteX5-177" fmla="*/ 0 w 12192000"/>
              <a:gd name="connsiteY5-178" fmla="*/ 469229 h 2406313"/>
              <a:gd name="connsiteX0-179" fmla="*/ 0 w 12192000"/>
              <a:gd name="connsiteY0-180" fmla="*/ 481260 h 2406313"/>
              <a:gd name="connsiteX1-181" fmla="*/ 8398042 w 12192000"/>
              <a:gd name="connsiteY1-182" fmla="*/ 0 h 2406313"/>
              <a:gd name="connsiteX2-183" fmla="*/ 12192000 w 12192000"/>
              <a:gd name="connsiteY2-184" fmla="*/ 300787 h 2406313"/>
              <a:gd name="connsiteX3-185" fmla="*/ 12192000 w 12192000"/>
              <a:gd name="connsiteY3-186" fmla="*/ 2406313 h 2406313"/>
              <a:gd name="connsiteX4-187" fmla="*/ 0 w 12192000"/>
              <a:gd name="connsiteY4-188" fmla="*/ 2406313 h 2406313"/>
              <a:gd name="connsiteX5-189" fmla="*/ 0 w 12192000"/>
              <a:gd name="connsiteY5-190" fmla="*/ 481260 h 2406313"/>
              <a:gd name="connsiteX0-191" fmla="*/ 0 w 12192000"/>
              <a:gd name="connsiteY0-192" fmla="*/ 481260 h 2406313"/>
              <a:gd name="connsiteX1-193" fmla="*/ 8398042 w 12192000"/>
              <a:gd name="connsiteY1-194" fmla="*/ 0 h 2406313"/>
              <a:gd name="connsiteX2-195" fmla="*/ 12192000 w 12192000"/>
              <a:gd name="connsiteY2-196" fmla="*/ 300787 h 2406313"/>
              <a:gd name="connsiteX3-197" fmla="*/ 12192000 w 12192000"/>
              <a:gd name="connsiteY3-198" fmla="*/ 2406313 h 2406313"/>
              <a:gd name="connsiteX4-199" fmla="*/ 0 w 12192000"/>
              <a:gd name="connsiteY4-200" fmla="*/ 2406313 h 2406313"/>
              <a:gd name="connsiteX5-201" fmla="*/ 0 w 12192000"/>
              <a:gd name="connsiteY5-202" fmla="*/ 481260 h 2406313"/>
              <a:gd name="connsiteX0-203" fmla="*/ 0 w 12192000"/>
              <a:gd name="connsiteY0-204" fmla="*/ 481260 h 2406313"/>
              <a:gd name="connsiteX1-205" fmla="*/ 8398042 w 12192000"/>
              <a:gd name="connsiteY1-206" fmla="*/ 0 h 2406313"/>
              <a:gd name="connsiteX2-207" fmla="*/ 12192000 w 12192000"/>
              <a:gd name="connsiteY2-208" fmla="*/ 300787 h 2406313"/>
              <a:gd name="connsiteX3-209" fmla="*/ 12192000 w 12192000"/>
              <a:gd name="connsiteY3-210" fmla="*/ 2406313 h 2406313"/>
              <a:gd name="connsiteX4-211" fmla="*/ 0 w 12192000"/>
              <a:gd name="connsiteY4-212" fmla="*/ 2406313 h 2406313"/>
              <a:gd name="connsiteX5-213" fmla="*/ 0 w 12192000"/>
              <a:gd name="connsiteY5-214" fmla="*/ 481260 h 2406313"/>
              <a:gd name="connsiteX0-215" fmla="*/ 0 w 12192000"/>
              <a:gd name="connsiteY0-216" fmla="*/ 481260 h 2406313"/>
              <a:gd name="connsiteX1-217" fmla="*/ 8398042 w 12192000"/>
              <a:gd name="connsiteY1-218" fmla="*/ 0 h 2406313"/>
              <a:gd name="connsiteX2-219" fmla="*/ 12192000 w 12192000"/>
              <a:gd name="connsiteY2-220" fmla="*/ 300787 h 2406313"/>
              <a:gd name="connsiteX3-221" fmla="*/ 12192000 w 12192000"/>
              <a:gd name="connsiteY3-222" fmla="*/ 2406313 h 2406313"/>
              <a:gd name="connsiteX4-223" fmla="*/ 0 w 12192000"/>
              <a:gd name="connsiteY4-224" fmla="*/ 2406313 h 2406313"/>
              <a:gd name="connsiteX5-225" fmla="*/ 0 w 12192000"/>
              <a:gd name="connsiteY5-226" fmla="*/ 481260 h 2406313"/>
              <a:gd name="connsiteX0-227" fmla="*/ 0 w 12192000"/>
              <a:gd name="connsiteY0-228" fmla="*/ 481260 h 2406313"/>
              <a:gd name="connsiteX1-229" fmla="*/ 8398042 w 12192000"/>
              <a:gd name="connsiteY1-230" fmla="*/ 0 h 2406313"/>
              <a:gd name="connsiteX2-231" fmla="*/ 12192000 w 12192000"/>
              <a:gd name="connsiteY2-232" fmla="*/ 300787 h 2406313"/>
              <a:gd name="connsiteX3-233" fmla="*/ 12192000 w 12192000"/>
              <a:gd name="connsiteY3-234" fmla="*/ 2406313 h 2406313"/>
              <a:gd name="connsiteX4-235" fmla="*/ 0 w 12192000"/>
              <a:gd name="connsiteY4-236" fmla="*/ 2406313 h 2406313"/>
              <a:gd name="connsiteX5-237" fmla="*/ 0 w 12192000"/>
              <a:gd name="connsiteY5-238" fmla="*/ 481260 h 2406313"/>
              <a:gd name="connsiteX0-239" fmla="*/ 0 w 12192000"/>
              <a:gd name="connsiteY0-240" fmla="*/ 481260 h 2406313"/>
              <a:gd name="connsiteX1-241" fmla="*/ 8398042 w 12192000"/>
              <a:gd name="connsiteY1-242" fmla="*/ 0 h 2406313"/>
              <a:gd name="connsiteX2-243" fmla="*/ 12192000 w 12192000"/>
              <a:gd name="connsiteY2-244" fmla="*/ 300787 h 2406313"/>
              <a:gd name="connsiteX3-245" fmla="*/ 12192000 w 12192000"/>
              <a:gd name="connsiteY3-246" fmla="*/ 2406313 h 2406313"/>
              <a:gd name="connsiteX4-247" fmla="*/ 0 w 12192000"/>
              <a:gd name="connsiteY4-248" fmla="*/ 2406313 h 2406313"/>
              <a:gd name="connsiteX5-249" fmla="*/ 0 w 12192000"/>
              <a:gd name="connsiteY5-250" fmla="*/ 481260 h 2406313"/>
              <a:gd name="connsiteX0-251" fmla="*/ 0 w 12192000"/>
              <a:gd name="connsiteY0-252" fmla="*/ 481260 h 2406313"/>
              <a:gd name="connsiteX1-253" fmla="*/ 8376272 w 12192000"/>
              <a:gd name="connsiteY1-254" fmla="*/ 0 h 2406313"/>
              <a:gd name="connsiteX2-255" fmla="*/ 12192000 w 12192000"/>
              <a:gd name="connsiteY2-256" fmla="*/ 300787 h 2406313"/>
              <a:gd name="connsiteX3-257" fmla="*/ 12192000 w 12192000"/>
              <a:gd name="connsiteY3-258" fmla="*/ 2406313 h 2406313"/>
              <a:gd name="connsiteX4-259" fmla="*/ 0 w 12192000"/>
              <a:gd name="connsiteY4-260" fmla="*/ 2406313 h 2406313"/>
              <a:gd name="connsiteX5-261" fmla="*/ 0 w 12192000"/>
              <a:gd name="connsiteY5-262" fmla="*/ 481260 h 2406313"/>
              <a:gd name="connsiteX0-263" fmla="*/ 0 w 12192000"/>
              <a:gd name="connsiteY0-264" fmla="*/ 481260 h 2406313"/>
              <a:gd name="connsiteX1-265" fmla="*/ 8376272 w 12192000"/>
              <a:gd name="connsiteY1-266" fmla="*/ 0 h 2406313"/>
              <a:gd name="connsiteX2-267" fmla="*/ 12192000 w 12192000"/>
              <a:gd name="connsiteY2-268" fmla="*/ 300787 h 2406313"/>
              <a:gd name="connsiteX3-269" fmla="*/ 12192000 w 12192000"/>
              <a:gd name="connsiteY3-270" fmla="*/ 2406313 h 2406313"/>
              <a:gd name="connsiteX4-271" fmla="*/ 0 w 12192000"/>
              <a:gd name="connsiteY4-272" fmla="*/ 2406313 h 2406313"/>
              <a:gd name="connsiteX5-273" fmla="*/ 0 w 12192000"/>
              <a:gd name="connsiteY5-274" fmla="*/ 481260 h 2406313"/>
              <a:gd name="connsiteX0-275" fmla="*/ 0 w 12192000"/>
              <a:gd name="connsiteY0-276" fmla="*/ 481260 h 2406313"/>
              <a:gd name="connsiteX1-277" fmla="*/ 8376272 w 12192000"/>
              <a:gd name="connsiteY1-278" fmla="*/ 0 h 2406313"/>
              <a:gd name="connsiteX2-279" fmla="*/ 12192000 w 12192000"/>
              <a:gd name="connsiteY2-280" fmla="*/ 300787 h 2406313"/>
              <a:gd name="connsiteX3-281" fmla="*/ 12192000 w 12192000"/>
              <a:gd name="connsiteY3-282" fmla="*/ 2406313 h 2406313"/>
              <a:gd name="connsiteX4-283" fmla="*/ 0 w 12192000"/>
              <a:gd name="connsiteY4-284" fmla="*/ 2406313 h 2406313"/>
              <a:gd name="connsiteX5-285" fmla="*/ 0 w 12192000"/>
              <a:gd name="connsiteY5-286" fmla="*/ 481260 h 2406313"/>
              <a:gd name="connsiteX0-287" fmla="*/ 0 w 12192000"/>
              <a:gd name="connsiteY0-288" fmla="*/ 440438 h 2365491"/>
              <a:gd name="connsiteX1-289" fmla="*/ 8321844 w 12192000"/>
              <a:gd name="connsiteY1-290" fmla="*/ 0 h 2365491"/>
              <a:gd name="connsiteX2-291" fmla="*/ 12192000 w 12192000"/>
              <a:gd name="connsiteY2-292" fmla="*/ 259965 h 2365491"/>
              <a:gd name="connsiteX3-293" fmla="*/ 12192000 w 12192000"/>
              <a:gd name="connsiteY3-294" fmla="*/ 2365491 h 2365491"/>
              <a:gd name="connsiteX4-295" fmla="*/ 0 w 12192000"/>
              <a:gd name="connsiteY4-296" fmla="*/ 2365491 h 2365491"/>
              <a:gd name="connsiteX5-297" fmla="*/ 0 w 12192000"/>
              <a:gd name="connsiteY5-298" fmla="*/ 440438 h 2365491"/>
              <a:gd name="connsiteX0-299" fmla="*/ 0 w 12192000"/>
              <a:gd name="connsiteY0-300" fmla="*/ 455788 h 2380841"/>
              <a:gd name="connsiteX1-301" fmla="*/ 8321844 w 12192000"/>
              <a:gd name="connsiteY1-302" fmla="*/ 15350 h 2380841"/>
              <a:gd name="connsiteX2-303" fmla="*/ 12192000 w 12192000"/>
              <a:gd name="connsiteY2-304" fmla="*/ 275315 h 2380841"/>
              <a:gd name="connsiteX3-305" fmla="*/ 12192000 w 12192000"/>
              <a:gd name="connsiteY3-306" fmla="*/ 2380841 h 2380841"/>
              <a:gd name="connsiteX4-307" fmla="*/ 0 w 12192000"/>
              <a:gd name="connsiteY4-308" fmla="*/ 2380841 h 2380841"/>
              <a:gd name="connsiteX5-309" fmla="*/ 0 w 12192000"/>
              <a:gd name="connsiteY5-310" fmla="*/ 455788 h 2380841"/>
              <a:gd name="connsiteX0-311" fmla="*/ 0 w 12192000"/>
              <a:gd name="connsiteY0-312" fmla="*/ 501983 h 2427036"/>
              <a:gd name="connsiteX1-313" fmla="*/ 8245644 w 12192000"/>
              <a:gd name="connsiteY1-314" fmla="*/ 12559 h 2427036"/>
              <a:gd name="connsiteX2-315" fmla="*/ 12192000 w 12192000"/>
              <a:gd name="connsiteY2-316" fmla="*/ 321510 h 2427036"/>
              <a:gd name="connsiteX3-317" fmla="*/ 12192000 w 12192000"/>
              <a:gd name="connsiteY3-318" fmla="*/ 2427036 h 2427036"/>
              <a:gd name="connsiteX4-319" fmla="*/ 0 w 12192000"/>
              <a:gd name="connsiteY4-320" fmla="*/ 2427036 h 2427036"/>
              <a:gd name="connsiteX5-321" fmla="*/ 0 w 12192000"/>
              <a:gd name="connsiteY5-322" fmla="*/ 501983 h 2427036"/>
              <a:gd name="connsiteX0-323" fmla="*/ 0 w 12192000"/>
              <a:gd name="connsiteY0-324" fmla="*/ 478761 h 2403814"/>
              <a:gd name="connsiteX1-325" fmla="*/ 8191216 w 12192000"/>
              <a:gd name="connsiteY1-326" fmla="*/ 13830 h 2403814"/>
              <a:gd name="connsiteX2-327" fmla="*/ 12192000 w 12192000"/>
              <a:gd name="connsiteY2-328" fmla="*/ 298288 h 2403814"/>
              <a:gd name="connsiteX3-329" fmla="*/ 12192000 w 12192000"/>
              <a:gd name="connsiteY3-330" fmla="*/ 2403814 h 2403814"/>
              <a:gd name="connsiteX4-331" fmla="*/ 0 w 12192000"/>
              <a:gd name="connsiteY4-332" fmla="*/ 2403814 h 2403814"/>
              <a:gd name="connsiteX5-333" fmla="*/ 0 w 12192000"/>
              <a:gd name="connsiteY5-334" fmla="*/ 478761 h 2403814"/>
              <a:gd name="connsiteX0-335" fmla="*/ 0 w 12192000"/>
              <a:gd name="connsiteY0-336" fmla="*/ 464955 h 2390008"/>
              <a:gd name="connsiteX1-337" fmla="*/ 8191216 w 12192000"/>
              <a:gd name="connsiteY1-338" fmla="*/ 24 h 2390008"/>
              <a:gd name="connsiteX2-339" fmla="*/ 12192000 w 12192000"/>
              <a:gd name="connsiteY2-340" fmla="*/ 284482 h 2390008"/>
              <a:gd name="connsiteX3-341" fmla="*/ 12192000 w 12192000"/>
              <a:gd name="connsiteY3-342" fmla="*/ 2390008 h 2390008"/>
              <a:gd name="connsiteX4-343" fmla="*/ 0 w 12192000"/>
              <a:gd name="connsiteY4-344" fmla="*/ 2390008 h 2390008"/>
              <a:gd name="connsiteX5-345" fmla="*/ 0 w 12192000"/>
              <a:gd name="connsiteY5-346" fmla="*/ 464955 h 2390008"/>
              <a:gd name="connsiteX0-347" fmla="*/ 0 w 12192000"/>
              <a:gd name="connsiteY0-348" fmla="*/ 481278 h 2406331"/>
              <a:gd name="connsiteX1-349" fmla="*/ 8223873 w 12192000"/>
              <a:gd name="connsiteY1-350" fmla="*/ 19 h 2406331"/>
              <a:gd name="connsiteX2-351" fmla="*/ 12192000 w 12192000"/>
              <a:gd name="connsiteY2-352" fmla="*/ 300805 h 2406331"/>
              <a:gd name="connsiteX3-353" fmla="*/ 12192000 w 12192000"/>
              <a:gd name="connsiteY3-354" fmla="*/ 2406331 h 2406331"/>
              <a:gd name="connsiteX4-355" fmla="*/ 0 w 12192000"/>
              <a:gd name="connsiteY4-356" fmla="*/ 2406331 h 2406331"/>
              <a:gd name="connsiteX5-357" fmla="*/ 0 w 12192000"/>
              <a:gd name="connsiteY5-358" fmla="*/ 481278 h 2406331"/>
              <a:gd name="connsiteX0-359" fmla="*/ 0 w 12192000"/>
              <a:gd name="connsiteY0-360" fmla="*/ 494217 h 2419270"/>
              <a:gd name="connsiteX1-361" fmla="*/ 8223873 w 12192000"/>
              <a:gd name="connsiteY1-362" fmla="*/ 12958 h 2419270"/>
              <a:gd name="connsiteX2-363" fmla="*/ 12192000 w 12192000"/>
              <a:gd name="connsiteY2-364" fmla="*/ 313744 h 2419270"/>
              <a:gd name="connsiteX3-365" fmla="*/ 12192000 w 12192000"/>
              <a:gd name="connsiteY3-366" fmla="*/ 2419270 h 2419270"/>
              <a:gd name="connsiteX4-367" fmla="*/ 0 w 12192000"/>
              <a:gd name="connsiteY4-368" fmla="*/ 2419270 h 2419270"/>
              <a:gd name="connsiteX5-369" fmla="*/ 0 w 12192000"/>
              <a:gd name="connsiteY5-370" fmla="*/ 494217 h 2419270"/>
              <a:gd name="connsiteX0-371" fmla="*/ 0 w 12192000"/>
              <a:gd name="connsiteY0-372" fmla="*/ 513042 h 2438095"/>
              <a:gd name="connsiteX1-373" fmla="*/ 8223873 w 12192000"/>
              <a:gd name="connsiteY1-374" fmla="*/ 31783 h 2438095"/>
              <a:gd name="connsiteX2-375" fmla="*/ 12192000 w 12192000"/>
              <a:gd name="connsiteY2-376" fmla="*/ 332569 h 2438095"/>
              <a:gd name="connsiteX3-377" fmla="*/ 12192000 w 12192000"/>
              <a:gd name="connsiteY3-378" fmla="*/ 2438095 h 2438095"/>
              <a:gd name="connsiteX4-379" fmla="*/ 0 w 12192000"/>
              <a:gd name="connsiteY4-380" fmla="*/ 2438095 h 2438095"/>
              <a:gd name="connsiteX5-381" fmla="*/ 0 w 12192000"/>
              <a:gd name="connsiteY5-382" fmla="*/ 513042 h 2438095"/>
              <a:gd name="connsiteX0-383" fmla="*/ 0 w 12192000"/>
              <a:gd name="connsiteY0-384" fmla="*/ 492188 h 2417241"/>
              <a:gd name="connsiteX1-385" fmla="*/ 8223873 w 12192000"/>
              <a:gd name="connsiteY1-386" fmla="*/ 10929 h 2417241"/>
              <a:gd name="connsiteX2-387" fmla="*/ 12192000 w 12192000"/>
              <a:gd name="connsiteY2-388" fmla="*/ 311715 h 2417241"/>
              <a:gd name="connsiteX3-389" fmla="*/ 12192000 w 12192000"/>
              <a:gd name="connsiteY3-390" fmla="*/ 2417241 h 2417241"/>
              <a:gd name="connsiteX4-391" fmla="*/ 0 w 12192000"/>
              <a:gd name="connsiteY4-392" fmla="*/ 2417241 h 2417241"/>
              <a:gd name="connsiteX5-393" fmla="*/ 0 w 12192000"/>
              <a:gd name="connsiteY5-394" fmla="*/ 492188 h 2417241"/>
              <a:gd name="connsiteX0-395" fmla="*/ 0 w 12192000"/>
              <a:gd name="connsiteY0-396" fmla="*/ 506505 h 2431558"/>
              <a:gd name="connsiteX1-397" fmla="*/ 8223873 w 12192000"/>
              <a:gd name="connsiteY1-398" fmla="*/ 25246 h 2431558"/>
              <a:gd name="connsiteX2-399" fmla="*/ 12192000 w 12192000"/>
              <a:gd name="connsiteY2-400" fmla="*/ 326032 h 2431558"/>
              <a:gd name="connsiteX3-401" fmla="*/ 12192000 w 12192000"/>
              <a:gd name="connsiteY3-402" fmla="*/ 2431558 h 2431558"/>
              <a:gd name="connsiteX4-403" fmla="*/ 0 w 12192000"/>
              <a:gd name="connsiteY4-404" fmla="*/ 2431558 h 2431558"/>
              <a:gd name="connsiteX5-405" fmla="*/ 0 w 12192000"/>
              <a:gd name="connsiteY5-406" fmla="*/ 506505 h 2431558"/>
              <a:gd name="connsiteX0-407" fmla="*/ 0 w 12192000"/>
              <a:gd name="connsiteY0-408" fmla="*/ 498993 h 2424046"/>
              <a:gd name="connsiteX1-409" fmla="*/ 8223873 w 12192000"/>
              <a:gd name="connsiteY1-410" fmla="*/ 17734 h 2424046"/>
              <a:gd name="connsiteX2-411" fmla="*/ 12192000 w 12192000"/>
              <a:gd name="connsiteY2-412" fmla="*/ 318520 h 2424046"/>
              <a:gd name="connsiteX3-413" fmla="*/ 12192000 w 12192000"/>
              <a:gd name="connsiteY3-414" fmla="*/ 2424046 h 2424046"/>
              <a:gd name="connsiteX4-415" fmla="*/ 0 w 12192000"/>
              <a:gd name="connsiteY4-416" fmla="*/ 2424046 h 2424046"/>
              <a:gd name="connsiteX5-417" fmla="*/ 0 w 12192000"/>
              <a:gd name="connsiteY5-418" fmla="*/ 498993 h 2424046"/>
              <a:gd name="connsiteX0-419" fmla="*/ 0 w 12192000"/>
              <a:gd name="connsiteY0-420" fmla="*/ 485285 h 2410338"/>
              <a:gd name="connsiteX1-421" fmla="*/ 8223873 w 12192000"/>
              <a:gd name="connsiteY1-422" fmla="*/ 4026 h 2410338"/>
              <a:gd name="connsiteX2-423" fmla="*/ 12192000 w 12192000"/>
              <a:gd name="connsiteY2-424" fmla="*/ 304812 h 2410338"/>
              <a:gd name="connsiteX3-425" fmla="*/ 12192000 w 12192000"/>
              <a:gd name="connsiteY3-426" fmla="*/ 2410338 h 2410338"/>
              <a:gd name="connsiteX4-427" fmla="*/ 0 w 12192000"/>
              <a:gd name="connsiteY4-428" fmla="*/ 2410338 h 2410338"/>
              <a:gd name="connsiteX5-429" fmla="*/ 0 w 12192000"/>
              <a:gd name="connsiteY5-430" fmla="*/ 485285 h 24103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81" y="connsiteY5-82"/>
              </a:cxn>
            </a:cxnLst>
            <a:rect l="l" t="t" r="r" b="b"/>
            <a:pathLst>
              <a:path w="12192000" h="2410338">
                <a:moveTo>
                  <a:pt x="0" y="485285"/>
                </a:moveTo>
                <a:cubicBezTo>
                  <a:pt x="6323455" y="-81631"/>
                  <a:pt x="6973637" y="5459"/>
                  <a:pt x="8223873" y="4026"/>
                </a:cubicBezTo>
                <a:cubicBezTo>
                  <a:pt x="9474109" y="2593"/>
                  <a:pt x="10342989" y="81685"/>
                  <a:pt x="12192000" y="304812"/>
                </a:cubicBezTo>
                <a:lnTo>
                  <a:pt x="12192000" y="2410338"/>
                </a:lnTo>
                <a:lnTo>
                  <a:pt x="0" y="2410338"/>
                </a:lnTo>
                <a:lnTo>
                  <a:pt x="0" y="485285"/>
                </a:lnTo>
                <a:close/>
              </a:path>
            </a:pathLst>
          </a:custGeom>
          <a:solidFill>
            <a:srgbClr val="19B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139745" y="5798894"/>
            <a:ext cx="686451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93037" y="4994740"/>
            <a:ext cx="6957931" cy="754816"/>
          </a:xfrm>
        </p:spPr>
        <p:txBody>
          <a:bodyPr>
            <a:noAutofit/>
          </a:bodyPr>
          <a:lstStyle>
            <a:lvl1pPr algn="ctr">
              <a:defRPr sz="315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单击此处添加您的标题文字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39" y="30480"/>
            <a:ext cx="1011936" cy="100584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/>
        </p:nvSpPr>
        <p:spPr>
          <a:xfrm>
            <a:off x="0" y="5926140"/>
            <a:ext cx="9144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6241534"/>
            <a:ext cx="9144000" cy="58105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6260582"/>
            <a:ext cx="9144000" cy="597419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rgbClr val="19B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590"/>
            <a:ext cx="2729800" cy="22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9" y="595260"/>
            <a:ext cx="82920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7086600" y="64919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C19B-5D28-4838-8C85-B60248FB9BF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101" y="1412422"/>
            <a:ext cx="8292045" cy="480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39" y="30480"/>
            <a:ext cx="1011936" cy="1005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150000"/>
        <a:buFontTx/>
        <a:buBlip>
          <a:blip r:embed="rId8"/>
        </a:buBlip>
        <a:defRPr sz="15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/>
        </p:nvSpPr>
        <p:spPr>
          <a:xfrm>
            <a:off x="0" y="5926140"/>
            <a:ext cx="9144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6241534"/>
            <a:ext cx="9144000" cy="58105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6260582"/>
            <a:ext cx="9144000" cy="597419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rgbClr val="19B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590"/>
            <a:ext cx="2729800" cy="22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9" y="595260"/>
            <a:ext cx="82920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7086600" y="64919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C19B-5D28-4838-8C85-B60248FB9BF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101" y="1412422"/>
            <a:ext cx="8292045" cy="480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39" y="30480"/>
            <a:ext cx="1011936" cy="1005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150000"/>
        <a:buFontTx/>
        <a:buBlip>
          <a:blip r:embed="rId8"/>
        </a:buBlip>
        <a:defRPr sz="15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"/>
          <p:cNvSpPr/>
          <p:nvPr/>
        </p:nvSpPr>
        <p:spPr>
          <a:xfrm>
            <a:off x="0" y="5926140"/>
            <a:ext cx="9144000" cy="854075"/>
          </a:xfrm>
          <a:custGeom>
            <a:avLst/>
            <a:gdLst>
              <a:gd name="connsiteX0" fmla="*/ 0 w 12192000"/>
              <a:gd name="connsiteY0" fmla="*/ 0 h 728420"/>
              <a:gd name="connsiteX1" fmla="*/ 12192000 w 12192000"/>
              <a:gd name="connsiteY1" fmla="*/ 0 h 728420"/>
              <a:gd name="connsiteX2" fmla="*/ 12192000 w 12192000"/>
              <a:gd name="connsiteY2" fmla="*/ 728420 h 728420"/>
              <a:gd name="connsiteX3" fmla="*/ 0 w 12192000"/>
              <a:gd name="connsiteY3" fmla="*/ 728420 h 728420"/>
              <a:gd name="connsiteX4" fmla="*/ 0 w 12192000"/>
              <a:gd name="connsiteY4" fmla="*/ 0 h 728420"/>
              <a:gd name="connsiteX0-1" fmla="*/ 0 w 12192000"/>
              <a:gd name="connsiteY0-2" fmla="*/ 0 h 728420"/>
              <a:gd name="connsiteX1-3" fmla="*/ 12192000 w 12192000"/>
              <a:gd name="connsiteY1-4" fmla="*/ 0 h 728420"/>
              <a:gd name="connsiteX2-5" fmla="*/ 12192000 w 12192000"/>
              <a:gd name="connsiteY2-6" fmla="*/ 728420 h 728420"/>
              <a:gd name="connsiteX3-7" fmla="*/ 0 w 12192000"/>
              <a:gd name="connsiteY3-8" fmla="*/ 728420 h 728420"/>
              <a:gd name="connsiteX4-9" fmla="*/ 0 w 12192000"/>
              <a:gd name="connsiteY4-10" fmla="*/ 0 h 728420"/>
              <a:gd name="connsiteX0-11" fmla="*/ 0 w 12207499"/>
              <a:gd name="connsiteY0-12" fmla="*/ 0 h 728420"/>
              <a:gd name="connsiteX1-13" fmla="*/ 12192000 w 12207499"/>
              <a:gd name="connsiteY1-14" fmla="*/ 0 h 728420"/>
              <a:gd name="connsiteX2-15" fmla="*/ 12207499 w 12207499"/>
              <a:gd name="connsiteY2-16" fmla="*/ 573437 h 728420"/>
              <a:gd name="connsiteX3-17" fmla="*/ 0 w 12207499"/>
              <a:gd name="connsiteY3-18" fmla="*/ 728420 h 728420"/>
              <a:gd name="connsiteX4-19" fmla="*/ 0 w 12207499"/>
              <a:gd name="connsiteY4-20" fmla="*/ 0 h 728420"/>
              <a:gd name="connsiteX0-21" fmla="*/ 0 w 12192001"/>
              <a:gd name="connsiteY0-22" fmla="*/ 0 h 728420"/>
              <a:gd name="connsiteX1-23" fmla="*/ 12192000 w 12192001"/>
              <a:gd name="connsiteY1-24" fmla="*/ 0 h 728420"/>
              <a:gd name="connsiteX2-25" fmla="*/ 12192001 w 12192001"/>
              <a:gd name="connsiteY2-26" fmla="*/ 650928 h 728420"/>
              <a:gd name="connsiteX3-27" fmla="*/ 0 w 12192001"/>
              <a:gd name="connsiteY3-28" fmla="*/ 728420 h 728420"/>
              <a:gd name="connsiteX4-29" fmla="*/ 0 w 12192001"/>
              <a:gd name="connsiteY4-30" fmla="*/ 0 h 728420"/>
              <a:gd name="connsiteX0-31" fmla="*/ 0 w 12192001"/>
              <a:gd name="connsiteY0-32" fmla="*/ 0 h 728420"/>
              <a:gd name="connsiteX1-33" fmla="*/ 12192000 w 12192001"/>
              <a:gd name="connsiteY1-34" fmla="*/ 0 h 728420"/>
              <a:gd name="connsiteX2-35" fmla="*/ 12192001 w 12192001"/>
              <a:gd name="connsiteY2-36" fmla="*/ 650928 h 728420"/>
              <a:gd name="connsiteX3-37" fmla="*/ 0 w 12192001"/>
              <a:gd name="connsiteY3-38" fmla="*/ 728420 h 728420"/>
              <a:gd name="connsiteX4-39" fmla="*/ 0 w 12192001"/>
              <a:gd name="connsiteY4-40" fmla="*/ 0 h 728420"/>
              <a:gd name="connsiteX0-41" fmla="*/ 0 w 12192001"/>
              <a:gd name="connsiteY0-42" fmla="*/ 0 h 728420"/>
              <a:gd name="connsiteX1-43" fmla="*/ 12192000 w 12192001"/>
              <a:gd name="connsiteY1-44" fmla="*/ 0 h 728420"/>
              <a:gd name="connsiteX2-45" fmla="*/ 12192001 w 12192001"/>
              <a:gd name="connsiteY2-46" fmla="*/ 650928 h 728420"/>
              <a:gd name="connsiteX3-47" fmla="*/ 0 w 12192001"/>
              <a:gd name="connsiteY3-48" fmla="*/ 728420 h 728420"/>
              <a:gd name="connsiteX4-49" fmla="*/ 0 w 12192001"/>
              <a:gd name="connsiteY4-50" fmla="*/ 0 h 728420"/>
              <a:gd name="connsiteX0-51" fmla="*/ 0 w 12192001"/>
              <a:gd name="connsiteY0-52" fmla="*/ 0 h 728420"/>
              <a:gd name="connsiteX1-53" fmla="*/ 12192000 w 12192001"/>
              <a:gd name="connsiteY1-54" fmla="*/ 0 h 728420"/>
              <a:gd name="connsiteX2-55" fmla="*/ 12192001 w 12192001"/>
              <a:gd name="connsiteY2-56" fmla="*/ 650928 h 728420"/>
              <a:gd name="connsiteX3-57" fmla="*/ 0 w 12192001"/>
              <a:gd name="connsiteY3-58" fmla="*/ 728420 h 728420"/>
              <a:gd name="connsiteX4-59" fmla="*/ 0 w 12192001"/>
              <a:gd name="connsiteY4-60" fmla="*/ 0 h 728420"/>
              <a:gd name="connsiteX0-61" fmla="*/ 0 w 12192001"/>
              <a:gd name="connsiteY0-62" fmla="*/ 0 h 728420"/>
              <a:gd name="connsiteX1-63" fmla="*/ 12192000 w 12192001"/>
              <a:gd name="connsiteY1-64" fmla="*/ 0 h 728420"/>
              <a:gd name="connsiteX2-65" fmla="*/ 12192001 w 12192001"/>
              <a:gd name="connsiteY2-66" fmla="*/ 650928 h 728420"/>
              <a:gd name="connsiteX3-67" fmla="*/ 0 w 12192001"/>
              <a:gd name="connsiteY3-68" fmla="*/ 728420 h 728420"/>
              <a:gd name="connsiteX4-69" fmla="*/ 0 w 12192001"/>
              <a:gd name="connsiteY4-70" fmla="*/ 0 h 728420"/>
              <a:gd name="connsiteX0-71" fmla="*/ 0 w 12192001"/>
              <a:gd name="connsiteY0-72" fmla="*/ 137762 h 866182"/>
              <a:gd name="connsiteX1-73" fmla="*/ 12192000 w 12192001"/>
              <a:gd name="connsiteY1-74" fmla="*/ 137762 h 866182"/>
              <a:gd name="connsiteX2-75" fmla="*/ 12192001 w 12192001"/>
              <a:gd name="connsiteY2-76" fmla="*/ 788690 h 866182"/>
              <a:gd name="connsiteX3-77" fmla="*/ 0 w 12192001"/>
              <a:gd name="connsiteY3-78" fmla="*/ 866182 h 866182"/>
              <a:gd name="connsiteX4-79" fmla="*/ 0 w 12192001"/>
              <a:gd name="connsiteY4-80" fmla="*/ 137762 h 866182"/>
              <a:gd name="connsiteX0-81" fmla="*/ 0 w 12222997"/>
              <a:gd name="connsiteY0-82" fmla="*/ 86791 h 815211"/>
              <a:gd name="connsiteX1-83" fmla="*/ 12222997 w 12222997"/>
              <a:gd name="connsiteY1-84" fmla="*/ 396757 h 815211"/>
              <a:gd name="connsiteX2-85" fmla="*/ 12192001 w 12222997"/>
              <a:gd name="connsiteY2-86" fmla="*/ 737719 h 815211"/>
              <a:gd name="connsiteX3-87" fmla="*/ 0 w 12222997"/>
              <a:gd name="connsiteY3-88" fmla="*/ 815211 h 815211"/>
              <a:gd name="connsiteX4-89" fmla="*/ 0 w 12222997"/>
              <a:gd name="connsiteY4-90" fmla="*/ 86791 h 815211"/>
              <a:gd name="connsiteX0-91" fmla="*/ 0 w 12192001"/>
              <a:gd name="connsiteY0-92" fmla="*/ 88432 h 816852"/>
              <a:gd name="connsiteX1-93" fmla="*/ 12192000 w 12192001"/>
              <a:gd name="connsiteY1-94" fmla="*/ 382900 h 816852"/>
              <a:gd name="connsiteX2-95" fmla="*/ 12192001 w 12192001"/>
              <a:gd name="connsiteY2-96" fmla="*/ 739360 h 816852"/>
              <a:gd name="connsiteX3-97" fmla="*/ 0 w 12192001"/>
              <a:gd name="connsiteY3-98" fmla="*/ 816852 h 816852"/>
              <a:gd name="connsiteX4-99" fmla="*/ 0 w 12192001"/>
              <a:gd name="connsiteY4-100" fmla="*/ 88432 h 816852"/>
              <a:gd name="connsiteX0-101" fmla="*/ 0 w 12192001"/>
              <a:gd name="connsiteY0-102" fmla="*/ 128784 h 857204"/>
              <a:gd name="connsiteX1-103" fmla="*/ 12192000 w 12192001"/>
              <a:gd name="connsiteY1-104" fmla="*/ 423252 h 857204"/>
              <a:gd name="connsiteX2-105" fmla="*/ 12192001 w 12192001"/>
              <a:gd name="connsiteY2-106" fmla="*/ 779712 h 857204"/>
              <a:gd name="connsiteX3-107" fmla="*/ 0 w 12192001"/>
              <a:gd name="connsiteY3-108" fmla="*/ 857204 h 857204"/>
              <a:gd name="connsiteX4-109" fmla="*/ 0 w 12192001"/>
              <a:gd name="connsiteY4-110" fmla="*/ 128784 h 857204"/>
              <a:gd name="connsiteX0-111" fmla="*/ 0 w 12192001"/>
              <a:gd name="connsiteY0-112" fmla="*/ 114230 h 842650"/>
              <a:gd name="connsiteX1-113" fmla="*/ 12192000 w 12192001"/>
              <a:gd name="connsiteY1-114" fmla="*/ 486190 h 842650"/>
              <a:gd name="connsiteX2-115" fmla="*/ 12192001 w 12192001"/>
              <a:gd name="connsiteY2-116" fmla="*/ 765158 h 842650"/>
              <a:gd name="connsiteX3-117" fmla="*/ 0 w 12192001"/>
              <a:gd name="connsiteY3-118" fmla="*/ 842650 h 842650"/>
              <a:gd name="connsiteX4-119" fmla="*/ 0 w 12192001"/>
              <a:gd name="connsiteY4-120" fmla="*/ 114230 h 842650"/>
              <a:gd name="connsiteX0-121" fmla="*/ 0 w 12192001"/>
              <a:gd name="connsiteY0-122" fmla="*/ 132514 h 860934"/>
              <a:gd name="connsiteX1-123" fmla="*/ 12192000 w 12192001"/>
              <a:gd name="connsiteY1-124" fmla="*/ 504474 h 860934"/>
              <a:gd name="connsiteX2-125" fmla="*/ 12192001 w 12192001"/>
              <a:gd name="connsiteY2-126" fmla="*/ 783442 h 860934"/>
              <a:gd name="connsiteX3-127" fmla="*/ 0 w 12192001"/>
              <a:gd name="connsiteY3-128" fmla="*/ 860934 h 860934"/>
              <a:gd name="connsiteX4-129" fmla="*/ 0 w 12192001"/>
              <a:gd name="connsiteY4-130" fmla="*/ 132514 h 860934"/>
              <a:gd name="connsiteX0-131" fmla="*/ 0 w 12192001"/>
              <a:gd name="connsiteY0-132" fmla="*/ 144834 h 873254"/>
              <a:gd name="connsiteX1-133" fmla="*/ 12192000 w 12192001"/>
              <a:gd name="connsiteY1-134" fmla="*/ 516794 h 873254"/>
              <a:gd name="connsiteX2-135" fmla="*/ 12192001 w 12192001"/>
              <a:gd name="connsiteY2-136" fmla="*/ 795762 h 873254"/>
              <a:gd name="connsiteX3-137" fmla="*/ 0 w 12192001"/>
              <a:gd name="connsiteY3-138" fmla="*/ 873254 h 873254"/>
              <a:gd name="connsiteX4-139" fmla="*/ 0 w 12192001"/>
              <a:gd name="connsiteY4-140" fmla="*/ 144834 h 873254"/>
              <a:gd name="connsiteX0-141" fmla="*/ 0 w 12192001"/>
              <a:gd name="connsiteY0-142" fmla="*/ 124771 h 853191"/>
              <a:gd name="connsiteX1-143" fmla="*/ 12192000 w 12192001"/>
              <a:gd name="connsiteY1-144" fmla="*/ 589721 h 853191"/>
              <a:gd name="connsiteX2-145" fmla="*/ 12192001 w 12192001"/>
              <a:gd name="connsiteY2-146" fmla="*/ 775699 h 853191"/>
              <a:gd name="connsiteX3-147" fmla="*/ 0 w 12192001"/>
              <a:gd name="connsiteY3-148" fmla="*/ 853191 h 853191"/>
              <a:gd name="connsiteX4-149" fmla="*/ 0 w 12192001"/>
              <a:gd name="connsiteY4-150" fmla="*/ 124771 h 8531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1" h="853191">
                <a:moveTo>
                  <a:pt x="0" y="124771"/>
                </a:moveTo>
                <a:cubicBezTo>
                  <a:pt x="5412352" y="-185195"/>
                  <a:pt x="8530955" y="124772"/>
                  <a:pt x="12192000" y="589721"/>
                </a:cubicBezTo>
                <a:cubicBezTo>
                  <a:pt x="12192000" y="806697"/>
                  <a:pt x="12192001" y="558723"/>
                  <a:pt x="12192001" y="775699"/>
                </a:cubicBezTo>
                <a:cubicBezTo>
                  <a:pt x="7973018" y="-61210"/>
                  <a:pt x="4420461" y="636214"/>
                  <a:pt x="0" y="853191"/>
                </a:cubicBezTo>
                <a:lnTo>
                  <a:pt x="0" y="124771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0" y="6241534"/>
            <a:ext cx="9144000" cy="581055"/>
          </a:xfrm>
          <a:custGeom>
            <a:avLst/>
            <a:gdLst>
              <a:gd name="connsiteX0" fmla="*/ 5475514 w 9144000"/>
              <a:gd name="connsiteY0" fmla="*/ 105 h 581054"/>
              <a:gd name="connsiteX1" fmla="*/ 6167905 w 9144000"/>
              <a:gd name="connsiteY1" fmla="*/ 4026 h 581054"/>
              <a:gd name="connsiteX2" fmla="*/ 9144000 w 9144000"/>
              <a:gd name="connsiteY2" fmla="*/ 304812 h 581054"/>
              <a:gd name="connsiteX3" fmla="*/ 9144000 w 9144000"/>
              <a:gd name="connsiteY3" fmla="*/ 400581 h 581054"/>
              <a:gd name="connsiteX4" fmla="*/ 6167905 w 9144000"/>
              <a:gd name="connsiteY4" fmla="*/ 99795 h 581054"/>
              <a:gd name="connsiteX5" fmla="*/ 5475514 w 9144000"/>
              <a:gd name="connsiteY5" fmla="*/ 95874 h 581054"/>
              <a:gd name="connsiteX6" fmla="*/ 0 w 9144000"/>
              <a:gd name="connsiteY6" fmla="*/ 581054 h 581054"/>
              <a:gd name="connsiteX7" fmla="*/ 0 w 9144000"/>
              <a:gd name="connsiteY7" fmla="*/ 485285 h 581054"/>
              <a:gd name="connsiteX8" fmla="*/ 5475514 w 9144000"/>
              <a:gd name="connsiteY8" fmla="*/ 105 h 5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581054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400581"/>
                </a:lnTo>
                <a:cubicBezTo>
                  <a:pt x="7757242" y="177454"/>
                  <a:pt x="7105582" y="98362"/>
                  <a:pt x="6167905" y="99795"/>
                </a:cubicBezTo>
                <a:cubicBezTo>
                  <a:pt x="5933486" y="100154"/>
                  <a:pt x="5727194" y="94979"/>
                  <a:pt x="5475514" y="95874"/>
                </a:cubicBezTo>
                <a:cubicBezTo>
                  <a:pt x="4720475" y="98559"/>
                  <a:pt x="3556943" y="155867"/>
                  <a:pt x="0" y="581054"/>
                </a:cubicBez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0" y="6260582"/>
            <a:ext cx="9144000" cy="597419"/>
          </a:xfrm>
          <a:custGeom>
            <a:avLst/>
            <a:gdLst>
              <a:gd name="connsiteX0" fmla="*/ 5475514 w 9144000"/>
              <a:gd name="connsiteY0" fmla="*/ 105 h 597418"/>
              <a:gd name="connsiteX1" fmla="*/ 6167905 w 9144000"/>
              <a:gd name="connsiteY1" fmla="*/ 4026 h 597418"/>
              <a:gd name="connsiteX2" fmla="*/ 9144000 w 9144000"/>
              <a:gd name="connsiteY2" fmla="*/ 304812 h 597418"/>
              <a:gd name="connsiteX3" fmla="*/ 9144000 w 9144000"/>
              <a:gd name="connsiteY3" fmla="*/ 597418 h 597418"/>
              <a:gd name="connsiteX4" fmla="*/ 0 w 9144000"/>
              <a:gd name="connsiteY4" fmla="*/ 597418 h 597418"/>
              <a:gd name="connsiteX5" fmla="*/ 0 w 9144000"/>
              <a:gd name="connsiteY5" fmla="*/ 485285 h 597418"/>
              <a:gd name="connsiteX6" fmla="*/ 5475514 w 9144000"/>
              <a:gd name="connsiteY6" fmla="*/ 105 h 59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597418">
                <a:moveTo>
                  <a:pt x="5475514" y="105"/>
                </a:moveTo>
                <a:cubicBezTo>
                  <a:pt x="5727194" y="-790"/>
                  <a:pt x="5933486" y="4385"/>
                  <a:pt x="6167905" y="4026"/>
                </a:cubicBezTo>
                <a:cubicBezTo>
                  <a:pt x="7105582" y="2593"/>
                  <a:pt x="7757242" y="81685"/>
                  <a:pt x="9144000" y="304812"/>
                </a:cubicBezTo>
                <a:lnTo>
                  <a:pt x="9144000" y="597418"/>
                </a:lnTo>
                <a:lnTo>
                  <a:pt x="0" y="597418"/>
                </a:lnTo>
                <a:lnTo>
                  <a:pt x="0" y="485285"/>
                </a:lnTo>
                <a:cubicBezTo>
                  <a:pt x="3556943" y="60098"/>
                  <a:pt x="4720475" y="2790"/>
                  <a:pt x="5475514" y="105"/>
                </a:cubicBezTo>
                <a:close/>
              </a:path>
            </a:pathLst>
          </a:custGeom>
          <a:solidFill>
            <a:srgbClr val="19B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7" name="图片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590"/>
            <a:ext cx="2729800" cy="2268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19099" y="595260"/>
            <a:ext cx="8292045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7086600" y="64919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C19B-5D28-4838-8C85-B60248FB9BF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101" y="1412422"/>
            <a:ext cx="8292045" cy="4807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439" y="30480"/>
            <a:ext cx="1011936" cy="10058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chemeClr val="accent1">
              <a:lumMod val="75000"/>
            </a:schemeClr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67970" indent="-267970" algn="just" defTabSz="685800" rtl="0" eaLnBrk="1" latinLnBrk="0" hangingPunct="1">
        <a:lnSpc>
          <a:spcPct val="110000"/>
        </a:lnSpc>
        <a:spcBef>
          <a:spcPts val="1350"/>
        </a:spcBef>
        <a:spcAft>
          <a:spcPts val="0"/>
        </a:spcAft>
        <a:buClr>
          <a:schemeClr val="accent1"/>
        </a:buClr>
        <a:buSzPct val="150000"/>
        <a:buFontTx/>
        <a:buBlip>
          <a:blip r:embed="rId8"/>
        </a:buBlip>
        <a:defRPr sz="15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267970" indent="-267970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200" kern="120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5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oleObject" Target="../embeddings/oleObject4.bin"/><Relationship Id="rId2" Type="http://schemas.openxmlformats.org/officeDocument/2006/relationships/tags" Target="../tags/tag1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6" Type="http://schemas.openxmlformats.org/officeDocument/2006/relationships/tags" Target="../tags/tag5.xml"/><Relationship Id="rId11" Type="http://schemas.openxmlformats.org/officeDocument/2006/relationships/image" Target="../media/image12.wmf"/><Relationship Id="rId5" Type="http://schemas.openxmlformats.org/officeDocument/2006/relationships/tags" Target="../tags/tag4.xml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4" Type="http://schemas.openxmlformats.org/officeDocument/2006/relationships/tags" Target="../tags/tag3.xml"/><Relationship Id="rId9" Type="http://schemas.openxmlformats.org/officeDocument/2006/relationships/slideLayout" Target="../slideLayouts/slideLayout2.xml"/><Relationship Id="rId1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/>
        </p:nvSpPr>
        <p:spPr bwMode="auto">
          <a:xfrm>
            <a:off x="2040609" y="174259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/>
        </p:nvSpPr>
        <p:spPr bwMode="auto">
          <a:xfrm>
            <a:off x="458787" y="1052267"/>
            <a:ext cx="8077200" cy="479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5.1 </a:t>
            </a:r>
            <a:r>
              <a:rPr lang="zh-CN" altLang="en-US" sz="2400" dirty="0">
                <a:solidFill>
                  <a:srgbClr val="000000"/>
                </a:solidFill>
              </a:rPr>
              <a:t>信息安全概述</a:t>
            </a:r>
          </a:p>
          <a:p>
            <a:pPr eaLnBrk="1" hangingPunct="1">
              <a:buFontTx/>
              <a:buNone/>
            </a:pPr>
            <a:endParaRPr lang="en-US" altLang="zh-CN" sz="1600" dirty="0">
              <a:solidFill>
                <a:srgbClr val="000000"/>
              </a:solidFill>
            </a:endParaRPr>
          </a:p>
          <a:p>
            <a:pPr marL="273050" indent="-2730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</a:rPr>
              <a:t>信息安全主要解决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数据保密</a:t>
            </a:r>
            <a:r>
              <a:rPr lang="zh-CN" altLang="en-US" sz="1600" dirty="0">
                <a:solidFill>
                  <a:srgbClr val="000000"/>
                </a:solidFill>
              </a:rPr>
              <a:t>和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认证</a:t>
            </a:r>
            <a:r>
              <a:rPr lang="zh-CN" altLang="en-US" sz="1600" dirty="0">
                <a:solidFill>
                  <a:srgbClr val="000000"/>
                </a:solidFill>
              </a:rPr>
              <a:t>的问题。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273050" indent="-2730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800" dirty="0">
              <a:solidFill>
                <a:srgbClr val="000000"/>
              </a:solidFill>
            </a:endParaRPr>
          </a:p>
          <a:p>
            <a:pPr marL="27305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数据保密</a:t>
            </a:r>
            <a:r>
              <a:rPr lang="zh-CN" altLang="en-US" sz="1600" dirty="0">
                <a:solidFill>
                  <a:srgbClr val="000000"/>
                </a:solidFill>
              </a:rPr>
              <a:t>：采取复杂多样的措施对数据加以保护，防止数据被有意或无意地泄露给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27305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                     无关人员，造成危害。</a:t>
            </a:r>
          </a:p>
          <a:p>
            <a:pPr marL="273050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认证 </a:t>
            </a:r>
            <a:r>
              <a:rPr lang="zh-CN" altLang="en-US" sz="1600" dirty="0">
                <a:solidFill>
                  <a:srgbClr val="000000"/>
                </a:solidFill>
              </a:rPr>
              <a:t>  ：</a:t>
            </a:r>
          </a:p>
          <a:p>
            <a:pPr marL="730250" lvl="1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6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信息认证</a:t>
            </a:r>
            <a:r>
              <a:rPr lang="zh-CN" altLang="en-US" sz="1600" u="sng" dirty="0">
                <a:solidFill>
                  <a:srgbClr val="000000"/>
                </a:solidFill>
              </a:rPr>
              <a:t>：</a:t>
            </a:r>
            <a:r>
              <a:rPr lang="zh-CN" altLang="en-US" sz="1600" dirty="0">
                <a:solidFill>
                  <a:srgbClr val="000000"/>
                </a:solidFill>
                <a:sym typeface="+mn-ea"/>
              </a:rPr>
              <a:t>信</a:t>
            </a:r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息从发送到接收整个通路中没有被第三者修改和伪造。</a:t>
            </a:r>
            <a:endParaRPr lang="zh-CN" altLang="en-US" sz="1800" u="sng" dirty="0">
              <a:solidFill>
                <a:srgbClr val="000000"/>
              </a:solidFill>
            </a:endParaRPr>
          </a:p>
          <a:p>
            <a:pPr marL="730250" lvl="1" indent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用户认证：</a:t>
            </a:r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用户双方都能证实对方是这次通信的合法用户。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273050" indent="0">
              <a:lnSpc>
                <a:spcPct val="150000"/>
              </a:lnSpc>
              <a:buClr>
                <a:schemeClr val="tx1"/>
              </a:buClr>
              <a:buFont typeface="+mj-lt"/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以防止</a:t>
            </a:r>
            <a:r>
              <a:rPr lang="en-US" altLang="zh-CN" sz="1800" dirty="0">
                <a:solidFill>
                  <a:srgbClr val="000000"/>
                </a:solidFill>
              </a:rPr>
              <a:t>RFID</a:t>
            </a:r>
            <a:r>
              <a:rPr lang="zh-CN" altLang="en-US" sz="1800" dirty="0">
                <a:solidFill>
                  <a:srgbClr val="000000"/>
                </a:solidFill>
              </a:rPr>
              <a:t>系统非授权的访问或企图跟踪、窃取甚至恶意篡改电子标签信息。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273050" indent="-2730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</a:rPr>
              <a:t>确保数据信息在存储、处理和传输过程中的安全和有效使用。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90746" y="1186962"/>
            <a:ext cx="2127738" cy="1052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认证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(Authentication) 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授权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(Authorization)  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计帐</a:t>
            </a:r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(Accounting) </a:t>
            </a:r>
            <a:endParaRPr lang="zh-CN" altLang="en-US" sz="16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1390" y="1553543"/>
            <a:ext cx="7999901" cy="43169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）数据加密标准（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Data Encryption Standard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DES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）高级加密标准（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Advanced Encryption Standard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AES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）序列密码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    序列密码也称为流密码，由于其计算复杂度低，硬件实现容易，因此在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RFID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系统中获得了广泛应用。　</a:t>
            </a:r>
            <a:endParaRPr kumimoji="1" lang="en-US" altLang="zh-CN" sz="1600" kern="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8787" y="867140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5.2.2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对称密码</a:t>
            </a:r>
            <a:r>
              <a:rPr lang="zh-CN" altLang="en-US" sz="1800" dirty="0">
                <a:solidFill>
                  <a:srgbClr val="000000"/>
                </a:solidFill>
              </a:rPr>
              <a:t>体制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91971"/>
            <a:ext cx="2057400" cy="365125"/>
          </a:xfrm>
        </p:spPr>
        <p:txBody>
          <a:bodyPr/>
          <a:lstStyle/>
          <a:p>
            <a:fld id="{5B6E2693-CE63-49CF-B584-6298B30A8293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/>
        </p:nvSpPr>
        <p:spPr bwMode="auto">
          <a:xfrm>
            <a:off x="458787" y="816769"/>
            <a:ext cx="4192344" cy="6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5.4   </a:t>
            </a:r>
            <a:r>
              <a:rPr lang="zh-CN" altLang="en-US" sz="2400" dirty="0">
                <a:solidFill>
                  <a:srgbClr val="000000"/>
                </a:solidFill>
              </a:rPr>
              <a:t>射频识别中的认证技术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46356" y="1624623"/>
            <a:ext cx="8229600" cy="5470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2"/>
              </a:buBlip>
              <a:defRPr sz="1500" kern="1200"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解决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阅读器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与</a:t>
            </a:r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应答器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之间的互相认证问题。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应答器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确认阅读器的身份，防止存储数据未被认可地读出或重写；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ts val="3500"/>
              </a:lnSpc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阅读器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确认应答器的身份，以防止假冒和读入伪造数据。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1. 相互对称认证</a:t>
            </a:r>
          </a:p>
          <a:p>
            <a:pPr>
              <a:lnSpc>
                <a:spcPts val="3500"/>
              </a:lnSpc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   阅读器和应答器之间的互相认证采用国际标准IS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O</a:t>
            </a:r>
            <a:r>
              <a:rPr lang="zh-CN" altLang="en-US" sz="1800" dirty="0">
                <a:solidFill>
                  <a:schemeClr val="tx1"/>
                </a:solidFill>
                <a:latin typeface="+mn-ea"/>
                <a:ea typeface="+mn-ea"/>
              </a:rPr>
              <a:t> 9798-2的“三次认证”，这是基于共享秘密密钥的用户认证协议的方法。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/>
        </p:nvSpPr>
        <p:spPr bwMode="auto">
          <a:xfrm>
            <a:off x="458787" y="740598"/>
            <a:ext cx="3682390" cy="3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5.4.1 </a:t>
            </a:r>
            <a:r>
              <a:rPr lang="zh-CN" altLang="en-US" sz="2000" dirty="0">
                <a:solidFill>
                  <a:srgbClr val="000000"/>
                </a:solidFill>
              </a:rPr>
              <a:t>三次认证过程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12</a:t>
            </a:fld>
            <a:endParaRPr lang="zh-CN" altLang="en-US" dirty="0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332480" y="802005"/>
          <a:ext cx="337629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Picture" r:id="rId3" imgW="2343150" imgH="1256665" progId="Word.Picture.8">
                  <p:embed/>
                </p:oleObj>
              </mc:Choice>
              <mc:Fallback>
                <p:oleObj name="Picture" r:id="rId3" imgW="2343150" imgH="1256665" progId="Word.Picture.8">
                  <p:embed/>
                  <p:pic>
                    <p:nvPicPr>
                      <p:cNvPr id="0" name="图片 18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480" y="802005"/>
                        <a:ext cx="3376295" cy="164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300477" y="2562633"/>
                <a:ext cx="8219221" cy="3929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（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）阅读器发送查询口令的命令给应答器，应答器作为应答响应传送所产生的一个随机数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𝑅</m:t>
                    </m:r>
                    <m:r>
                      <a:rPr lang="zh-CN" altLang="en-US" i="1" baseline="-25000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𝐵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给阅读器。</a:t>
                </a: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（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2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）阅读器产生一个随机数</a:t>
                </a:r>
                <a:r>
                  <a:rPr lang="zh-CN" altLang="en-US" b="1" i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R</a:t>
                </a:r>
                <a:r>
                  <a:rPr lang="zh-CN" altLang="en-US" b="1" i="1" baseline="-250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，使用共享的密钥</a:t>
                </a:r>
                <a:r>
                  <a:rPr lang="zh-CN" altLang="en-US" b="1" i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K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和共同的加密算法</a:t>
                </a:r>
                <a:r>
                  <a:rPr lang="zh-CN" altLang="en-US" b="1" i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E</a:t>
                </a:r>
                <a:r>
                  <a:rPr lang="zh-CN" altLang="en-US" b="1" i="1" baseline="-250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K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，算出加密数据块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TOKEN </a:t>
                </a:r>
                <a:r>
                  <a:rPr lang="zh-CN" altLang="en-US" sz="1400" b="1" i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AB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，并将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𝑇𝑂𝐾𝐸𝑁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Times New Roman" panose="02020603050405020304" pitchFamily="18" charset="0"/>
                      </a:rPr>
                      <m:t> </m:t>
                    </m:r>
                    <m:r>
                      <a:rPr lang="zh-CN" altLang="en-US" sz="1400" b="1" i="1" dirty="0"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𝑨𝑩</m:t>
                    </m:r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传送给应答器。</a:t>
                </a:r>
                <a:endParaRPr lang="en-US" altLang="zh-CN" sz="1400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/>
                  <a:t>（</a:t>
                </a:r>
                <a:r>
                  <a:rPr lang="en-US" altLang="zh-CN" sz="1400" dirty="0"/>
                  <a:t>3</a:t>
                </a:r>
                <a:r>
                  <a:rPr lang="zh-CN" altLang="en-US" sz="1400" dirty="0"/>
                  <a:t>）应答器接收到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𝑇𝑂𝐾𝐸𝑁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1400" dirty="0"/>
                  <a:t>后进行解密，将取得的随机数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/>
                  <a:t>与原先发送的随机数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1400" dirty="0"/>
                  <a:t>进行比较，若一致则阅读器获得了应答器的确认。</a:t>
                </a: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/>
                  <a:t>（</a:t>
                </a:r>
                <a:r>
                  <a:rPr lang="en-US" altLang="zh-CN" sz="1400" dirty="0"/>
                  <a:t>4</a:t>
                </a:r>
                <a:r>
                  <a:rPr lang="zh-CN" altLang="en-US" sz="1400" dirty="0"/>
                  <a:t>）应答器发送另一个加密数据块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𝑇𝑂𝐾𝐸𝑁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zh-CN" altLang="en-US" sz="1400" dirty="0"/>
                  <a:t>给阅读器，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𝑇𝑂𝐾𝐸𝑁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zh-CN" altLang="en-US" sz="1400" dirty="0"/>
                  <a:t>为</a:t>
                </a:r>
              </a:p>
              <a:p>
                <a:pPr marL="447675" indent="-447675"/>
                <a:r>
                  <a:rPr lang="en-US" altLang="zh-CN" sz="16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𝑇𝑂𝐾𝐸𝑁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sz="1400" b="1" i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 R</a:t>
                </a:r>
                <a:r>
                  <a:rPr lang="zh-CN" altLang="en-US" sz="1400" b="1" i="1" baseline="-250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r>
                  <a:rPr lang="zh-CN" altLang="en-US" sz="1400" dirty="0"/>
                  <a:t>为从阅读器传来的随机数，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/>
                  <a:t>为随机数</a:t>
                </a: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/>
                  <a:t>（</a:t>
                </a:r>
                <a:r>
                  <a:rPr lang="en-US" altLang="zh-CN" sz="1400" dirty="0"/>
                  <a:t>5</a:t>
                </a:r>
                <a:r>
                  <a:rPr lang="zh-CN" altLang="en-US" sz="1400" dirty="0"/>
                  <a:t>）阅读器接收到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𝑇𝑂𝐾𝐸𝑁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zh-CN" altLang="en-US" sz="1400" dirty="0"/>
                  <a:t>并对其解密，若收到的随机数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1400" dirty="0"/>
                  <a:t>与原先发送的随机数</a:t>
                </a:r>
                <a:r>
                  <a:rPr lang="zh-CN" altLang="en-US" sz="1400" b="1" i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R</a:t>
                </a:r>
                <a:r>
                  <a:rPr lang="zh-CN" altLang="en-US" sz="1400" b="1" i="1" baseline="-250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A</a:t>
                </a:r>
                <a:r>
                  <a:rPr lang="zh-CN" altLang="en-US" sz="1400" dirty="0"/>
                  <a:t>相同，则完成了阅读器对应答器的认证。      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477" y="2562633"/>
                <a:ext cx="8219221" cy="3929281"/>
              </a:xfrm>
              <a:prstGeom prst="rect">
                <a:avLst/>
              </a:prstGeom>
              <a:blipFill rotWithShape="1">
                <a:blip r:embed="rId5"/>
                <a:stretch>
                  <a:fillRect l="-1" t="-10" r="-333" b="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726041" y="3769642"/>
                <a:ext cx="2982490" cy="338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041" y="3769642"/>
                <a:ext cx="2982490" cy="338939"/>
              </a:xfrm>
              <a:prstGeom prst="rect">
                <a:avLst/>
              </a:prstGeom>
              <a:blipFill rotWithShape="1">
                <a:blip r:embed="rId6"/>
                <a:stretch>
                  <a:fillRect l="-17" t="-83" r="1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3"/>
              <p:cNvSpPr txBox="1">
                <a:spLocks noChangeArrowheads="1"/>
              </p:cNvSpPr>
              <p:nvPr/>
            </p:nvSpPr>
            <p:spPr bwMode="auto">
              <a:xfrm>
                <a:off x="387776" y="1163173"/>
                <a:ext cx="8219221" cy="4519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indent="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（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1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）应答器都有自己唯一的</a:t>
                </a:r>
                <a:r>
                  <a:rPr lang="en-US" altLang="zh-CN" i="1" dirty="0">
                    <a:latin typeface="Cambria Math" panose="02040503050406030204" pitchFamily="18" charset="0"/>
                    <a:sym typeface="宋体" panose="02010600030101010101" pitchFamily="2" charset="-122"/>
                  </a:rPr>
                  <a:t>I</a:t>
                </a:r>
                <a:r>
                  <a:rPr lang="en-US" altLang="zh-CN" sz="1600" i="1" dirty="0">
                    <a:latin typeface="Cambria Math" panose="02040503050406030204" pitchFamily="18" charset="0"/>
                    <a:sym typeface="宋体" panose="02010600030101010101" pitchFamily="2" charset="-122"/>
                  </a:rPr>
                  <a:t>D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(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识别号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),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可用主控密钥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对</a:t>
                </a:r>
                <a:r>
                  <a:rPr lang="en-US" altLang="zh-CN" i="1" dirty="0">
                    <a:latin typeface="Cambria Math" panose="02040503050406030204" pitchFamily="18" charset="0"/>
                    <a:sym typeface="宋体" panose="02010600030101010101" pitchFamily="2" charset="-122"/>
                  </a:rPr>
                  <a:t>I</a:t>
                </a:r>
                <a:r>
                  <a:rPr lang="en-US" altLang="zh-CN" sz="1600" i="1" dirty="0">
                    <a:latin typeface="Cambria Math" panose="02040503050406030204" pitchFamily="18" charset="0"/>
                    <a:sym typeface="宋体" panose="02010600030101010101" pitchFamily="2" charset="-122"/>
                  </a:rPr>
                  <a:t>D 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实施加密算法而获得导出密钥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,</a:t>
                </a: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     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并用其初始化应答器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,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就成为该应答器的专有密钥。</a:t>
                </a:r>
              </a:p>
              <a:p>
                <a:pPr marL="447675" indent="-447675" eaLnBrk="1" hangingPunct="1">
                  <a:lnSpc>
                    <a:spcPts val="3500"/>
                  </a:lnSpc>
                </a:pPr>
                <a:endParaRPr lang="en-US" altLang="zh-CN" sz="1400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 marL="447675" indent="-447675" eaLnBrk="1" hangingPunct="1">
                  <a:lnSpc>
                    <a:spcPts val="3500"/>
                  </a:lnSpc>
                </a:pPr>
                <a:endParaRPr lang="en-US" altLang="zh-CN" sz="1400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 marL="447675" indent="-447675" eaLnBrk="1" hangingPunct="1">
                  <a:lnSpc>
                    <a:spcPts val="3500"/>
                  </a:lnSpc>
                </a:pPr>
                <a:endParaRPr lang="en-US" altLang="zh-CN" sz="1400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 marL="447675" indent="-447675" eaLnBrk="1" hangingPunct="1">
                  <a:lnSpc>
                    <a:spcPts val="3500"/>
                  </a:lnSpc>
                </a:pPr>
                <a:endParaRPr lang="en-US" altLang="zh-CN" sz="1400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 </a:t>
                </a:r>
                <a:r>
                  <a:rPr lang="zh-CN" altLang="en-US" sz="1600" b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专有密钥与主控密钥、识别号相关</a:t>
                </a:r>
                <a:r>
                  <a:rPr lang="en-US" altLang="zh-CN" sz="1600" b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,</a:t>
                </a:r>
                <a:r>
                  <a:rPr lang="zh-CN" altLang="en-US" sz="1600" b="1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不同应答器的专有密钥不同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。</a:t>
                </a: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（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rPr>
                  <a:t>2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）在认证时，阅读器首先获取应答器的</a:t>
                </a:r>
                <a:r>
                  <a:rPr lang="en-US" altLang="zh-CN" sz="1400" i="1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宋体" panose="02010600030101010101" pitchFamily="2" charset="-122"/>
                  </a:rPr>
                  <a:t>I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宋体" panose="02010600030101010101" pitchFamily="2" charset="-122"/>
                  </a:rPr>
                  <a:t>D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,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在阅读器中利用主控密钥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、</a:t>
                </a:r>
                <a:r>
                  <a:rPr lang="en-US" altLang="zh-CN" sz="1400" i="1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宋体" panose="02010600030101010101" pitchFamily="2" charset="-122"/>
                  </a:rPr>
                  <a:t> I</a:t>
                </a:r>
                <a:r>
                  <a:rPr lang="en-US" altLang="zh-CN" sz="1600" i="1" dirty="0">
                    <a:solidFill>
                      <a:prstClr val="black"/>
                    </a:solidFill>
                    <a:latin typeface="Cambria Math" panose="02040503050406030204" pitchFamily="18" charset="0"/>
                    <a:sym typeface="宋体" panose="02010600030101010101" pitchFamily="2" charset="-122"/>
                  </a:rPr>
                  <a:t>D 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和指定算法获得该应答器的专有密钥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(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导出密钥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1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。</a:t>
                </a:r>
                <a:endParaRPr lang="en-US" altLang="zh-CN" sz="1400" dirty="0"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  <a:p>
                <a:pPr marL="447675" indent="-447675" eaLnBrk="1" hangingPunct="1">
                  <a:lnSpc>
                    <a:spcPts val="3500"/>
                  </a:lnSpc>
                </a:pP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（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3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）认证过程同前面介绍的三次认证过程</a:t>
                </a:r>
                <a:r>
                  <a:rPr lang="en-US" altLang="zh-CN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,</a:t>
                </a:r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但所用的密钥为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𝐾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宋体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宋体" panose="02010600030101010101" pitchFamily="2" charset="-122"/>
                    <a:sym typeface="宋体" panose="02010600030101010101" pitchFamily="2" charset="-122"/>
                  </a:rPr>
                  <a:t>。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776" y="1163173"/>
                <a:ext cx="8219221" cy="4519827"/>
              </a:xfrm>
              <a:prstGeom prst="rect">
                <a:avLst/>
              </a:prstGeom>
              <a:blipFill>
                <a:blip r:embed="rId3"/>
                <a:stretch>
                  <a:fillRect l="-2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146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/>
        </p:nvSpPr>
        <p:spPr bwMode="auto">
          <a:xfrm>
            <a:off x="458787" y="740598"/>
            <a:ext cx="3682390" cy="330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dirty="0">
                <a:solidFill>
                  <a:srgbClr val="000000"/>
                </a:solidFill>
              </a:rPr>
              <a:t>5.4.2  </a:t>
            </a:r>
            <a:r>
              <a:rPr lang="zh-CN" altLang="en-US" sz="2000" dirty="0">
                <a:solidFill>
                  <a:srgbClr val="000000"/>
                </a:solidFill>
              </a:rPr>
              <a:t>利用识别号的认证方法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13</a:t>
            </a:fld>
            <a:endParaRPr lang="zh-CN" altLang="en-US" dirty="0"/>
          </a:p>
        </p:txBody>
      </p:sp>
      <p:graphicFrame>
        <p:nvGraphicFramePr>
          <p:cNvPr id="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66181"/>
              </p:ext>
            </p:extLst>
          </p:nvPr>
        </p:nvGraphicFramePr>
        <p:xfrm>
          <a:off x="5695950" y="1949450"/>
          <a:ext cx="251618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Picture" r:id="rId4" imgW="2345570" imgH="1257963" progId="Word.Picture.8">
                  <p:embed/>
                </p:oleObj>
              </mc:Choice>
              <mc:Fallback>
                <p:oleObj name="Picture" r:id="rId4" imgW="2345570" imgH="1257963" progId="Word.Picture.8">
                  <p:embed/>
                  <p:pic>
                    <p:nvPicPr>
                      <p:cNvPr id="0" name="图片 19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1949450"/>
                        <a:ext cx="2516188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040609" y="5842457"/>
                <a:ext cx="443666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609" y="5842457"/>
                <a:ext cx="443666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124" r="6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622121" y="6211789"/>
                <a:ext cx="33112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121" y="6211789"/>
                <a:ext cx="331125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" t="-59" r="17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2967" y="2175612"/>
            <a:ext cx="3075434" cy="1616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5625" y="909340"/>
            <a:ext cx="21858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</a:rPr>
              <a:t>主动攻击</a:t>
            </a:r>
            <a:endParaRPr lang="zh-CN" altLang="en-US" sz="2000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114800" y="403957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r:id="rId10" imgW="916305" imgH="215900" progId="Equation.3">
                  <p:embed/>
                </p:oleObj>
              </mc:Choice>
              <mc:Fallback>
                <p:oleObj r:id="rId10" imgW="916305" imgH="215900" progId="Equation.3">
                  <p:embed/>
                  <p:pic>
                    <p:nvPicPr>
                      <p:cNvPr id="0" name="图片 2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9572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114800" y="403957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1" r:id="rId12" imgW="916305" imgH="215900" progId="Equation.3">
                  <p:embed/>
                </p:oleObj>
              </mc:Choice>
              <mc:Fallback>
                <p:oleObj r:id="rId12" imgW="916305" imgH="215900" progId="Equation.3">
                  <p:embed/>
                  <p:pic>
                    <p:nvPicPr>
                      <p:cNvPr id="0" name="图片 2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9572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114800" y="4039572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r:id="rId13" imgW="916305" imgH="215900" progId="Equation.3">
                  <p:embed/>
                </p:oleObj>
              </mc:Choice>
              <mc:Fallback>
                <p:oleObj r:id="rId13" imgW="916305" imgH="215900" progId="Equation.3">
                  <p:embed/>
                  <p:pic>
                    <p:nvPicPr>
                      <p:cNvPr id="0" name="图片 2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9572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87228" y="1278745"/>
            <a:ext cx="8510588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        </a:t>
            </a:r>
            <a:r>
              <a:rPr lang="zh-CN" altLang="en-US" sz="1600" dirty="0">
                <a:solidFill>
                  <a:srgbClr val="000000"/>
                </a:solidFill>
              </a:rPr>
              <a:t>主动攻击主要包括以下</a:t>
            </a:r>
            <a:r>
              <a:rPr lang="en-US" altLang="zh-CN" sz="1600" dirty="0">
                <a:solidFill>
                  <a:srgbClr val="000000"/>
                </a:solidFill>
              </a:rPr>
              <a:t>3</a:t>
            </a:r>
            <a:r>
              <a:rPr lang="zh-CN" altLang="en-US" sz="1600" dirty="0">
                <a:solidFill>
                  <a:srgbClr val="000000"/>
                </a:solidFill>
              </a:rPr>
              <a:t>类：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</a:rPr>
              <a:t>对于获得的</a:t>
            </a:r>
            <a:r>
              <a:rPr lang="en-US" altLang="zh-CN" sz="1400" dirty="0">
                <a:solidFill>
                  <a:srgbClr val="000000"/>
                </a:solidFill>
              </a:rPr>
              <a:t>RFID</a:t>
            </a:r>
            <a:r>
              <a:rPr lang="zh-CN" altLang="en-US" sz="1400" dirty="0">
                <a:solidFill>
                  <a:srgbClr val="000000"/>
                </a:solidFill>
              </a:rPr>
              <a:t>标签实体，通过物理手段在实验室环境中去除芯片封闭，使用探针获取敏感信号，进而进行目标</a:t>
            </a:r>
            <a:r>
              <a:rPr lang="en-US" altLang="zh-CN" sz="1400" dirty="0">
                <a:solidFill>
                  <a:srgbClr val="000000"/>
                </a:solidFill>
              </a:rPr>
              <a:t>RFID</a:t>
            </a:r>
            <a:r>
              <a:rPr lang="zh-CN" altLang="en-US" sz="1400" dirty="0">
                <a:solidFill>
                  <a:srgbClr val="000000"/>
                </a:solidFill>
              </a:rPr>
              <a:t>标签重构的复杂攻击；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</a:rPr>
              <a:t>通过软件，利用微处理器的通用通信接口，通过扫描</a:t>
            </a:r>
            <a:r>
              <a:rPr lang="en-US" altLang="zh-CN" sz="1400" dirty="0">
                <a:solidFill>
                  <a:srgbClr val="000000"/>
                </a:solidFill>
              </a:rPr>
              <a:t>RFID</a:t>
            </a:r>
            <a:r>
              <a:rPr lang="zh-CN" altLang="en-US" sz="1400" dirty="0">
                <a:solidFill>
                  <a:srgbClr val="000000"/>
                </a:solidFill>
              </a:rPr>
              <a:t>标签和响应读写器的探询，寻求安全协议、加密算法及其弱点，进而删除</a:t>
            </a:r>
            <a:r>
              <a:rPr lang="en-US" altLang="zh-CN" sz="1400" dirty="0">
                <a:solidFill>
                  <a:srgbClr val="000000"/>
                </a:solidFill>
              </a:rPr>
              <a:t>RFID</a:t>
            </a:r>
            <a:r>
              <a:rPr lang="zh-CN" altLang="en-US" sz="1400" dirty="0">
                <a:solidFill>
                  <a:srgbClr val="000000"/>
                </a:solidFill>
              </a:rPr>
              <a:t>标签内容或自发可重写</a:t>
            </a:r>
            <a:r>
              <a:rPr lang="en-US" altLang="zh-CN" sz="1400" dirty="0">
                <a:solidFill>
                  <a:srgbClr val="000000"/>
                </a:solidFill>
              </a:rPr>
              <a:t>RFID</a:t>
            </a:r>
            <a:r>
              <a:rPr lang="zh-CN" altLang="en-US" sz="1400" dirty="0">
                <a:solidFill>
                  <a:srgbClr val="000000"/>
                </a:solidFill>
              </a:rPr>
              <a:t>标签内容的攻击；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</a:rPr>
              <a:t>通过干扰广播、阻塞信道或其他手段，产生异常的应用环境，使合法处理器产生故障的拒绝服务攻击。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15119" y="3980946"/>
            <a:ext cx="85105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00"/>
                </a:solidFill>
              </a:rPr>
              <a:t>被动攻击</a:t>
            </a:r>
            <a:endParaRPr lang="zh-CN" altLang="en-US" sz="2000" b="1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graphicFrame>
        <p:nvGraphicFramePr>
          <p:cNvPr id="135178" name="Object 5"/>
          <p:cNvGraphicFramePr>
            <a:graphicFrameLocks noChangeAspect="1"/>
          </p:cNvGraphicFramePr>
          <p:nvPr/>
        </p:nvGraphicFramePr>
        <p:xfrm>
          <a:off x="4113213" y="645318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3" r:id="rId14" imgW="916305" imgH="215900" progId="Equation.3">
                  <p:embed/>
                </p:oleObj>
              </mc:Choice>
              <mc:Fallback>
                <p:oleObj r:id="rId14" imgW="916305" imgH="215900" progId="Equation.3">
                  <p:embed/>
                  <p:pic>
                    <p:nvPicPr>
                      <p:cNvPr id="0" name="图片 2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6453188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6"/>
          <p:cNvGraphicFramePr>
            <a:graphicFrameLocks noChangeAspect="1"/>
          </p:cNvGraphicFramePr>
          <p:nvPr/>
        </p:nvGraphicFramePr>
        <p:xfrm>
          <a:off x="4113213" y="645318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4" r:id="rId15" imgW="916305" imgH="215900" progId="Equation.3">
                  <p:embed/>
                </p:oleObj>
              </mc:Choice>
              <mc:Fallback>
                <p:oleObj r:id="rId15" imgW="916305" imgH="215900" progId="Equation.3">
                  <p:embed/>
                  <p:pic>
                    <p:nvPicPr>
                      <p:cNvPr id="0" name="图片 2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6453188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7"/>
          <p:cNvGraphicFramePr>
            <a:graphicFrameLocks noChangeAspect="1"/>
          </p:cNvGraphicFramePr>
          <p:nvPr/>
        </p:nvGraphicFramePr>
        <p:xfrm>
          <a:off x="4113213" y="6453188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" r:id="rId16" imgW="916305" imgH="215900" progId="Equation.3">
                  <p:embed/>
                </p:oleObj>
              </mc:Choice>
              <mc:Fallback>
                <p:oleObj r:id="rId16" imgW="916305" imgH="215900" progId="Equation.3">
                  <p:embed/>
                  <p:pic>
                    <p:nvPicPr>
                      <p:cNvPr id="0" name="图片 2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6453188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91343" y="4401429"/>
            <a:ext cx="8510587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8585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1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solidFill>
                  <a:srgbClr val="000000"/>
                </a:solidFill>
              </a:rPr>
              <a:t>        被</a:t>
            </a:r>
            <a:r>
              <a:rPr lang="zh-CN" altLang="en-US" sz="1600" dirty="0">
                <a:solidFill>
                  <a:srgbClr val="000000"/>
                </a:solidFill>
              </a:rPr>
              <a:t>动攻击也叫身份欺骗攻击，主要包括以下</a:t>
            </a:r>
            <a:r>
              <a:rPr lang="en-US" altLang="zh-CN" sz="1600" dirty="0">
                <a:solidFill>
                  <a:srgbClr val="000000"/>
                </a:solidFill>
              </a:rPr>
              <a:t>4</a:t>
            </a:r>
            <a:r>
              <a:rPr lang="zh-CN" altLang="en-US" sz="1600" dirty="0">
                <a:solidFill>
                  <a:srgbClr val="000000"/>
                </a:solidFill>
              </a:rPr>
              <a:t>种方式：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</a:rPr>
              <a:t>非法窃听；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</a:rPr>
              <a:t>标签追踪；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</a:rPr>
              <a:t>重传攻击；</a:t>
            </a:r>
            <a:endParaRPr lang="en-US" altLang="zh-CN" sz="14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rgbClr val="000000"/>
                </a:solidFill>
              </a:rPr>
              <a:t>假冒攻击。伪装成合法的读写骗取标签的信任，或伪装成合法的标签骗取读写器的信任</a:t>
            </a:r>
            <a:endParaRPr lang="en-US" altLang="zh-CN" sz="1400" dirty="0">
              <a:solidFill>
                <a:srgbClr val="0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6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en-US" altLang="zh-CN" sz="2800" dirty="0">
                <a:solidFill>
                  <a:srgbClr val="000000"/>
                </a:solidFill>
                <a:ea typeface="+mn-ea"/>
                <a:cs typeface="Arial" panose="020B0604020202020204" pitchFamily="34" charset="0"/>
                <a:sym typeface="+mn-ea"/>
              </a:rPr>
              <a:t>RFID</a:t>
            </a:r>
            <a:r>
              <a:rPr lang="zh-CN" altLang="en-US" sz="2800" dirty="0">
                <a:solidFill>
                  <a:srgbClr val="000000"/>
                </a:solidFill>
                <a:ea typeface="+mn-ea"/>
                <a:cs typeface="Arial" panose="020B0604020202020204" pitchFamily="34" charset="0"/>
                <a:sym typeface="+mn-ea"/>
              </a:rPr>
              <a:t>安全相关协议分析</a:t>
            </a:r>
            <a:endParaRPr lang="zh-CN" altLang="en-US" sz="2800" b="1" dirty="0">
              <a:solidFill>
                <a:srgbClr val="99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2474768" y="909495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-----</a:t>
            </a:r>
            <a:r>
              <a:rPr lang="zh-CN" altLang="en-US" dirty="0"/>
              <a:t>应对手段：</a:t>
            </a:r>
            <a:r>
              <a:rPr lang="zh-CN" altLang="en-US" dirty="0">
                <a:solidFill>
                  <a:srgbClr val="FF0000"/>
                </a:solidFill>
              </a:rPr>
              <a:t>认证技术</a:t>
            </a: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731818" y="3962856"/>
            <a:ext cx="2614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-----</a:t>
            </a:r>
            <a:r>
              <a:rPr lang="zh-CN" altLang="en-US" dirty="0"/>
              <a:t>应对手段：</a:t>
            </a:r>
            <a:r>
              <a:rPr lang="zh-CN" altLang="en-US" dirty="0">
                <a:solidFill>
                  <a:srgbClr val="FF0000"/>
                </a:solidFill>
              </a:rPr>
              <a:t>加密技术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bldLvl="0" animBg="1"/>
      <p:bldP spid="78856" grpId="0" animBg="1"/>
      <p:bldP spid="78856" grpId="1" animBg="1"/>
      <p:bldP spid="9" grpId="0"/>
      <p:bldP spid="13" grpId="0" animBg="1"/>
      <p:bldP spid="13" grpId="1" animBg="1"/>
      <p:bldP spid="3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58787" y="1261933"/>
            <a:ext cx="8219221" cy="41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47675" indent="-447675" eaLnBrk="1" hangingPunct="1">
              <a:lnSpc>
                <a:spcPts val="3500"/>
              </a:lnSpc>
            </a:pPr>
            <a:r>
              <a:rPr lang="en-US" altLang="zh-CN" dirty="0">
                <a:latin typeface="宋体" panose="02010600030101010101" pitchFamily="2" charset="-122"/>
                <a:sym typeface="宋体" panose="02010600030101010101" pitchFamily="2" charset="-122"/>
              </a:rPr>
              <a:t>RFID</a:t>
            </a:r>
            <a:r>
              <a:rPr lang="zh-CN" altLang="en-US" dirty="0">
                <a:latin typeface="宋体" panose="02010600030101010101" pitchFamily="2" charset="-122"/>
                <a:sym typeface="宋体" panose="02010600030101010101" pitchFamily="2" charset="-122"/>
              </a:rPr>
              <a:t>系统的安全问题，由三个不同层次的安全保障环节组成：</a:t>
            </a:r>
          </a:p>
          <a:p>
            <a:pPr indent="0" eaLnBrk="1" hangingPunct="1">
              <a:lnSpc>
                <a:spcPts val="3500"/>
              </a:lnSpc>
            </a:pP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 sz="16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1" hangingPunct="1">
              <a:lnSpc>
                <a:spcPts val="3500"/>
              </a:lnSpc>
            </a:pPr>
            <a:r>
              <a:rPr lang="en-US" altLang="zh-CN" sz="1600" dirty="0">
                <a:latin typeface="宋体" panose="02010600030101010101" pitchFamily="2" charset="-122"/>
                <a:sym typeface="宋体" panose="02010600030101010101" pitchFamily="2" charset="-122"/>
              </a:rPr>
              <a:t> 1. </a:t>
            </a: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电子标签制造的安全技术；</a:t>
            </a:r>
          </a:p>
          <a:p>
            <a:pPr indent="0" eaLnBrk="1" hangingPunct="1">
              <a:lnSpc>
                <a:spcPts val="3500"/>
              </a:lnSpc>
            </a:pP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sym typeface="宋体" panose="02010600030101010101" pitchFamily="2" charset="-122"/>
              </a:rPr>
              <a:t>2. </a:t>
            </a: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芯片的物理安全技术，如防非法读写、防软件跟踪等；</a:t>
            </a:r>
          </a:p>
          <a:p>
            <a:pPr indent="0" eaLnBrk="1" hangingPunct="1">
              <a:lnSpc>
                <a:spcPts val="3500"/>
              </a:lnSpc>
            </a:pP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latin typeface="宋体" panose="02010600030101010101" pitchFamily="2" charset="-122"/>
                <a:sym typeface="宋体" panose="02010600030101010101" pitchFamily="2" charset="-122"/>
              </a:rPr>
              <a:t>3. </a:t>
            </a: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卡的通信安全技术，如加密算法等。</a:t>
            </a:r>
            <a:endParaRPr lang="en-US" altLang="zh-CN" sz="16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1" hangingPunct="1">
              <a:lnSpc>
                <a:spcPts val="3500"/>
              </a:lnSpc>
            </a:pPr>
            <a:endParaRPr lang="zh-CN" altLang="en-US" sz="16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1" hangingPunct="1">
              <a:lnSpc>
                <a:spcPts val="3500"/>
              </a:lnSpc>
            </a:pP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    这三个方面共同形成电子标签的安全体系，保证电子标签从生产到使用的安全。</a:t>
            </a:r>
            <a:endParaRPr lang="en-US" altLang="zh-CN" sz="1600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indent="0" eaLnBrk="1" hangingPunct="1">
              <a:lnSpc>
                <a:spcPts val="3500"/>
              </a:lnSpc>
            </a:pPr>
            <a:r>
              <a:rPr lang="en-US" altLang="zh-CN" sz="1600" dirty="0">
                <a:latin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在实际使用中，三者之间却没有那么明显的界限，如带</a:t>
            </a:r>
            <a:r>
              <a:rPr lang="en-US" altLang="zh-CN" sz="1600" dirty="0">
                <a:latin typeface="宋体" panose="02010600030101010101" pitchFamily="2" charset="-122"/>
                <a:sym typeface="宋体" panose="02010600030101010101" pitchFamily="2" charset="-122"/>
              </a:rPr>
              <a:t>DES</a:t>
            </a: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sym typeface="宋体" panose="02010600030101010101" pitchFamily="2" charset="-122"/>
              </a:rPr>
              <a:t>RSA</a:t>
            </a:r>
            <a:r>
              <a:rPr lang="zh-CN" altLang="en-US" sz="1600" dirty="0">
                <a:latin typeface="宋体" panose="02010600030101010101" pitchFamily="2" charset="-122"/>
                <a:sym typeface="宋体" panose="02010600030101010101" pitchFamily="2" charset="-122"/>
              </a:rPr>
              <a:t>协处理器的电子标签利用软硬件实现系统的安全保障体系。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6" name="Object 5"/>
          <p:cNvGraphicFramePr>
            <a:graphicFrameLocks noChangeAspect="1"/>
          </p:cNvGraphicFramePr>
          <p:nvPr/>
        </p:nvGraphicFramePr>
        <p:xfrm>
          <a:off x="4114800" y="27336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r:id="rId3" imgW="916305" imgH="215900" progId="Equation.3">
                  <p:embed/>
                </p:oleObj>
              </mc:Choice>
              <mc:Fallback>
                <p:oleObj r:id="rId3" imgW="916305" imgH="215900" progId="Equation.3">
                  <p:embed/>
                  <p:pic>
                    <p:nvPicPr>
                      <p:cNvPr id="0" name="图片 35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36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6"/>
          <p:cNvGraphicFramePr>
            <a:graphicFrameLocks noChangeAspect="1"/>
          </p:cNvGraphicFramePr>
          <p:nvPr/>
        </p:nvGraphicFramePr>
        <p:xfrm>
          <a:off x="4114800" y="27336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r:id="rId5" imgW="916305" imgH="215900" progId="Equation.3">
                  <p:embed/>
                </p:oleObj>
              </mc:Choice>
              <mc:Fallback>
                <p:oleObj r:id="rId5" imgW="916305" imgH="215900" progId="Equation.3">
                  <p:embed/>
                  <p:pic>
                    <p:nvPicPr>
                      <p:cNvPr id="0" name="图片 35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36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7"/>
          <p:cNvGraphicFramePr>
            <a:graphicFrameLocks noChangeAspect="1"/>
          </p:cNvGraphicFramePr>
          <p:nvPr/>
        </p:nvGraphicFramePr>
        <p:xfrm>
          <a:off x="4114800" y="27336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r:id="rId6" imgW="916305" imgH="215900" progId="Equation.3">
                  <p:embed/>
                </p:oleObj>
              </mc:Choice>
              <mc:Fallback>
                <p:oleObj r:id="rId6" imgW="916305" imgH="215900" progId="Equation.3">
                  <p:embed/>
                  <p:pic>
                    <p:nvPicPr>
                      <p:cNvPr id="0" name="图片 35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36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42093" y="1603429"/>
            <a:ext cx="8510588" cy="296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     针对</a:t>
            </a:r>
            <a:r>
              <a:rPr lang="en-US" altLang="zh-CN" sz="1600" dirty="0">
                <a:solidFill>
                  <a:srgbClr val="000000"/>
                </a:solidFill>
              </a:rPr>
              <a:t>RFID</a:t>
            </a:r>
            <a:r>
              <a:rPr lang="zh-CN" altLang="en-US" sz="1600" dirty="0">
                <a:solidFill>
                  <a:srgbClr val="000000"/>
                </a:solidFill>
              </a:rPr>
              <a:t>系统的安全，主要采用</a:t>
            </a:r>
            <a:r>
              <a:rPr lang="zh-CN" altLang="en-US" sz="1600" dirty="0">
                <a:solidFill>
                  <a:srgbClr val="FF0000"/>
                </a:solidFill>
              </a:rPr>
              <a:t>物理安全策略</a:t>
            </a:r>
            <a:r>
              <a:rPr lang="zh-CN" altLang="en-US" sz="1600" dirty="0">
                <a:solidFill>
                  <a:srgbClr val="000000"/>
                </a:solidFill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逻辑安全策略</a:t>
            </a:r>
            <a:r>
              <a:rPr lang="zh-CN" altLang="en-US" sz="1600" dirty="0">
                <a:solidFill>
                  <a:srgbClr val="000000"/>
                </a:solidFill>
              </a:rPr>
              <a:t>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zh-CN" altLang="en-US" sz="1600" dirty="0">
                <a:solidFill>
                  <a:srgbClr val="000000"/>
                </a:solidFill>
              </a:rPr>
              <a:t>由于物理安全策略的成本高、普及性不高、安全防护性不强的特点，使得逻辑安全策略成为保护</a:t>
            </a:r>
            <a:r>
              <a:rPr lang="en-US" altLang="zh-CN" sz="1600" dirty="0">
                <a:solidFill>
                  <a:srgbClr val="000000"/>
                </a:solidFill>
              </a:rPr>
              <a:t>RFID</a:t>
            </a:r>
            <a:r>
              <a:rPr lang="zh-CN" altLang="en-US" sz="1600" dirty="0">
                <a:solidFill>
                  <a:srgbClr val="000000"/>
                </a:solidFill>
              </a:rPr>
              <a:t>系统安全隐私的重要研究方向。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</a:t>
            </a:r>
            <a:r>
              <a:rPr lang="zh-CN" altLang="en-US" sz="1600" dirty="0">
                <a:solidFill>
                  <a:srgbClr val="000000"/>
                </a:solidFill>
              </a:rPr>
              <a:t>目前的</a:t>
            </a:r>
            <a:r>
              <a:rPr lang="en-US" altLang="zh-CN" sz="1600" dirty="0">
                <a:solidFill>
                  <a:srgbClr val="000000"/>
                </a:solidFill>
              </a:rPr>
              <a:t>RFID</a:t>
            </a:r>
            <a:r>
              <a:rPr lang="zh-CN" altLang="en-US" sz="1600" dirty="0">
                <a:solidFill>
                  <a:srgbClr val="000000"/>
                </a:solidFill>
              </a:rPr>
              <a:t>系统中，逻辑安全策略常用的安全协议有</a:t>
            </a:r>
            <a:r>
              <a:rPr lang="en-US" altLang="zh-CN" sz="1600" dirty="0">
                <a:solidFill>
                  <a:srgbClr val="FF0000"/>
                </a:solidFill>
              </a:rPr>
              <a:t>Hash-Lock</a:t>
            </a:r>
            <a:r>
              <a:rPr lang="zh-CN" altLang="en-US" sz="1600" dirty="0">
                <a:solidFill>
                  <a:srgbClr val="FF0000"/>
                </a:solidFill>
              </a:rPr>
              <a:t>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随机化</a:t>
            </a:r>
            <a:r>
              <a:rPr lang="en-US" altLang="zh-CN" sz="1600" dirty="0">
                <a:solidFill>
                  <a:srgbClr val="FF0000"/>
                </a:solidFill>
              </a:rPr>
              <a:t>Hash-Lock</a:t>
            </a:r>
            <a:r>
              <a:rPr lang="zh-CN" altLang="en-US" sz="1600" dirty="0">
                <a:solidFill>
                  <a:srgbClr val="FF0000"/>
                </a:solidFill>
              </a:rPr>
              <a:t>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Hash</a:t>
            </a:r>
            <a:r>
              <a:rPr lang="zh-CN" altLang="en-US" sz="1600" dirty="0">
                <a:solidFill>
                  <a:srgbClr val="FF0000"/>
                </a:solidFill>
              </a:rPr>
              <a:t>链协议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基于</a:t>
            </a:r>
            <a:r>
              <a:rPr lang="en-US" altLang="zh-CN" sz="1600" dirty="0">
                <a:solidFill>
                  <a:srgbClr val="FF0000"/>
                </a:solidFill>
              </a:rPr>
              <a:t>Hash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</a:rPr>
              <a:t>变化协议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David</a:t>
            </a:r>
            <a:r>
              <a:rPr lang="zh-CN" altLang="en-US" sz="1600" dirty="0">
                <a:solidFill>
                  <a:srgbClr val="FF0000"/>
                </a:solidFill>
              </a:rPr>
              <a:t>的数字图书馆</a:t>
            </a:r>
            <a:r>
              <a:rPr lang="en-US" altLang="zh-CN" sz="1600" dirty="0">
                <a:solidFill>
                  <a:srgbClr val="FF0000"/>
                </a:solidFill>
              </a:rPr>
              <a:t>RFID</a:t>
            </a:r>
            <a:r>
              <a:rPr lang="zh-CN" altLang="en-US" sz="1600" dirty="0">
                <a:solidFill>
                  <a:srgbClr val="FF0000"/>
                </a:solidFill>
              </a:rPr>
              <a:t>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分布式</a:t>
            </a:r>
            <a:r>
              <a:rPr lang="en-US" altLang="zh-CN" sz="1600" dirty="0">
                <a:solidFill>
                  <a:srgbClr val="FF0000"/>
                </a:solidFill>
              </a:rPr>
              <a:t>RFID</a:t>
            </a:r>
            <a:r>
              <a:rPr lang="zh-CN" altLang="en-US" sz="1600" dirty="0">
                <a:solidFill>
                  <a:srgbClr val="FF0000"/>
                </a:solidFill>
              </a:rPr>
              <a:t>询问应答认证协议</a:t>
            </a:r>
            <a:r>
              <a:rPr lang="zh-CN" altLang="en-US" sz="1600" dirty="0">
                <a:solidFill>
                  <a:srgbClr val="000000"/>
                </a:solidFill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低成本鉴定协议（</a:t>
            </a:r>
            <a:r>
              <a:rPr lang="en-US" altLang="zh-CN" sz="1600" dirty="0">
                <a:solidFill>
                  <a:srgbClr val="FF0000"/>
                </a:solidFill>
              </a:rPr>
              <a:t>LCAP)</a:t>
            </a:r>
            <a:r>
              <a:rPr lang="zh-CN" altLang="en-US" sz="1600" dirty="0">
                <a:solidFill>
                  <a:srgbClr val="000000"/>
                </a:solidFill>
              </a:rPr>
              <a:t>。</a:t>
            </a:r>
          </a:p>
        </p:txBody>
      </p:sp>
      <p:graphicFrame>
        <p:nvGraphicFramePr>
          <p:cNvPr id="136201" name="Object 5"/>
          <p:cNvGraphicFramePr>
            <a:graphicFrameLocks noChangeAspect="1"/>
          </p:cNvGraphicFramePr>
          <p:nvPr/>
        </p:nvGraphicFramePr>
        <p:xfrm>
          <a:off x="4113213" y="55165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r:id="rId7" imgW="916305" imgH="215900" progId="Equation.3">
                  <p:embed/>
                </p:oleObj>
              </mc:Choice>
              <mc:Fallback>
                <p:oleObj r:id="rId7" imgW="916305" imgH="215900" progId="Equation.3">
                  <p:embed/>
                  <p:pic>
                    <p:nvPicPr>
                      <p:cNvPr id="0" name="图片 35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5165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6"/>
          <p:cNvGraphicFramePr>
            <a:graphicFrameLocks noChangeAspect="1"/>
          </p:cNvGraphicFramePr>
          <p:nvPr/>
        </p:nvGraphicFramePr>
        <p:xfrm>
          <a:off x="4113213" y="55165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r:id="rId8" imgW="916305" imgH="215900" progId="Equation.3">
                  <p:embed/>
                </p:oleObj>
              </mc:Choice>
              <mc:Fallback>
                <p:oleObj r:id="rId8" imgW="916305" imgH="215900" progId="Equation.3">
                  <p:embed/>
                  <p:pic>
                    <p:nvPicPr>
                      <p:cNvPr id="0" name="图片 35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5165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7"/>
          <p:cNvGraphicFramePr>
            <a:graphicFrameLocks noChangeAspect="1"/>
          </p:cNvGraphicFramePr>
          <p:nvPr/>
        </p:nvGraphicFramePr>
        <p:xfrm>
          <a:off x="4113213" y="55165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r:id="rId9" imgW="916305" imgH="215900" progId="Equation.3">
                  <p:embed/>
                </p:oleObj>
              </mc:Choice>
              <mc:Fallback>
                <p:oleObj r:id="rId9" imgW="916305" imgH="215900" progId="Equation.3">
                  <p:embed/>
                  <p:pic>
                    <p:nvPicPr>
                      <p:cNvPr id="0" name="图片 35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5165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6" name="Rectangle 3"/>
          <p:cNvSpPr>
            <a:spLocks noGrp="1" noChangeArrowheads="1"/>
          </p:cNvSpPr>
          <p:nvPr/>
        </p:nvSpPr>
        <p:spPr bwMode="auto">
          <a:xfrm>
            <a:off x="309563" y="790754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t>5.5  RFID</a:t>
            </a:r>
            <a:r>
              <a:rPr lang="zh-CN" altLang="en-US" sz="2400" dirty="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t>安全相关协议</a:t>
            </a:r>
            <a:r>
              <a:rPr lang="zh-CN" altLang="en-US" sz="24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buFontTx/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6" name="Object 5"/>
          <p:cNvGraphicFramePr>
            <a:graphicFrameLocks noChangeAspect="1"/>
          </p:cNvGraphicFramePr>
          <p:nvPr/>
        </p:nvGraphicFramePr>
        <p:xfrm>
          <a:off x="4114800" y="27336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3" imgW="916305" imgH="215900" progId="Equation.3">
                  <p:embed/>
                </p:oleObj>
              </mc:Choice>
              <mc:Fallback>
                <p:oleObj r:id="rId3" imgW="916305" imgH="215900" progId="Equation.3">
                  <p:embed/>
                  <p:pic>
                    <p:nvPicPr>
                      <p:cNvPr id="0" name="图片 204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36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6"/>
          <p:cNvGraphicFramePr>
            <a:graphicFrameLocks noChangeAspect="1"/>
          </p:cNvGraphicFramePr>
          <p:nvPr/>
        </p:nvGraphicFramePr>
        <p:xfrm>
          <a:off x="4114800" y="27336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5" imgW="916305" imgH="215900" progId="Equation.3">
                  <p:embed/>
                </p:oleObj>
              </mc:Choice>
              <mc:Fallback>
                <p:oleObj r:id="rId5" imgW="916305" imgH="215900" progId="Equation.3">
                  <p:embed/>
                  <p:pic>
                    <p:nvPicPr>
                      <p:cNvPr id="0" name="图片 204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36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7"/>
          <p:cNvGraphicFramePr>
            <a:graphicFrameLocks noChangeAspect="1"/>
          </p:cNvGraphicFramePr>
          <p:nvPr/>
        </p:nvGraphicFramePr>
        <p:xfrm>
          <a:off x="4114800" y="27336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r:id="rId6" imgW="916305" imgH="215900" progId="Equation.3">
                  <p:embed/>
                </p:oleObj>
              </mc:Choice>
              <mc:Fallback>
                <p:oleObj r:id="rId6" imgW="916305" imgH="215900" progId="Equation.3">
                  <p:embed/>
                  <p:pic>
                    <p:nvPicPr>
                      <p:cNvPr id="0" name="图片 204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336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42093" y="1603429"/>
            <a:ext cx="8510588" cy="2968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</a:rPr>
              <a:t>        针对</a:t>
            </a:r>
            <a:r>
              <a:rPr lang="en-US" altLang="zh-CN" sz="1600" dirty="0">
                <a:solidFill>
                  <a:srgbClr val="000000"/>
                </a:solidFill>
              </a:rPr>
              <a:t>RFID</a:t>
            </a:r>
            <a:r>
              <a:rPr lang="zh-CN" altLang="en-US" sz="1600" dirty="0">
                <a:solidFill>
                  <a:srgbClr val="000000"/>
                </a:solidFill>
              </a:rPr>
              <a:t>系统的安全，主要采用</a:t>
            </a:r>
            <a:r>
              <a:rPr lang="zh-CN" altLang="en-US" sz="1600" dirty="0">
                <a:solidFill>
                  <a:srgbClr val="FF0000"/>
                </a:solidFill>
              </a:rPr>
              <a:t>物理安全策略</a:t>
            </a:r>
            <a:r>
              <a:rPr lang="zh-CN" altLang="en-US" sz="1600" dirty="0">
                <a:solidFill>
                  <a:srgbClr val="000000"/>
                </a:solidFill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逻辑安全策略</a:t>
            </a:r>
            <a:r>
              <a:rPr lang="zh-CN" altLang="en-US" sz="1600" dirty="0">
                <a:solidFill>
                  <a:srgbClr val="000000"/>
                </a:solidFill>
              </a:rPr>
              <a:t>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</a:t>
            </a:r>
            <a:r>
              <a:rPr lang="zh-CN" altLang="en-US" sz="1600" dirty="0">
                <a:solidFill>
                  <a:srgbClr val="000000"/>
                </a:solidFill>
              </a:rPr>
              <a:t>由于物理安全策略的成本高、普及性不高、安全防护性不强的特点，使得逻辑安全策略成为保护</a:t>
            </a:r>
            <a:r>
              <a:rPr lang="en-US" altLang="zh-CN" sz="1600" dirty="0">
                <a:solidFill>
                  <a:srgbClr val="000000"/>
                </a:solidFill>
              </a:rPr>
              <a:t>RFID</a:t>
            </a:r>
            <a:r>
              <a:rPr lang="zh-CN" altLang="en-US" sz="1600" dirty="0">
                <a:solidFill>
                  <a:srgbClr val="000000"/>
                </a:solidFill>
              </a:rPr>
              <a:t>系统安全隐私的重要研究方向。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</a:t>
            </a:r>
            <a:r>
              <a:rPr lang="zh-CN" altLang="en-US" sz="1600" dirty="0">
                <a:solidFill>
                  <a:srgbClr val="000000"/>
                </a:solidFill>
              </a:rPr>
              <a:t>目前的</a:t>
            </a:r>
            <a:r>
              <a:rPr lang="en-US" altLang="zh-CN" sz="1600" dirty="0">
                <a:solidFill>
                  <a:srgbClr val="000000"/>
                </a:solidFill>
              </a:rPr>
              <a:t>RFID</a:t>
            </a:r>
            <a:r>
              <a:rPr lang="zh-CN" altLang="en-US" sz="1600" dirty="0">
                <a:solidFill>
                  <a:srgbClr val="000000"/>
                </a:solidFill>
              </a:rPr>
              <a:t>系统中，逻辑安全策略常用的安全协议有</a:t>
            </a:r>
            <a:r>
              <a:rPr lang="en-US" altLang="zh-CN" sz="1600" dirty="0">
                <a:solidFill>
                  <a:srgbClr val="FF0000"/>
                </a:solidFill>
              </a:rPr>
              <a:t>Hash-Lock</a:t>
            </a:r>
            <a:r>
              <a:rPr lang="zh-CN" altLang="en-US" sz="1600" dirty="0">
                <a:solidFill>
                  <a:srgbClr val="FF0000"/>
                </a:solidFill>
              </a:rPr>
              <a:t>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随机化</a:t>
            </a:r>
            <a:r>
              <a:rPr lang="en-US" altLang="zh-CN" sz="1600" dirty="0">
                <a:solidFill>
                  <a:srgbClr val="FF0000"/>
                </a:solidFill>
              </a:rPr>
              <a:t>Hash-Lock</a:t>
            </a:r>
            <a:r>
              <a:rPr lang="zh-CN" altLang="en-US" sz="1600" dirty="0">
                <a:solidFill>
                  <a:srgbClr val="FF0000"/>
                </a:solidFill>
              </a:rPr>
              <a:t>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Hash</a:t>
            </a:r>
            <a:r>
              <a:rPr lang="zh-CN" altLang="en-US" sz="1600" dirty="0">
                <a:solidFill>
                  <a:srgbClr val="FF0000"/>
                </a:solidFill>
              </a:rPr>
              <a:t>链协议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基于</a:t>
            </a:r>
            <a:r>
              <a:rPr lang="en-US" altLang="zh-CN" sz="1600" dirty="0">
                <a:solidFill>
                  <a:srgbClr val="FF0000"/>
                </a:solidFill>
              </a:rPr>
              <a:t>Hash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</a:rPr>
              <a:t>变化协议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David</a:t>
            </a:r>
            <a:r>
              <a:rPr lang="zh-CN" altLang="en-US" sz="1600" dirty="0">
                <a:solidFill>
                  <a:srgbClr val="FF0000"/>
                </a:solidFill>
              </a:rPr>
              <a:t>的数字图书馆</a:t>
            </a:r>
            <a:r>
              <a:rPr lang="en-US" altLang="zh-CN" sz="1600" dirty="0">
                <a:solidFill>
                  <a:srgbClr val="FF0000"/>
                </a:solidFill>
              </a:rPr>
              <a:t>RFID</a:t>
            </a:r>
            <a:r>
              <a:rPr lang="zh-CN" altLang="en-US" sz="1600" dirty="0">
                <a:solidFill>
                  <a:srgbClr val="FF0000"/>
                </a:solidFill>
              </a:rPr>
              <a:t>协议</a:t>
            </a:r>
            <a:r>
              <a:rPr lang="zh-CN" altLang="en-US" sz="1600" dirty="0">
                <a:solidFill>
                  <a:srgbClr val="000000"/>
                </a:solidFill>
              </a:rPr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分布式</a:t>
            </a:r>
            <a:r>
              <a:rPr lang="en-US" altLang="zh-CN" sz="1600" dirty="0">
                <a:solidFill>
                  <a:srgbClr val="FF0000"/>
                </a:solidFill>
              </a:rPr>
              <a:t>RFID</a:t>
            </a:r>
            <a:r>
              <a:rPr lang="zh-CN" altLang="en-US" sz="1600" dirty="0">
                <a:solidFill>
                  <a:srgbClr val="FF0000"/>
                </a:solidFill>
              </a:rPr>
              <a:t>询问应答认证协议</a:t>
            </a:r>
            <a:r>
              <a:rPr lang="zh-CN" altLang="en-US" sz="1600" dirty="0">
                <a:solidFill>
                  <a:srgbClr val="000000"/>
                </a:solidFill>
              </a:rPr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低成本鉴定协议（</a:t>
            </a:r>
            <a:r>
              <a:rPr lang="en-US" altLang="zh-CN" sz="1600" dirty="0">
                <a:solidFill>
                  <a:srgbClr val="FF0000"/>
                </a:solidFill>
              </a:rPr>
              <a:t>LCAP)</a:t>
            </a:r>
            <a:r>
              <a:rPr lang="zh-CN" altLang="en-US" sz="1600" dirty="0">
                <a:solidFill>
                  <a:srgbClr val="000000"/>
                </a:solidFill>
              </a:rPr>
              <a:t>。</a:t>
            </a:r>
          </a:p>
        </p:txBody>
      </p:sp>
      <p:graphicFrame>
        <p:nvGraphicFramePr>
          <p:cNvPr id="136201" name="Object 5"/>
          <p:cNvGraphicFramePr>
            <a:graphicFrameLocks noChangeAspect="1"/>
          </p:cNvGraphicFramePr>
          <p:nvPr/>
        </p:nvGraphicFramePr>
        <p:xfrm>
          <a:off x="4113213" y="55165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7" imgW="916305" imgH="215900" progId="Equation.3">
                  <p:embed/>
                </p:oleObj>
              </mc:Choice>
              <mc:Fallback>
                <p:oleObj r:id="rId7" imgW="916305" imgH="215900" progId="Equation.3">
                  <p:embed/>
                  <p:pic>
                    <p:nvPicPr>
                      <p:cNvPr id="0" name="图片 204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5165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6"/>
          <p:cNvGraphicFramePr>
            <a:graphicFrameLocks noChangeAspect="1"/>
          </p:cNvGraphicFramePr>
          <p:nvPr/>
        </p:nvGraphicFramePr>
        <p:xfrm>
          <a:off x="4113213" y="55165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r:id="rId8" imgW="916305" imgH="215900" progId="Equation.3">
                  <p:embed/>
                </p:oleObj>
              </mc:Choice>
              <mc:Fallback>
                <p:oleObj r:id="rId8" imgW="916305" imgH="215900" progId="Equation.3">
                  <p:embed/>
                  <p:pic>
                    <p:nvPicPr>
                      <p:cNvPr id="0" name="图片 204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5165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3" name="Object 7"/>
          <p:cNvGraphicFramePr>
            <a:graphicFrameLocks noChangeAspect="1"/>
          </p:cNvGraphicFramePr>
          <p:nvPr/>
        </p:nvGraphicFramePr>
        <p:xfrm>
          <a:off x="4113213" y="5516563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r:id="rId9" imgW="916305" imgH="215900" progId="Equation.3">
                  <p:embed/>
                </p:oleObj>
              </mc:Choice>
              <mc:Fallback>
                <p:oleObj r:id="rId9" imgW="916305" imgH="215900" progId="Equation.3">
                  <p:embed/>
                  <p:pic>
                    <p:nvPicPr>
                      <p:cNvPr id="0" name="图片 20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5516563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6" name="Rectangle 3"/>
          <p:cNvSpPr>
            <a:spLocks noGrp="1" noChangeArrowheads="1"/>
          </p:cNvSpPr>
          <p:nvPr/>
        </p:nvSpPr>
        <p:spPr bwMode="auto">
          <a:xfrm>
            <a:off x="309563" y="790754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t>5.5  RFID</a:t>
            </a:r>
            <a:r>
              <a:rPr lang="zh-CN" altLang="en-US" sz="2400" dirty="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t>安全相关协议</a:t>
            </a:r>
            <a:r>
              <a:rPr lang="zh-CN" altLang="en-US" sz="24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buFontTx/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8" name="Object 5"/>
          <p:cNvGraphicFramePr>
            <a:graphicFrameLocks noChangeAspect="1"/>
          </p:cNvGraphicFramePr>
          <p:nvPr/>
        </p:nvGraphicFramePr>
        <p:xfrm>
          <a:off x="4114800" y="7905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r:id="rId3" imgW="916305" imgH="215900" progId="Equation.3">
                  <p:embed/>
                </p:oleObj>
              </mc:Choice>
              <mc:Fallback>
                <p:oleObj r:id="rId3" imgW="916305" imgH="215900" progId="Equation.3">
                  <p:embed/>
                  <p:pic>
                    <p:nvPicPr>
                      <p:cNvPr id="0" name="图片 10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905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9" name="Object 6"/>
          <p:cNvGraphicFramePr>
            <a:graphicFrameLocks noChangeAspect="1"/>
          </p:cNvGraphicFramePr>
          <p:nvPr/>
        </p:nvGraphicFramePr>
        <p:xfrm>
          <a:off x="4114800" y="7905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r:id="rId5" imgW="916305" imgH="215900" progId="Equation.3">
                  <p:embed/>
                </p:oleObj>
              </mc:Choice>
              <mc:Fallback>
                <p:oleObj r:id="rId5" imgW="916305" imgH="215900" progId="Equation.3">
                  <p:embed/>
                  <p:pic>
                    <p:nvPicPr>
                      <p:cNvPr id="0" name="图片 104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905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0" name="Object 7"/>
          <p:cNvGraphicFramePr>
            <a:graphicFrameLocks noChangeAspect="1"/>
          </p:cNvGraphicFramePr>
          <p:nvPr/>
        </p:nvGraphicFramePr>
        <p:xfrm>
          <a:off x="4114800" y="79057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0" r:id="rId6" imgW="916305" imgH="215900" progId="Equation.3">
                  <p:embed/>
                </p:oleObj>
              </mc:Choice>
              <mc:Fallback>
                <p:oleObj r:id="rId6" imgW="916305" imgH="215900" progId="Equation.3">
                  <p:embed/>
                  <p:pic>
                    <p:nvPicPr>
                      <p:cNvPr id="0" name="图片 104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790575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391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55" y="1593850"/>
            <a:ext cx="7273290" cy="463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1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12" name="Rectangle 3"/>
          <p:cNvSpPr>
            <a:spLocks noGrp="1" noChangeArrowheads="1"/>
          </p:cNvSpPr>
          <p:nvPr/>
        </p:nvSpPr>
        <p:spPr bwMode="auto">
          <a:xfrm>
            <a:off x="309563" y="790754"/>
            <a:ext cx="456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t>5.5  RFID</a:t>
            </a:r>
            <a:r>
              <a:rPr lang="zh-CN" altLang="en-US" sz="2400" dirty="0">
                <a:solidFill>
                  <a:srgbClr val="000000"/>
                </a:solidFill>
                <a:ea typeface="+mn-ea"/>
                <a:cs typeface="Arial" panose="020B0604020202020204" pitchFamily="34" charset="0"/>
              </a:rPr>
              <a:t>安全相关协议</a:t>
            </a:r>
            <a:r>
              <a:rPr lang="zh-CN" altLang="en-US" sz="24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buFontTx/>
              <a:buNone/>
            </a:pPr>
            <a:endParaRPr lang="zh-CN" alt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中国的密码安全：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国家密码管理局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1396365"/>
            <a:ext cx="8468995" cy="5095875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 </a:t>
            </a:r>
            <a:r>
              <a:rPr lang="en-US" altLang="zh-CN" sz="2000"/>
              <a:t>2019年10月26日，十三届全国人大常委会第十四次会议通过</a:t>
            </a:r>
            <a:r>
              <a:rPr lang="en-US" altLang="zh-CN" sz="2400" b="1"/>
              <a:t>《中华人民共和国密码法》</a:t>
            </a:r>
            <a:r>
              <a:rPr lang="en-US" altLang="zh-CN" sz="2000"/>
              <a:t>，习近平主席签署第35号主席令予以公布，将自</a:t>
            </a:r>
            <a:r>
              <a:rPr lang="en-US" altLang="zh-CN" sz="2400" b="1"/>
              <a:t>2020年1月1日</a:t>
            </a:r>
            <a:r>
              <a:rPr lang="en-US" altLang="zh-CN" sz="2000"/>
              <a:t>起正式施行。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2014-02-13</a:t>
            </a:r>
            <a:r>
              <a:rPr lang="zh-CN" altLang="en-US" sz="2000"/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sz="1800"/>
              <a:t>GM/T 0035.1</a:t>
            </a:r>
            <a:r>
              <a:rPr lang="en-US" altLang="zh-CN" sz="1800"/>
              <a:t>  射频识别系统密码应用技术要求 第1部分：密码安全保护框架及安全级别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GM/T 0035.2 射频识别系统密码应用技术要求 第2部分：电子标签芯片密码应用技术要求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GM/T 0035.3 射频识别系统密码应用技术要求 第3部分：读写器密码应用技术要求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GM/T 0035.4 射频识别系统密码应用技术要求 第4部分：电子标签与读写器通信密码应用技术要求</a:t>
            </a:r>
          </a:p>
          <a:p>
            <a:pPr lvl="1">
              <a:lnSpc>
                <a:spcPct val="150000"/>
              </a:lnSpc>
            </a:pPr>
            <a:r>
              <a:rPr lang="en-US" altLang="zh-CN" sz="1800"/>
              <a:t>GM/T 0035.5 射频识别系统密码应用技术要求 第5部分：密钥管理技术要求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2024-12-27日发布，国家密码管理局公告（第50号）发布GM/T0001.4-2024《祖冲之序列密码算法第4部分:鉴别式加密机制》等19项密码行业标准,自2025年7月1日起实施</a:t>
            </a:r>
          </a:p>
          <a:p>
            <a:pPr>
              <a:lnSpc>
                <a:spcPct val="150000"/>
              </a:lnSpc>
            </a:pPr>
            <a:r>
              <a:rPr lang="zh-CN" altLang="en-US" sz="2000"/>
              <a:t>GM/T0040-2024射频识别标签模块密码检测规范</a:t>
            </a:r>
          </a:p>
          <a:p>
            <a:pPr marL="1200150" lvl="6" indent="0">
              <a:buNone/>
            </a:pP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/>
        </p:nvSpPr>
        <p:spPr bwMode="auto">
          <a:xfrm>
            <a:off x="458787" y="816769"/>
            <a:ext cx="8077200" cy="6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5.2   </a:t>
            </a:r>
            <a:r>
              <a:rPr lang="zh-CN" altLang="en-US" sz="2400" dirty="0">
                <a:solidFill>
                  <a:srgbClr val="000000"/>
                </a:solidFill>
              </a:rPr>
              <a:t>密码学基础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76" y="1571214"/>
            <a:ext cx="6479566" cy="1906456"/>
          </a:xfrm>
          <a:prstGeom prst="rect">
            <a:avLst/>
          </a:prstGeom>
        </p:spPr>
      </p:pic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124106" y="2829939"/>
            <a:ext cx="12827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ts val="2000"/>
              </a:lnSpc>
              <a:spcBef>
                <a:spcPct val="4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lnSpc>
                <a:spcPts val="2000"/>
              </a:lnSpc>
              <a:spcBef>
                <a:spcPct val="4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0" dirty="0">
                <a:latin typeface="굴림" panose="020B0604020202020204" pitchFamily="34" charset="-127"/>
              </a:rPr>
              <a:t>加密模型</a:t>
            </a:r>
            <a:r>
              <a:rPr lang="zh-CN" altLang="en-US" b="0" dirty="0">
                <a:latin typeface="굴림" panose="020B0604020202020204" pitchFamily="34" charset="-127"/>
                <a:ea typeface="굴림" panose="020B0604020202020204" pitchFamily="34" charset="-127"/>
              </a:rPr>
              <a:t> 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74176" y="4296214"/>
            <a:ext cx="394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ts val="2000"/>
              </a:lnSpc>
              <a:spcBef>
                <a:spcPct val="4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lnSpc>
                <a:spcPts val="2000"/>
              </a:lnSpc>
              <a:spcBef>
                <a:spcPct val="4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굴림" panose="020B0604020202020204" pitchFamily="34" charset="-127"/>
              </a:rPr>
              <a:t>加密和解密变换的关系式：</a:t>
            </a:r>
            <a:r>
              <a:rPr lang="zh-CN" altLang="en-US" sz="2400" b="0" dirty="0">
                <a:latin typeface="굴림" panose="020B0604020202020204" pitchFamily="34" charset="-127"/>
                <a:ea typeface="굴림" panose="020B0604020202020204" pitchFamily="34" charset="-127"/>
              </a:rPr>
              <a:t> 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190213" y="4933754"/>
            <a:ext cx="131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ts val="2000"/>
              </a:lnSpc>
              <a:spcBef>
                <a:spcPct val="4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lnSpc>
                <a:spcPts val="2000"/>
              </a:lnSpc>
              <a:spcBef>
                <a:spcPct val="4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0" i="1" dirty="0">
                <a:ea typeface="굴림" panose="020B0604020202020204" pitchFamily="34" charset="-127"/>
              </a:rPr>
              <a:t>c</a:t>
            </a:r>
            <a:r>
              <a:rPr lang="en-US" altLang="zh-CN" sz="2400" b="0" dirty="0">
                <a:ea typeface="굴림" panose="020B0604020202020204" pitchFamily="34" charset="-127"/>
              </a:rPr>
              <a:t>=</a:t>
            </a:r>
            <a:r>
              <a:rPr lang="en-US" altLang="zh-CN" sz="2400" b="0" i="1" dirty="0">
                <a:ea typeface="굴림" panose="020B0604020202020204" pitchFamily="34" charset="-127"/>
              </a:rPr>
              <a:t>E</a:t>
            </a:r>
            <a:r>
              <a:rPr lang="en-US" altLang="zh-CN" sz="2400" b="0" i="1" baseline="-25000" dirty="0">
                <a:ea typeface="굴림" panose="020B0604020202020204" pitchFamily="34" charset="-127"/>
              </a:rPr>
              <a:t>K</a:t>
            </a:r>
            <a:r>
              <a:rPr lang="en-US" altLang="zh-CN" sz="2400" b="0" dirty="0">
                <a:ea typeface="굴림" panose="020B0604020202020204" pitchFamily="34" charset="-127"/>
              </a:rPr>
              <a:t>(</a:t>
            </a:r>
            <a:r>
              <a:rPr lang="en-US" altLang="zh-CN" sz="2400" b="0" i="1" dirty="0">
                <a:ea typeface="굴림" panose="020B0604020202020204" pitchFamily="34" charset="-127"/>
              </a:rPr>
              <a:t>m</a:t>
            </a:r>
            <a:r>
              <a:rPr lang="en-US" altLang="zh-CN" sz="2400" b="0" dirty="0">
                <a:ea typeface="굴림" panose="020B0604020202020204" pitchFamily="34" charset="-127"/>
              </a:rPr>
              <a:t>) 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4639737" y="4902976"/>
            <a:ext cx="31742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ts val="2000"/>
              </a:lnSpc>
              <a:spcBef>
                <a:spcPct val="40000"/>
              </a:spcBef>
              <a:buChar char="•"/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latinLnBrk="1">
              <a:lnSpc>
                <a:spcPts val="2000"/>
              </a:lnSpc>
              <a:spcBef>
                <a:spcPct val="4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latinLnBrk="1">
              <a:lnSpc>
                <a:spcPts val="2000"/>
              </a:lnSpc>
              <a:spcBef>
                <a:spcPct val="40000"/>
              </a:spcBef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b="0" i="1" dirty="0">
                <a:ea typeface="굴림" panose="020B0604020202020204" pitchFamily="34" charset="-127"/>
              </a:rPr>
              <a:t>m</a:t>
            </a:r>
            <a:r>
              <a:rPr lang="en-US" altLang="zh-CN" sz="2400" b="0" dirty="0">
                <a:ea typeface="굴림" panose="020B0604020202020204" pitchFamily="34" charset="-127"/>
              </a:rPr>
              <a:t>=</a:t>
            </a:r>
            <a:r>
              <a:rPr lang="en-US" altLang="zh-CN" sz="2400" b="0" i="1" dirty="0">
                <a:ea typeface="굴림" panose="020B0604020202020204" pitchFamily="34" charset="-127"/>
              </a:rPr>
              <a:t>D</a:t>
            </a:r>
            <a:r>
              <a:rPr lang="en-US" altLang="zh-CN" sz="2400" b="0" i="1" baseline="-25000" dirty="0">
                <a:ea typeface="굴림" panose="020B0604020202020204" pitchFamily="34" charset="-127"/>
              </a:rPr>
              <a:t>K </a:t>
            </a:r>
            <a:r>
              <a:rPr lang="en-US" altLang="zh-CN" sz="2800" baseline="-16000" dirty="0">
                <a:ea typeface="굴림" panose="020B0604020202020204" pitchFamily="34" charset="-127"/>
              </a:rPr>
              <a:t>′</a:t>
            </a:r>
            <a:r>
              <a:rPr lang="en-US" altLang="zh-CN" sz="2400" b="0" baseline="-16000" dirty="0">
                <a:ea typeface="굴림" panose="020B0604020202020204" pitchFamily="34" charset="-127"/>
              </a:rPr>
              <a:t> </a:t>
            </a:r>
            <a:r>
              <a:rPr lang="en-US" altLang="zh-CN" sz="2400" b="0" dirty="0">
                <a:ea typeface="굴림" panose="020B0604020202020204" pitchFamily="34" charset="-127"/>
              </a:rPr>
              <a:t>(</a:t>
            </a:r>
            <a:r>
              <a:rPr lang="en-US" altLang="zh-CN" sz="2400" b="0" i="1" dirty="0">
                <a:ea typeface="굴림" panose="020B0604020202020204" pitchFamily="34" charset="-127"/>
              </a:rPr>
              <a:t>c</a:t>
            </a:r>
            <a:r>
              <a:rPr lang="en-US" altLang="zh-CN" sz="2400" b="0" dirty="0">
                <a:ea typeface="굴림" panose="020B0604020202020204" pitchFamily="34" charset="-127"/>
              </a:rPr>
              <a:t>)=</a:t>
            </a:r>
            <a:r>
              <a:rPr lang="en-US" altLang="zh-CN" sz="2400" b="0" i="1" dirty="0">
                <a:ea typeface="굴림" panose="020B0604020202020204" pitchFamily="34" charset="-127"/>
              </a:rPr>
              <a:t>D</a:t>
            </a:r>
            <a:r>
              <a:rPr lang="en-US" altLang="zh-CN" sz="2400" b="0" i="1" baseline="-25000" dirty="0">
                <a:ea typeface="굴림" panose="020B0604020202020204" pitchFamily="34" charset="-127"/>
              </a:rPr>
              <a:t>K </a:t>
            </a:r>
            <a:r>
              <a:rPr lang="en-US" altLang="zh-CN" sz="2800" baseline="-16000" dirty="0">
                <a:ea typeface="굴림" panose="020B0604020202020204" pitchFamily="34" charset="-127"/>
              </a:rPr>
              <a:t>′</a:t>
            </a:r>
            <a:r>
              <a:rPr lang="en-US" altLang="zh-CN" sz="3200" b="0" baseline="-16000" dirty="0">
                <a:ea typeface="굴림" panose="020B0604020202020204" pitchFamily="34" charset="-127"/>
              </a:rPr>
              <a:t> </a:t>
            </a:r>
            <a:r>
              <a:rPr lang="en-US" altLang="zh-CN" sz="2400" b="0" dirty="0">
                <a:ea typeface="굴림" panose="020B0604020202020204" pitchFamily="34" charset="-127"/>
              </a:rPr>
              <a:t>(</a:t>
            </a:r>
            <a:r>
              <a:rPr lang="en-US" altLang="zh-CN" sz="2400" b="0" i="1" dirty="0">
                <a:ea typeface="굴림" panose="020B0604020202020204" pitchFamily="34" charset="-127"/>
              </a:rPr>
              <a:t>E</a:t>
            </a:r>
            <a:r>
              <a:rPr lang="en-US" altLang="zh-CN" sz="2400" b="0" i="1" baseline="-25000" dirty="0">
                <a:ea typeface="굴림" panose="020B0604020202020204" pitchFamily="34" charset="-127"/>
              </a:rPr>
              <a:t>K</a:t>
            </a:r>
            <a:r>
              <a:rPr lang="en-US" altLang="zh-CN" sz="2400" b="0" dirty="0">
                <a:ea typeface="굴림" panose="020B0604020202020204" pitchFamily="34" charset="-127"/>
              </a:rPr>
              <a:t>(</a:t>
            </a:r>
            <a:r>
              <a:rPr lang="en-US" altLang="zh-CN" sz="2400" b="0" i="1" dirty="0">
                <a:ea typeface="굴림" panose="020B0604020202020204" pitchFamily="34" charset="-127"/>
              </a:rPr>
              <a:t>m</a:t>
            </a:r>
            <a:r>
              <a:rPr lang="en-US" altLang="zh-CN" sz="2400" b="0" dirty="0">
                <a:ea typeface="굴림" panose="020B0604020202020204" pitchFamily="34" charset="-127"/>
              </a:rPr>
              <a:t>))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/>
        </p:nvSpPr>
        <p:spPr bwMode="auto">
          <a:xfrm>
            <a:off x="458787" y="816769"/>
            <a:ext cx="2644898" cy="6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5.2   </a:t>
            </a:r>
            <a:r>
              <a:rPr lang="zh-CN" altLang="en-US" sz="2400" dirty="0">
                <a:solidFill>
                  <a:srgbClr val="000000"/>
                </a:solidFill>
              </a:rPr>
              <a:t>密码学基础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458787" y="1368303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5.2.1  </a:t>
            </a:r>
            <a:r>
              <a:rPr lang="zh-CN" altLang="en-US" sz="1800" dirty="0">
                <a:solidFill>
                  <a:srgbClr val="000000"/>
                </a:solidFill>
              </a:rPr>
              <a:t>密码学的基本概念 </a:t>
            </a:r>
          </a:p>
        </p:txBody>
      </p:sp>
      <p:sp>
        <p:nvSpPr>
          <p:cNvPr id="3" name="矩形 2"/>
          <p:cNvSpPr/>
          <p:nvPr/>
        </p:nvSpPr>
        <p:spPr>
          <a:xfrm>
            <a:off x="1039543" y="1801960"/>
            <a:ext cx="7227277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密码学</a:t>
            </a:r>
            <a:r>
              <a:rPr lang="zh-CN" altLang="en-US" sz="1600" dirty="0"/>
              <a:t>包含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密码编码学</a:t>
            </a:r>
            <a:r>
              <a:rPr lang="zh-CN" altLang="en-US" sz="1600" dirty="0"/>
              <a:t>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密码分析学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</a:rPr>
              <a:t>密码编码学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>
                <a:solidFill>
                  <a:srgbClr val="C00000"/>
                </a:solidFill>
              </a:rPr>
              <a:t>          </a:t>
            </a:r>
            <a:r>
              <a:rPr lang="zh-CN" altLang="en-US" sz="1600" dirty="0"/>
              <a:t>研究密码体制的设计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</a:rPr>
              <a:t>密码分析学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/>
              <a:t>          </a:t>
            </a:r>
            <a:r>
              <a:rPr lang="zh-CN" altLang="en-US" sz="1600" dirty="0"/>
              <a:t>破译密码的技术</a:t>
            </a:r>
            <a:endParaRPr lang="en-US" altLang="zh-CN" sz="16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1600" dirty="0"/>
              <a:t>密码学的一条</a:t>
            </a:r>
            <a:r>
              <a:rPr lang="zh-CN" altLang="en-US" sz="1600" b="1" dirty="0"/>
              <a:t>基本原则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1600" dirty="0"/>
              <a:t>　　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加密算法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E</a:t>
            </a:r>
            <a:r>
              <a:rPr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是公开的，真正的秘密在于密钥。</a:t>
            </a:r>
            <a:endParaRPr lang="en-US" altLang="zh-CN" sz="16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1600" dirty="0"/>
              <a:t>密钥使用的</a:t>
            </a:r>
            <a:r>
              <a:rPr lang="zh-CN" altLang="en-US" sz="1600" b="1" dirty="0"/>
              <a:t>注意事项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/>
              <a:t>①</a:t>
            </a:r>
            <a:r>
              <a:rPr lang="zh-CN" altLang="en-US" sz="1600" dirty="0"/>
              <a:t>密钥的长度</a:t>
            </a:r>
            <a:endParaRPr lang="en-US" altLang="zh-CN" sz="16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1400" dirty="0"/>
              <a:t>　　密钥越长，密钥空间越大，遍历密钥空间所花时间就越长</a:t>
            </a:r>
            <a:r>
              <a:rPr lang="en-US" altLang="zh-CN" sz="1400" dirty="0"/>
              <a:t>,</a:t>
            </a:r>
            <a:r>
              <a:rPr lang="zh-CN" altLang="en-US" sz="1400" dirty="0"/>
              <a:t>破译的可能性就越小；</a:t>
            </a:r>
            <a:endParaRPr lang="en-US" altLang="zh-CN" sz="14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zh-CN" altLang="en-US" sz="1400" dirty="0"/>
              <a:t>　　但是加密算法的复杂度、所需存储容量、运算时间会增加，需要资源更多；</a:t>
            </a:r>
            <a:endParaRPr lang="en-US" altLang="zh-CN" sz="14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/>
              <a:t>②</a:t>
            </a:r>
            <a:r>
              <a:rPr lang="zh-CN" altLang="en-US" sz="1600" dirty="0"/>
              <a:t>密钥应易于更换；</a:t>
            </a:r>
            <a:endParaRPr lang="en-US" altLang="zh-CN" sz="16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altLang="zh-CN" sz="1600" dirty="0"/>
              <a:t>③</a:t>
            </a:r>
            <a:r>
              <a:rPr lang="zh-CN" altLang="en-US" sz="1600" dirty="0"/>
              <a:t>密钥通常由一个</a:t>
            </a:r>
            <a:r>
              <a:rPr lang="zh-CN" altLang="en-US" sz="1600" dirty="0">
                <a:solidFill>
                  <a:srgbClr val="C00000"/>
                </a:solidFill>
              </a:rPr>
              <a:t>密钥源</a:t>
            </a:r>
            <a:r>
              <a:rPr lang="zh-CN" altLang="en-US" sz="1600" dirty="0"/>
              <a:t>提供，远地传送密钥时，一定要通过另一个安全信道。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458787" y="816769"/>
            <a:ext cx="2644898" cy="65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indent="285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5.2   </a:t>
            </a:r>
            <a:r>
              <a:rPr lang="zh-CN" altLang="en-US" sz="2400" dirty="0">
                <a:solidFill>
                  <a:srgbClr val="000000"/>
                </a:solidFill>
              </a:rPr>
              <a:t>密码学基础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8787" y="1368303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5.2.2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对称密码</a:t>
            </a:r>
            <a:r>
              <a:rPr lang="zh-CN" altLang="en-US" sz="1800" dirty="0">
                <a:solidFill>
                  <a:srgbClr val="000000"/>
                </a:solidFill>
              </a:rPr>
              <a:t>体制</a:t>
            </a:r>
          </a:p>
        </p:txBody>
      </p:sp>
      <p:sp>
        <p:nvSpPr>
          <p:cNvPr id="8" name="矩形 7"/>
          <p:cNvSpPr/>
          <p:nvPr/>
        </p:nvSpPr>
        <p:spPr>
          <a:xfrm>
            <a:off x="254977" y="1786853"/>
            <a:ext cx="8414238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/>
              <a:t>一种常规密钥密码体制，也称为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单钥密码</a:t>
            </a:r>
            <a:r>
              <a:rPr lang="zh-CN" altLang="en-US" dirty="0"/>
              <a:t>体制或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私钥密码</a:t>
            </a:r>
            <a:r>
              <a:rPr lang="zh-CN" altLang="en-US" dirty="0"/>
              <a:t>体制。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在对称密码体制中，</a:t>
            </a:r>
            <a:r>
              <a:rPr lang="zh-CN" altLang="en-US" u="sng" dirty="0"/>
              <a:t>加密密钥和解密密钥相同</a:t>
            </a:r>
            <a:r>
              <a:rPr lang="zh-CN" altLang="en-US" dirty="0"/>
              <a:t>。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　　从得到的密文序列的结构来划分：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　　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序列密码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分组密码</a:t>
            </a:r>
            <a:r>
              <a:rPr lang="zh-CN" altLang="en-US" dirty="0"/>
              <a:t>两种不同的密码体制。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序列密码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/>
              <a:t>将明文</a:t>
            </a:r>
            <a:r>
              <a:rPr lang="en-US" altLang="zh-CN" i="1" dirty="0"/>
              <a:t>m</a:t>
            </a:r>
            <a:r>
              <a:rPr lang="zh-CN" altLang="en-US" dirty="0"/>
              <a:t>看成是连续的比特流（或字符流）</a:t>
            </a:r>
            <a:r>
              <a:rPr lang="en-US" altLang="zh-CN" i="1" dirty="0"/>
              <a:t>m</a:t>
            </a:r>
            <a:r>
              <a:rPr lang="en-US" altLang="zh-CN" baseline="-25000" dirty="0"/>
              <a:t>1</a:t>
            </a:r>
            <a:r>
              <a:rPr lang="en-US" altLang="zh-CN" i="1" dirty="0"/>
              <a:t>m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zh-CN" altLang="en-US" dirty="0"/>
              <a:t>，并且用密钥序列</a:t>
            </a:r>
            <a:r>
              <a:rPr lang="en-US" altLang="zh-CN" i="1" dirty="0"/>
              <a:t>K</a:t>
            </a:r>
            <a:r>
              <a:rPr lang="en-US" altLang="zh-CN" dirty="0"/>
              <a:t>=</a:t>
            </a:r>
            <a:r>
              <a:rPr lang="en-US" altLang="zh-CN" i="1" dirty="0"/>
              <a:t>K</a:t>
            </a:r>
            <a:r>
              <a:rPr lang="en-US" altLang="zh-CN" baseline="-25000" dirty="0"/>
              <a:t>1</a:t>
            </a:r>
            <a:r>
              <a:rPr lang="en-US" altLang="zh-CN" i="1" dirty="0"/>
              <a:t>K</a:t>
            </a:r>
            <a:r>
              <a:rPr lang="en-US" altLang="zh-CN" baseline="-25000" dirty="0"/>
              <a:t>2</a:t>
            </a:r>
            <a:r>
              <a:rPr lang="en-US" altLang="zh-CN" dirty="0"/>
              <a:t>…</a:t>
            </a:r>
            <a:r>
              <a:rPr lang="zh-CN" altLang="en-US" dirty="0"/>
              <a:t>中的第</a:t>
            </a:r>
            <a:r>
              <a:rPr lang="en-US" altLang="zh-CN" i="1" dirty="0" err="1"/>
              <a:t>i</a:t>
            </a:r>
            <a:r>
              <a:rPr lang="zh-CN" altLang="en-US" dirty="0"/>
              <a:t>个元素</a:t>
            </a:r>
            <a:r>
              <a:rPr lang="en-US" altLang="zh-CN" i="1" dirty="0"/>
              <a:t>K</a:t>
            </a:r>
            <a:r>
              <a:rPr lang="en-US" altLang="zh-CN" baseline="-25000" dirty="0"/>
              <a:t>i</a:t>
            </a:r>
            <a:r>
              <a:rPr lang="zh-CN" altLang="en-US" dirty="0"/>
              <a:t>对明文中的</a:t>
            </a:r>
            <a:r>
              <a:rPr lang="en-US" altLang="zh-CN" i="1" dirty="0"/>
              <a:t>mi</a:t>
            </a:r>
            <a:r>
              <a:rPr lang="zh-CN" altLang="en-US" dirty="0"/>
              <a:t>进行加密，因此也称为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流密码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　　分组密码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/>
              <a:t>将明文划分为固定的</a:t>
            </a:r>
            <a:r>
              <a:rPr lang="en-US" altLang="zh-CN" i="1" dirty="0"/>
              <a:t>n</a:t>
            </a:r>
            <a:r>
              <a:rPr lang="zh-CN" altLang="en-US" dirty="0"/>
              <a:t>比特的数据组，以组为单位，在密钥的控制下进行一系列的线性或非线性的变化而得到密文。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　　分组密码的一个重要</a:t>
            </a:r>
            <a:r>
              <a:rPr lang="zh-CN" altLang="en-US" dirty="0">
                <a:solidFill>
                  <a:srgbClr val="FF0000"/>
                </a:solidFill>
              </a:rPr>
              <a:t>优点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　　对称密码体制算法的</a:t>
            </a:r>
            <a:r>
              <a:rPr lang="zh-CN" altLang="en-US" dirty="0">
                <a:solidFill>
                  <a:srgbClr val="FF0000"/>
                </a:solidFill>
              </a:rPr>
              <a:t>优点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2B65D-C931-4BF5-8F01-BE8D58E1334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8787" y="867140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5.2.2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对称密码</a:t>
            </a:r>
            <a:r>
              <a:rPr lang="zh-CN" altLang="en-US" sz="1800" dirty="0">
                <a:solidFill>
                  <a:srgbClr val="000000"/>
                </a:solidFill>
              </a:rPr>
              <a:t>体制</a:t>
            </a:r>
          </a:p>
        </p:txBody>
      </p:sp>
      <p:sp>
        <p:nvSpPr>
          <p:cNvPr id="8" name="矩形 7"/>
          <p:cNvSpPr/>
          <p:nvPr/>
        </p:nvSpPr>
        <p:spPr>
          <a:xfrm>
            <a:off x="290268" y="1403527"/>
            <a:ext cx="8414238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7675" lvl="1" indent="-36068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分组密码</a:t>
            </a:r>
            <a:r>
              <a:rPr lang="zh-CN" altLang="en-US" dirty="0"/>
              <a:t>　</a:t>
            </a:r>
            <a:endParaRPr lang="en-US" altLang="zh-CN" dirty="0"/>
          </a:p>
          <a:p>
            <a:pPr marL="742950" lvl="1" indent="-285750" fontAlgn="base" latinLnBrk="1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</a:pPr>
            <a:r>
              <a:rPr kumimoji="1" lang="zh-CN" altLang="en-US" kern="0" dirty="0">
                <a:solidFill>
                  <a:srgbClr val="FF0000"/>
                </a:solidFill>
                <a:latin typeface="Times New Roman" panose="02020603050405020304"/>
              </a:rPr>
              <a:t>数据加密标准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（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Data Encryption Standard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，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DES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）</a:t>
            </a:r>
          </a:p>
          <a:p>
            <a:pPr marL="809625" lvl="2" indent="-273050" fontAlgn="base" latinLnBrk="1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DES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由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IBM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公司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1975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年研究成功并发表，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1977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年被美国定为联邦信息标准。</a:t>
            </a:r>
          </a:p>
          <a:p>
            <a:pPr marL="809625" lvl="2" indent="-273050" fontAlgn="base" latinLnBrk="1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DES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的分组长度为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64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位，密钥长度为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56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位，将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64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位的明文经加密算法变换为</a:t>
            </a:r>
            <a:r>
              <a:rPr kumimoji="1" lang="en-US" altLang="zh-CN" sz="1600" kern="0" dirty="0">
                <a:solidFill>
                  <a:srgbClr val="000000"/>
                </a:solidFill>
                <a:latin typeface="Times New Roman" panose="02020603050405020304"/>
              </a:rPr>
              <a:t>64</a:t>
            </a:r>
            <a:r>
              <a:rPr kumimoji="1" lang="zh-CN" altLang="en-US" sz="1600" kern="0" dirty="0">
                <a:solidFill>
                  <a:srgbClr val="000000"/>
                </a:solidFill>
                <a:latin typeface="Times New Roman" panose="02020603050405020304"/>
              </a:rPr>
              <a:t>位的密文。 </a:t>
            </a:r>
          </a:p>
          <a:p>
            <a:pPr marL="742950" lvl="1" indent="-285750" fontAlgn="base" latinLnBrk="1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</a:pPr>
            <a:r>
              <a:rPr kumimoji="1" lang="zh-CN" altLang="en-US" kern="0" dirty="0">
                <a:solidFill>
                  <a:srgbClr val="FF0000"/>
                </a:solidFill>
                <a:latin typeface="Times New Roman" panose="02020603050405020304"/>
              </a:rPr>
              <a:t>高级加密标准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（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Advanced Encryption Standard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，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AES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） </a:t>
            </a:r>
          </a:p>
          <a:p>
            <a:pPr marL="809625" lvl="2" indent="-273050" fontAlgn="base" latinLnBrk="1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新的加密标准，分组长度为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128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位，密钥长度有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128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位、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192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位、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256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位三种，分别称为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AES-128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，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AES-192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，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/>
              </a:rPr>
              <a:t>AES-256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/>
              </a:rPr>
              <a:t>。 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978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12798" y="1236472"/>
                <a:ext cx="8681733" cy="5381702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kumimoji="1" lang="zh-CN" altLang="en-US" sz="1800" kern="0" dirty="0">
                    <a:solidFill>
                      <a:srgbClr val="C00000"/>
                    </a:solidFill>
                  </a:rPr>
                  <a:t>弱密钥</a:t>
                </a: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：</a:t>
                </a: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　　</a:t>
                </a:r>
                <a:r>
                  <a:rPr kumimoji="1" lang="en-US" altLang="zh-CN" sz="1600" kern="0" dirty="0">
                    <a:solidFill>
                      <a:srgbClr val="000000"/>
                    </a:solidFill>
                  </a:rPr>
                  <a:t>DES</a:t>
                </a: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算法的加密和解密在算法上是对称的，区别只是密钥的使用顺序。只要将密文ｃ作为输入，并</a:t>
                </a:r>
                <a:r>
                  <a:rPr kumimoji="1" lang="zh-CN" altLang="en-US" sz="1600" kern="0" dirty="0">
                    <a:solidFill>
                      <a:srgbClr val="C00000"/>
                    </a:solidFill>
                  </a:rPr>
                  <a:t>逆序</a:t>
                </a: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使用</a:t>
                </a:r>
                <a:r>
                  <a:rPr kumimoji="1" lang="en-US" altLang="zh-CN" sz="1600" kern="0" dirty="0">
                    <a:solidFill>
                      <a:srgbClr val="000000"/>
                    </a:solidFill>
                  </a:rPr>
                  <a:t>16</a:t>
                </a: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组子密钥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kumimoji="1" lang="en-US" altLang="zh-CN" sz="1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160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zh-CN" sz="16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，就可以恢复明文ｍ。</a:t>
                </a: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使用弱密钥生成的子密钥，会出现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sSub>
                      <m:sSubPr>
                        <m:ctrlP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16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16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en-US" altLang="zh-CN" sz="1600" kern="0" dirty="0">
                    <a:solidFill>
                      <a:srgbClr val="000000"/>
                    </a:solidFill>
                  </a:rPr>
                  <a:t>,</a:t>
                </a: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这意味着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sz="18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18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，</a:t>
                </a: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即攻击者只需要将看似很坚固的密文再次输入同一个加密算法（比如攻击者向消息发送方发送一个加密请求），就可以恢复原始的明文。</a:t>
                </a: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  <a:p>
                <a:pPr marL="175895" lvl="1" indent="0" algn="l" defTabSz="914400" fontAlgn="base" latinLnBrk="1">
                  <a:lnSpc>
                    <a:spcPct val="15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None/>
                </a:pPr>
                <a:r>
                  <a:rPr kumimoji="1" lang="zh-CN" altLang="en-US" sz="1600" kern="0" dirty="0">
                    <a:solidFill>
                      <a:srgbClr val="000000"/>
                    </a:solidFill>
                  </a:rPr>
                  <a:t>    </a:t>
                </a: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6978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12798" y="1236472"/>
                <a:ext cx="8681733" cy="5381702"/>
              </a:xfrm>
              <a:blipFill rotWithShape="1">
                <a:blip r:embed="rId2"/>
                <a:stretch>
                  <a:fillRect l="-4" t="-2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8787" y="867140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5.2.2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对称密码</a:t>
            </a:r>
            <a:r>
              <a:rPr lang="zh-CN" altLang="en-US" sz="1800" dirty="0">
                <a:solidFill>
                  <a:srgbClr val="000000"/>
                </a:solidFill>
              </a:rPr>
              <a:t>体制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91971"/>
            <a:ext cx="2057400" cy="365125"/>
          </a:xfrm>
        </p:spPr>
        <p:txBody>
          <a:bodyPr/>
          <a:lstStyle/>
          <a:p>
            <a:fld id="{5B6E2693-CE63-49CF-B584-6298B30A8293}" type="slidenum">
              <a:rPr lang="zh-CN" altLang="en-US" smtClean="0"/>
              <a:t>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15" y="2669763"/>
            <a:ext cx="3766466" cy="1958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312858" y="4753800"/>
                <a:ext cx="1681673" cy="370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kumimoji="1" lang="en-US" altLang="zh-CN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6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58" y="4753800"/>
                <a:ext cx="1681673" cy="370294"/>
              </a:xfrm>
              <a:prstGeom prst="rect">
                <a:avLst/>
              </a:prstGeom>
              <a:blipFill rotWithShape="1">
                <a:blip r:embed="rId4"/>
                <a:stretch>
                  <a:fillRect l="-12" t="-51" r="23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圆角矩形标注 9"/>
          <p:cNvSpPr/>
          <p:nvPr/>
        </p:nvSpPr>
        <p:spPr>
          <a:xfrm>
            <a:off x="7582937" y="4022531"/>
            <a:ext cx="729761" cy="364402"/>
          </a:xfrm>
          <a:prstGeom prst="wedgeRoundRectCallout">
            <a:avLst>
              <a:gd name="adj1" fmla="val 4468"/>
              <a:gd name="adj2" fmla="val 17831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密文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81390" y="1553543"/>
            <a:ext cx="7999901" cy="43169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）数据加密标准（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Data Encryption Standard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DES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）高级加密标准（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Advanced Encryption Standard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AES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 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）序列密码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    序列密码也称为流密码，由于其计算复杂度低，硬件实现容易，因此在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RFID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系统中获得了广泛应用。　</a:t>
            </a:r>
            <a:endParaRPr kumimoji="1" lang="en-US" altLang="zh-CN" sz="1600" kern="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8787" y="867140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5.2.2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对称密码</a:t>
            </a:r>
            <a:r>
              <a:rPr lang="zh-CN" altLang="en-US" sz="1800" dirty="0">
                <a:solidFill>
                  <a:srgbClr val="000000"/>
                </a:solidFill>
              </a:rPr>
              <a:t>体制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91971"/>
            <a:ext cx="2057400" cy="365125"/>
          </a:xfrm>
        </p:spPr>
        <p:txBody>
          <a:bodyPr/>
          <a:lstStyle/>
          <a:p>
            <a:fld id="{5B6E2693-CE63-49CF-B584-6298B30A8293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978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24252" y="2806132"/>
                <a:ext cx="7999901" cy="431692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16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）公开密钥与私人密钥 </a:t>
                </a:r>
                <a:endParaRPr lang="en-US" altLang="zh-CN" sz="16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加密算法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E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和解密算法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必须满足以下三个条件：</a:t>
                </a:r>
              </a:p>
              <a:p>
                <a:pPr marL="447675" indent="-360680">
                  <a:lnSpc>
                    <a:spcPct val="100000"/>
                  </a:lnSpc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))</m:t>
                    </m:r>
                    <m:r>
                      <a:rPr lang="zh-CN" alt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＝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lang="zh-CN" alt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，</m:t>
                    </m:r>
                    <m:r>
                      <a:rPr lang="en-US" altLang="zh-C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为明文；</a:t>
                </a:r>
              </a:p>
              <a:p>
                <a:pPr marL="447675" indent="-360680">
                  <a:lnSpc>
                    <a:spcPct val="100000"/>
                  </a:lnSpc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② 从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𝐸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导出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非常困难；</a:t>
                </a:r>
              </a:p>
              <a:p>
                <a:pPr marL="447675" indent="-360680">
                  <a:lnSpc>
                    <a:spcPct val="100000"/>
                  </a:lnSpc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③ 使用“选择明文”攻击不能破译。 </a:t>
                </a:r>
                <a:endParaRPr lang="en-US" altLang="zh-CN" sz="16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447675" indent="-360680">
                  <a:lnSpc>
                    <a:spcPct val="100000"/>
                  </a:lnSpc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在这种算法中每个用户都使用两个密钥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:</a:t>
                </a:r>
              </a:p>
              <a:p>
                <a:pPr marL="447675" indent="-360680">
                  <a:lnSpc>
                    <a:spcPct val="100000"/>
                  </a:lnSpc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其中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加密密钥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是公开的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用于其他人向他发送密报文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用公开的加密密钥和加密算法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);</a:t>
                </a:r>
              </a:p>
              <a:p>
                <a:pPr marL="447675" indent="-360680">
                  <a:lnSpc>
                    <a:spcPct val="100000"/>
                  </a:lnSpc>
                  <a:buNone/>
                </a:pP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  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+mn-ea"/>
                    <a:ea typeface="+mn-ea"/>
                  </a:rPr>
                  <a:t>解密密钥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用于自己对收到的密文进行解密，这是保密的。</a:t>
                </a:r>
              </a:p>
              <a:p>
                <a:pPr marL="447675" indent="-360680">
                  <a:lnSpc>
                    <a:spcPct val="100000"/>
                  </a:lnSpc>
                  <a:buNone/>
                </a:pPr>
                <a:endParaRPr kumimoji="1" lang="en-US" altLang="zh-CN" sz="1600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6978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24252" y="2806132"/>
                <a:ext cx="7999901" cy="4316929"/>
              </a:xfrm>
              <a:blipFill rotWithShape="1">
                <a:blip r:embed="rId2"/>
                <a:stretch>
                  <a:fillRect l="-1" t="-2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8787" y="867140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5.2.3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非对称密码</a:t>
            </a:r>
            <a:r>
              <a:rPr lang="zh-CN" altLang="en-US" sz="1800" dirty="0">
                <a:solidFill>
                  <a:srgbClr val="000000"/>
                </a:solidFill>
              </a:rPr>
              <a:t>体制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91971"/>
            <a:ext cx="2057400" cy="365125"/>
          </a:xfrm>
        </p:spPr>
        <p:txBody>
          <a:bodyPr/>
          <a:lstStyle/>
          <a:p>
            <a:fld id="{5B6E2693-CE63-49CF-B584-6298B30A8293}" type="slidenum">
              <a:rPr lang="zh-CN" altLang="en-US" smtClean="0"/>
              <a:t>8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706987" y="1236472"/>
            <a:ext cx="783443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非对称密码体制也称为</a:t>
            </a:r>
            <a:r>
              <a:rPr lang="zh-CN" alt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公钥密码体制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双钥密码体制</a:t>
            </a:r>
            <a:r>
              <a:rPr lang="zh-CN" altLang="en-US" sz="1600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它的产生主要有两个方面的原因：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latin typeface="+mn-ea"/>
              </a:rPr>
              <a:t>对称密码体制的</a:t>
            </a: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密钥分配</a:t>
            </a:r>
            <a:r>
              <a:rPr lang="zh-CN" altLang="en-US" sz="1600" dirty="0">
                <a:latin typeface="+mn-ea"/>
              </a:rPr>
              <a:t>问题；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600" dirty="0">
                <a:solidFill>
                  <a:srgbClr val="FF0000"/>
                </a:solidFill>
                <a:latin typeface="+mn-ea"/>
              </a:rPr>
              <a:t>数字签名</a:t>
            </a:r>
            <a:r>
              <a:rPr lang="zh-CN" altLang="en-US" sz="1600" dirty="0">
                <a:latin typeface="+mn-ea"/>
              </a:rPr>
              <a:t>的需求。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24252" y="1671925"/>
            <a:ext cx="7999901" cy="43169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RSA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算法的特点之一是数学原理简单，在工程应用中比较易于实现。但它的单位安全强度相对较低，用目前最有效的攻击方法去破译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RSA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算法，其破译或求解难度是亚指数级。</a:t>
            </a:r>
          </a:p>
          <a:p>
            <a:pPr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ECC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算法的数学理论深奥复杂，在工程应用中比较困难，但它的安全强度比较高，其破译或求解难度基本上是指数级的。</a:t>
            </a:r>
            <a:endParaRPr lang="en-US" altLang="zh-CN" sz="16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buClrTx/>
              <a:buSzPct val="100000"/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ECC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在智能卡中已获得相应的应用，可不采用协处理器而在微控制器中实现，而在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RFID</a:t>
            </a:r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中的应用尚需时日。 </a:t>
            </a: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2040609" y="146844"/>
            <a:ext cx="491355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200000"/>
              <a:buNone/>
            </a:pP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rgbClr val="99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章 数据传输的安全性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8787" y="867140"/>
            <a:ext cx="27943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5.2.3   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非对称密码</a:t>
            </a:r>
            <a:r>
              <a:rPr lang="zh-CN" altLang="en-US" sz="1800" dirty="0">
                <a:solidFill>
                  <a:srgbClr val="000000"/>
                </a:solidFill>
              </a:rPr>
              <a:t>体制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86600" y="6491971"/>
            <a:ext cx="2057400" cy="365125"/>
          </a:xfrm>
        </p:spPr>
        <p:txBody>
          <a:bodyPr/>
          <a:lstStyle/>
          <a:p>
            <a:fld id="{5B6E2693-CE63-49CF-B584-6298B30A8293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733779527559,&quot;left&quot;:24.81251968503937,&quot;top&quot;:71.6015748031496,&quot;width&quot;:670.124960629921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733779527559,&quot;left&quot;:24.81251968503937,&quot;top&quot;:71.6015748031496,&quot;width&quot;:670.124960629921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733779527559,&quot;left&quot;:24.81251968503937,&quot;top&quot;:71.6015748031496,&quot;width&quot;:670.124960629921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733779527559,&quot;left&quot;:24.81251968503937,&quot;top&quot;:71.6015748031496,&quot;width&quot;:670.124960629921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733779527559,&quot;left&quot;:24.81251968503937,&quot;top&quot;:71.6015748031496,&quot;width&quot;:670.124960629921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733779527559,&quot;left&quot;:24.81251968503937,&quot;top&quot;:71.6015748031496,&quot;width&quot;:670.124960629921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70.733779527559,&quot;left&quot;:24.81251968503937,&quot;top&quot;:71.6015748031496,&quot;width&quot;:670.1249606299212}"/>
</p:tagLst>
</file>

<file path=ppt/theme/theme1.xml><?xml version="1.0" encoding="utf-8"?>
<a:theme xmlns:a="http://schemas.openxmlformats.org/drawingml/2006/main" name="RIFD2022PPT主题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3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IFD2022PPT主题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3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RIFD2022PPT主题">
  <a:themeElements>
    <a:clrScheme name="自定义 2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19B3E8"/>
      </a:accent1>
      <a:accent2>
        <a:srgbClr val="4793D1"/>
      </a:accent2>
      <a:accent3>
        <a:srgbClr val="51B9C7"/>
      </a:accent3>
      <a:accent4>
        <a:srgbClr val="3C63E0"/>
      </a:accent4>
      <a:accent5>
        <a:srgbClr val="336699"/>
      </a:accent5>
      <a:accent6>
        <a:srgbClr val="666699"/>
      </a:accent6>
      <a:hlink>
        <a:srgbClr val="FFC000"/>
      </a:hlink>
      <a:folHlink>
        <a:srgbClr val="8D8173"/>
      </a:folHlink>
    </a:clrScheme>
    <a:fontScheme name="自定义 3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RIFD2022PPT主题</Template>
  <TotalTime>16</TotalTime>
  <Words>2262</Words>
  <Application>Microsoft Office PowerPoint</Application>
  <PresentationFormat>全屏显示(4:3)</PresentationFormat>
  <Paragraphs>194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굴림</vt:lpstr>
      <vt:lpstr>宋体</vt:lpstr>
      <vt:lpstr>幼圆</vt:lpstr>
      <vt:lpstr>Arial</vt:lpstr>
      <vt:lpstr>Arial Black</vt:lpstr>
      <vt:lpstr>Calibri</vt:lpstr>
      <vt:lpstr>Cambria Math</vt:lpstr>
      <vt:lpstr>Tahoma</vt:lpstr>
      <vt:lpstr>Times New Roman</vt:lpstr>
      <vt:lpstr>Wingdings</vt:lpstr>
      <vt:lpstr>Wingdings 2</vt:lpstr>
      <vt:lpstr>RIFD2022PPT主题</vt:lpstr>
      <vt:lpstr>1_RIFD2022PPT主题</vt:lpstr>
      <vt:lpstr>2_RIFD2022PPT主题</vt:lpstr>
      <vt:lpstr>Picture</vt:lpstr>
      <vt:lpstr>Microsoft Word Picture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中国的密码安全： 国家密码管理局</vt:lpstr>
    </vt:vector>
  </TitlesOfParts>
  <Company>微软公司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Nancy</dc:creator>
  <cp:lastModifiedBy>yx sun</cp:lastModifiedBy>
  <cp:revision>196</cp:revision>
  <dcterms:created xsi:type="dcterms:W3CDTF">2022-03-24T08:45:00Z</dcterms:created>
  <dcterms:modified xsi:type="dcterms:W3CDTF">2025-03-26T05:09:39Z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12846C94D2464DCAAABC7CDF40A4E8A0_12</vt:lpwstr>
  </property>
  <property fmtid="{D5CDD505-2E9C-101B-9397-08002B2CF9AE}" pid="3" name="KSOProductBuildVer">
    <vt:lpwstr>2052-12.1.0.19770</vt:lpwstr>
  </property>
</Properties>
</file>