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Capstone Project – 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Elida Axundzada – November 11,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C681-3E99-430A-9CF6-CBB71E5F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0E96-75C1-4923-B099-9E40F0E7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en-GB" dirty="0"/>
              <a:t>Valuable insight on how most of collisions occur on the following conditions: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Clear Weather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Dry Road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Daylight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Address/locations of collisions: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More severity code 1 collisions along Blocks than on Intersections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Collisions of severity code 2 is almost the same on both Block and Intersections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06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EF4-3919-429A-8A93-56549A8C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Futures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C281-4EF8-409F-B6C7-353E8364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sz="2400" dirty="0" err="1"/>
              <a:t>Increase</a:t>
            </a:r>
            <a:r>
              <a:rPr lang="fr-BE" sz="2400" dirty="0"/>
              <a:t> the </a:t>
            </a:r>
            <a:r>
              <a:rPr lang="fr-BE" sz="2400" dirty="0" err="1"/>
              <a:t>accuracy</a:t>
            </a:r>
            <a:r>
              <a:rPr lang="fr-BE" sz="2400" dirty="0"/>
              <a:t> of </a:t>
            </a:r>
            <a:r>
              <a:rPr lang="fr-BE" sz="2400" dirty="0" err="1"/>
              <a:t>our</a:t>
            </a:r>
            <a:r>
              <a:rPr lang="fr-BE" sz="2400" dirty="0"/>
              <a:t> model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Considering other features for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Grouping independent variables into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Balancing data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2706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E06B-57DD-43DB-8F8A-77286AD7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900-17F3-47D0-A5AA-F99B0D68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Road </a:t>
            </a:r>
            <a:r>
              <a:rPr lang="fr-BE" dirty="0" err="1"/>
              <a:t>traffic</a:t>
            </a:r>
            <a:r>
              <a:rPr lang="fr-BE" dirty="0"/>
              <a:t> accidents cause </a:t>
            </a:r>
            <a:r>
              <a:rPr lang="fr-BE" dirty="0" err="1"/>
              <a:t>every</a:t>
            </a:r>
            <a:r>
              <a:rPr lang="fr-BE" dirty="0"/>
              <a:t> </a:t>
            </a:r>
            <a:r>
              <a:rPr lang="fr-BE" dirty="0" err="1"/>
              <a:t>year</a:t>
            </a:r>
            <a:r>
              <a:rPr lang="fr-BE" dirty="0"/>
              <a:t> millions of </a:t>
            </a:r>
            <a:r>
              <a:rPr lang="fr-BE" dirty="0" err="1"/>
              <a:t>deaths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Dataset</a:t>
            </a:r>
            <a:r>
              <a:rPr lang="fr-BE" dirty="0"/>
              <a:t>: </a:t>
            </a:r>
            <a:r>
              <a:rPr lang="fr-BE" dirty="0" err="1"/>
              <a:t>collected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2004 to </a:t>
            </a:r>
            <a:r>
              <a:rPr lang="fr-BE" dirty="0" err="1"/>
              <a:t>present</a:t>
            </a:r>
            <a:r>
              <a:rPr lang="fr-BE" dirty="0"/>
              <a:t> in Seattle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: to analyse the </a:t>
            </a:r>
            <a:r>
              <a:rPr lang="fr-BE" dirty="0" err="1"/>
              <a:t>dataset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an application for drivers</a:t>
            </a:r>
          </a:p>
          <a:p>
            <a:pPr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13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AEF0-6F92-45A7-9594-5625F5AC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acquisition &amp; Data </a:t>
            </a:r>
            <a:r>
              <a:rPr lang="fr-BE" dirty="0" err="1"/>
              <a:t>cleaning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AEBC-9783-4A05-AAFF-8F1299A8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DATA ACQUISITIONS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194,673 observations </a:t>
            </a:r>
            <a:r>
              <a:rPr lang="fr-BE" dirty="0" err="1"/>
              <a:t>with</a:t>
            </a:r>
            <a:r>
              <a:rPr lang="fr-BE" dirty="0"/>
              <a:t> 37 </a:t>
            </a:r>
            <a:r>
              <a:rPr lang="fr-BE" dirty="0" err="1"/>
              <a:t>attributes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To </a:t>
            </a:r>
            <a:r>
              <a:rPr lang="fr-BE" dirty="0" err="1"/>
              <a:t>predict</a:t>
            </a:r>
            <a:r>
              <a:rPr lang="fr-BE" dirty="0"/>
              <a:t> the </a:t>
            </a:r>
            <a:r>
              <a:rPr lang="fr-BE" dirty="0" err="1"/>
              <a:t>possibility</a:t>
            </a:r>
            <a:r>
              <a:rPr lang="fr-BE" dirty="0"/>
              <a:t> of an accident/collision,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attributes</a:t>
            </a:r>
            <a:r>
              <a:rPr lang="fr-BE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/>
              <a:t>Collision </a:t>
            </a:r>
            <a:r>
              <a:rPr lang="fr-BE" sz="1400" dirty="0" err="1"/>
              <a:t>address</a:t>
            </a:r>
            <a:r>
              <a:rPr lang="fr-BE" sz="1400" dirty="0"/>
              <a:t> type {ADDRTYPE}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 err="1"/>
              <a:t>Weather</a:t>
            </a:r>
            <a:r>
              <a:rPr lang="fr-BE" sz="1400" dirty="0"/>
              <a:t> {WEATHER}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/>
              <a:t>Light conditions {LIGHTCOND}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sz="1400" dirty="0"/>
              <a:t>Road conditions {ROADCOND}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DATA CLEANING</a:t>
            </a:r>
            <a:endParaRPr lang="fr-B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BE" sz="1400" dirty="0"/>
              <a:t> NaN values  AND </a:t>
            </a:r>
            <a:r>
              <a:rPr lang="fr-BE" sz="1400" dirty="0" err="1"/>
              <a:t>Unknown</a:t>
            </a:r>
            <a:r>
              <a:rPr lang="fr-BE" sz="1400" dirty="0"/>
              <a:t> data </a:t>
            </a:r>
            <a:r>
              <a:rPr lang="fr-BE" sz="1400" dirty="0" err="1"/>
              <a:t>were</a:t>
            </a:r>
            <a:r>
              <a:rPr lang="fr-BE" sz="1400" dirty="0"/>
              <a:t> </a:t>
            </a:r>
            <a:r>
              <a:rPr lang="fr-BE" sz="1400" dirty="0" err="1"/>
              <a:t>dropped</a:t>
            </a:r>
            <a:r>
              <a:rPr lang="fr-BE" sz="1400" dirty="0"/>
              <a:t> for </a:t>
            </a:r>
            <a:r>
              <a:rPr lang="fr-BE" sz="1400" dirty="0" err="1"/>
              <a:t>better</a:t>
            </a:r>
            <a:r>
              <a:rPr lang="fr-BE" sz="1400" dirty="0"/>
              <a:t> </a:t>
            </a:r>
            <a:r>
              <a:rPr lang="fr-BE" sz="1400" dirty="0" err="1"/>
              <a:t>processing</a:t>
            </a:r>
            <a:endParaRPr lang="fr-BE" sz="1400" dirty="0"/>
          </a:p>
          <a:p>
            <a:pPr marL="384048" lvl="2" indent="0">
              <a:buNone/>
            </a:pP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10694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E57A-2E87-4882-8344-2DDA9BAC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</a:t>
            </a:r>
            <a:r>
              <a:rPr lang="fr-BE" dirty="0" err="1"/>
              <a:t>analysis</a:t>
            </a:r>
            <a:endParaRPr lang="fr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C984C-4C57-4325-857E-9E43913605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5984"/>
            <a:ext cx="4754880" cy="2964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125884-366A-4697-8290-5EC04416F2BF}"/>
              </a:ext>
            </a:extLst>
          </p:cNvPr>
          <p:cNvSpPr/>
          <p:nvPr/>
        </p:nvSpPr>
        <p:spPr>
          <a:xfrm>
            <a:off x="335280" y="5285155"/>
            <a:ext cx="576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Address Type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Severity Code 1 collisions along Blocks are more than on Intersections. The collisions of Severity Code 2 are almost the same on both Blocks and Intersections</a:t>
            </a:r>
            <a:endParaRPr lang="fr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473B6-A5B5-4C90-A318-9AAEFC4A89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5080" y="2155984"/>
            <a:ext cx="5501639" cy="2964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A44BC3-8C61-473C-AE54-A82CDBE14668}"/>
              </a:ext>
            </a:extLst>
          </p:cNvPr>
          <p:cNvSpPr/>
          <p:nvPr/>
        </p:nvSpPr>
        <p:spPr>
          <a:xfrm>
            <a:off x="6096000" y="5285155"/>
            <a:ext cx="545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Road Conditions: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number of collisions happen on dry roads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78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DB7-06F3-4265-9CA1-F0CF67D1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</a:t>
            </a:r>
            <a:r>
              <a:rPr lang="fr-BE" dirty="0" err="1"/>
              <a:t>analysis</a:t>
            </a:r>
            <a:r>
              <a:rPr lang="fr-BE" dirty="0"/>
              <a:t>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AB049-7075-4BB0-8CFB-6AA820C7AA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" y="2106355"/>
            <a:ext cx="5289549" cy="3118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FD36E-6B1E-4166-89C0-E1CF36E587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9290" y="2106355"/>
            <a:ext cx="5726430" cy="3118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BE9DB7-37E9-4AFF-874D-7E9553C60D4C}"/>
              </a:ext>
            </a:extLst>
          </p:cNvPr>
          <p:cNvSpPr/>
          <p:nvPr/>
        </p:nvSpPr>
        <p:spPr>
          <a:xfrm>
            <a:off x="5749289" y="5440003"/>
            <a:ext cx="5787389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Light Conditions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most number of collisions happen on daylight.</a:t>
            </a:r>
            <a:endParaRPr lang="fr-B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6F0FE-02AD-46FB-9873-431FE8AF3740}"/>
              </a:ext>
            </a:extLst>
          </p:cNvPr>
          <p:cNvSpPr/>
          <p:nvPr/>
        </p:nvSpPr>
        <p:spPr>
          <a:xfrm>
            <a:off x="151130" y="5440003"/>
            <a:ext cx="528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Code and Weather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most number of collisions happen on Clear weather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771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390-8CC8-4280-8004-82AFE419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Machine </a:t>
            </a:r>
            <a:r>
              <a:rPr lang="fr-BE" dirty="0" err="1"/>
              <a:t>learning</a:t>
            </a:r>
            <a:r>
              <a:rPr lang="fr-BE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2FBE-48C4-4962-ABB7-F2C9343D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One-hot</a:t>
            </a:r>
            <a:r>
              <a:rPr lang="fr-BE" dirty="0"/>
              <a:t> </a:t>
            </a:r>
            <a:r>
              <a:rPr lang="fr-BE" dirty="0" err="1"/>
              <a:t>encoding</a:t>
            </a:r>
            <a:r>
              <a:rPr lang="fr-BE" dirty="0"/>
              <a:t>: </a:t>
            </a:r>
            <a:r>
              <a:rPr lang="en-GB" dirty="0"/>
              <a:t>independent variables are transformed to the format that can be fit to the machine learning model by using one-hot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Definition of the feature set and the label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Normalization 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Data split: dataset is divided into a training set and a test set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56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A94F-ECFE-48C9-BE38-3D94DC77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Machine </a:t>
            </a:r>
            <a:r>
              <a:rPr lang="fr-BE" dirty="0" err="1"/>
              <a:t>learning</a:t>
            </a:r>
            <a:r>
              <a:rPr lang="fr-BE" dirty="0"/>
              <a:t> model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7E43-E176-4D53-A0B1-D73C8183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have used K-Nearest </a:t>
            </a:r>
            <a:r>
              <a:rPr lang="en-GB" dirty="0" err="1"/>
              <a:t>Neighbor</a:t>
            </a:r>
            <a:r>
              <a:rPr lang="en-GB" dirty="0"/>
              <a:t>, Decision tree and Logistic Regression for our machine learnings to predict the severity.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K-</a:t>
            </a:r>
            <a:r>
              <a:rPr lang="fr-BE" dirty="0" err="1"/>
              <a:t>Nearest</a:t>
            </a:r>
            <a:r>
              <a:rPr lang="fr-BE" dirty="0"/>
              <a:t> </a:t>
            </a:r>
            <a:r>
              <a:rPr lang="fr-BE" dirty="0" err="1"/>
              <a:t>Neigboor</a:t>
            </a:r>
            <a:r>
              <a:rPr lang="fr-BE" dirty="0"/>
              <a:t> (KNN)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9B86B-4122-4B0F-A341-34A155B6E0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" y="3429000"/>
            <a:ext cx="4297680" cy="2738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7240-E0BF-4A21-A7A8-5514983C36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0142" y="3422861"/>
            <a:ext cx="6225538" cy="646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19672-1896-448B-AE62-8E7F297D58E0}"/>
              </a:ext>
            </a:extLst>
          </p:cNvPr>
          <p:cNvSpPr/>
          <p:nvPr/>
        </p:nvSpPr>
        <p:spPr>
          <a:xfrm>
            <a:off x="4930142" y="4474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accuracy for the KNN was 0.57 with k=19 using the test data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3256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893F-54B9-4D06-AB91-0320DB58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Machine </a:t>
            </a:r>
            <a:r>
              <a:rPr lang="fr-BE" dirty="0" err="1"/>
              <a:t>learning</a:t>
            </a:r>
            <a:r>
              <a:rPr lang="fr-BE" dirty="0"/>
              <a:t> model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E0141-712D-4B73-8C4B-CEA81EFB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 </a:t>
            </a:r>
            <a:r>
              <a:rPr lang="fr-BE" dirty="0" err="1"/>
              <a:t>Decision</a:t>
            </a:r>
            <a:r>
              <a:rPr lang="fr-BE" dirty="0"/>
              <a:t> </a:t>
            </a:r>
            <a:r>
              <a:rPr lang="fr-BE" dirty="0" err="1"/>
              <a:t>tree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 err="1"/>
              <a:t>Logistic</a:t>
            </a:r>
            <a:r>
              <a:rPr lang="fr-BE" dirty="0"/>
              <a:t> </a:t>
            </a:r>
            <a:r>
              <a:rPr lang="fr-BE" dirty="0" err="1"/>
              <a:t>Regression</a:t>
            </a:r>
            <a:endParaRPr lang="fr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79617-52D9-49A4-B856-ACDD27B37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717801"/>
            <a:ext cx="5509260" cy="108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24026-0AC2-44B6-906B-922A9D415A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95550" y="4700904"/>
            <a:ext cx="5509260" cy="1168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868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6C21-C7EC-4D16-814F-F9ED4AB0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Machine </a:t>
            </a:r>
            <a:r>
              <a:rPr lang="fr-BE" dirty="0" err="1"/>
              <a:t>learning</a:t>
            </a:r>
            <a:r>
              <a:rPr lang="fr-BE" dirty="0"/>
              <a:t> model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0CD0-662D-486D-A3E8-1BC7497B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A01D8-4B2D-40E8-9750-B23E195DC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897504"/>
            <a:ext cx="4175760" cy="1842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381109-0368-4C6F-B3A3-A0FE8D7D2E17}"/>
              </a:ext>
            </a:extLst>
          </p:cNvPr>
          <p:cNvSpPr/>
          <p:nvPr/>
        </p:nvSpPr>
        <p:spPr>
          <a:xfrm>
            <a:off x="5425440" y="2796679"/>
            <a:ext cx="5730240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ccuracy of the Logistic Regression is based on the Logistic Loss (0.675).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is not good as we expected because the accuracy of the models is not very high.</a:t>
            </a:r>
            <a:endParaRPr lang="fr-B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19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{4D6E1BE9-FD0F-4691-9E13-008B6D46B7D8}tf56160789_win32</Template>
  <TotalTime>0</TotalTime>
  <Words>420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1_RetrospectVTI</vt:lpstr>
      <vt:lpstr>Capstone Project – Car accident severity</vt:lpstr>
      <vt:lpstr>Introduction</vt:lpstr>
      <vt:lpstr>Data acquisition &amp; Data cleaning</vt:lpstr>
      <vt:lpstr>Exploratory analysis</vt:lpstr>
      <vt:lpstr>Exploratory analysis (2)</vt:lpstr>
      <vt:lpstr>Machine learning model</vt:lpstr>
      <vt:lpstr>Machine learning model (2)</vt:lpstr>
      <vt:lpstr>Machine learning model (3)</vt:lpstr>
      <vt:lpstr>Machine learning model (4)</vt:lpstr>
      <vt:lpstr>Conclusion</vt:lpstr>
      <vt:lpstr>Futures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2020-11-13T16:53:46Z</dcterms:created>
  <dcterms:modified xsi:type="dcterms:W3CDTF">2020-11-15T13:12:08Z</dcterms:modified>
</cp:coreProperties>
</file>