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7" r:id="rId2"/>
    <p:sldId id="257" r:id="rId3"/>
    <p:sldId id="271" r:id="rId4"/>
    <p:sldId id="256" r:id="rId5"/>
    <p:sldId id="272" r:id="rId6"/>
    <p:sldId id="259" r:id="rId7"/>
    <p:sldId id="273" r:id="rId8"/>
    <p:sldId id="258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551ED5-8138-4FEF-AD02-D82B32EE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08F7F7-5739-46B2-96FA-6D80C57ED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214125-96C7-4363-8BD4-681BBF0F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7CE8A3-6B3D-4C6E-8534-638D9CB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06F11C-D6A5-48F9-A8F6-B7582856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3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1B4689-6C84-4851-863C-E78FF73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C12860F-0C9B-43FA-AD8D-DD695346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50EB43-CA6D-4D85-9F8B-2FDF8B7C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B2342E-53A2-46ED-B54B-85EE5F6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3465403-A986-490A-8DB3-EAF575BE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20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D408658-5158-4585-BD8A-BF2A5B4CC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1EBA12-70D3-4BF9-A90F-FD74DDDC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EC8B8D-AA0D-4011-9603-73CD331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656A3D-35B2-4047-AB9D-13DF6B65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CC53A0-45F9-4B64-BC0B-0721DB03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1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19AE9A-F583-4C6A-B701-A8284522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122B76-2A0E-4182-A0DD-A04C9EB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4D4536-E698-44B5-8D1F-C7D9DAA0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DCD040-DD2D-4BBE-8F86-9311047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5DE81D-3C69-4487-8D5D-E5FD86A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52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98251-2744-44E1-99CD-80A67913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F48639-5C16-432D-8A65-D1805C1E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304DCF-F2D9-4641-BA3D-AF4EDC6C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90140E-7E67-42BB-BA06-FD4325B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23151-2EE4-473B-9BE4-AA1F2989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02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43537D-0836-4766-9F3E-83C875C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0CB727-C22B-4658-AF2D-CAF1680CC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C140E5-696B-4B08-8820-6D81A8DF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6A6014-AB5A-4DE9-8FA8-70334AAD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470EC7-5969-4465-8B61-EDC5132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2AF646-09DB-4ECA-A40E-DB97472A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7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26BB45-5460-4276-AA7D-9DBB8341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F61F10-E3CC-409C-B4D5-D83016FC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2B6A2A-C52C-42C6-B8AC-A89D4F91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CBD58A-5B6D-4E45-92D1-69CB80C9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1BD6A46-DC74-4E55-8CAA-8EB20C284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4D1C097-429A-4D48-9379-A35397C7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C1609EC-EB25-438C-86D1-F812A71B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6E99E0B-1C3E-4FB7-8354-3F32FE4B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4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716D08-419C-42E0-87FA-CB03970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C070731-98A8-4D6E-A459-C402B08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4FB766-69BE-44EF-90DE-BD7FDB8B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AE8C541-0D70-42AA-9D8C-1B1E9156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8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660F7CB-A790-4B65-9301-882B6E1C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8DE1B-27BA-4684-853E-C3974E03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E79D04-F377-488A-9E88-F4EED36D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448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E2D453-86BD-46AD-B8E5-34294821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B1692B-3880-4F14-A1A5-836F6E14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0B76EAD-1518-4D3F-A60B-9677B18D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3A3237F-7A8C-4BCC-94C5-6269E21F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7E2770-A4E9-48B7-8808-847103E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2A8F2B-AD2F-4E6C-95F8-7C248091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9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BAD6A9-106E-4074-B374-035D392B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985BF6-BB95-4D66-8707-B6D16FA60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1F6FDE1-606D-4488-A9A5-42B0C660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7778B5A-FF8D-4552-84B7-9CBFE390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6D30A67-792B-4391-A9D1-BEF67385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86C66B-B69B-4E04-A64B-D7C20A80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5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7440801-D907-47A8-A152-4E0546CE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42C7B3-1DB9-4A0F-8382-399BD496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26E4-7CCF-4B94-A828-86FA5D85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5A56-09B6-4742-A35D-65512D0893AE}" type="datetimeFigureOut">
              <a:rPr lang="he-IL" smtClean="0"/>
              <a:t>י"ז/אייר/תש"ף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0E3034-52C7-4E80-A7AD-763FE4CE5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D561B4-A981-489F-8B52-B63E9EECE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F9BA-9019-4D6A-A4F5-ADBDB63CC3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78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0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0F99B-711E-40B2-BC27-922EC204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244"/>
            <a:ext cx="1926281" cy="188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140B26-C7EB-4211-987C-81D6B7A5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26281" cy="1880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BC4CD-1B42-4C1C-BDA2-FA0F1BDF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0"/>
            <a:ext cx="1926281" cy="1880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8E22E4-4AFD-49DE-92AC-E142C4B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4977244"/>
            <a:ext cx="1926281" cy="18807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D864A-5871-46DF-BA83-D4048E8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59" y="2488622"/>
            <a:ext cx="1926281" cy="1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6DAFDA3-3492-44F8-AE60-892B4C0268B8}"/>
                  </a:ext>
                </a:extLst>
              </p:cNvPr>
              <p:cNvSpPr txBox="1"/>
              <p:nvPr/>
            </p:nvSpPr>
            <p:spPr>
              <a:xfrm>
                <a:off x="4668757" y="367647"/>
                <a:ext cx="7395652" cy="49173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דני הגנן שתל בגינתו עצי תפוח. 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כדי להגן על עצי התפוח מפני הרוח הוא שתל עצי ברוש מסביב לעצי התפוח.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האיור מציג את גינתו של דני בו מופיע דפוס מסוים.</a:t>
                </a:r>
              </a:p>
              <a:p>
                <a:pPr>
                  <a:lnSpc>
                    <a:spcPct val="150000"/>
                  </a:lnSpc>
                </a:pPr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ענו על השאלות הבאות</a:t>
                </a:r>
              </a:p>
              <a:p>
                <a:pPr marL="449263" indent="-449263"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כמה עצי ברוש וכמה עצי תפוח יהיו בגינתו של דני במקום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  <a:p>
                <a:pPr marL="449263" indent="-449263"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כיצד פתרת?</a:t>
                </a:r>
              </a:p>
              <a:p>
                <a:pPr marL="449263" indent="-449263">
                  <a:lnSpc>
                    <a:spcPct val="150000"/>
                  </a:lnSpc>
                </a:pP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פתרו את השאלה  </a:t>
                </a:r>
                <a:r>
                  <a:rPr lang="he-IL" b="1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בדרכים שונות רבות ככל האפשר</a:t>
                </a:r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he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6DAFDA3-3492-44F8-AE60-892B4C02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757" y="367647"/>
                <a:ext cx="7395652" cy="4917372"/>
              </a:xfrm>
              <a:prstGeom prst="rect">
                <a:avLst/>
              </a:prstGeom>
              <a:blipFill>
                <a:blip r:embed="rId2"/>
                <a:stretch>
                  <a:fillRect r="-660" b="-9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CCF83A9C-F588-43EE-A636-18C20F95D506}"/>
              </a:ext>
            </a:extLst>
          </p:cNvPr>
          <p:cNvGrpSpPr/>
          <p:nvPr/>
        </p:nvGrpSpPr>
        <p:grpSpPr>
          <a:xfrm>
            <a:off x="3248009" y="305156"/>
            <a:ext cx="1464332" cy="1003181"/>
            <a:chOff x="3720409" y="250046"/>
            <a:chExt cx="1464332" cy="1003181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CD365CC6-97E9-4149-BC75-6D175D9AE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306"/>
            <a:stretch/>
          </p:blipFill>
          <p:spPr>
            <a:xfrm>
              <a:off x="3976576" y="348321"/>
              <a:ext cx="386659" cy="904906"/>
            </a:xfrm>
            <a:prstGeom prst="rect">
              <a:avLst/>
            </a:prstGeom>
            <a:noFill/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BBC6335-3185-4B90-9763-6C21B1E92A8B}"/>
                </a:ext>
              </a:extLst>
            </p:cNvPr>
            <p:cNvSpPr txBox="1"/>
            <p:nvPr/>
          </p:nvSpPr>
          <p:spPr>
            <a:xfrm>
              <a:off x="3995810" y="250046"/>
              <a:ext cx="1188931" cy="8720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he-I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עץ ברוש</a:t>
              </a:r>
            </a:p>
            <a:p>
              <a:pPr>
                <a:lnSpc>
                  <a:spcPct val="150000"/>
                </a:lnSpc>
              </a:pPr>
              <a:r>
                <a:rPr lang="he-I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עץ תפוח</a:t>
              </a:r>
            </a:p>
          </p:txBody>
        </p:sp>
        <p:pic>
          <p:nvPicPr>
            <p:cNvPr id="13" name="Picture 2" descr="ציור של עץ ברוש">
              <a:extLst>
                <a:ext uri="{FF2B5EF4-FFF2-40B4-BE49-F238E27FC236}">
                  <a16:creationId xmlns:a16="http://schemas.microsoft.com/office/drawing/2014/main" id="{44AC3A6D-7942-42E6-8EA8-C009121960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3784096" y="257679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דפי גזירה לילדים, תפוח">
              <a:extLst>
                <a:ext uri="{FF2B5EF4-FFF2-40B4-BE49-F238E27FC236}">
                  <a16:creationId xmlns:a16="http://schemas.microsoft.com/office/drawing/2014/main" id="{9F9E5062-25CE-44AE-B4F9-156ECECE48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3720409" y="745811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קבוצה 91">
            <a:extLst>
              <a:ext uri="{FF2B5EF4-FFF2-40B4-BE49-F238E27FC236}">
                <a16:creationId xmlns:a16="http://schemas.microsoft.com/office/drawing/2014/main" id="{58A0E655-CDC3-4F97-BD55-A6364F1BE325}"/>
              </a:ext>
            </a:extLst>
          </p:cNvPr>
          <p:cNvGrpSpPr/>
          <p:nvPr/>
        </p:nvGrpSpPr>
        <p:grpSpPr>
          <a:xfrm>
            <a:off x="1038337" y="142901"/>
            <a:ext cx="1118795" cy="1211586"/>
            <a:chOff x="4101355" y="1419773"/>
            <a:chExt cx="1118795" cy="1211586"/>
          </a:xfrm>
        </p:grpSpPr>
        <p:pic>
          <p:nvPicPr>
            <p:cNvPr id="22" name="Picture 2" descr="ציור של עץ ברוש">
              <a:extLst>
                <a:ext uri="{FF2B5EF4-FFF2-40B4-BE49-F238E27FC236}">
                  <a16:creationId xmlns:a16="http://schemas.microsoft.com/office/drawing/2014/main" id="{7FC8FD9F-73AE-4C1A-8A2C-288435EC31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115971" y="181986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ציור של עץ ברוש">
              <a:extLst>
                <a:ext uri="{FF2B5EF4-FFF2-40B4-BE49-F238E27FC236}">
                  <a16:creationId xmlns:a16="http://schemas.microsoft.com/office/drawing/2014/main" id="{45BEA3B7-18CF-46CC-9BBE-F46E33FD53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965626" y="219357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ציור של עץ ברוש">
              <a:extLst>
                <a:ext uri="{FF2B5EF4-FFF2-40B4-BE49-F238E27FC236}">
                  <a16:creationId xmlns:a16="http://schemas.microsoft.com/office/drawing/2014/main" id="{3AD07DAD-CDBC-44EB-B65A-B3FD45552A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542552" y="2185717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ציור של עץ ברוש">
              <a:extLst>
                <a:ext uri="{FF2B5EF4-FFF2-40B4-BE49-F238E27FC236}">
                  <a16:creationId xmlns:a16="http://schemas.microsoft.com/office/drawing/2014/main" id="{6F2D2D13-B8A5-4D5E-8880-4F9CB36C1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136029" y="2215352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ציור של עץ ברוש">
              <a:extLst>
                <a:ext uri="{FF2B5EF4-FFF2-40B4-BE49-F238E27FC236}">
                  <a16:creationId xmlns:a16="http://schemas.microsoft.com/office/drawing/2014/main" id="{D3B17993-BB7D-41D3-9445-78D8F7411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959823" y="1809836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דפי גזירה לילדים, תפוח">
              <a:extLst>
                <a:ext uri="{FF2B5EF4-FFF2-40B4-BE49-F238E27FC236}">
                  <a16:creationId xmlns:a16="http://schemas.microsoft.com/office/drawing/2014/main" id="{CDC6E45E-C3DF-483C-ABD7-2102304EF0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4489497" y="1844510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ציור של עץ ברוש">
              <a:extLst>
                <a:ext uri="{FF2B5EF4-FFF2-40B4-BE49-F238E27FC236}">
                  <a16:creationId xmlns:a16="http://schemas.microsoft.com/office/drawing/2014/main" id="{BB26F647-C1DD-4DD2-A9BF-FDD6050E7D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101355" y="142686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ציור של עץ ברוש">
              <a:extLst>
                <a:ext uri="{FF2B5EF4-FFF2-40B4-BE49-F238E27FC236}">
                  <a16:creationId xmlns:a16="http://schemas.microsoft.com/office/drawing/2014/main" id="{DBC849BE-C346-4726-943D-605EE9067B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519569" y="141977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ציור של עץ ברוש">
              <a:extLst>
                <a:ext uri="{FF2B5EF4-FFF2-40B4-BE49-F238E27FC236}">
                  <a16:creationId xmlns:a16="http://schemas.microsoft.com/office/drawing/2014/main" id="{02AFD059-DA8A-4C27-8E2D-999A6B0CA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4929745" y="1428432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קבוצה 92">
            <a:extLst>
              <a:ext uri="{FF2B5EF4-FFF2-40B4-BE49-F238E27FC236}">
                <a16:creationId xmlns:a16="http://schemas.microsoft.com/office/drawing/2014/main" id="{707DBF4F-7E8D-4EEA-B540-AA0E24CFB546}"/>
              </a:ext>
            </a:extLst>
          </p:cNvPr>
          <p:cNvGrpSpPr/>
          <p:nvPr/>
        </p:nvGrpSpPr>
        <p:grpSpPr>
          <a:xfrm>
            <a:off x="1078606" y="1699359"/>
            <a:ext cx="1913204" cy="1911655"/>
            <a:chOff x="5363526" y="2507433"/>
            <a:chExt cx="1913204" cy="1911655"/>
          </a:xfrm>
        </p:grpSpPr>
        <p:pic>
          <p:nvPicPr>
            <p:cNvPr id="11" name="Picture 2" descr="ציור של עץ ברוש">
              <a:extLst>
                <a:ext uri="{FF2B5EF4-FFF2-40B4-BE49-F238E27FC236}">
                  <a16:creationId xmlns:a16="http://schemas.microsoft.com/office/drawing/2014/main" id="{5E42BAF5-964C-41D4-89C9-C908EC7666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367070" y="250743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ציור של עץ ברוש">
              <a:extLst>
                <a:ext uri="{FF2B5EF4-FFF2-40B4-BE49-F238E27FC236}">
                  <a16:creationId xmlns:a16="http://schemas.microsoft.com/office/drawing/2014/main" id="{C7DB7496-3D95-45C3-B169-6344F72BC3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742754" y="252161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ציור של עץ ברוש">
              <a:extLst>
                <a:ext uri="{FF2B5EF4-FFF2-40B4-BE49-F238E27FC236}">
                  <a16:creationId xmlns:a16="http://schemas.microsoft.com/office/drawing/2014/main" id="{24A1FFB8-8733-4CA5-8545-50E7B2C06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182234" y="252515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ציור של עץ ברוש">
              <a:extLst>
                <a:ext uri="{FF2B5EF4-FFF2-40B4-BE49-F238E27FC236}">
                  <a16:creationId xmlns:a16="http://schemas.microsoft.com/office/drawing/2014/main" id="{EEFDE1B5-F458-44F1-B03B-914A215AD0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575638" y="252515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ציור של עץ ברוש">
              <a:extLst>
                <a:ext uri="{FF2B5EF4-FFF2-40B4-BE49-F238E27FC236}">
                  <a16:creationId xmlns:a16="http://schemas.microsoft.com/office/drawing/2014/main" id="{81F6CEA7-79BE-4AB3-A1DA-D42E47EAD3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979675" y="252515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ציור של עץ ברוש">
              <a:extLst>
                <a:ext uri="{FF2B5EF4-FFF2-40B4-BE49-F238E27FC236}">
                  <a16:creationId xmlns:a16="http://schemas.microsoft.com/office/drawing/2014/main" id="{4B4935CF-CA4F-487D-8FAD-2F70DD27F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374159" y="2886662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ציור של עץ ברוש">
              <a:extLst>
                <a:ext uri="{FF2B5EF4-FFF2-40B4-BE49-F238E27FC236}">
                  <a16:creationId xmlns:a16="http://schemas.microsoft.com/office/drawing/2014/main" id="{C2B7E384-8F6C-4E1B-8F55-59C3F7331C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363526" y="3248169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ציור של עץ ברוש">
              <a:extLst>
                <a:ext uri="{FF2B5EF4-FFF2-40B4-BE49-F238E27FC236}">
                  <a16:creationId xmlns:a16="http://schemas.microsoft.com/office/drawing/2014/main" id="{2A49C857-D198-4B4C-9C1A-4FAF95090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374159" y="364157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ציור של עץ ברוש">
              <a:extLst>
                <a:ext uri="{FF2B5EF4-FFF2-40B4-BE49-F238E27FC236}">
                  <a16:creationId xmlns:a16="http://schemas.microsoft.com/office/drawing/2014/main" id="{3558F77A-3A69-44D3-9F62-8DB19B465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374159" y="399244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ציור של עץ ברוש">
              <a:extLst>
                <a:ext uri="{FF2B5EF4-FFF2-40B4-BE49-F238E27FC236}">
                  <a16:creationId xmlns:a16="http://schemas.microsoft.com/office/drawing/2014/main" id="{728738CC-BFF2-4AE4-8295-7902CE45FF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5767563" y="399244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ציור של עץ ברוש">
              <a:extLst>
                <a:ext uri="{FF2B5EF4-FFF2-40B4-BE49-F238E27FC236}">
                  <a16:creationId xmlns:a16="http://schemas.microsoft.com/office/drawing/2014/main" id="{B56EAE47-FD37-4EEF-A95B-EE6DA903BF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182234" y="399244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ציור של עץ ברוש">
              <a:extLst>
                <a:ext uri="{FF2B5EF4-FFF2-40B4-BE49-F238E27FC236}">
                  <a16:creationId xmlns:a16="http://schemas.microsoft.com/office/drawing/2014/main" id="{D530AA90-D0D5-4C71-AFB5-921D4893DA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586270" y="398181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ציור של עץ ברוש">
              <a:extLst>
                <a:ext uri="{FF2B5EF4-FFF2-40B4-BE49-F238E27FC236}">
                  <a16:creationId xmlns:a16="http://schemas.microsoft.com/office/drawing/2014/main" id="{DBC467B9-3BEC-4317-AD1D-362E4572A2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7022206" y="400308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ציור של עץ ברוש">
              <a:extLst>
                <a:ext uri="{FF2B5EF4-FFF2-40B4-BE49-F238E27FC236}">
                  <a16:creationId xmlns:a16="http://schemas.microsoft.com/office/drawing/2014/main" id="{F3A23415-27D6-4759-B1C6-5E5F9671A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993853" y="360258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ציור של עץ ברוש">
              <a:extLst>
                <a:ext uri="{FF2B5EF4-FFF2-40B4-BE49-F238E27FC236}">
                  <a16:creationId xmlns:a16="http://schemas.microsoft.com/office/drawing/2014/main" id="{83DCABD5-9EE3-4316-9971-D1C2AB310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983220" y="324108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ציור של עץ ברוש">
              <a:extLst>
                <a:ext uri="{FF2B5EF4-FFF2-40B4-BE49-F238E27FC236}">
                  <a16:creationId xmlns:a16="http://schemas.microsoft.com/office/drawing/2014/main" id="{A8B36CCE-8C77-4825-995B-7FA5E61D44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6993853" y="282641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דפי גזירה לילדים, תפוח">
              <a:extLst>
                <a:ext uri="{FF2B5EF4-FFF2-40B4-BE49-F238E27FC236}">
                  <a16:creationId xmlns:a16="http://schemas.microsoft.com/office/drawing/2014/main" id="{09B51A02-14C3-49FC-8477-3CFCAE652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5733508" y="2929030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דפי גזירה לילדים, תפוח">
              <a:extLst>
                <a:ext uri="{FF2B5EF4-FFF2-40B4-BE49-F238E27FC236}">
                  <a16:creationId xmlns:a16="http://schemas.microsoft.com/office/drawing/2014/main" id="{83C07048-6090-42DC-B5CE-BF3B862AB9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6541582" y="2929029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דפי גזירה לילדים, תפוח">
              <a:extLst>
                <a:ext uri="{FF2B5EF4-FFF2-40B4-BE49-F238E27FC236}">
                  <a16:creationId xmlns:a16="http://schemas.microsoft.com/office/drawing/2014/main" id="{88A38EFE-DDCA-4A78-9C5A-CF154E1BA0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5733507" y="3630778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דפי גזירה לילדים, תפוח">
              <a:extLst>
                <a:ext uri="{FF2B5EF4-FFF2-40B4-BE49-F238E27FC236}">
                  <a16:creationId xmlns:a16="http://schemas.microsoft.com/office/drawing/2014/main" id="{F1A01413-45B7-43F2-8771-18D29118B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6530949" y="3641410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קבוצה 94">
            <a:extLst>
              <a:ext uri="{FF2B5EF4-FFF2-40B4-BE49-F238E27FC236}">
                <a16:creationId xmlns:a16="http://schemas.microsoft.com/office/drawing/2014/main" id="{9C1BB35D-B74E-4469-87B6-924B891AF61B}"/>
              </a:ext>
            </a:extLst>
          </p:cNvPr>
          <p:cNvGrpSpPr/>
          <p:nvPr/>
        </p:nvGrpSpPr>
        <p:grpSpPr>
          <a:xfrm>
            <a:off x="978161" y="4078533"/>
            <a:ext cx="2643305" cy="2779467"/>
            <a:chOff x="8272096" y="3973266"/>
            <a:chExt cx="2643305" cy="2779467"/>
          </a:xfrm>
        </p:grpSpPr>
        <p:pic>
          <p:nvPicPr>
            <p:cNvPr id="9" name="Picture 2" descr="ציור של עץ ברוש">
              <a:extLst>
                <a:ext uri="{FF2B5EF4-FFF2-40B4-BE49-F238E27FC236}">
                  <a16:creationId xmlns:a16="http://schemas.microsoft.com/office/drawing/2014/main" id="{E2882815-B4C8-42AC-81A2-949BE39B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817178" y="398733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ציור של עץ ברוש">
              <a:extLst>
                <a:ext uri="{FF2B5EF4-FFF2-40B4-BE49-F238E27FC236}">
                  <a16:creationId xmlns:a16="http://schemas.microsoft.com/office/drawing/2014/main" id="{D06D6BF4-07FD-4559-9756-D1E336F3A8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244709" y="3990109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ציור של עץ ברוש">
              <a:extLst>
                <a:ext uri="{FF2B5EF4-FFF2-40B4-BE49-F238E27FC236}">
                  <a16:creationId xmlns:a16="http://schemas.microsoft.com/office/drawing/2014/main" id="{70AD19BF-A6AD-4F5A-AE28-23BFE4705A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90073" y="6336726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ציור של עץ ברוש">
              <a:extLst>
                <a:ext uri="{FF2B5EF4-FFF2-40B4-BE49-F238E27FC236}">
                  <a16:creationId xmlns:a16="http://schemas.microsoft.com/office/drawing/2014/main" id="{4EEC8613-FDA3-437A-A418-A7376407EE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427500" y="398744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ציור של עץ ברוש">
              <a:extLst>
                <a:ext uri="{FF2B5EF4-FFF2-40B4-BE49-F238E27FC236}">
                  <a16:creationId xmlns:a16="http://schemas.microsoft.com/office/drawing/2014/main" id="{EFAD7C2A-1444-4EDB-8C02-694861B571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051634" y="399566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ציור של עץ ברוש">
              <a:extLst>
                <a:ext uri="{FF2B5EF4-FFF2-40B4-BE49-F238E27FC236}">
                  <a16:creationId xmlns:a16="http://schemas.microsoft.com/office/drawing/2014/main" id="{10B83969-00C3-4129-AF25-E7376D24AA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72096" y="3990987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ציור של עץ ברוש">
              <a:extLst>
                <a:ext uri="{FF2B5EF4-FFF2-40B4-BE49-F238E27FC236}">
                  <a16:creationId xmlns:a16="http://schemas.microsoft.com/office/drawing/2014/main" id="{D1352230-73C6-4F3B-9B18-233DC2306A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82728" y="4384392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ציור של עץ ברוש">
              <a:extLst>
                <a:ext uri="{FF2B5EF4-FFF2-40B4-BE49-F238E27FC236}">
                  <a16:creationId xmlns:a16="http://schemas.microsoft.com/office/drawing/2014/main" id="{9842774D-9114-4C5F-862E-E6936C356B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82728" y="476716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ציור של עץ ברוש">
              <a:extLst>
                <a:ext uri="{FF2B5EF4-FFF2-40B4-BE49-F238E27FC236}">
                  <a16:creationId xmlns:a16="http://schemas.microsoft.com/office/drawing/2014/main" id="{A687B4E6-5C28-48BD-A75B-6AF54DCB2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644235" y="398035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ציור של עץ ברוש">
              <a:extLst>
                <a:ext uri="{FF2B5EF4-FFF2-40B4-BE49-F238E27FC236}">
                  <a16:creationId xmlns:a16="http://schemas.microsoft.com/office/drawing/2014/main" id="{4D0B8612-EAF8-4DD2-B929-95A814398A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86273" y="5217275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ציור של עץ ברוש">
              <a:extLst>
                <a:ext uri="{FF2B5EF4-FFF2-40B4-BE49-F238E27FC236}">
                  <a16:creationId xmlns:a16="http://schemas.microsoft.com/office/drawing/2014/main" id="{A38FCEC5-39ED-4887-B40A-8407FB3A43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96905" y="5610680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ציור של עץ ברוש">
              <a:extLst>
                <a:ext uri="{FF2B5EF4-FFF2-40B4-BE49-F238E27FC236}">
                  <a16:creationId xmlns:a16="http://schemas.microsoft.com/office/drawing/2014/main" id="{499C5505-AD41-433E-8634-CF0BC75EB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296905" y="5993452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ציור של עץ ברוש">
              <a:extLst>
                <a:ext uri="{FF2B5EF4-FFF2-40B4-BE49-F238E27FC236}">
                  <a16:creationId xmlns:a16="http://schemas.microsoft.com/office/drawing/2014/main" id="{BA54C12F-8A69-45F3-9F56-F2497216E4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43413" y="6297740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ציור של עץ ברוש">
              <a:extLst>
                <a:ext uri="{FF2B5EF4-FFF2-40B4-BE49-F238E27FC236}">
                  <a16:creationId xmlns:a16="http://schemas.microsoft.com/office/drawing/2014/main" id="{2826FB7D-C3CC-442D-A546-4F8324987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36068" y="3973266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ציור של עץ ברוש">
              <a:extLst>
                <a:ext uri="{FF2B5EF4-FFF2-40B4-BE49-F238E27FC236}">
                  <a16:creationId xmlns:a16="http://schemas.microsoft.com/office/drawing/2014/main" id="{9358A818-E45D-4809-A93D-425A9821C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46700" y="436667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ציור של עץ ברוש">
              <a:extLst>
                <a:ext uri="{FF2B5EF4-FFF2-40B4-BE49-F238E27FC236}">
                  <a16:creationId xmlns:a16="http://schemas.microsoft.com/office/drawing/2014/main" id="{B7015CAD-21A9-40DA-96D4-1AE33071B1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46700" y="4749443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ציור של עץ ברוש">
              <a:extLst>
                <a:ext uri="{FF2B5EF4-FFF2-40B4-BE49-F238E27FC236}">
                  <a16:creationId xmlns:a16="http://schemas.microsoft.com/office/drawing/2014/main" id="{D5BFB599-8D52-45AE-BA2F-B99B8A322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50245" y="519955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ציור של עץ ברוש">
              <a:extLst>
                <a:ext uri="{FF2B5EF4-FFF2-40B4-BE49-F238E27FC236}">
                  <a16:creationId xmlns:a16="http://schemas.microsoft.com/office/drawing/2014/main" id="{DB1AA84A-1F23-4B7E-A1F7-8EDE8AD68D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60877" y="5592959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ציור של עץ ברוש">
              <a:extLst>
                <a:ext uri="{FF2B5EF4-FFF2-40B4-BE49-F238E27FC236}">
                  <a16:creationId xmlns:a16="http://schemas.microsoft.com/office/drawing/2014/main" id="{FEEAD60B-72D9-4DD7-BFD8-009FAFCB4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660877" y="5975731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ציור של עץ ברוש">
              <a:extLst>
                <a:ext uri="{FF2B5EF4-FFF2-40B4-BE49-F238E27FC236}">
                  <a16:creationId xmlns:a16="http://schemas.microsoft.com/office/drawing/2014/main" id="{8A95C1B5-B4A3-40BD-B606-264B89DE3C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810089" y="627687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ציור של עץ ברוש">
              <a:extLst>
                <a:ext uri="{FF2B5EF4-FFF2-40B4-BE49-F238E27FC236}">
                  <a16:creationId xmlns:a16="http://schemas.microsoft.com/office/drawing/2014/main" id="{E5C82A67-DA87-4B94-A68A-D30A37F18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10237620" y="6279654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ציור של עץ ברוש">
              <a:extLst>
                <a:ext uri="{FF2B5EF4-FFF2-40B4-BE49-F238E27FC236}">
                  <a16:creationId xmlns:a16="http://schemas.microsoft.com/office/drawing/2014/main" id="{5D3DF2AC-3140-46A7-AC45-CEEFD87019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420411" y="627698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ציור של עץ ברוש">
              <a:extLst>
                <a:ext uri="{FF2B5EF4-FFF2-40B4-BE49-F238E27FC236}">
                  <a16:creationId xmlns:a16="http://schemas.microsoft.com/office/drawing/2014/main" id="{468CCD51-C9AF-4616-AC81-2C874B076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9044545" y="6285208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ציור של עץ ברוש">
              <a:extLst>
                <a:ext uri="{FF2B5EF4-FFF2-40B4-BE49-F238E27FC236}">
                  <a16:creationId xmlns:a16="http://schemas.microsoft.com/office/drawing/2014/main" id="{F6DC9C79-D630-45E2-8EAA-A3EC42C39C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1" r="32116" b="21523"/>
            <a:stretch/>
          </p:blipFill>
          <p:spPr bwMode="auto">
            <a:xfrm>
              <a:off x="8637146" y="6269900"/>
              <a:ext cx="254524" cy="4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דפי גזירה לילדים, תפוח">
              <a:extLst>
                <a:ext uri="{FF2B5EF4-FFF2-40B4-BE49-F238E27FC236}">
                  <a16:creationId xmlns:a16="http://schemas.microsoft.com/office/drawing/2014/main" id="{4202BAFE-C303-47F9-A543-65BD17F7B3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8625562" y="4406955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דפי גזירה לילדים, תפוח">
              <a:extLst>
                <a:ext uri="{FF2B5EF4-FFF2-40B4-BE49-F238E27FC236}">
                  <a16:creationId xmlns:a16="http://schemas.microsoft.com/office/drawing/2014/main" id="{4CAA9F2F-E5C3-41B1-B494-F1408D9B4E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9401739" y="4406955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דפי גזירה לילדים, תפוח">
              <a:extLst>
                <a:ext uri="{FF2B5EF4-FFF2-40B4-BE49-F238E27FC236}">
                  <a16:creationId xmlns:a16="http://schemas.microsoft.com/office/drawing/2014/main" id="{F5E07ACC-D010-4970-8561-BCCEF18D0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10177916" y="4396323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" descr="דפי גזירה לילדים, תפוח">
              <a:extLst>
                <a:ext uri="{FF2B5EF4-FFF2-40B4-BE49-F238E27FC236}">
                  <a16:creationId xmlns:a16="http://schemas.microsoft.com/office/drawing/2014/main" id="{424795AC-01B4-475D-95EC-A85347D00B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8650372" y="5144145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דפי גזירה לילדים, תפוח">
              <a:extLst>
                <a:ext uri="{FF2B5EF4-FFF2-40B4-BE49-F238E27FC236}">
                  <a16:creationId xmlns:a16="http://schemas.microsoft.com/office/drawing/2014/main" id="{5D29D918-9288-48E0-87D6-B542CC90A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9426549" y="5144145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דפי גזירה לילדים, תפוח">
              <a:extLst>
                <a:ext uri="{FF2B5EF4-FFF2-40B4-BE49-F238E27FC236}">
                  <a16:creationId xmlns:a16="http://schemas.microsoft.com/office/drawing/2014/main" id="{FAFD46AB-DA47-498F-B816-1C08F2158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10202726" y="5133513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דפי גזירה לילדים, תפוח">
              <a:extLst>
                <a:ext uri="{FF2B5EF4-FFF2-40B4-BE49-F238E27FC236}">
                  <a16:creationId xmlns:a16="http://schemas.microsoft.com/office/drawing/2014/main" id="{30A4E794-3730-44AD-BE73-0878C23E9C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8639738" y="5899057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דפי גזירה לילדים, תפוח">
              <a:extLst>
                <a:ext uri="{FF2B5EF4-FFF2-40B4-BE49-F238E27FC236}">
                  <a16:creationId xmlns:a16="http://schemas.microsoft.com/office/drawing/2014/main" id="{1138710B-4757-486F-A8C7-8AA6E9F3B6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9415915" y="5899057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דפי גזירה לילדים, תפוח">
              <a:extLst>
                <a:ext uri="{FF2B5EF4-FFF2-40B4-BE49-F238E27FC236}">
                  <a16:creationId xmlns:a16="http://schemas.microsoft.com/office/drawing/2014/main" id="{6B0BDB2B-2148-4F05-8DBF-F09052340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8" t="5005" r="19731" b="30417"/>
            <a:stretch/>
          </p:blipFill>
          <p:spPr bwMode="auto">
            <a:xfrm>
              <a:off x="10192092" y="5888425"/>
              <a:ext cx="301660" cy="37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54623C-EA4C-487C-84A5-C4DBE23556B3}"/>
                  </a:ext>
                </a:extLst>
              </p:cNvPr>
              <p:cNvSpPr txBox="1"/>
              <p:nvPr/>
            </p:nvSpPr>
            <p:spPr>
              <a:xfrm>
                <a:off x="322529" y="703052"/>
                <a:ext cx="655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54623C-EA4C-487C-84A5-C4DBE2355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9" y="703052"/>
                <a:ext cx="655631" cy="276999"/>
              </a:xfrm>
              <a:prstGeom prst="rect">
                <a:avLst/>
              </a:prstGeom>
              <a:blipFill>
                <a:blip r:embed="rId10"/>
                <a:stretch>
                  <a:fillRect l="-1869" r="-560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060729-429E-416E-A5C6-AD84DC373A43}"/>
                  </a:ext>
                </a:extLst>
              </p:cNvPr>
              <p:cNvSpPr txBox="1"/>
              <p:nvPr/>
            </p:nvSpPr>
            <p:spPr>
              <a:xfrm>
                <a:off x="276764" y="2364011"/>
                <a:ext cx="655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060729-429E-416E-A5C6-AD84DC37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4" y="2364011"/>
                <a:ext cx="655631" cy="276999"/>
              </a:xfrm>
              <a:prstGeom prst="rect">
                <a:avLst/>
              </a:prstGeom>
              <a:blipFill>
                <a:blip r:embed="rId11"/>
                <a:stretch>
                  <a:fillRect l="-1852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BF97EA-DF3F-4D96-B2F2-7F1751CC20B9}"/>
                  </a:ext>
                </a:extLst>
              </p:cNvPr>
              <p:cNvSpPr txBox="1"/>
              <p:nvPr/>
            </p:nvSpPr>
            <p:spPr>
              <a:xfrm>
                <a:off x="227132" y="5238780"/>
                <a:ext cx="655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BF97EA-DF3F-4D96-B2F2-7F1751CC2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2" y="5238780"/>
                <a:ext cx="655631" cy="276999"/>
              </a:xfrm>
              <a:prstGeom prst="rect">
                <a:avLst/>
              </a:prstGeom>
              <a:blipFill>
                <a:blip r:embed="rId12"/>
                <a:stretch>
                  <a:fillRect l="-1852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0F99B-711E-40B2-BC27-922EC204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244"/>
            <a:ext cx="1926281" cy="188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140B26-C7EB-4211-987C-81D6B7A5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26281" cy="1880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BC4CD-1B42-4C1C-BDA2-FA0F1BDF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0"/>
            <a:ext cx="1926281" cy="1880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8E22E4-4AFD-49DE-92AC-E142C4B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4977244"/>
            <a:ext cx="1926281" cy="18807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D864A-5871-46DF-BA83-D4048E8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59" y="2488622"/>
            <a:ext cx="1926281" cy="1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78152FD-4C83-4D42-B299-FA692A2CF5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8080" cy="685800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C8C7F351-218A-4EEA-AE2E-976E3BCB1988}"/>
              </a:ext>
            </a:extLst>
          </p:cNvPr>
          <p:cNvSpPr/>
          <p:nvPr/>
        </p:nvSpPr>
        <p:spPr>
          <a:xfrm>
            <a:off x="7966710" y="0"/>
            <a:ext cx="4114800" cy="188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he-IL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החתלתול רוצה להגיע לכדור אשר נמצא בתוך הנחל.</a:t>
            </a:r>
            <a:endParaRPr lang="en-US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he-IL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הציעו </a:t>
            </a:r>
            <a:r>
              <a:rPr lang="he-IL" b="1" u="sng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דרכים שונות, רבות ככל האפשר</a:t>
            </a:r>
            <a:r>
              <a:rPr lang="he-IL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, בהן יוכל החתלתול להגיע לכדור.</a:t>
            </a:r>
            <a:endParaRPr lang="en-US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8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0F99B-711E-40B2-BC27-922EC204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244"/>
            <a:ext cx="1926281" cy="188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140B26-C7EB-4211-987C-81D6B7A5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26281" cy="1880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BC4CD-1B42-4C1C-BDA2-FA0F1BDF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0"/>
            <a:ext cx="1926281" cy="1880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8E22E4-4AFD-49DE-92AC-E142C4B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4977244"/>
            <a:ext cx="1926281" cy="18807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D864A-5871-46DF-BA83-D4048E8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59" y="2488622"/>
            <a:ext cx="1926281" cy="1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A45A34-2373-41EB-AAC6-1E9E0D43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2" y="259715"/>
            <a:ext cx="502008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באיור נתונים 2 ריבועים בהם חסומים עיגולים כפי שמוצג באיור.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השוו את שטח של העיגול הגדול עם סכום שטחים של 4 העיגולים הקטנים.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הציעו </a:t>
            </a:r>
            <a:r>
              <a:rPr lang="he-IL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דרכים שונות רבות ככל האפשר </a:t>
            </a:r>
            <a:r>
              <a:rPr lang="he-I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לפתרון את הבעיה.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he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he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01DA1ECB-E94B-46E6-99E6-7904AD8B2929}"/>
              </a:ext>
            </a:extLst>
          </p:cNvPr>
          <p:cNvGrpSpPr/>
          <p:nvPr/>
        </p:nvGrpSpPr>
        <p:grpSpPr>
          <a:xfrm>
            <a:off x="3957526" y="554224"/>
            <a:ext cx="2748074" cy="2855726"/>
            <a:chOff x="7538483" y="2700670"/>
            <a:chExt cx="2902689" cy="2892056"/>
          </a:xfrm>
        </p:grpSpPr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B55545AE-9C4C-442E-BC22-AE7125C9201C}"/>
                </a:ext>
              </a:extLst>
            </p:cNvPr>
            <p:cNvSpPr/>
            <p:nvPr/>
          </p:nvSpPr>
          <p:spPr>
            <a:xfrm>
              <a:off x="7538483" y="2700670"/>
              <a:ext cx="2902689" cy="2892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D9DAF0B5-435D-411A-A822-DFB03C74A5DE}"/>
                </a:ext>
              </a:extLst>
            </p:cNvPr>
            <p:cNvSpPr/>
            <p:nvPr/>
          </p:nvSpPr>
          <p:spPr>
            <a:xfrm>
              <a:off x="7559744" y="2743200"/>
              <a:ext cx="2860163" cy="2817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B35DECF5-0A53-4D97-BE46-2640BB455384}"/>
              </a:ext>
            </a:extLst>
          </p:cNvPr>
          <p:cNvGrpSpPr/>
          <p:nvPr/>
        </p:nvGrpSpPr>
        <p:grpSpPr>
          <a:xfrm>
            <a:off x="350151" y="592102"/>
            <a:ext cx="2817145" cy="2816426"/>
            <a:chOff x="3212018" y="3405962"/>
            <a:chExt cx="2915879" cy="289205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140DD5D8-20E7-484F-8225-E6A10EACF399}"/>
                </a:ext>
              </a:extLst>
            </p:cNvPr>
            <p:cNvSpPr/>
            <p:nvPr/>
          </p:nvSpPr>
          <p:spPr>
            <a:xfrm>
              <a:off x="3225208" y="3405962"/>
              <a:ext cx="2902689" cy="2892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05F6ACB9-D211-4671-BA67-10DAEB60221D}"/>
                </a:ext>
              </a:extLst>
            </p:cNvPr>
            <p:cNvSpPr/>
            <p:nvPr/>
          </p:nvSpPr>
          <p:spPr>
            <a:xfrm>
              <a:off x="3212018" y="3428392"/>
              <a:ext cx="1453808" cy="13961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8" name="מלבן 17">
            <a:extLst>
              <a:ext uri="{FF2B5EF4-FFF2-40B4-BE49-F238E27FC236}">
                <a16:creationId xmlns:a16="http://schemas.microsoft.com/office/drawing/2014/main" id="{1D908B89-4559-4ADC-A7B3-E6291BC1DE7C}"/>
              </a:ext>
            </a:extLst>
          </p:cNvPr>
          <p:cNvSpPr/>
          <p:nvPr/>
        </p:nvSpPr>
        <p:spPr>
          <a:xfrm>
            <a:off x="4277832" y="79375"/>
            <a:ext cx="2254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/>
              <a:t>4 ס"מ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8796407B-7BC5-454A-B2C9-75B0904C3879}"/>
              </a:ext>
            </a:extLst>
          </p:cNvPr>
          <p:cNvSpPr/>
          <p:nvPr/>
        </p:nvSpPr>
        <p:spPr>
          <a:xfrm>
            <a:off x="559981" y="93551"/>
            <a:ext cx="2254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/>
              <a:t>4 ס"מ</a:t>
            </a:r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848676AE-E321-4250-9B07-CB87C78BB19B}"/>
              </a:ext>
            </a:extLst>
          </p:cNvPr>
          <p:cNvSpPr/>
          <p:nvPr/>
        </p:nvSpPr>
        <p:spPr>
          <a:xfrm>
            <a:off x="1763975" y="617563"/>
            <a:ext cx="1404580" cy="1373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7F0220EA-DE85-4AAC-A497-6BDD46710088}"/>
              </a:ext>
            </a:extLst>
          </p:cNvPr>
          <p:cNvSpPr/>
          <p:nvPr/>
        </p:nvSpPr>
        <p:spPr>
          <a:xfrm>
            <a:off x="358255" y="1999398"/>
            <a:ext cx="1404580" cy="1373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79017D4B-5E2B-448F-961B-595DF6ED4786}"/>
              </a:ext>
            </a:extLst>
          </p:cNvPr>
          <p:cNvSpPr/>
          <p:nvPr/>
        </p:nvSpPr>
        <p:spPr>
          <a:xfrm>
            <a:off x="1763975" y="2006222"/>
            <a:ext cx="1404580" cy="1373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956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0F99B-711E-40B2-BC27-922EC204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244"/>
            <a:ext cx="1926281" cy="188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140B26-C7EB-4211-987C-81D6B7A5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26281" cy="1880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BC4CD-1B42-4C1C-BDA2-FA0F1BDF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0"/>
            <a:ext cx="1926281" cy="1880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8E22E4-4AFD-49DE-92AC-E142C4B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19" y="4977244"/>
            <a:ext cx="1926281" cy="18807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D864A-5871-46DF-BA83-D4048E8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59" y="2488622"/>
            <a:ext cx="1926281" cy="1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62445032-F347-4946-8CAD-CA53094858F6}"/>
                  </a:ext>
                </a:extLst>
              </p:cNvPr>
              <p:cNvSpPr/>
              <p:nvPr/>
            </p:nvSpPr>
            <p:spPr>
              <a:xfrm>
                <a:off x="275718" y="555603"/>
                <a:ext cx="11406433" cy="4142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נתונות שתי סדרות של מספרים: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he-IL" sz="2000" dirty="0"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he-IL" sz="2000" dirty="0"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:endParaRPr lang="he-IL" sz="2000" dirty="0"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:endParaRPr lang="he-IL" sz="2000" dirty="0"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  <a:p>
                <a:pPr marL="357188" lvl="0" indent="-357188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1. 	בכל אחת מהסדרות, איזה מספר יהיה במקום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he-IL" sz="2000" dirty="0"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? </a:t>
                </a:r>
                <a:r>
                  <a:rPr lang="en-US" sz="2000" dirty="0"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 </a:t>
                </a:r>
                <a:endParaRPr lang="en-US" sz="2000" dirty="0">
                  <a:effectLst/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  <a:p>
                <a:pPr marL="357188" lvl="0" indent="-357188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	פתרו את השאלה  </a:t>
                </a:r>
                <a:r>
                  <a:rPr lang="he-IL" sz="2000" b="1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בדרכים שונות רבות ככל האפשר</a:t>
                </a:r>
                <a:endParaRPr lang="he-IL" sz="2000" dirty="0"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62445032-F347-4946-8CAD-CA5309485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8" y="555603"/>
                <a:ext cx="11406433" cy="4142224"/>
              </a:xfrm>
              <a:prstGeom prst="rect">
                <a:avLst/>
              </a:prstGeom>
              <a:blipFill>
                <a:blip r:embed="rId2"/>
                <a:stretch>
                  <a:fillRect r="-641" b="-16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63182C1-AB24-4308-A5E0-EFEC1B01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78387"/>
              </p:ext>
            </p:extLst>
          </p:nvPr>
        </p:nvGraphicFramePr>
        <p:xfrm>
          <a:off x="2127248" y="1253066"/>
          <a:ext cx="8128002" cy="1188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517726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2491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6634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00328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05199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24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מקום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מקום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מקום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מקום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סדרה א: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סדרה ב: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88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096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UI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עדי עראקי</dc:creator>
  <cp:lastModifiedBy>Eli Abboud</cp:lastModifiedBy>
  <cp:revision>36</cp:revision>
  <dcterms:created xsi:type="dcterms:W3CDTF">2020-03-25T08:23:44Z</dcterms:created>
  <dcterms:modified xsi:type="dcterms:W3CDTF">2020-05-11T13:48:34Z</dcterms:modified>
</cp:coreProperties>
</file>