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7" r:id="rId7"/>
    <p:sldId id="278" r:id="rId8"/>
    <p:sldId id="279" r:id="rId9"/>
    <p:sldId id="262" r:id="rId10"/>
    <p:sldId id="271" r:id="rId11"/>
    <p:sldId id="272" r:id="rId12"/>
    <p:sldId id="280" r:id="rId13"/>
    <p:sldId id="26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807BB-19AA-41D1-B00A-0BA078AC6B3D}" v="12" dt="2023-01-03T01:03:18.28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706" autoAdjust="0"/>
  </p:normalViewPr>
  <p:slideViewPr>
    <p:cSldViewPr>
      <p:cViewPr varScale="1">
        <p:scale>
          <a:sx n="78" d="100"/>
          <a:sy n="78" d="100"/>
        </p:scale>
        <p:origin x="72" y="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ctfassets.net/c7lxnbtvvcxm/5Z4YSbSWVgfXqWs9kbuyQw/d8b4c267053807fa976406937649b051/DA_-_car_costs.xlsx" TargetMode="External"/><Relationship Id="rId2" Type="http://schemas.openxmlformats.org/officeDocument/2006/relationships/hyperlink" Target="https://assets.ctfassets.net/c7lxnbtvvcxm/67BgJVDKG71ysUVxX5oTLF/416ec687e1b27dda1bf43db05c4e0600/DA_-_car_id_mapping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.ctfassets.net/c7lxnbtvvcxm/2io4GfNTWjNjE0r7rJWsEN/836459d2454148f62c581f57252d0bcd/DA_-_branch_locations.xlsx" TargetMode="External"/><Relationship Id="rId4" Type="http://schemas.openxmlformats.org/officeDocument/2006/relationships/hyperlink" Target="https://assets.ctfassets.net/c7lxnbtvvcxm/2p4wavDLUPhiYxS9cMBDNI/261016fe88e3b0e292e3e398d6b51ee1/DA_-_car_revenue.xls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096962"/>
          </a:xfrm>
        </p:spPr>
        <p:txBody>
          <a:bodyPr anchor="b">
            <a:normAutofit/>
          </a:bodyPr>
          <a:lstStyle/>
          <a:p>
            <a:r>
              <a:rPr lang="en-US" i="1" dirty="0" err="1"/>
              <a:t>RENTAl</a:t>
            </a:r>
            <a:r>
              <a:rPr lang="en-US" i="1" dirty="0"/>
              <a:t> CAR revenue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13FF588-EB44-9822-B9CD-099B7917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7012" y="2514600"/>
            <a:ext cx="10287000" cy="3810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Prepared for: </a:t>
            </a:r>
            <a:r>
              <a:rPr lang="en-US" sz="1600" b="1" dirty="0"/>
              <a:t>Lariat-rent-a car</a:t>
            </a:r>
          </a:p>
          <a:p>
            <a:r>
              <a:rPr lang="en-US" dirty="0"/>
              <a:t>  </a:t>
            </a:r>
          </a:p>
          <a:p>
            <a:r>
              <a:rPr lang="en-US" sz="1600" dirty="0"/>
              <a:t>by Elie TSHIMANGA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1DB70-61F5-38F6-80BB-A3B4E3A0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447801"/>
            <a:ext cx="6858000" cy="304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/>
          <a:lstStyle/>
          <a:p>
            <a:r>
              <a:rPr lang="en-US" sz="6600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0D37-A0D6-5ECB-C5F3-F49811EF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E674-6361-C428-BB02-3D9C1A88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4" y="1752600"/>
            <a:ext cx="10363198" cy="4572000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LARIAT-RENT-A CAR has hired us to perform some analysis  of the costs and revenue generated by their car fleet across the USA.</a:t>
            </a:r>
          </a:p>
          <a:p>
            <a:r>
              <a:rPr lang="en-US" dirty="0"/>
              <a:t>IN order to use our expertise for a smarter  business decision</a:t>
            </a:r>
          </a:p>
          <a:p>
            <a:r>
              <a:rPr lang="en-US" dirty="0"/>
              <a:t>The Company has(owns) </a:t>
            </a:r>
            <a:r>
              <a:rPr lang="en-US" dirty="0" err="1"/>
              <a:t>ressort</a:t>
            </a:r>
            <a:r>
              <a:rPr lang="en-US" dirty="0"/>
              <a:t> all across the United state </a:t>
            </a:r>
          </a:p>
          <a:p>
            <a:r>
              <a:rPr lang="en-US" dirty="0"/>
              <a:t>In each location they rent a variety of cars:-fair price</a:t>
            </a:r>
          </a:p>
          <a:p>
            <a:pPr marL="45720" indent="0">
              <a:buNone/>
            </a:pPr>
            <a:r>
              <a:rPr lang="en-US" dirty="0"/>
              <a:t>                                                                               -accessible to everyone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96F6F-91CA-DDC4-74F0-C6B84A45FF2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8012" y="1828800"/>
            <a:ext cx="10896599" cy="434340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550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DB07-E01D-F191-9444-F6F07DEE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A0C5-4AF9-505D-17BB-6D56CE6C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/>
              <a:t>The company’s chief executive and team members believe</a:t>
            </a:r>
          </a:p>
          <a:p>
            <a:pPr marL="45720" indent="0">
              <a:buNone/>
            </a:pPr>
            <a:r>
              <a:rPr lang="en-US" i="1" dirty="0"/>
              <a:t>   that some rental cars are not profitable and causes deficient.</a:t>
            </a:r>
          </a:p>
          <a:p>
            <a:pPr marL="45720" indent="0">
              <a:buNone/>
            </a:pPr>
            <a:r>
              <a:rPr lang="en-US" i="1" dirty="0"/>
              <a:t>   Their goal is to get suggestions for minimizing the costs and </a:t>
            </a:r>
          </a:p>
          <a:p>
            <a:pPr marL="45720" indent="0">
              <a:buNone/>
            </a:pPr>
            <a:r>
              <a:rPr lang="en-US" i="1" dirty="0"/>
              <a:t>    maximize the revenue.</a:t>
            </a:r>
          </a:p>
        </p:txBody>
      </p:sp>
    </p:spTree>
    <p:extLst>
      <p:ext uri="{BB962C8B-B14F-4D97-AF65-F5344CB8AC3E}">
        <p14:creationId xmlns:p14="http://schemas.microsoft.com/office/powerpoint/2010/main" val="423078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0BC9-BBC2-AFF3-EDD1-F79F2DBD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90DD-E918-3FED-C850-22B064D5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LARIAT-RENT-CAR has provided the following dataset from the past years </a:t>
            </a:r>
          </a:p>
          <a:p>
            <a:r>
              <a:rPr lang="en-US" dirty="0"/>
              <a:t>The dataset includes four data files: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2727"/>
                </a:solidFill>
                <a:effectLst/>
                <a:latin typeface="MaisonNeue"/>
                <a:hlinkClick r:id="rId2"/>
              </a:rPr>
              <a:t>car_id_mapping</a:t>
            </a:r>
            <a:r>
              <a:rPr lang="en-US" b="0" i="0" dirty="0">
                <a:solidFill>
                  <a:srgbClr val="272727"/>
                </a:solidFill>
                <a:effectLst/>
                <a:latin typeface="MaisonNeue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2727"/>
                </a:solidFill>
                <a:effectLst/>
                <a:latin typeface="MaisonNeue"/>
                <a:hlinkClick r:id="rId3"/>
              </a:rPr>
              <a:t>car costs</a:t>
            </a:r>
            <a:r>
              <a:rPr lang="en-US" b="0" i="0" dirty="0">
                <a:solidFill>
                  <a:srgbClr val="272727"/>
                </a:solidFill>
                <a:effectLst/>
                <a:latin typeface="MaisonNeue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2727"/>
                </a:solidFill>
                <a:effectLst/>
                <a:latin typeface="MaisonNeue"/>
                <a:hlinkClick r:id="rId4"/>
              </a:rPr>
              <a:t>car revenue</a:t>
            </a:r>
            <a:r>
              <a:rPr lang="en-US" b="0" i="0" dirty="0">
                <a:solidFill>
                  <a:srgbClr val="272727"/>
                </a:solidFill>
                <a:effectLst/>
                <a:latin typeface="MaisonNeue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2727"/>
                </a:solidFill>
                <a:effectLst/>
                <a:latin typeface="MaisonNeue"/>
                <a:hlinkClick r:id="rId5"/>
              </a:rPr>
              <a:t>branch_location</a:t>
            </a:r>
            <a:endParaRPr lang="en-US" b="0" i="0" dirty="0">
              <a:solidFill>
                <a:srgbClr val="272727"/>
              </a:solidFill>
              <a:effectLst/>
              <a:latin typeface="MaisonNeue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F72F-0636-F38E-6312-EF7F4205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9451-6DFF-936F-D5B1-E72847A1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We have combined all the dataset ,In a way to make it easy and accessible for analysis.</a:t>
            </a:r>
          </a:p>
          <a:p>
            <a:pPr marL="45720" indent="0">
              <a:buNone/>
            </a:pPr>
            <a:r>
              <a:rPr lang="en-US" dirty="0"/>
              <a:t>After analysis has been performed ,key findings and recommendations were noted to company management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err="1"/>
              <a:t>fidings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Many things were found during analysis of the data</a:t>
            </a:r>
          </a:p>
          <a:p>
            <a:pPr marL="45720" indent="0">
              <a:buNone/>
            </a:pPr>
            <a:r>
              <a:rPr lang="en-US" dirty="0"/>
              <a:t>But two of them will help us for a good observation:</a:t>
            </a:r>
          </a:p>
          <a:p>
            <a:pPr marL="502920" indent="-457200">
              <a:buAutoNum type="arabicPeriod"/>
            </a:pPr>
            <a:r>
              <a:rPr lang="en-US" dirty="0"/>
              <a:t>Top 10 car are the most profitable</a:t>
            </a:r>
          </a:p>
          <a:p>
            <a:pPr marL="4572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D8CE0A-C38F-1ECC-C1D2-CF5C5BBF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06" y="3759200"/>
            <a:ext cx="4464050" cy="264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970560-F87D-B572-7112-C78018B07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506" y="3759200"/>
            <a:ext cx="4602879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6938-2A66-BDA3-026F-5EFA947A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observation is that:</a:t>
            </a:r>
          </a:p>
          <a:p>
            <a:pPr marL="45720" indent="0">
              <a:buNone/>
            </a:pPr>
            <a:r>
              <a:rPr lang="en-US" dirty="0"/>
              <a:t> Top 10 lowest Models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534F2-104C-246A-47C9-0CA141695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30" y="3200400"/>
            <a:ext cx="4596782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/>
              <a:t>Recommandations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FF6ADE0-809C-9B89-E769-1E4972B25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increansing</a:t>
            </a:r>
            <a:r>
              <a:rPr lang="en-US" dirty="0"/>
              <a:t> the % number of cars by 10,5% the top 10 maximize the profit for the lowest ones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3F1CC5-1C03-4E88-C459-D2A456FD7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2479" y="3132590"/>
            <a:ext cx="4708734" cy="17358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60B1-E2AA-89CE-8644-981FCFF9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7175-2B85-7A5E-83B5-163D2018B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US" dirty="0"/>
              <a:t>After increasing the number of top car by 10%,5% and reducing the lowest it increases the profit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E58F-E487-BD6A-1057-BCF251E0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79" y="2552295"/>
            <a:ext cx="4708734" cy="289640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2CD16-DA52-F765-120F-587FD7654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98" y="3746904"/>
            <a:ext cx="461645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3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79_win32_fixed" id="{EA00699B-0394-4B48-8BB2-8B250F055735}" vid="{8FF0ADCE-4C37-4047-93D0-14E337F28D2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0CA1A1D15CFC43BF49CF0004A98B51" ma:contentTypeVersion="26" ma:contentTypeDescription="Create a new document." ma:contentTypeScope="" ma:versionID="e7c009bd71c315f1d66205a20472536a">
  <xsd:schema xmlns:xsd="http://www.w3.org/2001/XMLSchema" xmlns:xs="http://www.w3.org/2001/XMLSchema" xmlns:p="http://schemas.microsoft.com/office/2006/metadata/properties" xmlns:ns3="e1d0f0c4-f02c-4ced-a89d-745106035f0f" xmlns:ns4="f1f1b48c-3e3b-487c-85a9-d047b528a77b" targetNamespace="http://schemas.microsoft.com/office/2006/metadata/properties" ma:root="true" ma:fieldsID="b08c6d73112259712ca76949da3d1591" ns3:_="" ns4:_="">
    <xsd:import namespace="e1d0f0c4-f02c-4ced-a89d-745106035f0f"/>
    <xsd:import namespace="f1f1b48c-3e3b-487c-85a9-d047b528a7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d0f0c4-f02c-4ced-a89d-745106035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9" nillable="true" ma:displayName="Math Settings" ma:internalName="Math_Settings">
      <xsd:simpleType>
        <xsd:restriction base="dms:Text"/>
      </xsd:simpleType>
    </xsd:element>
    <xsd:element name="DefaultSectionNames" ma:index="2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Teams_Channel_Section_Location" ma:index="33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1b48c-3e3b-487c-85a9-d047b528a77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e1d0f0c4-f02c-4ced-a89d-745106035f0f" xsi:nil="true"/>
    <Has_Teacher_Only_SectionGroup xmlns="e1d0f0c4-f02c-4ced-a89d-745106035f0f" xsi:nil="true"/>
    <NotebookType xmlns="e1d0f0c4-f02c-4ced-a89d-745106035f0f" xsi:nil="true"/>
    <AppVersion xmlns="e1d0f0c4-f02c-4ced-a89d-745106035f0f" xsi:nil="true"/>
    <DefaultSectionNames xmlns="e1d0f0c4-f02c-4ced-a89d-745106035f0f" xsi:nil="true"/>
    <Teams_Channel_Section_Location xmlns="e1d0f0c4-f02c-4ced-a89d-745106035f0f" xsi:nil="true"/>
    <Owner xmlns="e1d0f0c4-f02c-4ced-a89d-745106035f0f">
      <UserInfo>
        <DisplayName/>
        <AccountId xsi:nil="true"/>
        <AccountType/>
      </UserInfo>
    </Owner>
    <TeamsChannelId xmlns="e1d0f0c4-f02c-4ced-a89d-745106035f0f" xsi:nil="true"/>
    <Is_Collaboration_Space_Locked xmlns="e1d0f0c4-f02c-4ced-a89d-745106035f0f" xsi:nil="true"/>
    <LMS_Mappings xmlns="e1d0f0c4-f02c-4ced-a89d-745106035f0f" xsi:nil="true"/>
    <IsNotebookLocked xmlns="e1d0f0c4-f02c-4ced-a89d-745106035f0f" xsi:nil="true"/>
    <Self_Registration_Enabled xmlns="e1d0f0c4-f02c-4ced-a89d-745106035f0f" xsi:nil="true"/>
    <FolderType xmlns="e1d0f0c4-f02c-4ced-a89d-745106035f0f" xsi:nil="true"/>
    <CultureName xmlns="e1d0f0c4-f02c-4ced-a89d-745106035f0f" xsi:nil="true"/>
    <Students xmlns="e1d0f0c4-f02c-4ced-a89d-745106035f0f">
      <UserInfo>
        <DisplayName/>
        <AccountId xsi:nil="true"/>
        <AccountType/>
      </UserInfo>
    </Students>
    <Invited_Students xmlns="e1d0f0c4-f02c-4ced-a89d-745106035f0f" xsi:nil="true"/>
    <Math_Settings xmlns="e1d0f0c4-f02c-4ced-a89d-745106035f0f" xsi:nil="true"/>
    <Teachers xmlns="e1d0f0c4-f02c-4ced-a89d-745106035f0f">
      <UserInfo>
        <DisplayName/>
        <AccountId xsi:nil="true"/>
        <AccountType/>
      </UserInfo>
    </Teachers>
    <Student_Groups xmlns="e1d0f0c4-f02c-4ced-a89d-745106035f0f">
      <UserInfo>
        <DisplayName/>
        <AccountId xsi:nil="true"/>
        <AccountType/>
      </UserInfo>
    </Student_Groups>
    <Distribution_Groups xmlns="e1d0f0c4-f02c-4ced-a89d-745106035f0f" xsi:nil="true"/>
    <Invited_Teachers xmlns="e1d0f0c4-f02c-4ced-a89d-745106035f0f" xsi:nil="true"/>
  </documentManagement>
</p:properties>
</file>

<file path=customXml/itemProps1.xml><?xml version="1.0" encoding="utf-8"?>
<ds:datastoreItem xmlns:ds="http://schemas.openxmlformats.org/officeDocument/2006/customXml" ds:itemID="{5128A597-6AE2-411A-9FBB-09E694AAF9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d0f0c4-f02c-4ced-a89d-745106035f0f"/>
    <ds:schemaRef ds:uri="f1f1b48c-3e3b-487c-85a9-d047b528a7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88E60-F31B-4BB3-BFE4-EB035E271DB8}">
  <ds:schemaRefs>
    <ds:schemaRef ds:uri="http://www.w3.org/XML/1998/namespace"/>
    <ds:schemaRef ds:uri="http://purl.org/dc/elements/1.1/"/>
    <ds:schemaRef ds:uri="f1f1b48c-3e3b-487c-85a9-d047b528a77b"/>
    <ds:schemaRef ds:uri="e1d0f0c4-f02c-4ced-a89d-745106035f0f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16260</TotalTime>
  <Words>276</Words>
  <Application>Microsoft Office PowerPoint</Application>
  <PresentationFormat>Custom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MaisonNeue</vt:lpstr>
      <vt:lpstr>Continental North America 16x9</vt:lpstr>
      <vt:lpstr>RENTAl CAR revenue Analysis</vt:lpstr>
      <vt:lpstr>BACKGROUND</vt:lpstr>
      <vt:lpstr>Goals</vt:lpstr>
      <vt:lpstr>The data</vt:lpstr>
      <vt:lpstr>The process</vt:lpstr>
      <vt:lpstr>Key fidings</vt:lpstr>
      <vt:lpstr>Key findings</vt:lpstr>
      <vt:lpstr>Recommandations</vt:lpstr>
      <vt:lpstr>CALL TO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CAR revenue Analysis</dc:title>
  <dc:creator>Matamba, Elie (DCPS-Contractor)</dc:creator>
  <cp:lastModifiedBy>Matamba, Elie (DCPS-Contractor)</cp:lastModifiedBy>
  <cp:revision>2</cp:revision>
  <dcterms:created xsi:type="dcterms:W3CDTF">2022-12-22T18:03:29Z</dcterms:created>
  <dcterms:modified xsi:type="dcterms:W3CDTF">2023-06-02T02:48:21Z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0x010100CA0CA1A1D15CFC43BF49CF0004A98B51</vt:lpwstr>
  </property>
</Properties>
</file>