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6" r:id="rId1"/>
  </p:sldMasterIdLst>
  <p:sldIdLst>
    <p:sldId id="256" r:id="rId2"/>
    <p:sldId id="267" r:id="rId3"/>
    <p:sldId id="261" r:id="rId4"/>
    <p:sldId id="282" r:id="rId5"/>
    <p:sldId id="284" r:id="rId6"/>
    <p:sldId id="283" r:id="rId7"/>
    <p:sldId id="266" r:id="rId8"/>
    <p:sldId id="272" r:id="rId9"/>
    <p:sldId id="274" r:id="rId10"/>
    <p:sldId id="279" r:id="rId11"/>
    <p:sldId id="268" r:id="rId12"/>
    <p:sldId id="275" r:id="rId13"/>
    <p:sldId id="276" r:id="rId14"/>
    <p:sldId id="278" r:id="rId15"/>
    <p:sldId id="277" r:id="rId16"/>
    <p:sldId id="280" r:id="rId17"/>
    <p:sldId id="271" r:id="rId18"/>
    <p:sldId id="269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026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311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522258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9291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774332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155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5/3/2022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6583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903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034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936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5/3/2022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742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873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445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672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5/3/2022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052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5/3/2022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952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6450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  <p:sldLayoutId id="2147483748" r:id="rId12"/>
    <p:sldLayoutId id="2147483749" r:id="rId13"/>
    <p:sldLayoutId id="2147483750" r:id="rId14"/>
    <p:sldLayoutId id="2147483751" r:id="rId15"/>
    <p:sldLayoutId id="214748375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OncoscanR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07067" y="4066875"/>
            <a:ext cx="7766936" cy="1096899"/>
          </a:xfrm>
        </p:spPr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32432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27" y="3298256"/>
            <a:ext cx="11397915" cy="3419375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355" y="481263"/>
            <a:ext cx="8596668" cy="1320800"/>
          </a:xfrm>
        </p:spPr>
        <p:txBody>
          <a:bodyPr/>
          <a:lstStyle/>
          <a:p>
            <a:r>
              <a:rPr lang="fr-FR" dirty="0" smtClean="0"/>
              <a:t>Calcul des altérations par bras</a:t>
            </a:r>
            <a:endParaRPr lang="fr-FR" dirty="0"/>
          </a:p>
        </p:txBody>
      </p:sp>
      <p:sp>
        <p:nvSpPr>
          <p:cNvPr id="11" name="Espace réservé du contenu 4"/>
          <p:cNvSpPr>
            <a:spLocks noGrp="1"/>
          </p:cNvSpPr>
          <p:nvPr>
            <p:ph idx="1"/>
          </p:nvPr>
        </p:nvSpPr>
        <p:spPr>
          <a:xfrm>
            <a:off x="677334" y="1540043"/>
            <a:ext cx="10512034" cy="4501320"/>
          </a:xfrm>
        </p:spPr>
        <p:txBody>
          <a:bodyPr/>
          <a:lstStyle/>
          <a:p>
            <a:r>
              <a:rPr lang="fr-FR" dirty="0" smtClean="0"/>
              <a:t>Pour chaque bras chromosomique, le pourcentage d’altération est déterminé:</a:t>
            </a:r>
          </a:p>
          <a:p>
            <a:r>
              <a:rPr lang="fr-FR" dirty="0"/>
              <a:t>À 80%, on considère que le bras entier est </a:t>
            </a:r>
            <a:r>
              <a:rPr lang="fr-FR" dirty="0" smtClean="0"/>
              <a:t>altéré.</a:t>
            </a:r>
          </a:p>
          <a:p>
            <a:r>
              <a:rPr lang="fr-FR" dirty="0" smtClean="0"/>
              <a:t>Comment ce calcul est-il fait?</a:t>
            </a:r>
            <a:endParaRPr lang="fr-FR" dirty="0"/>
          </a:p>
          <a:p>
            <a:endParaRPr lang="fr-FR" dirty="0" smtClean="0"/>
          </a:p>
        </p:txBody>
      </p:sp>
      <p:sp>
        <p:nvSpPr>
          <p:cNvPr id="5" name="ZoneTexte 4"/>
          <p:cNvSpPr txBox="1"/>
          <p:nvPr/>
        </p:nvSpPr>
        <p:spPr>
          <a:xfrm rot="16200000">
            <a:off x="-777124" y="4601617"/>
            <a:ext cx="23228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Proportion de la longueur altérée</a:t>
            </a:r>
            <a:endParaRPr lang="fr-FR" sz="1100" dirty="0"/>
          </a:p>
        </p:txBody>
      </p:sp>
    </p:spTree>
    <p:extLst>
      <p:ext uri="{BB962C8B-B14F-4D97-AF65-F5344CB8AC3E}">
        <p14:creationId xmlns:p14="http://schemas.microsoft.com/office/powerpoint/2010/main" val="366447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355" y="481263"/>
            <a:ext cx="8596668" cy="1320800"/>
          </a:xfrm>
        </p:spPr>
        <p:txBody>
          <a:bodyPr/>
          <a:lstStyle/>
          <a:p>
            <a:r>
              <a:rPr lang="fr-FR" dirty="0" smtClean="0"/>
              <a:t>Calcul des altérations par bras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685355" y="1722329"/>
            <a:ext cx="10600266" cy="3880773"/>
          </a:xfrm>
        </p:spPr>
        <p:txBody>
          <a:bodyPr/>
          <a:lstStyle/>
          <a:p>
            <a:r>
              <a:rPr lang="fr-FR" dirty="0" smtClean="0"/>
              <a:t>Exemple: 17q</a:t>
            </a:r>
          </a:p>
          <a:p>
            <a:r>
              <a:rPr lang="fr-FR" dirty="0" smtClean="0"/>
              <a:t>Ce bras est long de 57Mbp. Il présente deux </a:t>
            </a:r>
            <a:r>
              <a:rPr lang="fr-FR" dirty="0"/>
              <a:t>segments en gain, </a:t>
            </a:r>
            <a:r>
              <a:rPr lang="fr-FR" dirty="0" smtClean="0"/>
              <a:t>de 32 et 7 </a:t>
            </a:r>
            <a:r>
              <a:rPr lang="fr-FR" dirty="0" err="1" smtClean="0"/>
              <a:t>Mbp</a:t>
            </a:r>
            <a:r>
              <a:rPr lang="fr-FR" dirty="0" smtClean="0"/>
              <a:t>.</a:t>
            </a:r>
          </a:p>
          <a:p>
            <a:endParaRPr lang="fr-FR" dirty="0" smtClean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2"/>
          <a:srcRect r="52960"/>
          <a:stretch/>
        </p:blipFill>
        <p:spPr>
          <a:xfrm>
            <a:off x="1488908" y="4023972"/>
            <a:ext cx="4286250" cy="1579130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774" y="5605050"/>
            <a:ext cx="3767297" cy="663925"/>
          </a:xfrm>
          <a:prstGeom prst="rect">
            <a:avLst/>
          </a:prstGeom>
        </p:spPr>
      </p:pic>
      <p:cxnSp>
        <p:nvCxnSpPr>
          <p:cNvPr id="7" name="Connecteur droit 6"/>
          <p:cNvCxnSpPr/>
          <p:nvPr/>
        </p:nvCxnSpPr>
        <p:spPr>
          <a:xfrm flipV="1">
            <a:off x="3905250" y="4956116"/>
            <a:ext cx="1204654" cy="774032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Connecteur droit 7"/>
          <p:cNvCxnSpPr/>
          <p:nvPr/>
        </p:nvCxnSpPr>
        <p:spPr>
          <a:xfrm flipH="1" flipV="1">
            <a:off x="1617131" y="4956116"/>
            <a:ext cx="955746" cy="767618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angle à coins arrondis 19"/>
          <p:cNvSpPr/>
          <p:nvPr/>
        </p:nvSpPr>
        <p:spPr>
          <a:xfrm flipV="1">
            <a:off x="4805378" y="4155867"/>
            <a:ext cx="606226" cy="298743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8270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355" y="481263"/>
            <a:ext cx="8596668" cy="1320800"/>
          </a:xfrm>
        </p:spPr>
        <p:txBody>
          <a:bodyPr/>
          <a:lstStyle/>
          <a:p>
            <a:r>
              <a:rPr lang="fr-FR" dirty="0" smtClean="0"/>
              <a:t>Calcul des altérations par bras</a:t>
            </a: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8908" y="4023972"/>
            <a:ext cx="9111916" cy="1579130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774" y="5605050"/>
            <a:ext cx="3767297" cy="663925"/>
          </a:xfrm>
          <a:prstGeom prst="rect">
            <a:avLst/>
          </a:prstGeom>
        </p:spPr>
      </p:pic>
      <p:cxnSp>
        <p:nvCxnSpPr>
          <p:cNvPr id="7" name="Connecteur droit 6"/>
          <p:cNvCxnSpPr/>
          <p:nvPr/>
        </p:nvCxnSpPr>
        <p:spPr>
          <a:xfrm flipV="1">
            <a:off x="3905250" y="4956116"/>
            <a:ext cx="1204654" cy="774032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Connecteur droit 7"/>
          <p:cNvCxnSpPr/>
          <p:nvPr/>
        </p:nvCxnSpPr>
        <p:spPr>
          <a:xfrm flipH="1" flipV="1">
            <a:off x="1617131" y="4956116"/>
            <a:ext cx="955746" cy="767618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ZoneTexte 13"/>
          <p:cNvSpPr txBox="1"/>
          <p:nvPr/>
        </p:nvSpPr>
        <p:spPr>
          <a:xfrm>
            <a:off x="10790321" y="4632951"/>
            <a:ext cx="4953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500" dirty="0"/>
              <a:t>[1]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263038" y="4023972"/>
            <a:ext cx="2095500" cy="15791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 rotWithShape="1">
          <a:blip r:embed="rId2"/>
          <a:srcRect l="53648" t="44553" r="25194" b="6227"/>
          <a:stretch/>
        </p:blipFill>
        <p:spPr>
          <a:xfrm>
            <a:off x="6346858" y="4405913"/>
            <a:ext cx="1927860" cy="777240"/>
          </a:xfrm>
          <a:prstGeom prst="rect">
            <a:avLst/>
          </a:prstGeom>
        </p:spPr>
      </p:pic>
      <p:sp>
        <p:nvSpPr>
          <p:cNvPr id="19" name="Rectangle à coins arrondis 18"/>
          <p:cNvSpPr/>
          <p:nvPr/>
        </p:nvSpPr>
        <p:spPr>
          <a:xfrm flipV="1">
            <a:off x="7231052" y="4758948"/>
            <a:ext cx="327386" cy="273366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à coins arrondis 19"/>
          <p:cNvSpPr/>
          <p:nvPr/>
        </p:nvSpPr>
        <p:spPr>
          <a:xfrm flipV="1">
            <a:off x="4805378" y="4155867"/>
            <a:ext cx="606226" cy="298743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à coins arrondis 20"/>
          <p:cNvSpPr/>
          <p:nvPr/>
        </p:nvSpPr>
        <p:spPr>
          <a:xfrm flipV="1">
            <a:off x="7091632" y="4521775"/>
            <a:ext cx="606226" cy="209849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ZoneTexte 21"/>
          <p:cNvSpPr txBox="1"/>
          <p:nvPr/>
        </p:nvSpPr>
        <p:spPr>
          <a:xfrm>
            <a:off x="6450374" y="3662798"/>
            <a:ext cx="1976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rgbClr val="FFC000"/>
                </a:solidFill>
              </a:rPr>
              <a:t>Longueur des segments en gain</a:t>
            </a:r>
            <a:endParaRPr lang="fr-FR" dirty="0">
              <a:solidFill>
                <a:srgbClr val="FFC000"/>
              </a:solidFill>
            </a:endParaRPr>
          </a:p>
        </p:txBody>
      </p:sp>
      <p:sp>
        <p:nvSpPr>
          <p:cNvPr id="23" name="ZoneTexte 22"/>
          <p:cNvSpPr txBox="1"/>
          <p:nvPr/>
        </p:nvSpPr>
        <p:spPr>
          <a:xfrm>
            <a:off x="6406373" y="5183153"/>
            <a:ext cx="1976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rgbClr val="C00000"/>
                </a:solidFill>
              </a:rPr>
              <a:t>Longueur du chromosome</a:t>
            </a:r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17" name="Espace réservé du contenu 4"/>
          <p:cNvSpPr txBox="1">
            <a:spLocks/>
          </p:cNvSpPr>
          <p:nvPr/>
        </p:nvSpPr>
        <p:spPr>
          <a:xfrm>
            <a:off x="685355" y="1722329"/>
            <a:ext cx="10600266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Exemple: 17q</a:t>
            </a:r>
          </a:p>
          <a:p>
            <a:r>
              <a:rPr lang="fr-FR" dirty="0" smtClean="0"/>
              <a:t>Ce bras est long de 57Mbp. Il présente deux segments en gain, de 32 et 7 </a:t>
            </a:r>
            <a:r>
              <a:rPr lang="fr-FR" dirty="0" err="1" smtClean="0"/>
              <a:t>Mbp</a:t>
            </a:r>
            <a:r>
              <a:rPr lang="fr-FR" dirty="0" smtClean="0"/>
              <a:t>.</a:t>
            </a:r>
          </a:p>
          <a:p>
            <a:r>
              <a:rPr lang="fr-FR" dirty="0" smtClean="0"/>
              <a:t>Les segments représentent </a:t>
            </a:r>
            <a:r>
              <a:rPr lang="fr-FR" dirty="0"/>
              <a:t>68% </a:t>
            </a:r>
            <a:r>
              <a:rPr lang="fr-FR" dirty="0" smtClean="0"/>
              <a:t>de la longueur du chromosome. Ce pourcentage ne dépasse pas le seuil de 80%, donc le gain du bras 17q n’est pas caractérisé.</a:t>
            </a:r>
          </a:p>
          <a:p>
            <a:endParaRPr lang="fr-FR" dirty="0" smtClean="0"/>
          </a:p>
        </p:txBody>
      </p:sp>
      <p:sp>
        <p:nvSpPr>
          <p:cNvPr id="18" name="Rectangle 17"/>
          <p:cNvSpPr/>
          <p:nvPr/>
        </p:nvSpPr>
        <p:spPr>
          <a:xfrm>
            <a:off x="9785434" y="4810768"/>
            <a:ext cx="98600" cy="145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/>
          <p:cNvSpPr txBox="1"/>
          <p:nvPr/>
        </p:nvSpPr>
        <p:spPr>
          <a:xfrm>
            <a:off x="9715901" y="4735452"/>
            <a:ext cx="17383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00" dirty="0" smtClean="0"/>
              <a:t>8</a:t>
            </a:r>
            <a:endParaRPr lang="fr-FR" sz="1300" dirty="0"/>
          </a:p>
        </p:txBody>
      </p:sp>
    </p:spTree>
    <p:extLst>
      <p:ext uri="{BB962C8B-B14F-4D97-AF65-F5344CB8AC3E}">
        <p14:creationId xmlns:p14="http://schemas.microsoft.com/office/powerpoint/2010/main" val="3247010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355" y="481263"/>
            <a:ext cx="8596668" cy="1320800"/>
          </a:xfrm>
        </p:spPr>
        <p:txBody>
          <a:bodyPr/>
          <a:lstStyle/>
          <a:p>
            <a:r>
              <a:rPr lang="fr-FR" dirty="0" smtClean="0"/>
              <a:t>Calcul des altérations par bras</a:t>
            </a:r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98" b="62808"/>
          <a:stretch/>
        </p:blipFill>
        <p:spPr>
          <a:xfrm>
            <a:off x="496688" y="1509561"/>
            <a:ext cx="9393270" cy="2125579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27" y="3635140"/>
            <a:ext cx="11397915" cy="3419375"/>
          </a:xfrm>
          <a:prstGeom prst="rect">
            <a:avLst/>
          </a:prstGeom>
        </p:spPr>
      </p:pic>
      <p:sp>
        <p:nvSpPr>
          <p:cNvPr id="8" name="Accolade ouvrante 7"/>
          <p:cNvSpPr/>
          <p:nvPr/>
        </p:nvSpPr>
        <p:spPr>
          <a:xfrm rot="16200000">
            <a:off x="793820" y="3305562"/>
            <a:ext cx="97723" cy="314652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Accolade ouvrante 11"/>
          <p:cNvSpPr/>
          <p:nvPr/>
        </p:nvSpPr>
        <p:spPr>
          <a:xfrm rot="16200000">
            <a:off x="6077262" y="3234738"/>
            <a:ext cx="206494" cy="361517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Accolade ouvrante 12"/>
          <p:cNvSpPr/>
          <p:nvPr/>
        </p:nvSpPr>
        <p:spPr>
          <a:xfrm rot="5400000">
            <a:off x="6005304" y="3799519"/>
            <a:ext cx="80214" cy="405975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5834402" y="3727893"/>
            <a:ext cx="1116330" cy="2129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6" name="Connecteur droit 15"/>
          <p:cNvCxnSpPr/>
          <p:nvPr/>
        </p:nvCxnSpPr>
        <p:spPr>
          <a:xfrm>
            <a:off x="842681" y="3573780"/>
            <a:ext cx="452719" cy="10591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 flipH="1">
            <a:off x="6045411" y="3573780"/>
            <a:ext cx="135098" cy="3481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/>
          <p:nvPr/>
        </p:nvCxnSpPr>
        <p:spPr>
          <a:xfrm>
            <a:off x="9028039" y="3379779"/>
            <a:ext cx="1050586" cy="6227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Accolade ouvrante 18"/>
          <p:cNvSpPr/>
          <p:nvPr/>
        </p:nvSpPr>
        <p:spPr>
          <a:xfrm rot="16200000">
            <a:off x="8991715" y="3239313"/>
            <a:ext cx="72649" cy="135098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Accolade ouvrante 19"/>
          <p:cNvSpPr/>
          <p:nvPr/>
        </p:nvSpPr>
        <p:spPr>
          <a:xfrm rot="16200000">
            <a:off x="8214016" y="3202988"/>
            <a:ext cx="72649" cy="135098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1" name="Connecteur droit 20"/>
          <p:cNvCxnSpPr/>
          <p:nvPr/>
        </p:nvCxnSpPr>
        <p:spPr>
          <a:xfrm>
            <a:off x="8250340" y="3360101"/>
            <a:ext cx="223987" cy="6424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Accolade ouvrante 21"/>
          <p:cNvSpPr/>
          <p:nvPr/>
        </p:nvSpPr>
        <p:spPr>
          <a:xfrm rot="16200000">
            <a:off x="7549026" y="3306375"/>
            <a:ext cx="76440" cy="223245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3" name="Connecteur droit 22"/>
          <p:cNvCxnSpPr/>
          <p:nvPr/>
        </p:nvCxnSpPr>
        <p:spPr>
          <a:xfrm flipH="1">
            <a:off x="7322571" y="3497621"/>
            <a:ext cx="262064" cy="54499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Accolade ouvrante 24"/>
          <p:cNvSpPr/>
          <p:nvPr/>
        </p:nvSpPr>
        <p:spPr>
          <a:xfrm rot="16200000">
            <a:off x="7243211" y="3233459"/>
            <a:ext cx="76440" cy="223245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6" name="Connecteur droit 25"/>
          <p:cNvCxnSpPr/>
          <p:nvPr/>
        </p:nvCxnSpPr>
        <p:spPr>
          <a:xfrm flipH="1">
            <a:off x="7094493" y="3439083"/>
            <a:ext cx="194544" cy="6642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Accolade ouvrante 26"/>
          <p:cNvSpPr/>
          <p:nvPr/>
        </p:nvSpPr>
        <p:spPr>
          <a:xfrm rot="16200000">
            <a:off x="6917830" y="2955426"/>
            <a:ext cx="102086" cy="259525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8" name="Connecteur droit 27"/>
          <p:cNvCxnSpPr/>
          <p:nvPr/>
        </p:nvCxnSpPr>
        <p:spPr>
          <a:xfrm flipH="1">
            <a:off x="6858000" y="3189793"/>
            <a:ext cx="116538" cy="26547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Accolade ouvrante 29"/>
          <p:cNvSpPr/>
          <p:nvPr/>
        </p:nvSpPr>
        <p:spPr>
          <a:xfrm rot="16200000">
            <a:off x="5096869" y="3279071"/>
            <a:ext cx="90645" cy="90326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1" name="Connecteur droit 30"/>
          <p:cNvCxnSpPr/>
          <p:nvPr/>
        </p:nvCxnSpPr>
        <p:spPr>
          <a:xfrm flipH="1">
            <a:off x="4770120" y="3408342"/>
            <a:ext cx="372072" cy="25733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5805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355" y="481263"/>
            <a:ext cx="8596668" cy="1320800"/>
          </a:xfrm>
        </p:spPr>
        <p:txBody>
          <a:bodyPr/>
          <a:lstStyle/>
          <a:p>
            <a:r>
              <a:rPr lang="fr-FR" dirty="0" smtClean="0"/>
              <a:t>Calcul des altérations par bras</a:t>
            </a:r>
            <a:endParaRPr lang="fr-FR" dirty="0"/>
          </a:p>
        </p:txBody>
      </p:sp>
      <p:sp>
        <p:nvSpPr>
          <p:cNvPr id="11" name="Espace réservé du contenu 4"/>
          <p:cNvSpPr>
            <a:spLocks noGrp="1"/>
          </p:cNvSpPr>
          <p:nvPr>
            <p:ph idx="1"/>
          </p:nvPr>
        </p:nvSpPr>
        <p:spPr>
          <a:xfrm>
            <a:off x="685355" y="1219201"/>
            <a:ext cx="10512034" cy="4501320"/>
          </a:xfrm>
        </p:spPr>
        <p:txBody>
          <a:bodyPr/>
          <a:lstStyle/>
          <a:p>
            <a:r>
              <a:rPr lang="fr-FR" dirty="0" smtClean="0"/>
              <a:t>Par exemple, pour les échantillons 5,6 et 8, seules des pertes sont caractérisées.</a:t>
            </a:r>
          </a:p>
          <a:p>
            <a:endParaRPr lang="fr-FR" dirty="0"/>
          </a:p>
          <a:p>
            <a:endParaRPr lang="fr-FR" dirty="0" smtClean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7084" y="2860843"/>
            <a:ext cx="4018676" cy="3492000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32" y="2860843"/>
            <a:ext cx="4018676" cy="349200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8408" y="2860843"/>
            <a:ext cx="4018676" cy="349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855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355" y="481263"/>
            <a:ext cx="8596668" cy="1320800"/>
          </a:xfrm>
        </p:spPr>
        <p:txBody>
          <a:bodyPr/>
          <a:lstStyle/>
          <a:p>
            <a:r>
              <a:rPr lang="fr-FR" dirty="0" smtClean="0"/>
              <a:t>Limitations</a:t>
            </a:r>
            <a:endParaRPr lang="fr-FR" dirty="0"/>
          </a:p>
        </p:txBody>
      </p:sp>
      <p:sp>
        <p:nvSpPr>
          <p:cNvPr id="11" name="Espace réservé du contenu 4"/>
          <p:cNvSpPr>
            <a:spLocks noGrp="1"/>
          </p:cNvSpPr>
          <p:nvPr>
            <p:ph idx="1"/>
          </p:nvPr>
        </p:nvSpPr>
        <p:spPr>
          <a:xfrm>
            <a:off x="677334" y="1540043"/>
            <a:ext cx="6611753" cy="4501320"/>
          </a:xfrm>
        </p:spPr>
        <p:txBody>
          <a:bodyPr/>
          <a:lstStyle/>
          <a:p>
            <a:r>
              <a:rPr lang="fr-FR" dirty="0" smtClean="0"/>
              <a:t>Dans </a:t>
            </a:r>
            <a:r>
              <a:rPr lang="fr-FR" dirty="0" err="1" smtClean="0"/>
              <a:t>ChAS</a:t>
            </a:r>
            <a:r>
              <a:rPr lang="fr-FR" dirty="0" smtClean="0"/>
              <a:t>, certains échantillons n’ont qu’un segment. Utiliser les </a:t>
            </a:r>
            <a:r>
              <a:rPr lang="fr-FR" dirty="0" err="1" smtClean="0"/>
              <a:t>donneés</a:t>
            </a:r>
            <a:r>
              <a:rPr lang="fr-FR" dirty="0" smtClean="0"/>
              <a:t> segmentées d’un autre package à la place pourrait être intéressant.</a:t>
            </a:r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9087" y="373380"/>
            <a:ext cx="4426370" cy="3846263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89" b="62666"/>
          <a:stretch/>
        </p:blipFill>
        <p:spPr>
          <a:xfrm>
            <a:off x="461303" y="4455268"/>
            <a:ext cx="11254154" cy="2156460"/>
          </a:xfrm>
          <a:prstGeom prst="rect">
            <a:avLst/>
          </a:prstGeom>
        </p:spPr>
      </p:pic>
      <p:sp>
        <p:nvSpPr>
          <p:cNvPr id="8" name="Ellipse 7"/>
          <p:cNvSpPr/>
          <p:nvPr/>
        </p:nvSpPr>
        <p:spPr>
          <a:xfrm>
            <a:off x="8100060" y="5448300"/>
            <a:ext cx="952500" cy="9525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6788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8315"/>
            <a:ext cx="8596668" cy="1320800"/>
          </a:xfrm>
        </p:spPr>
        <p:txBody>
          <a:bodyPr/>
          <a:lstStyle/>
          <a:p>
            <a:r>
              <a:rPr lang="fr-FR" dirty="0" smtClean="0"/>
              <a:t>Limitations</a:t>
            </a:r>
            <a:endParaRPr lang="fr-FR" dirty="0"/>
          </a:p>
        </p:txBody>
      </p:sp>
      <p:sp>
        <p:nvSpPr>
          <p:cNvPr id="11" name="Espace réservé du contenu 4"/>
          <p:cNvSpPr>
            <a:spLocks noGrp="1"/>
          </p:cNvSpPr>
          <p:nvPr>
            <p:ph idx="1"/>
          </p:nvPr>
        </p:nvSpPr>
        <p:spPr>
          <a:xfrm>
            <a:off x="180029" y="737938"/>
            <a:ext cx="11763318" cy="4501320"/>
          </a:xfrm>
        </p:spPr>
        <p:txBody>
          <a:bodyPr/>
          <a:lstStyle/>
          <a:p>
            <a:r>
              <a:rPr lang="fr-FR" dirty="0" smtClean="0"/>
              <a:t>Certains segments ne sont pas exportés par </a:t>
            </a:r>
            <a:r>
              <a:rPr lang="fr-FR" dirty="0" err="1" smtClean="0"/>
              <a:t>ChAS</a:t>
            </a:r>
            <a:r>
              <a:rPr lang="fr-FR" dirty="0" smtClean="0"/>
              <a:t> et nécessitent une annotation manuelle</a:t>
            </a:r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89" b="62666"/>
          <a:stretch/>
        </p:blipFill>
        <p:spPr>
          <a:xfrm>
            <a:off x="389114" y="4415163"/>
            <a:ext cx="11254154" cy="2156460"/>
          </a:xfrm>
          <a:prstGeom prst="rect">
            <a:avLst/>
          </a:prstGeom>
        </p:spPr>
      </p:pic>
      <p:sp>
        <p:nvSpPr>
          <p:cNvPr id="8" name="Ellipse 7"/>
          <p:cNvSpPr/>
          <p:nvPr/>
        </p:nvSpPr>
        <p:spPr>
          <a:xfrm>
            <a:off x="8027871" y="5408195"/>
            <a:ext cx="952500" cy="9525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368" y="1665838"/>
            <a:ext cx="9282023" cy="2645519"/>
          </a:xfrm>
          <a:prstGeom prst="rect">
            <a:avLst/>
          </a:prstGeom>
        </p:spPr>
      </p:pic>
      <p:sp>
        <p:nvSpPr>
          <p:cNvPr id="9" name="Ellipse 8"/>
          <p:cNvSpPr/>
          <p:nvPr/>
        </p:nvSpPr>
        <p:spPr>
          <a:xfrm>
            <a:off x="10482314" y="5619123"/>
            <a:ext cx="952500" cy="952500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10828515" y="4867380"/>
            <a:ext cx="6062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 smtClean="0">
                <a:solidFill>
                  <a:srgbClr val="0070C0"/>
                </a:solidFill>
              </a:rPr>
              <a:t>?</a:t>
            </a:r>
            <a:endParaRPr lang="fr-FR" sz="4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7941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355" y="481263"/>
            <a:ext cx="8596668" cy="1320800"/>
          </a:xfrm>
        </p:spPr>
        <p:txBody>
          <a:bodyPr/>
          <a:lstStyle/>
          <a:p>
            <a:r>
              <a:rPr lang="fr-FR" dirty="0" smtClean="0"/>
              <a:t>Calcul de scores</a:t>
            </a:r>
            <a:endParaRPr lang="fr-FR" dirty="0"/>
          </a:p>
        </p:txBody>
      </p:sp>
      <p:sp>
        <p:nvSpPr>
          <p:cNvPr id="17" name="Espace réservé du contenu 4"/>
          <p:cNvSpPr>
            <a:spLocks noGrp="1"/>
          </p:cNvSpPr>
          <p:nvPr>
            <p:ph idx="1"/>
          </p:nvPr>
        </p:nvSpPr>
        <p:spPr>
          <a:xfrm>
            <a:off x="677334" y="2160589"/>
            <a:ext cx="10600266" cy="3880773"/>
          </a:xfrm>
        </p:spPr>
        <p:txBody>
          <a:bodyPr/>
          <a:lstStyle/>
          <a:p>
            <a:r>
              <a:rPr lang="fr-FR" dirty="0" smtClean="0"/>
              <a:t>Copy </a:t>
            </a:r>
            <a:r>
              <a:rPr lang="fr-FR" dirty="0" err="1" smtClean="0"/>
              <a:t>number</a:t>
            </a:r>
            <a:r>
              <a:rPr lang="fr-FR" dirty="0" smtClean="0"/>
              <a:t> moyen</a:t>
            </a:r>
          </a:p>
          <a:p>
            <a:r>
              <a:rPr lang="fr-FR" dirty="0" smtClean="0"/>
              <a:t>WGD: Combien de fois le génome a été dupliqué</a:t>
            </a:r>
          </a:p>
          <a:p>
            <a:r>
              <a:rPr lang="fr-FR" dirty="0" smtClean="0"/>
              <a:t>Score LOH: Nombre de segments </a:t>
            </a:r>
            <a:r>
              <a:rPr lang="fr-FR" dirty="0"/>
              <a:t>LOH </a:t>
            </a:r>
            <a:r>
              <a:rPr lang="fr-FR" dirty="0" smtClean="0"/>
              <a:t>&gt;15Mbp, en excluant les chromosomes à 100% de LOH. Ce score est lié à la mutation des gènes BRCA</a:t>
            </a:r>
            <a:r>
              <a:rPr lang="fr-FR" dirty="0" smtClean="0"/>
              <a:t>. (2)</a:t>
            </a:r>
            <a:endParaRPr lang="fr-FR" dirty="0" smtClean="0"/>
          </a:p>
          <a:p>
            <a:r>
              <a:rPr lang="fr-FR" dirty="0" smtClean="0"/>
              <a:t>Score LST: nombre de LST (Large-</a:t>
            </a:r>
            <a:r>
              <a:rPr lang="fr-FR" dirty="0" err="1" smtClean="0"/>
              <a:t>scale</a:t>
            </a:r>
            <a:r>
              <a:rPr lang="fr-FR" dirty="0" smtClean="0"/>
              <a:t> State Transition). Un LST est un </a:t>
            </a:r>
            <a:r>
              <a:rPr lang="fr-FR" dirty="0" err="1" smtClean="0"/>
              <a:t>breakpoint</a:t>
            </a:r>
            <a:r>
              <a:rPr lang="fr-FR" dirty="0" smtClean="0"/>
              <a:t> entre deux régions de plus de 10 </a:t>
            </a:r>
            <a:r>
              <a:rPr lang="fr-FR" dirty="0" err="1" smtClean="0"/>
              <a:t>Mbp</a:t>
            </a:r>
            <a:r>
              <a:rPr lang="fr-FR" dirty="0" smtClean="0"/>
              <a:t> chacune. Ce score est </a:t>
            </a:r>
            <a:r>
              <a:rPr lang="fr-FR" dirty="0"/>
              <a:t>lié à la mutation des gènes BRCA</a:t>
            </a:r>
            <a:r>
              <a:rPr lang="fr-FR" dirty="0" smtClean="0"/>
              <a:t>. (3)</a:t>
            </a:r>
            <a:endParaRPr lang="fr-FR" dirty="0" smtClean="0"/>
          </a:p>
          <a:p>
            <a:r>
              <a:rPr lang="fr-FR" dirty="0" smtClean="0"/>
              <a:t>Score td: nombre de segments TD (Tandem Duplication) entre 1 et 10 Mb. Une TD est la duplication d’un exon au sein d’un gène</a:t>
            </a:r>
            <a:r>
              <a:rPr lang="fr-FR" dirty="0"/>
              <a:t>. Ce score est lié à la mutation </a:t>
            </a:r>
            <a:r>
              <a:rPr lang="fr-FR" dirty="0" smtClean="0"/>
              <a:t>du gène CDK12 (HRD</a:t>
            </a:r>
            <a:r>
              <a:rPr lang="fr-FR" dirty="0" smtClean="0"/>
              <a:t>) (4)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35545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355" y="481263"/>
            <a:ext cx="8596668" cy="1320800"/>
          </a:xfrm>
        </p:spPr>
        <p:txBody>
          <a:bodyPr/>
          <a:lstStyle/>
          <a:p>
            <a:r>
              <a:rPr lang="fr-FR" dirty="0" smtClean="0"/>
              <a:t>Bibliographie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677334" y="1171075"/>
            <a:ext cx="10600266" cy="4870288"/>
          </a:xfrm>
        </p:spPr>
        <p:txBody>
          <a:bodyPr>
            <a:normAutofit fontScale="92500" lnSpcReduction="10000"/>
          </a:bodyPr>
          <a:lstStyle/>
          <a:p>
            <a:r>
              <a:rPr lang="fr-FR" dirty="0" smtClean="0"/>
              <a:t>1. </a:t>
            </a:r>
            <a:r>
              <a:rPr lang="fr-FR" dirty="0" err="1" smtClean="0"/>
              <a:t>Christinat</a:t>
            </a:r>
            <a:r>
              <a:rPr lang="fr-FR" dirty="0" smtClean="0"/>
              <a:t> </a:t>
            </a:r>
            <a:r>
              <a:rPr lang="fr-FR" dirty="0"/>
              <a:t>Y, </a:t>
            </a:r>
            <a:r>
              <a:rPr lang="fr-FR" dirty="0" err="1"/>
              <a:t>Chaskar</a:t>
            </a:r>
            <a:r>
              <a:rPr lang="fr-FR" dirty="0"/>
              <a:t> P, Clément S, Ho L, Charrier M, McKee T, </a:t>
            </a:r>
            <a:r>
              <a:rPr lang="fr-FR" dirty="0" err="1"/>
              <a:t>Tsantoulis</a:t>
            </a:r>
            <a:r>
              <a:rPr lang="fr-FR" dirty="0"/>
              <a:t> P. </a:t>
            </a:r>
            <a:r>
              <a:rPr lang="fr-FR" dirty="0" err="1"/>
              <a:t>Automated</a:t>
            </a:r>
            <a:r>
              <a:rPr lang="fr-FR" dirty="0"/>
              <a:t> </a:t>
            </a:r>
            <a:r>
              <a:rPr lang="fr-FR" dirty="0" err="1"/>
              <a:t>Detection</a:t>
            </a:r>
            <a:r>
              <a:rPr lang="fr-FR" dirty="0"/>
              <a:t> of Arm-</a:t>
            </a:r>
            <a:r>
              <a:rPr lang="fr-FR" dirty="0" err="1"/>
              <a:t>Level</a:t>
            </a:r>
            <a:r>
              <a:rPr lang="fr-FR" dirty="0"/>
              <a:t> </a:t>
            </a:r>
            <a:r>
              <a:rPr lang="fr-FR" dirty="0" err="1"/>
              <a:t>Alterations</a:t>
            </a:r>
            <a:r>
              <a:rPr lang="fr-FR" dirty="0"/>
              <a:t> for </a:t>
            </a:r>
            <a:r>
              <a:rPr lang="fr-FR" dirty="0" err="1"/>
              <a:t>Individual</a:t>
            </a:r>
            <a:r>
              <a:rPr lang="fr-FR" dirty="0"/>
              <a:t> Cancer Patients in the </a:t>
            </a:r>
            <a:r>
              <a:rPr lang="fr-FR" dirty="0" err="1"/>
              <a:t>Clinical</a:t>
            </a:r>
            <a:r>
              <a:rPr lang="fr-FR" dirty="0"/>
              <a:t> Setting. J Mol </a:t>
            </a:r>
            <a:r>
              <a:rPr lang="fr-FR" dirty="0" err="1"/>
              <a:t>Diagn</a:t>
            </a:r>
            <a:r>
              <a:rPr lang="fr-FR" dirty="0"/>
              <a:t>. 2021 Dec;23(12):1722-1731. </a:t>
            </a:r>
            <a:r>
              <a:rPr lang="fr-FR" dirty="0" err="1"/>
              <a:t>doi</a:t>
            </a:r>
            <a:r>
              <a:rPr lang="fr-FR" dirty="0"/>
              <a:t>: 10.1016/j.jmoldx.2021.08.003. </a:t>
            </a:r>
            <a:r>
              <a:rPr lang="fr-FR" dirty="0" err="1"/>
              <a:t>Epub</a:t>
            </a:r>
            <a:r>
              <a:rPr lang="fr-FR" dirty="0"/>
              <a:t> 2021 </a:t>
            </a:r>
            <a:r>
              <a:rPr lang="fr-FR" dirty="0" err="1"/>
              <a:t>Aug</a:t>
            </a:r>
            <a:r>
              <a:rPr lang="fr-FR" dirty="0"/>
              <a:t> 25. PMID: 34454110</a:t>
            </a:r>
            <a:r>
              <a:rPr lang="fr-FR" dirty="0" smtClean="0"/>
              <a:t>.</a:t>
            </a:r>
          </a:p>
          <a:p>
            <a:r>
              <a:rPr lang="fr-FR" dirty="0" smtClean="0"/>
              <a:t>2</a:t>
            </a:r>
            <a:r>
              <a:rPr lang="fr-FR" dirty="0"/>
              <a:t>. </a:t>
            </a:r>
            <a:r>
              <a:rPr lang="fr-FR" dirty="0" err="1"/>
              <a:t>Abkevich</a:t>
            </a:r>
            <a:r>
              <a:rPr lang="fr-FR" dirty="0"/>
              <a:t> V, </a:t>
            </a:r>
            <a:r>
              <a:rPr lang="fr-FR" dirty="0" err="1"/>
              <a:t>Timms</a:t>
            </a:r>
            <a:r>
              <a:rPr lang="fr-FR" dirty="0"/>
              <a:t> KM, Hennessy BT, Potter J, Carey MS, Meyer LA, Smith-</a:t>
            </a:r>
            <a:r>
              <a:rPr lang="fr-FR" dirty="0" err="1"/>
              <a:t>McCune</a:t>
            </a:r>
            <a:r>
              <a:rPr lang="fr-FR" dirty="0"/>
              <a:t> K, </a:t>
            </a:r>
            <a:r>
              <a:rPr lang="fr-FR" dirty="0" err="1"/>
              <a:t>Broaddus</a:t>
            </a:r>
            <a:r>
              <a:rPr lang="fr-FR" dirty="0"/>
              <a:t> R, Lu KH, Chen J, </a:t>
            </a:r>
            <a:r>
              <a:rPr lang="fr-FR" dirty="0" err="1"/>
              <a:t>Tran</a:t>
            </a:r>
            <a:r>
              <a:rPr lang="fr-FR" dirty="0"/>
              <a:t> TV, Williams D, </a:t>
            </a:r>
            <a:r>
              <a:rPr lang="fr-FR" dirty="0" err="1"/>
              <a:t>Iliev</a:t>
            </a:r>
            <a:r>
              <a:rPr lang="fr-FR" dirty="0"/>
              <a:t> D, </a:t>
            </a:r>
            <a:r>
              <a:rPr lang="fr-FR" dirty="0" err="1"/>
              <a:t>Jammulapati</a:t>
            </a:r>
            <a:r>
              <a:rPr lang="fr-FR" dirty="0"/>
              <a:t> S, </a:t>
            </a:r>
            <a:r>
              <a:rPr lang="fr-FR" dirty="0" err="1"/>
              <a:t>FitzGerald</a:t>
            </a:r>
            <a:r>
              <a:rPr lang="fr-FR" dirty="0"/>
              <a:t> LM, </a:t>
            </a:r>
            <a:r>
              <a:rPr lang="fr-FR" dirty="0" err="1"/>
              <a:t>Krivak</a:t>
            </a:r>
            <a:r>
              <a:rPr lang="fr-FR" dirty="0"/>
              <a:t> T, </a:t>
            </a:r>
            <a:r>
              <a:rPr lang="fr-FR" dirty="0" err="1"/>
              <a:t>DeLoia</a:t>
            </a:r>
            <a:r>
              <a:rPr lang="fr-FR" dirty="0"/>
              <a:t> JA, </a:t>
            </a:r>
            <a:r>
              <a:rPr lang="fr-FR" dirty="0" err="1"/>
              <a:t>Gutin</a:t>
            </a:r>
            <a:r>
              <a:rPr lang="fr-FR" dirty="0"/>
              <a:t> A, Mills GB, </a:t>
            </a:r>
            <a:r>
              <a:rPr lang="fr-FR" dirty="0" err="1"/>
              <a:t>Lanchbury</a:t>
            </a:r>
            <a:r>
              <a:rPr lang="fr-FR" dirty="0"/>
              <a:t> JS. Patterns of </a:t>
            </a:r>
            <a:r>
              <a:rPr lang="fr-FR" dirty="0" err="1"/>
              <a:t>genomic</a:t>
            </a:r>
            <a:r>
              <a:rPr lang="fr-FR" dirty="0"/>
              <a:t> </a:t>
            </a:r>
            <a:r>
              <a:rPr lang="fr-FR" dirty="0" err="1"/>
              <a:t>loss</a:t>
            </a:r>
            <a:r>
              <a:rPr lang="fr-FR" dirty="0"/>
              <a:t> of </a:t>
            </a:r>
            <a:r>
              <a:rPr lang="fr-FR" dirty="0" err="1"/>
              <a:t>heterozygosity</a:t>
            </a:r>
            <a:r>
              <a:rPr lang="fr-FR" dirty="0"/>
              <a:t> </a:t>
            </a:r>
            <a:r>
              <a:rPr lang="fr-FR" dirty="0" err="1"/>
              <a:t>predict</a:t>
            </a:r>
            <a:r>
              <a:rPr lang="fr-FR" dirty="0"/>
              <a:t> </a:t>
            </a:r>
            <a:r>
              <a:rPr lang="fr-FR" dirty="0" err="1"/>
              <a:t>homologous</a:t>
            </a:r>
            <a:r>
              <a:rPr lang="fr-FR" dirty="0"/>
              <a:t> </a:t>
            </a:r>
            <a:r>
              <a:rPr lang="fr-FR" dirty="0" err="1"/>
              <a:t>recombination</a:t>
            </a:r>
            <a:r>
              <a:rPr lang="fr-FR" dirty="0"/>
              <a:t> </a:t>
            </a:r>
            <a:r>
              <a:rPr lang="fr-FR" dirty="0" err="1"/>
              <a:t>repair</a:t>
            </a:r>
            <a:r>
              <a:rPr lang="fr-FR" dirty="0"/>
              <a:t> </a:t>
            </a:r>
            <a:r>
              <a:rPr lang="fr-FR" dirty="0" err="1"/>
              <a:t>defects</a:t>
            </a:r>
            <a:r>
              <a:rPr lang="fr-FR" dirty="0"/>
              <a:t> in </a:t>
            </a:r>
            <a:r>
              <a:rPr lang="fr-FR" dirty="0" err="1"/>
              <a:t>epithelial</a:t>
            </a:r>
            <a:r>
              <a:rPr lang="fr-FR" dirty="0"/>
              <a:t> </a:t>
            </a:r>
            <a:r>
              <a:rPr lang="fr-FR" dirty="0" err="1"/>
              <a:t>ovarian</a:t>
            </a:r>
            <a:r>
              <a:rPr lang="fr-FR" dirty="0"/>
              <a:t> cancer. Br J Cancer. 2012 </a:t>
            </a:r>
            <a:r>
              <a:rPr lang="fr-FR" dirty="0" err="1"/>
              <a:t>Nov</a:t>
            </a:r>
            <a:r>
              <a:rPr lang="fr-FR" dirty="0"/>
              <a:t> 6;107(10):1776-82. </a:t>
            </a:r>
            <a:r>
              <a:rPr lang="fr-FR" dirty="0" err="1"/>
              <a:t>doi</a:t>
            </a:r>
            <a:r>
              <a:rPr lang="fr-FR" dirty="0"/>
              <a:t>: 10.1038/bjc.2012.451. </a:t>
            </a:r>
            <a:r>
              <a:rPr lang="fr-FR" dirty="0" err="1"/>
              <a:t>Epub</a:t>
            </a:r>
            <a:r>
              <a:rPr lang="fr-FR" dirty="0"/>
              <a:t> 2012 </a:t>
            </a:r>
            <a:r>
              <a:rPr lang="fr-FR" dirty="0" err="1"/>
              <a:t>Oct</a:t>
            </a:r>
            <a:r>
              <a:rPr lang="fr-FR" dirty="0"/>
              <a:t> 9. PMID: 23047548; PMCID: PMC3493866</a:t>
            </a:r>
            <a:r>
              <a:rPr lang="fr-FR" dirty="0" smtClean="0"/>
              <a:t>.</a:t>
            </a:r>
          </a:p>
          <a:p>
            <a:r>
              <a:rPr lang="fr-FR" dirty="0" smtClean="0"/>
              <a:t>3</a:t>
            </a:r>
            <a:r>
              <a:rPr lang="fr-FR" dirty="0"/>
              <a:t>. </a:t>
            </a:r>
            <a:r>
              <a:rPr lang="fr-FR" dirty="0" err="1"/>
              <a:t>Popova</a:t>
            </a:r>
            <a:r>
              <a:rPr lang="fr-FR" dirty="0"/>
              <a:t> T, Manié E, </a:t>
            </a:r>
            <a:r>
              <a:rPr lang="fr-FR" dirty="0" err="1"/>
              <a:t>Rieunier</a:t>
            </a:r>
            <a:r>
              <a:rPr lang="fr-FR" dirty="0"/>
              <a:t> G, Caux-</a:t>
            </a:r>
            <a:r>
              <a:rPr lang="fr-FR" dirty="0" err="1"/>
              <a:t>Moncoutier</a:t>
            </a:r>
            <a:r>
              <a:rPr lang="fr-FR" dirty="0"/>
              <a:t> V, </a:t>
            </a:r>
            <a:r>
              <a:rPr lang="fr-FR" dirty="0" err="1"/>
              <a:t>Tirapo</a:t>
            </a:r>
            <a:r>
              <a:rPr lang="fr-FR" dirty="0"/>
              <a:t> C, Dubois T, Delattre O, </a:t>
            </a:r>
            <a:r>
              <a:rPr lang="fr-FR" dirty="0" err="1"/>
              <a:t>Sigal-Zafrani</a:t>
            </a:r>
            <a:r>
              <a:rPr lang="fr-FR" dirty="0"/>
              <a:t> B, </a:t>
            </a:r>
            <a:r>
              <a:rPr lang="fr-FR" dirty="0" err="1"/>
              <a:t>Bollet</a:t>
            </a:r>
            <a:r>
              <a:rPr lang="fr-FR" dirty="0"/>
              <a:t> M, </a:t>
            </a:r>
            <a:r>
              <a:rPr lang="fr-FR" dirty="0" err="1"/>
              <a:t>Longy</a:t>
            </a:r>
            <a:r>
              <a:rPr lang="fr-FR" dirty="0"/>
              <a:t> M, </a:t>
            </a:r>
            <a:r>
              <a:rPr lang="fr-FR" dirty="0" err="1"/>
              <a:t>Houdayer</a:t>
            </a:r>
            <a:r>
              <a:rPr lang="fr-FR" dirty="0"/>
              <a:t> C, </a:t>
            </a:r>
            <a:r>
              <a:rPr lang="fr-FR" dirty="0" err="1"/>
              <a:t>Sastre-Garau</a:t>
            </a:r>
            <a:r>
              <a:rPr lang="fr-FR" dirty="0"/>
              <a:t> X, Vincent-Salomon A, Stoppa-</a:t>
            </a:r>
            <a:r>
              <a:rPr lang="fr-FR" dirty="0" err="1"/>
              <a:t>Lyonnet</a:t>
            </a:r>
            <a:r>
              <a:rPr lang="fr-FR" dirty="0"/>
              <a:t> D, Stern MH. </a:t>
            </a:r>
            <a:r>
              <a:rPr lang="fr-FR" dirty="0" err="1"/>
              <a:t>Ploidy</a:t>
            </a:r>
            <a:r>
              <a:rPr lang="fr-FR" dirty="0"/>
              <a:t> and large-</a:t>
            </a:r>
            <a:r>
              <a:rPr lang="fr-FR" dirty="0" err="1"/>
              <a:t>scale</a:t>
            </a:r>
            <a:r>
              <a:rPr lang="fr-FR" dirty="0"/>
              <a:t> </a:t>
            </a:r>
            <a:r>
              <a:rPr lang="fr-FR" dirty="0" err="1"/>
              <a:t>genomic</a:t>
            </a:r>
            <a:r>
              <a:rPr lang="fr-FR" dirty="0"/>
              <a:t> </a:t>
            </a:r>
            <a:r>
              <a:rPr lang="fr-FR" dirty="0" err="1"/>
              <a:t>instability</a:t>
            </a:r>
            <a:r>
              <a:rPr lang="fr-FR" dirty="0"/>
              <a:t> </a:t>
            </a:r>
            <a:r>
              <a:rPr lang="fr-FR" dirty="0" err="1"/>
              <a:t>consistently</a:t>
            </a:r>
            <a:r>
              <a:rPr lang="fr-FR" dirty="0"/>
              <a:t> </a:t>
            </a:r>
            <a:r>
              <a:rPr lang="fr-FR" dirty="0" err="1"/>
              <a:t>identify</a:t>
            </a:r>
            <a:r>
              <a:rPr lang="fr-FR" dirty="0"/>
              <a:t> basal-</a:t>
            </a:r>
            <a:r>
              <a:rPr lang="fr-FR" dirty="0" err="1"/>
              <a:t>like</a:t>
            </a:r>
            <a:r>
              <a:rPr lang="fr-FR" dirty="0"/>
              <a:t> </a:t>
            </a:r>
            <a:r>
              <a:rPr lang="fr-FR" dirty="0" err="1"/>
              <a:t>breast</a:t>
            </a:r>
            <a:r>
              <a:rPr lang="fr-FR" dirty="0"/>
              <a:t> </a:t>
            </a:r>
            <a:r>
              <a:rPr lang="fr-FR" dirty="0" err="1"/>
              <a:t>carcinomas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BRCA1/2 inactivation. Cancer </a:t>
            </a:r>
            <a:r>
              <a:rPr lang="fr-FR" dirty="0" err="1"/>
              <a:t>Res</a:t>
            </a:r>
            <a:r>
              <a:rPr lang="fr-FR" dirty="0"/>
              <a:t>. 2012 </a:t>
            </a:r>
            <a:r>
              <a:rPr lang="fr-FR" dirty="0" err="1"/>
              <a:t>Nov</a:t>
            </a:r>
            <a:r>
              <a:rPr lang="fr-FR" dirty="0"/>
              <a:t> 1;72(21):5454-62. </a:t>
            </a:r>
            <a:r>
              <a:rPr lang="fr-FR" dirty="0" err="1"/>
              <a:t>doi</a:t>
            </a:r>
            <a:r>
              <a:rPr lang="fr-FR" dirty="0"/>
              <a:t>: 10.1158/0008-5472.CAN-12-1470. </a:t>
            </a:r>
            <a:r>
              <a:rPr lang="fr-FR" dirty="0" err="1"/>
              <a:t>Epub</a:t>
            </a:r>
            <a:r>
              <a:rPr lang="fr-FR" dirty="0"/>
              <a:t> 2012 </a:t>
            </a:r>
            <a:r>
              <a:rPr lang="fr-FR" dirty="0" err="1"/>
              <a:t>Aug</a:t>
            </a:r>
            <a:r>
              <a:rPr lang="fr-FR" dirty="0"/>
              <a:t> 29. PMID: 22933060</a:t>
            </a:r>
            <a:r>
              <a:rPr lang="fr-FR" dirty="0" smtClean="0"/>
              <a:t>.</a:t>
            </a:r>
            <a:endParaRPr lang="fr-FR" dirty="0"/>
          </a:p>
          <a:p>
            <a:r>
              <a:rPr lang="fr-FR" dirty="0" smtClean="0"/>
              <a:t>4</a:t>
            </a:r>
            <a:r>
              <a:rPr lang="fr-FR" dirty="0"/>
              <a:t>. </a:t>
            </a:r>
            <a:r>
              <a:rPr lang="fr-FR" dirty="0" err="1"/>
              <a:t>Popova</a:t>
            </a:r>
            <a:r>
              <a:rPr lang="fr-FR" dirty="0"/>
              <a:t> T, Manié E, </a:t>
            </a:r>
            <a:r>
              <a:rPr lang="fr-FR" dirty="0" err="1"/>
              <a:t>Boeva</a:t>
            </a:r>
            <a:r>
              <a:rPr lang="fr-FR" dirty="0"/>
              <a:t> V, </a:t>
            </a:r>
            <a:r>
              <a:rPr lang="fr-FR" dirty="0" err="1"/>
              <a:t>Battistella</a:t>
            </a:r>
            <a:r>
              <a:rPr lang="fr-FR" dirty="0"/>
              <a:t> A, </a:t>
            </a:r>
            <a:r>
              <a:rPr lang="fr-FR" dirty="0" err="1"/>
              <a:t>Goundiam</a:t>
            </a:r>
            <a:r>
              <a:rPr lang="fr-FR" dirty="0"/>
              <a:t> O, Smith NK, Mueller CR, Raynal V, Mariani O, </a:t>
            </a:r>
            <a:r>
              <a:rPr lang="fr-FR" dirty="0" err="1"/>
              <a:t>Sastre-Garau</a:t>
            </a:r>
            <a:r>
              <a:rPr lang="fr-FR" dirty="0"/>
              <a:t> X, Stern MH. </a:t>
            </a:r>
            <a:r>
              <a:rPr lang="fr-FR" dirty="0" err="1"/>
              <a:t>Ovarian</a:t>
            </a:r>
            <a:r>
              <a:rPr lang="fr-FR" dirty="0"/>
              <a:t> Cancers </a:t>
            </a:r>
            <a:r>
              <a:rPr lang="fr-FR" dirty="0" err="1"/>
              <a:t>Harboring</a:t>
            </a:r>
            <a:r>
              <a:rPr lang="fr-FR" dirty="0"/>
              <a:t> </a:t>
            </a:r>
            <a:r>
              <a:rPr lang="fr-FR" dirty="0" err="1"/>
              <a:t>Inactivating</a:t>
            </a:r>
            <a:r>
              <a:rPr lang="fr-FR" dirty="0"/>
              <a:t> Mutations in CDK12 Display a Distinct </a:t>
            </a:r>
            <a:r>
              <a:rPr lang="fr-FR" dirty="0" err="1"/>
              <a:t>Genomic</a:t>
            </a:r>
            <a:r>
              <a:rPr lang="fr-FR" dirty="0"/>
              <a:t> </a:t>
            </a:r>
            <a:r>
              <a:rPr lang="fr-FR" dirty="0" err="1"/>
              <a:t>Instability</a:t>
            </a:r>
            <a:r>
              <a:rPr lang="fr-FR" dirty="0"/>
              <a:t> Pattern </a:t>
            </a:r>
            <a:r>
              <a:rPr lang="fr-FR" dirty="0" err="1"/>
              <a:t>Characterized</a:t>
            </a:r>
            <a:r>
              <a:rPr lang="fr-FR" dirty="0"/>
              <a:t> by Large Tandem Duplications. Cancer </a:t>
            </a:r>
            <a:r>
              <a:rPr lang="fr-FR" dirty="0" err="1"/>
              <a:t>Res</a:t>
            </a:r>
            <a:r>
              <a:rPr lang="fr-FR" dirty="0"/>
              <a:t>. 2016 </a:t>
            </a:r>
            <a:r>
              <a:rPr lang="fr-FR" dirty="0" err="1"/>
              <a:t>Apr</a:t>
            </a:r>
            <a:r>
              <a:rPr lang="fr-FR" dirty="0"/>
              <a:t> 1;76(7):1882-91. </a:t>
            </a:r>
            <a:r>
              <a:rPr lang="fr-FR" dirty="0" err="1"/>
              <a:t>doi</a:t>
            </a:r>
            <a:r>
              <a:rPr lang="fr-FR" dirty="0"/>
              <a:t>: 10.1158/0008-5472.CAN-15-2128. </a:t>
            </a:r>
            <a:r>
              <a:rPr lang="fr-FR" dirty="0" err="1"/>
              <a:t>Epub</a:t>
            </a:r>
            <a:r>
              <a:rPr lang="fr-FR" dirty="0"/>
              <a:t> 2016 Jan 19. PMID: 26787835.</a:t>
            </a:r>
          </a:p>
          <a:p>
            <a:endParaRPr lang="fr-FR" dirty="0" smtClean="0"/>
          </a:p>
          <a:p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54249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492" y="1672774"/>
            <a:ext cx="10762163" cy="4102052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69313" y="417095"/>
            <a:ext cx="8596668" cy="1320800"/>
          </a:xfrm>
        </p:spPr>
        <p:txBody>
          <a:bodyPr/>
          <a:lstStyle/>
          <a:p>
            <a:r>
              <a:rPr lang="fr-FR" dirty="0" smtClean="0"/>
              <a:t>Pipeline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16" name="Rectangle 15"/>
          <p:cNvSpPr/>
          <p:nvPr/>
        </p:nvSpPr>
        <p:spPr>
          <a:xfrm>
            <a:off x="3528851" y="4073092"/>
            <a:ext cx="962526" cy="8134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chemeClr val="tx1"/>
                </a:solidFill>
              </a:rPr>
              <a:t>Les données des segments trouvés dans </a:t>
            </a:r>
            <a:r>
              <a:rPr lang="fr-FR" sz="1000" dirty="0" err="1" smtClean="0">
                <a:solidFill>
                  <a:schemeClr val="tx1"/>
                </a:solidFill>
              </a:rPr>
              <a:t>ChAS</a:t>
            </a:r>
            <a:r>
              <a:rPr lang="fr-FR" sz="1000" dirty="0" smtClean="0">
                <a:solidFill>
                  <a:schemeClr val="tx1"/>
                </a:solidFill>
              </a:rPr>
              <a:t> </a:t>
            </a:r>
            <a:endParaRPr lang="fr-FR" sz="1000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569493" y="4069883"/>
            <a:ext cx="962526" cy="8134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chemeClr val="tx1"/>
                </a:solidFill>
              </a:rPr>
              <a:t>Exporté à partir de </a:t>
            </a:r>
            <a:r>
              <a:rPr lang="fr-FR" sz="1000" dirty="0" err="1" smtClean="0">
                <a:solidFill>
                  <a:schemeClr val="tx1"/>
                </a:solidFill>
              </a:rPr>
              <a:t>ChAS</a:t>
            </a:r>
            <a:endParaRPr lang="fr-FR" sz="10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265981" y="818147"/>
            <a:ext cx="1091076" cy="7779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chemeClr val="tx1"/>
                </a:solidFill>
              </a:rPr>
              <a:t>Pourcentage d’altération de chaque bras chromosomique</a:t>
            </a:r>
            <a:endParaRPr lang="fr-FR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0896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fr-FR" dirty="0" smtClean="0"/>
              <a:t>Input</a:t>
            </a:r>
            <a:endParaRPr lang="fr-FR" dirty="0"/>
          </a:p>
        </p:txBody>
      </p:sp>
      <p:sp>
        <p:nvSpPr>
          <p:cNvPr id="5" name="Espace réservé du contenu 4"/>
          <p:cNvSpPr txBox="1">
            <a:spLocks/>
          </p:cNvSpPr>
          <p:nvPr/>
        </p:nvSpPr>
        <p:spPr>
          <a:xfrm>
            <a:off x="163986" y="964144"/>
            <a:ext cx="2803803" cy="543200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 smtClean="0"/>
              <a:t>Le logiciel </a:t>
            </a:r>
            <a:r>
              <a:rPr lang="fr-FR" dirty="0" err="1" smtClean="0"/>
              <a:t>ChAS</a:t>
            </a:r>
            <a:r>
              <a:rPr lang="fr-FR" dirty="0" smtClean="0"/>
              <a:t> trouve les régions altérées</a:t>
            </a: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7788" y="964144"/>
            <a:ext cx="8895347" cy="2550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947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fr-FR" dirty="0" smtClean="0"/>
              <a:t>Input</a:t>
            </a:r>
            <a:endParaRPr lang="fr-FR" dirty="0"/>
          </a:p>
        </p:txBody>
      </p:sp>
      <p:sp>
        <p:nvSpPr>
          <p:cNvPr id="5" name="Espace réservé du contenu 4"/>
          <p:cNvSpPr txBox="1">
            <a:spLocks/>
          </p:cNvSpPr>
          <p:nvPr/>
        </p:nvSpPr>
        <p:spPr>
          <a:xfrm>
            <a:off x="163986" y="964144"/>
            <a:ext cx="2803803" cy="543200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/>
              <a:t>Le logiciel </a:t>
            </a:r>
            <a:r>
              <a:rPr lang="fr-FR" dirty="0" err="1"/>
              <a:t>ChAS</a:t>
            </a:r>
            <a:r>
              <a:rPr lang="fr-FR" dirty="0"/>
              <a:t> trouve les régions </a:t>
            </a:r>
            <a:r>
              <a:rPr lang="fr-FR" dirty="0" smtClean="0"/>
              <a:t>altérées et construit un tableau de segments.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7788" y="964144"/>
            <a:ext cx="8895347" cy="2550832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7789" y="4068429"/>
            <a:ext cx="8895347" cy="2560329"/>
          </a:xfrm>
          <a:prstGeom prst="rect">
            <a:avLst/>
          </a:prstGeom>
        </p:spPr>
      </p:pic>
      <p:cxnSp>
        <p:nvCxnSpPr>
          <p:cNvPr id="8" name="Connecteur droit avec flèche 7"/>
          <p:cNvCxnSpPr/>
          <p:nvPr/>
        </p:nvCxnSpPr>
        <p:spPr>
          <a:xfrm>
            <a:off x="7455568" y="3657601"/>
            <a:ext cx="0" cy="2824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5759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fr-FR" dirty="0" smtClean="0"/>
              <a:t>Input</a:t>
            </a:r>
            <a:endParaRPr lang="fr-FR" dirty="0"/>
          </a:p>
        </p:txBody>
      </p:sp>
      <p:sp>
        <p:nvSpPr>
          <p:cNvPr id="5" name="Espace réservé du contenu 4"/>
          <p:cNvSpPr txBox="1">
            <a:spLocks/>
          </p:cNvSpPr>
          <p:nvPr/>
        </p:nvSpPr>
        <p:spPr>
          <a:xfrm>
            <a:off x="163986" y="964144"/>
            <a:ext cx="2803803" cy="543200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/>
              <a:t>Le logiciel </a:t>
            </a:r>
            <a:r>
              <a:rPr lang="fr-FR" dirty="0" err="1"/>
              <a:t>ChAS</a:t>
            </a:r>
            <a:r>
              <a:rPr lang="fr-FR" dirty="0"/>
              <a:t> trouve les régions </a:t>
            </a:r>
            <a:r>
              <a:rPr lang="fr-FR" dirty="0" smtClean="0"/>
              <a:t>altérées et construit un tableau de segments.</a:t>
            </a:r>
            <a:r>
              <a:rPr lang="fr-FR" dirty="0"/>
              <a:t> Ce tableau est chargé dans R. Seules trois colonnes sont </a:t>
            </a:r>
            <a:r>
              <a:rPr lang="fr-FR" dirty="0" smtClean="0"/>
              <a:t>utilisées.</a:t>
            </a:r>
            <a:endParaRPr lang="fr-FR" dirty="0"/>
          </a:p>
          <a:p>
            <a:pPr marL="0" indent="0">
              <a:buNone/>
            </a:pPr>
            <a:endParaRPr lang="fr-FR" dirty="0" smtClean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4386" y="138113"/>
            <a:ext cx="2600770" cy="3343024"/>
          </a:xfrm>
          <a:prstGeom prst="rect">
            <a:avLst/>
          </a:prstGeom>
        </p:spPr>
      </p:pic>
      <p:cxnSp>
        <p:nvCxnSpPr>
          <p:cNvPr id="10" name="Connecteur droit avec flèche 9"/>
          <p:cNvCxnSpPr/>
          <p:nvPr/>
        </p:nvCxnSpPr>
        <p:spPr>
          <a:xfrm flipH="1" flipV="1">
            <a:off x="5269832" y="3553326"/>
            <a:ext cx="112294" cy="216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Imag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7789" y="4068429"/>
            <a:ext cx="8895347" cy="2560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041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fr-FR" dirty="0" smtClean="0"/>
              <a:t>Input</a:t>
            </a:r>
            <a:endParaRPr lang="fr-FR" dirty="0"/>
          </a:p>
        </p:txBody>
      </p:sp>
      <p:sp>
        <p:nvSpPr>
          <p:cNvPr id="5" name="Espace réservé du contenu 4"/>
          <p:cNvSpPr txBox="1">
            <a:spLocks/>
          </p:cNvSpPr>
          <p:nvPr/>
        </p:nvSpPr>
        <p:spPr>
          <a:xfrm>
            <a:off x="163986" y="964144"/>
            <a:ext cx="2803803" cy="543200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/>
              <a:t>Le logiciel </a:t>
            </a:r>
            <a:r>
              <a:rPr lang="fr-FR" dirty="0" err="1"/>
              <a:t>ChAS</a:t>
            </a:r>
            <a:r>
              <a:rPr lang="fr-FR" dirty="0"/>
              <a:t> trouve les régions </a:t>
            </a:r>
            <a:r>
              <a:rPr lang="fr-FR" dirty="0" smtClean="0"/>
              <a:t>altérées et construit un tableau de segments.</a:t>
            </a:r>
            <a:r>
              <a:rPr lang="fr-FR" dirty="0"/>
              <a:t> Ce tableau est chargé dans R. Seules trois colonnes sont </a:t>
            </a:r>
            <a:r>
              <a:rPr lang="fr-FR" dirty="0" smtClean="0"/>
              <a:t>utilisées. </a:t>
            </a:r>
          </a:p>
          <a:p>
            <a:pPr marL="0" indent="0">
              <a:buNone/>
            </a:pPr>
            <a:r>
              <a:rPr lang="fr-FR" dirty="0" smtClean="0"/>
              <a:t>Les données des segments sont réparties par bras chromosomique.</a:t>
            </a:r>
            <a:endParaRPr lang="fr-FR" dirty="0"/>
          </a:p>
          <a:p>
            <a:pPr marL="0" indent="0">
              <a:buNone/>
            </a:pPr>
            <a:endParaRPr lang="fr-FR" dirty="0" smtClean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7789" y="4068429"/>
            <a:ext cx="8895347" cy="2560329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4386" y="138113"/>
            <a:ext cx="2600770" cy="3343024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6128" y="138113"/>
            <a:ext cx="4734928" cy="3679754"/>
          </a:xfrm>
          <a:prstGeom prst="rect">
            <a:avLst/>
          </a:prstGeom>
        </p:spPr>
      </p:pic>
      <p:cxnSp>
        <p:nvCxnSpPr>
          <p:cNvPr id="10" name="Connecteur droit avec flèche 9"/>
          <p:cNvCxnSpPr/>
          <p:nvPr/>
        </p:nvCxnSpPr>
        <p:spPr>
          <a:xfrm flipH="1" flipV="1">
            <a:off x="5317958" y="3680145"/>
            <a:ext cx="112294" cy="216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necteur droit avec flèche 13"/>
          <p:cNvCxnSpPr/>
          <p:nvPr/>
        </p:nvCxnSpPr>
        <p:spPr>
          <a:xfrm>
            <a:off x="6120063" y="1809625"/>
            <a:ext cx="4411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7824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355" y="481263"/>
            <a:ext cx="8596668" cy="1320800"/>
          </a:xfrm>
        </p:spPr>
        <p:txBody>
          <a:bodyPr/>
          <a:lstStyle/>
          <a:p>
            <a:r>
              <a:rPr lang="fr-FR" dirty="0" smtClean="0"/>
              <a:t>Filtrage et lissage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677334" y="1387643"/>
            <a:ext cx="10600266" cy="4653720"/>
          </a:xfrm>
        </p:spPr>
        <p:txBody>
          <a:bodyPr/>
          <a:lstStyle/>
          <a:p>
            <a:pPr marL="0" indent="0">
              <a:buNone/>
            </a:pPr>
            <a:r>
              <a:rPr lang="fr-FR" dirty="0" smtClean="0"/>
              <a:t>Les données des segments sont ensuite nettoyées en quatre étapes.</a:t>
            </a:r>
            <a:endParaRPr lang="fr-FR" dirty="0"/>
          </a:p>
          <a:p>
            <a:pPr marL="0" indent="0">
              <a:buNone/>
            </a:pPr>
            <a:r>
              <a:rPr lang="fr-FR" dirty="0" smtClean="0"/>
              <a:t>Dans cet ordre:</a:t>
            </a:r>
          </a:p>
          <a:p>
            <a:r>
              <a:rPr lang="fr-FR" dirty="0" smtClean="0"/>
              <a:t>Les segments qui dépassent de la couverture d’</a:t>
            </a:r>
            <a:r>
              <a:rPr lang="fr-FR" dirty="0" err="1" smtClean="0"/>
              <a:t>oncoscan</a:t>
            </a:r>
            <a:r>
              <a:rPr lang="fr-FR" dirty="0" smtClean="0"/>
              <a:t> sont rognés</a:t>
            </a:r>
          </a:p>
          <a:p>
            <a:r>
              <a:rPr lang="fr-FR" dirty="0" smtClean="0"/>
              <a:t>Les segments LOH sont rabotés là où ils se superposent avec des segments en perte. Exception: si un segment en perte est contenu dans un segment LOH, les segments sont conservés.</a:t>
            </a:r>
          </a:p>
          <a:p>
            <a:r>
              <a:rPr lang="fr-FR" dirty="0" smtClean="0"/>
              <a:t>Les segments distants de moins de 300kbp sont fusionnés</a:t>
            </a:r>
          </a:p>
          <a:p>
            <a:r>
              <a:rPr lang="fr-FR" dirty="0" smtClean="0"/>
              <a:t>Les segments de moins de 300kbp (artefacts) sont supprimés</a:t>
            </a:r>
          </a:p>
          <a:p>
            <a:pPr marL="0" indent="0">
              <a:buNone/>
            </a:pPr>
            <a:r>
              <a:rPr lang="fr-FR" dirty="0" smtClean="0"/>
              <a:t>La valeur 300kbp est utilisée car c’est la résolution d’</a:t>
            </a:r>
            <a:r>
              <a:rPr lang="fr-FR" dirty="0" err="1" smtClean="0"/>
              <a:t>OncoScan</a:t>
            </a:r>
            <a:r>
              <a:rPr lang="fr-FR" dirty="0" smtClean="0"/>
              <a:t> CNV: les éléments plus petits sont vraisemblablement des artefacts.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48697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26" y="3298256"/>
            <a:ext cx="11397916" cy="3419375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355" y="481263"/>
            <a:ext cx="8596668" cy="1320800"/>
          </a:xfrm>
        </p:spPr>
        <p:txBody>
          <a:bodyPr/>
          <a:lstStyle/>
          <a:p>
            <a:r>
              <a:rPr lang="fr-FR" dirty="0" smtClean="0"/>
              <a:t>Calcul des altérations par bras</a:t>
            </a:r>
            <a:endParaRPr lang="fr-FR" dirty="0"/>
          </a:p>
        </p:txBody>
      </p:sp>
      <p:sp>
        <p:nvSpPr>
          <p:cNvPr id="17" name="Espace réservé du contenu 4"/>
          <p:cNvSpPr>
            <a:spLocks noGrp="1"/>
          </p:cNvSpPr>
          <p:nvPr>
            <p:ph idx="1"/>
          </p:nvPr>
        </p:nvSpPr>
        <p:spPr>
          <a:xfrm>
            <a:off x="677334" y="1540043"/>
            <a:ext cx="10512034" cy="4501320"/>
          </a:xfrm>
        </p:spPr>
        <p:txBody>
          <a:bodyPr/>
          <a:lstStyle/>
          <a:p>
            <a:r>
              <a:rPr lang="fr-FR" dirty="0" smtClean="0"/>
              <a:t>Pour chaque bras chromosomique, le pourcentage d’altération est déterminé:</a:t>
            </a:r>
          </a:p>
          <a:p>
            <a:pPr marL="0" indent="0">
              <a:buNone/>
            </a:pPr>
            <a:endParaRPr lang="fr-FR" dirty="0" smtClean="0"/>
          </a:p>
        </p:txBody>
      </p:sp>
      <p:sp>
        <p:nvSpPr>
          <p:cNvPr id="9" name="ZoneTexte 8"/>
          <p:cNvSpPr txBox="1"/>
          <p:nvPr/>
        </p:nvSpPr>
        <p:spPr>
          <a:xfrm rot="16200000">
            <a:off x="-777124" y="4601617"/>
            <a:ext cx="23228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Proportion de la longueur altérée</a:t>
            </a:r>
            <a:endParaRPr lang="fr-FR" sz="1100" dirty="0"/>
          </a:p>
        </p:txBody>
      </p:sp>
    </p:spTree>
    <p:extLst>
      <p:ext uri="{BB962C8B-B14F-4D97-AF65-F5344CB8AC3E}">
        <p14:creationId xmlns:p14="http://schemas.microsoft.com/office/powerpoint/2010/main" val="1391310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27" y="3298256"/>
            <a:ext cx="11397915" cy="3419375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355" y="481263"/>
            <a:ext cx="8596668" cy="1320800"/>
          </a:xfrm>
        </p:spPr>
        <p:txBody>
          <a:bodyPr/>
          <a:lstStyle/>
          <a:p>
            <a:r>
              <a:rPr lang="fr-FR" dirty="0" smtClean="0"/>
              <a:t>Calcul des altérations par bras</a:t>
            </a:r>
            <a:endParaRPr lang="fr-FR" dirty="0"/>
          </a:p>
        </p:txBody>
      </p:sp>
      <p:sp>
        <p:nvSpPr>
          <p:cNvPr id="11" name="Espace réservé du contenu 4"/>
          <p:cNvSpPr>
            <a:spLocks noGrp="1"/>
          </p:cNvSpPr>
          <p:nvPr>
            <p:ph idx="1"/>
          </p:nvPr>
        </p:nvSpPr>
        <p:spPr>
          <a:xfrm>
            <a:off x="677334" y="1540043"/>
            <a:ext cx="10512034" cy="4501320"/>
          </a:xfrm>
        </p:spPr>
        <p:txBody>
          <a:bodyPr/>
          <a:lstStyle/>
          <a:p>
            <a:r>
              <a:rPr lang="fr-FR" dirty="0" smtClean="0"/>
              <a:t>Pour chaque bras chromosomique, le pourcentage d’altération est déterminé:</a:t>
            </a:r>
          </a:p>
          <a:p>
            <a:r>
              <a:rPr lang="fr-FR" dirty="0"/>
              <a:t>À 80%, on considère que le bras entier est </a:t>
            </a:r>
            <a:r>
              <a:rPr lang="fr-FR" dirty="0" smtClean="0"/>
              <a:t>altéré.</a:t>
            </a:r>
          </a:p>
          <a:p>
            <a:endParaRPr lang="fr-FR" dirty="0" smtClean="0"/>
          </a:p>
        </p:txBody>
      </p:sp>
      <p:sp>
        <p:nvSpPr>
          <p:cNvPr id="5" name="ZoneTexte 4"/>
          <p:cNvSpPr txBox="1"/>
          <p:nvPr/>
        </p:nvSpPr>
        <p:spPr>
          <a:xfrm rot="16200000">
            <a:off x="-777124" y="4601617"/>
            <a:ext cx="23228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Proportion de la longueur altérée</a:t>
            </a:r>
            <a:endParaRPr lang="fr-FR" sz="1100" dirty="0"/>
          </a:p>
        </p:txBody>
      </p:sp>
    </p:spTree>
    <p:extLst>
      <p:ext uri="{BB962C8B-B14F-4D97-AF65-F5344CB8AC3E}">
        <p14:creationId xmlns:p14="http://schemas.microsoft.com/office/powerpoint/2010/main" val="3897560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te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2112</TotalTime>
  <Words>929</Words>
  <Application>Microsoft Office PowerPoint</Application>
  <PresentationFormat>Grand écran</PresentationFormat>
  <Paragraphs>67</Paragraphs>
  <Slides>18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2" baseType="lpstr">
      <vt:lpstr>Arial</vt:lpstr>
      <vt:lpstr>Trebuchet MS</vt:lpstr>
      <vt:lpstr>Wingdings 3</vt:lpstr>
      <vt:lpstr>Facette</vt:lpstr>
      <vt:lpstr>OncoscanR</vt:lpstr>
      <vt:lpstr>Pipeline </vt:lpstr>
      <vt:lpstr>Input</vt:lpstr>
      <vt:lpstr>Input</vt:lpstr>
      <vt:lpstr>Input</vt:lpstr>
      <vt:lpstr>Input</vt:lpstr>
      <vt:lpstr>Filtrage et lissage</vt:lpstr>
      <vt:lpstr>Calcul des altérations par bras</vt:lpstr>
      <vt:lpstr>Calcul des altérations par bras</vt:lpstr>
      <vt:lpstr>Calcul des altérations par bras</vt:lpstr>
      <vt:lpstr>Calcul des altérations par bras</vt:lpstr>
      <vt:lpstr>Calcul des altérations par bras</vt:lpstr>
      <vt:lpstr>Calcul des altérations par bras</vt:lpstr>
      <vt:lpstr>Calcul des altérations par bras</vt:lpstr>
      <vt:lpstr>Limitations</vt:lpstr>
      <vt:lpstr>Limitations</vt:lpstr>
      <vt:lpstr>Calcul de scores</vt:lpstr>
      <vt:lpstr>Bibliographie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CGHcall</dc:title>
  <dc:creator>BORDRON Elie</dc:creator>
  <cp:lastModifiedBy>BORDRON Elie</cp:lastModifiedBy>
  <cp:revision>63</cp:revision>
  <dcterms:created xsi:type="dcterms:W3CDTF">2022-03-15T15:33:15Z</dcterms:created>
  <dcterms:modified xsi:type="dcterms:W3CDTF">2022-05-03T13:57:28Z</dcterms:modified>
</cp:coreProperties>
</file>