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0" r:id="rId1"/>
  </p:sldMasterIdLst>
  <p:sldIdLst>
    <p:sldId id="256" r:id="rId2"/>
    <p:sldId id="271" r:id="rId3"/>
    <p:sldId id="261" r:id="rId4"/>
    <p:sldId id="260" r:id="rId5"/>
    <p:sldId id="274" r:id="rId6"/>
    <p:sldId id="272" r:id="rId7"/>
    <p:sldId id="269" r:id="rId8"/>
    <p:sldId id="27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2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167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7243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0351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8859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102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727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3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737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06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1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21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28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3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29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10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  <p:sldLayoutId id="2147483782" r:id="rId12"/>
    <p:sldLayoutId id="2147483783" r:id="rId13"/>
    <p:sldLayoutId id="2147483784" r:id="rId14"/>
    <p:sldLayoutId id="2147483785" r:id="rId15"/>
    <p:sldLayoutId id="21474837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smtClean="0"/>
              <a:t>rCGH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915" y="3128193"/>
            <a:ext cx="11590420" cy="80729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16" name="Rectangle 15"/>
          <p:cNvSpPr/>
          <p:nvPr/>
        </p:nvSpPr>
        <p:spPr>
          <a:xfrm>
            <a:off x="2181725" y="4047262"/>
            <a:ext cx="3010511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Contient les données </a:t>
            </a:r>
            <a:r>
              <a:rPr lang="fr-FR" sz="1000" dirty="0" err="1" smtClean="0">
                <a:solidFill>
                  <a:schemeClr val="tx1"/>
                </a:solidFill>
              </a:rPr>
              <a:t>re-échelonnées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9456854" y="4260858"/>
            <a:ext cx="2482481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Les données sont attribuées aux gènes correspondants; Il est possible de visualiser les gènes spécifiés.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805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chemeClr val="tx1"/>
                </a:solidFill>
              </a:rPr>
              <a:t>Fichier exporté par </a:t>
            </a:r>
            <a:r>
              <a:rPr lang="fr-FR" sz="1000" dirty="0" err="1" smtClean="0">
                <a:solidFill>
                  <a:schemeClr val="tx1"/>
                </a:solidFill>
              </a:rPr>
              <a:t>ChAS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192237" y="1729009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>
                <a:solidFill>
                  <a:prstClr val="black"/>
                </a:solidFill>
              </a:rPr>
              <a:t>Segmentation </a:t>
            </a:r>
            <a:r>
              <a:rPr lang="fr-FR" sz="1000" dirty="0" smtClean="0">
                <a:solidFill>
                  <a:prstClr val="black"/>
                </a:solidFill>
              </a:rPr>
              <a:t>par </a:t>
            </a:r>
            <a:r>
              <a:rPr lang="fr-FR" sz="1000" dirty="0" err="1" smtClean="0">
                <a:solidFill>
                  <a:prstClr val="black"/>
                </a:solidFill>
              </a:rPr>
              <a:t>DNAcopy</a:t>
            </a:r>
            <a:r>
              <a:rPr lang="fr-FR" sz="1000" dirty="0" smtClean="0">
                <a:solidFill>
                  <a:prstClr val="black"/>
                </a:solidFill>
              </a:rPr>
              <a:t>, </a:t>
            </a:r>
          </a:p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Estimation simple du nombre de copies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0374" y="1731642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La </a:t>
            </a:r>
            <a:r>
              <a:rPr lang="fr-FR" sz="1000" dirty="0" err="1" smtClean="0">
                <a:solidFill>
                  <a:prstClr val="black"/>
                </a:solidFill>
              </a:rPr>
              <a:t>ploidie</a:t>
            </a:r>
            <a:r>
              <a:rPr lang="fr-FR" sz="1000" dirty="0" smtClean="0">
                <a:solidFill>
                  <a:prstClr val="black"/>
                </a:solidFill>
              </a:rPr>
              <a:t> a priori et le génome de référence peuvent être spécifiés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402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Lisse les </a:t>
            </a:r>
            <a:r>
              <a:rPr lang="fr-FR" sz="1000" dirty="0" err="1" smtClean="0">
                <a:solidFill>
                  <a:prstClr val="black"/>
                </a:solidFill>
              </a:rPr>
              <a:t>outliers</a:t>
            </a:r>
            <a:r>
              <a:rPr lang="fr-FR" sz="1000" dirty="0" smtClean="0">
                <a:solidFill>
                  <a:prstClr val="black"/>
                </a:solidFill>
              </a:rPr>
              <a:t>, </a:t>
            </a:r>
            <a:r>
              <a:rPr lang="fr-FR" sz="1000" dirty="0" smtClean="0">
                <a:solidFill>
                  <a:prstClr val="black"/>
                </a:solidFill>
              </a:rPr>
              <a:t>génère </a:t>
            </a:r>
            <a:r>
              <a:rPr lang="fr-FR" sz="1000" dirty="0" smtClean="0">
                <a:solidFill>
                  <a:prstClr val="black"/>
                </a:solidFill>
              </a:rPr>
              <a:t>des scores de variabilité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212191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174717" y="1737895"/>
            <a:ext cx="1048143" cy="10776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fr-FR" sz="1000" dirty="0" smtClean="0">
                <a:solidFill>
                  <a:prstClr val="black"/>
                </a:solidFill>
              </a:rPr>
              <a:t>Normalisation par modèle de mélange</a:t>
            </a:r>
            <a:endParaRPr lang="fr-FR" sz="1000" dirty="0">
              <a:solidFill>
                <a:prstClr val="black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222860" y="4043890"/>
            <a:ext cx="96252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tx1"/>
                </a:solidFill>
              </a:rPr>
              <a:t>Contient les données </a:t>
            </a:r>
            <a:r>
              <a:rPr lang="fr-FR" sz="1000" dirty="0" smtClean="0">
                <a:solidFill>
                  <a:schemeClr val="tx1"/>
                </a:solidFill>
              </a:rPr>
              <a:t>recentrées et segmentées</a:t>
            </a:r>
            <a:endParaRPr lang="fr-F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465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346" y="1227220"/>
            <a:ext cx="7726807" cy="497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 smtClean="0"/>
              <a:t>Rescaling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adjustSignal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suppOutliers</a:t>
            </a:r>
            <a:r>
              <a:rPr lang="fr-FR" dirty="0">
                <a:latin typeface="Agency FB" panose="020B0503020202020204" pitchFamily="34" charset="0"/>
              </a:rPr>
              <a:t>=TRUE)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3" y="1911935"/>
            <a:ext cx="4911332" cy="468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5" y="1911935"/>
            <a:ext cx="4911332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 smtClean="0"/>
              <a:t>Rescaling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adjustSignal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suppOutliers</a:t>
            </a:r>
            <a:r>
              <a:rPr lang="fr-FR" dirty="0">
                <a:latin typeface="Agency FB" panose="020B0503020202020204" pitchFamily="34" charset="0"/>
              </a:rPr>
              <a:t>=TRUE)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 smtClean="0"/>
              <a:t>Étape conçue pour traiter les données </a:t>
            </a:r>
            <a:r>
              <a:rPr lang="fr-FR" dirty="0" err="1" smtClean="0"/>
              <a:t>Agilent</a:t>
            </a:r>
            <a:r>
              <a:rPr lang="fr-FR" dirty="0" smtClean="0"/>
              <a:t> -&gt; seul le </a:t>
            </a:r>
            <a:r>
              <a:rPr lang="fr-FR" dirty="0" err="1" smtClean="0"/>
              <a:t>rescaling</a:t>
            </a:r>
            <a:r>
              <a:rPr lang="fr-FR" smtClean="0"/>
              <a:t> du LRR est nécessaire dans notre cas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3820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r>
              <a:rPr lang="fr-FR" dirty="0" smtClean="0"/>
              <a:t> </a:t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165" y="1911935"/>
            <a:ext cx="4911331" cy="4680000"/>
          </a:xfrm>
        </p:spPr>
      </p:pic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 </a:t>
            </a:r>
            <a:r>
              <a:rPr lang="fr-FR" dirty="0" err="1" smtClean="0">
                <a:latin typeface="Agency FB" panose="020B0503020202020204" pitchFamily="34" charset="0"/>
              </a:rPr>
              <a:t>segmentCGH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 smtClean="0">
                <a:latin typeface="Agency FB" panose="020B0503020202020204" pitchFamily="34" charset="0"/>
              </a:rPr>
              <a:t>nCores</a:t>
            </a:r>
            <a:r>
              <a:rPr lang="fr-FR" dirty="0">
                <a:latin typeface="Agency FB" panose="020B0503020202020204" pitchFamily="34" charset="0"/>
              </a:rPr>
              <a:t>=1, </a:t>
            </a:r>
            <a:r>
              <a:rPr lang="fr-FR" dirty="0" err="1">
                <a:latin typeface="Agency FB" panose="020B0503020202020204" pitchFamily="34" charset="0"/>
              </a:rPr>
              <a:t>Smooth</a:t>
            </a:r>
            <a:r>
              <a:rPr lang="fr-FR" dirty="0">
                <a:latin typeface="Agency FB" panose="020B0503020202020204" pitchFamily="34" charset="0"/>
              </a:rPr>
              <a:t>=TRUE, </a:t>
            </a:r>
            <a:r>
              <a:rPr lang="fr-FR" dirty="0" err="1" smtClean="0">
                <a:latin typeface="Agency FB" panose="020B0503020202020204" pitchFamily="34" charset="0"/>
              </a:rPr>
              <a:t>UndoSD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minLen</a:t>
            </a:r>
            <a:r>
              <a:rPr lang="fr-FR" dirty="0" smtClean="0">
                <a:latin typeface="Agency FB" panose="020B0503020202020204" pitchFamily="34" charset="0"/>
              </a:rPr>
              <a:t>=10)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33" y="1911935"/>
            <a:ext cx="4911332" cy="4680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6662" y="66384"/>
            <a:ext cx="97168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87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 (modèle de mélange)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23513" y="14273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EMnormalize</a:t>
            </a:r>
            <a:r>
              <a:rPr lang="fr-FR" dirty="0" smtClean="0">
                <a:latin typeface="Agency FB" panose="020B0503020202020204" pitchFamily="34" charset="0"/>
              </a:rPr>
              <a:t>(data)</a:t>
            </a:r>
            <a:endParaRPr lang="fr-FR" dirty="0">
              <a:latin typeface="Agency FB" panose="020B0503020202020204" pitchFamily="34" charset="0"/>
            </a:endParaRPr>
          </a:p>
        </p:txBody>
      </p:sp>
      <p:pic>
        <p:nvPicPr>
          <p:cNvPr id="6" name="Espace réservé du contenu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33" y="1796660"/>
            <a:ext cx="4911331" cy="468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064" y="1796660"/>
            <a:ext cx="4911331" cy="4680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6557" y="114510"/>
            <a:ext cx="971686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err="1" smtClean="0"/>
              <a:t>Rescaling</a:t>
            </a:r>
            <a:r>
              <a:rPr lang="fr-FR" dirty="0" smtClean="0"/>
              <a:t> des </a:t>
            </a:r>
            <a:r>
              <a:rPr lang="fr-FR" dirty="0" err="1" smtClean="0"/>
              <a:t>donneés</a:t>
            </a:r>
            <a:endParaRPr lang="fr-FR" dirty="0" smtClean="0"/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Estimation (simple) du nombre de copies</a:t>
            </a:r>
          </a:p>
          <a:p>
            <a:r>
              <a:rPr lang="fr-FR" dirty="0" smtClean="0"/>
              <a:t>Recentrage par modèle de mélange</a:t>
            </a:r>
          </a:p>
          <a:p>
            <a:r>
              <a:rPr lang="fr-FR" dirty="0" smtClean="0"/>
              <a:t>Visualisation interactive des données et </a:t>
            </a:r>
            <a:r>
              <a:rPr lang="fr-FR" dirty="0" err="1" smtClean="0"/>
              <a:t>mapping</a:t>
            </a:r>
            <a:r>
              <a:rPr lang="fr-FR" dirty="0" smtClean="0"/>
              <a:t> des gènes sur </a:t>
            </a:r>
            <a:r>
              <a:rPr lang="fr-FR" smtClean="0"/>
              <a:t>ces dernières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51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Jaune orang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1343</TotalTime>
  <Words>160</Words>
  <Application>Microsoft Office PowerPoint</Application>
  <PresentationFormat>Grand écran</PresentationFormat>
  <Paragraphs>32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Agency FB</vt:lpstr>
      <vt:lpstr>Arial</vt:lpstr>
      <vt:lpstr>Trebuchet MS</vt:lpstr>
      <vt:lpstr>Wingdings 3</vt:lpstr>
      <vt:lpstr>Facette</vt:lpstr>
      <vt:lpstr>rCGH</vt:lpstr>
      <vt:lpstr>Pipeline </vt:lpstr>
      <vt:lpstr>Input</vt:lpstr>
      <vt:lpstr>Rescaling</vt:lpstr>
      <vt:lpstr>Rescaling</vt:lpstr>
      <vt:lpstr>Segmentation DNAcopy  </vt:lpstr>
      <vt:lpstr>Deuxième normalisation (modèle de mélange) 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35</cp:revision>
  <dcterms:created xsi:type="dcterms:W3CDTF">2022-03-15T15:33:15Z</dcterms:created>
  <dcterms:modified xsi:type="dcterms:W3CDTF">2022-04-25T17:59:50Z</dcterms:modified>
</cp:coreProperties>
</file>