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70" r:id="rId3"/>
    <p:sldId id="273" r:id="rId4"/>
    <p:sldId id="274" r:id="rId5"/>
    <p:sldId id="276" r:id="rId6"/>
    <p:sldId id="277" r:id="rId7"/>
    <p:sldId id="279" r:id="rId8"/>
    <p:sldId id="278" r:id="rId9"/>
    <p:sldId id="287" r:id="rId10"/>
    <p:sldId id="282" r:id="rId11"/>
    <p:sldId id="280" r:id="rId12"/>
    <p:sldId id="281" r:id="rId13"/>
    <p:sldId id="297" r:id="rId14"/>
    <p:sldId id="288" r:id="rId15"/>
    <p:sldId id="290" r:id="rId16"/>
    <p:sldId id="289" r:id="rId17"/>
    <p:sldId id="285" r:id="rId18"/>
    <p:sldId id="292" r:id="rId19"/>
    <p:sldId id="293" r:id="rId20"/>
    <p:sldId id="295" r:id="rId21"/>
    <p:sldId id="294" r:id="rId22"/>
    <p:sldId id="296" r:id="rId23"/>
    <p:sldId id="29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ASCAT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3" cy="4320000"/>
          </a:xfrm>
          <a:prstGeom prst="rect">
            <a:avLst/>
          </a:prstGeom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g est déterminée ainsi:</a:t>
            </a:r>
          </a:p>
        </p:txBody>
      </p:sp>
    </p:spTree>
    <p:extLst>
      <p:ext uri="{BB962C8B-B14F-4D97-AF65-F5344CB8AC3E}">
        <p14:creationId xmlns:p14="http://schemas.microsoft.com/office/powerpoint/2010/main" val="41063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</p:txBody>
      </p:sp>
    </p:spTree>
    <p:extLst>
      <p:ext uri="{BB962C8B-B14F-4D97-AF65-F5344CB8AC3E}">
        <p14:creationId xmlns:p14="http://schemas.microsoft.com/office/powerpoint/2010/main" val="29212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436702" y="1696624"/>
            <a:ext cx="4440098" cy="510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distance entre chaque point et la moyenne est </a:t>
            </a:r>
            <a:r>
              <a:rPr lang="fr-FR" dirty="0" smtClean="0"/>
              <a:t>obtenue</a:t>
            </a:r>
            <a:endParaRPr lang="fr-FR" dirty="0" smtClean="0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</p:spTree>
    <p:extLst>
      <p:ext uri="{BB962C8B-B14F-4D97-AF65-F5344CB8AC3E}">
        <p14:creationId xmlns:p14="http://schemas.microsoft.com/office/powerpoint/2010/main" val="9723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436702" y="1696624"/>
            <a:ext cx="4440098" cy="510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distance entre chaque point et la moyenne est obtenue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</a:t>
            </a:r>
            <a:r>
              <a:rPr lang="fr-FR" dirty="0" err="1" smtClean="0"/>
              <a:t>goodness</a:t>
            </a:r>
            <a:r>
              <a:rPr lang="fr-FR" dirty="0" smtClean="0"/>
              <a:t> of fit est la somme de ces distances (au carré)</a:t>
            </a:r>
          </a:p>
          <a:p>
            <a:pPr marL="0" indent="0">
              <a:buNone/>
            </a:pPr>
            <a:r>
              <a:rPr lang="fr-FR" dirty="0"/>
              <a:t>Ici, g =  </a:t>
            </a:r>
            <a:r>
              <a:rPr lang="fr-FR" dirty="0" smtClean="0"/>
              <a:t>2,42</a:t>
            </a:r>
          </a:p>
          <a:p>
            <a:pPr>
              <a:buFont typeface="Wingdings 3" charset="2"/>
              <a:buAutoNum type="arabicPeriod"/>
            </a:pPr>
            <a:endParaRPr lang="fr-FR" dirty="0" smtClean="0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</p:spTree>
    <p:extLst>
      <p:ext uri="{BB962C8B-B14F-4D97-AF65-F5344CB8AC3E}">
        <p14:creationId xmlns:p14="http://schemas.microsoft.com/office/powerpoint/2010/main" val="16372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</a:t>
            </a:r>
            <a:r>
              <a:rPr lang="fr-FR" sz="1300" dirty="0" smtClean="0"/>
              <a:t>différents</a:t>
            </a:r>
            <a:r>
              <a:rPr lang="fr-FR" sz="1300" dirty="0" smtClean="0"/>
              <a:t>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7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5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</a:t>
            </a:r>
            <a:r>
              <a:rPr lang="fr-FR" sz="1300" dirty="0" smtClean="0"/>
              <a:t>différents</a:t>
            </a:r>
            <a:r>
              <a:rPr lang="fr-FR" sz="1300" dirty="0" smtClean="0"/>
              <a:t>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stCxn id="15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>
            <a:stCxn id="21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5290460" y="4169264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2,42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10956758" y="4182317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201,71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Connecteur droit 16"/>
          <p:cNvCxnSpPr>
            <a:stCxn id="11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6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</a:t>
            </a:r>
            <a:r>
              <a:rPr lang="fr-FR" sz="1300" dirty="0" smtClean="0"/>
              <a:t>différents</a:t>
            </a:r>
            <a:r>
              <a:rPr lang="fr-FR" sz="1300" dirty="0" smtClean="0"/>
              <a:t>.</a:t>
            </a:r>
          </a:p>
          <a:p>
            <a:pPr marL="0" indent="0">
              <a:buFont typeface="Wingdings 3" charset="2"/>
              <a:buNone/>
            </a:pPr>
            <a:r>
              <a:rPr lang="fr-FR" sz="1300" dirty="0" smtClean="0"/>
              <a:t>L’un comporte des sondes de valeurs similaires autour de 1, c’est bien un segment. g est faible.</a:t>
            </a:r>
            <a:br>
              <a:rPr lang="fr-FR" sz="1300" dirty="0" smtClean="0"/>
            </a:br>
            <a:r>
              <a:rPr lang="fr-FR" sz="1300" dirty="0" smtClean="0"/>
              <a:t>L’autre est hétéroclite (car constitué de deux sous-segments), ce qui rend les écarts à la moyenne plus grands. g est élevée.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>
            <a:stCxn id="21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5290460" y="4169264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2,42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10956758" y="4182317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201,71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4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</a:t>
            </a:r>
            <a:r>
              <a:rPr lang="fr-FR" sz="1300" dirty="0" smtClean="0"/>
              <a:t>différents</a:t>
            </a:r>
            <a:r>
              <a:rPr lang="fr-FR" sz="1300" dirty="0" smtClean="0"/>
              <a:t>.</a:t>
            </a:r>
          </a:p>
          <a:p>
            <a:pPr marL="0" indent="0">
              <a:buFont typeface="Wingdings 3" charset="2"/>
              <a:buNone/>
            </a:pPr>
            <a:r>
              <a:rPr lang="fr-FR" sz="1300" dirty="0" smtClean="0"/>
              <a:t>L’un comporte des sondes de valeurs similaires autour de 1, c’est bien un segment. g est faible.</a:t>
            </a:r>
            <a:br>
              <a:rPr lang="fr-FR" sz="1300" dirty="0" smtClean="0"/>
            </a:br>
            <a:r>
              <a:rPr lang="fr-FR" sz="1300" dirty="0" smtClean="0"/>
              <a:t>L’autre est hétéroclite (car constitué de deux sous-segments), ce qui rend les écarts à la moyenne plus grands. g est élevée.</a:t>
            </a:r>
          </a:p>
          <a:p>
            <a:pPr marL="0" indent="0">
              <a:buNone/>
            </a:pPr>
            <a:r>
              <a:rPr lang="fr-FR" sz="1300" dirty="0"/>
              <a:t>La </a:t>
            </a:r>
            <a:r>
              <a:rPr lang="fr-FR" sz="1300" dirty="0" err="1"/>
              <a:t>goodness</a:t>
            </a:r>
            <a:r>
              <a:rPr lang="fr-FR" sz="1300" dirty="0"/>
              <a:t> of </a:t>
            </a:r>
            <a:r>
              <a:rPr lang="fr-FR" sz="1300" dirty="0" smtClean="0"/>
              <a:t>fit élevée rend compte d’un défaut de segmentation sur ce segment hétéroclite. Le </a:t>
            </a:r>
            <a:r>
              <a:rPr lang="fr-FR" sz="1300" u="sng" dirty="0" smtClean="0"/>
              <a:t>score de qualité</a:t>
            </a:r>
            <a:r>
              <a:rPr lang="fr-FR" sz="1300" dirty="0" smtClean="0"/>
              <a:t> est élevé si de nombreux segments hétéroclites sont formés par la segmentation, on cherche donc la solution ayant le score de qualité </a:t>
            </a:r>
            <a:r>
              <a:rPr lang="fr-FR" sz="1300" u="sng" dirty="0" smtClean="0"/>
              <a:t>le plus faible</a:t>
            </a:r>
            <a:r>
              <a:rPr lang="fr-FR" sz="1300" dirty="0" smtClean="0"/>
              <a:t>.</a:t>
            </a:r>
            <a:endParaRPr lang="fr-FR" sz="1300" dirty="0"/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>
            <a:stCxn id="24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Détermine la cellularité et la ploïdie</a:t>
            </a:r>
          </a:p>
          <a:p>
            <a:r>
              <a:rPr lang="fr-FR" dirty="0" smtClean="0"/>
              <a:t>Estime le nombre de copies pour chaque allèle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la cellularité et la ploïdie sont-elles estimées?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1914769"/>
            <a:ext cx="5739098" cy="412659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nombre de copies peut être estimé à partir de ces deux paramètres. </a:t>
            </a:r>
          </a:p>
          <a:p>
            <a:pPr marL="0" indent="0">
              <a:buNone/>
            </a:pPr>
            <a:r>
              <a:rPr lang="fr-FR" dirty="0" smtClean="0"/>
              <a:t>Partant de ce constat, différentes valeurs </a:t>
            </a:r>
            <a:r>
              <a:rPr lang="fr-FR" dirty="0"/>
              <a:t>de cellularité </a:t>
            </a:r>
            <a:r>
              <a:rPr lang="fr-FR" dirty="0" smtClean="0"/>
              <a:t>et </a:t>
            </a:r>
            <a:r>
              <a:rPr lang="fr-FR" dirty="0"/>
              <a:t>ploïdie sont </a:t>
            </a:r>
            <a:r>
              <a:rPr lang="fr-FR" dirty="0" smtClean="0"/>
              <a:t>testées.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Une métrique, issue du nombre de copies obtenu, évalue si ces valeurs sont pertinentes (</a:t>
            </a:r>
            <a:r>
              <a:rPr lang="fr-FR" dirty="0" smtClean="0">
                <a:solidFill>
                  <a:srgbClr val="C00000"/>
                </a:solidFill>
              </a:rPr>
              <a:t>mauvaise solution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bonne solution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591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" y="3143003"/>
            <a:ext cx="10867999" cy="18865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719137" y="4616757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Contient les données de log ratio et BAF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4126" y="1507957"/>
            <a:ext cx="1801399" cy="143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La </a:t>
            </a:r>
            <a:r>
              <a:rPr lang="fr-FR" sz="1000" dirty="0">
                <a:solidFill>
                  <a:schemeClr val="accent1">
                    <a:lumMod val="50000"/>
                  </a:schemeClr>
                </a:solidFill>
              </a:rPr>
              <a:t>cellularité</a:t>
            </a:r>
            <a:r>
              <a:rPr lang="fr-FR" sz="1000" dirty="0">
                <a:solidFill>
                  <a:schemeClr val="tx1"/>
                </a:solidFill>
              </a:rPr>
              <a:t> et la </a:t>
            </a:r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ploïdie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>
                <a:solidFill>
                  <a:schemeClr val="tx1"/>
                </a:solidFill>
              </a:rPr>
              <a:t>sont déterminées à cette étape. </a:t>
            </a:r>
            <a:r>
              <a:rPr lang="fr-FR" sz="1000" dirty="0" smtClean="0">
                <a:solidFill>
                  <a:schemeClr val="tx1"/>
                </a:solidFill>
              </a:rPr>
              <a:t>Le </a:t>
            </a:r>
            <a:r>
              <a:rPr lang="fr-FR" sz="1000" dirty="0">
                <a:solidFill>
                  <a:schemeClr val="tx1"/>
                </a:solidFill>
              </a:rPr>
              <a:t>nombre de copies </a:t>
            </a:r>
            <a:r>
              <a:rPr lang="fr-FR" sz="1000" dirty="0" smtClean="0">
                <a:solidFill>
                  <a:schemeClr val="tx1"/>
                </a:solidFill>
              </a:rPr>
              <a:t>des deux allèles </a:t>
            </a:r>
            <a:r>
              <a:rPr lang="fr-FR" sz="1000" dirty="0">
                <a:solidFill>
                  <a:schemeClr val="tx1"/>
                </a:solidFill>
              </a:rPr>
              <a:t>est estimé.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67647" y="4616754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Contient les données de log ratio et BAF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79340" y="4616754"/>
            <a:ext cx="226355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Différents graphes peuvent être générés à partir des profils ASCAT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0627" y="4616754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Un OSCHP normalisé peut être donné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31046" y="1507957"/>
            <a:ext cx="1682638" cy="143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000" dirty="0">
                <a:solidFill>
                  <a:prstClr val="black"/>
                </a:solidFill>
              </a:rPr>
              <a:t>Segmentation par l’algorithme ASPCF</a:t>
            </a:r>
          </a:p>
          <a:p>
            <a:pPr lvl="0"/>
            <a:r>
              <a:rPr lang="fr-FR" sz="1000" dirty="0">
                <a:solidFill>
                  <a:prstClr val="black"/>
                </a:solidFill>
              </a:rPr>
              <a:t>À partir des valeurs de log ratio et </a:t>
            </a:r>
            <a:r>
              <a:rPr lang="fr-FR" sz="1000" dirty="0" smtClean="0">
                <a:solidFill>
                  <a:prstClr val="black"/>
                </a:solidFill>
              </a:rPr>
              <a:t>BAF.</a:t>
            </a:r>
            <a:endParaRPr lang="fr-F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la cellularité et la ploïdie sont-elles estimées?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1914769"/>
            <a:ext cx="5739098" cy="412659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Le nombre de copies peut être estimé à partir de ces deux paramètres. </a:t>
            </a:r>
          </a:p>
          <a:p>
            <a:pPr marL="0" indent="0">
              <a:buNone/>
            </a:pPr>
            <a:r>
              <a:rPr lang="fr-FR" dirty="0" smtClean="0"/>
              <a:t>Partant de ce constat, différentes valeurs </a:t>
            </a:r>
            <a:r>
              <a:rPr lang="fr-FR" dirty="0"/>
              <a:t>de cellularité </a:t>
            </a:r>
            <a:r>
              <a:rPr lang="fr-FR" dirty="0" smtClean="0"/>
              <a:t>et </a:t>
            </a:r>
            <a:r>
              <a:rPr lang="fr-FR" dirty="0"/>
              <a:t>ploïdie sont </a:t>
            </a:r>
            <a:r>
              <a:rPr lang="fr-FR" dirty="0" smtClean="0"/>
              <a:t>testées.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Une métrique, issue du nombre de copies obtenu, évalue si ces valeurs sont pertinentes (</a:t>
            </a:r>
            <a:r>
              <a:rPr lang="fr-FR" dirty="0" smtClean="0">
                <a:solidFill>
                  <a:srgbClr val="C00000"/>
                </a:solidFill>
              </a:rPr>
              <a:t>mauvaise solution</a:t>
            </a:r>
            <a:r>
              <a:rPr lang="fr-FR" dirty="0" smtClean="0"/>
              <a:t>, </a:t>
            </a:r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bonne solution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r>
              <a:rPr lang="fr-FR" dirty="0" smtClean="0"/>
              <a:t>Ici, ces paramètres ont été estimés à 0,87 et 1,63.</a:t>
            </a:r>
          </a:p>
          <a:p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99" y="1975357"/>
            <a:ext cx="3751482" cy="3751482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>
            <a:off x="8121438" y="2715536"/>
            <a:ext cx="0" cy="2612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7586573" y="2663858"/>
            <a:ext cx="466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910424" y="5478889"/>
            <a:ext cx="95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1,63</a:t>
            </a:r>
            <a:endParaRPr lang="fr-FR" sz="1000" dirty="0"/>
          </a:p>
        </p:txBody>
      </p:sp>
      <p:sp>
        <p:nvSpPr>
          <p:cNvPr id="20" name="ZoneTexte 19"/>
          <p:cNvSpPr txBox="1"/>
          <p:nvPr/>
        </p:nvSpPr>
        <p:spPr>
          <a:xfrm rot="16200000">
            <a:off x="6975031" y="2268396"/>
            <a:ext cx="95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0,87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51866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e 114"/>
          <p:cNvGrpSpPr/>
          <p:nvPr/>
        </p:nvGrpSpPr>
        <p:grpSpPr>
          <a:xfrm>
            <a:off x="341205" y="3751420"/>
            <a:ext cx="11379058" cy="2844765"/>
            <a:chOff x="341205" y="3751420"/>
            <a:chExt cx="11379058" cy="2844765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205" y="3751420"/>
              <a:ext cx="11379058" cy="2844765"/>
            </a:xfrm>
            <a:prstGeom prst="rect">
              <a:avLst/>
            </a:prstGeom>
          </p:spPr>
        </p:pic>
        <p:sp>
          <p:nvSpPr>
            <p:cNvPr id="114" name="Rectangle 113"/>
            <p:cNvSpPr/>
            <p:nvPr/>
          </p:nvSpPr>
          <p:spPr>
            <a:xfrm>
              <a:off x="3429358" y="3806390"/>
              <a:ext cx="5448919" cy="357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10" name="Connecteur droit 109"/>
          <p:cNvCxnSpPr>
            <a:stCxn id="107" idx="0"/>
            <a:endCxn id="106" idx="2"/>
          </p:cNvCxnSpPr>
          <p:nvPr/>
        </p:nvCxnSpPr>
        <p:spPr>
          <a:xfrm flipV="1">
            <a:off x="9145039" y="3359769"/>
            <a:ext cx="1015482" cy="158736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108" idx="0"/>
            <a:endCxn id="105" idx="2"/>
          </p:cNvCxnSpPr>
          <p:nvPr/>
        </p:nvCxnSpPr>
        <p:spPr>
          <a:xfrm flipV="1">
            <a:off x="5986284" y="3364868"/>
            <a:ext cx="1809506" cy="2147725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1727201"/>
            <a:ext cx="5291438" cy="431416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Une bonne solution </a:t>
            </a:r>
            <a:r>
              <a:rPr lang="fr-FR" dirty="0" smtClean="0"/>
              <a:t>donne un </a:t>
            </a:r>
            <a:r>
              <a:rPr lang="fr-FR" dirty="0" smtClean="0"/>
              <a:t>profil proche d’un nombre de copies réel. On cherche donc le profil dont les log ratios sont proches de nombres entiers.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Comment les solutions sont-elles évaluées?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" name="Groupe 35"/>
          <p:cNvGrpSpPr/>
          <p:nvPr/>
        </p:nvGrpSpPr>
        <p:grpSpPr>
          <a:xfrm>
            <a:off x="5686425" y="6029325"/>
            <a:ext cx="208293" cy="168107"/>
            <a:chOff x="1364371" y="3187834"/>
            <a:chExt cx="250092" cy="332044"/>
          </a:xfrm>
        </p:grpSpPr>
        <p:cxnSp>
          <p:nvCxnSpPr>
            <p:cNvPr id="37" name="Connecteur droit 36"/>
            <p:cNvCxnSpPr/>
            <p:nvPr/>
          </p:nvCxnSpPr>
          <p:spPr>
            <a:xfrm>
              <a:off x="1489417" y="3187834"/>
              <a:ext cx="0" cy="32470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>
              <a:off x="1364371" y="3187834"/>
              <a:ext cx="25009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1364371" y="3519878"/>
              <a:ext cx="25009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e 39"/>
          <p:cNvGrpSpPr/>
          <p:nvPr/>
        </p:nvGrpSpPr>
        <p:grpSpPr>
          <a:xfrm>
            <a:off x="5982851" y="6029325"/>
            <a:ext cx="292063" cy="168107"/>
            <a:chOff x="1364371" y="3187834"/>
            <a:chExt cx="250092" cy="332044"/>
          </a:xfrm>
        </p:grpSpPr>
        <p:cxnSp>
          <p:nvCxnSpPr>
            <p:cNvPr id="41" name="Connecteur droit 40"/>
            <p:cNvCxnSpPr/>
            <p:nvPr/>
          </p:nvCxnSpPr>
          <p:spPr>
            <a:xfrm>
              <a:off x="1489417" y="3187834"/>
              <a:ext cx="0" cy="32470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necteur droit 41"/>
            <p:cNvCxnSpPr/>
            <p:nvPr/>
          </p:nvCxnSpPr>
          <p:spPr>
            <a:xfrm>
              <a:off x="1364371" y="3187834"/>
              <a:ext cx="25009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1364371" y="3519878"/>
              <a:ext cx="25009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e 43"/>
          <p:cNvGrpSpPr/>
          <p:nvPr/>
        </p:nvGrpSpPr>
        <p:grpSpPr>
          <a:xfrm>
            <a:off x="5908797" y="6029325"/>
            <a:ext cx="59975" cy="139532"/>
            <a:chOff x="1364371" y="3187834"/>
            <a:chExt cx="250092" cy="332044"/>
          </a:xfrm>
        </p:grpSpPr>
        <p:cxnSp>
          <p:nvCxnSpPr>
            <p:cNvPr id="45" name="Connecteur droit 44"/>
            <p:cNvCxnSpPr/>
            <p:nvPr/>
          </p:nvCxnSpPr>
          <p:spPr>
            <a:xfrm>
              <a:off x="1489417" y="3187834"/>
              <a:ext cx="0" cy="324705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>
              <a:off x="1364371" y="3187834"/>
              <a:ext cx="25009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1364371" y="3519878"/>
              <a:ext cx="250092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e 62"/>
          <p:cNvGrpSpPr/>
          <p:nvPr/>
        </p:nvGrpSpPr>
        <p:grpSpPr>
          <a:xfrm>
            <a:off x="8956745" y="5155780"/>
            <a:ext cx="56286" cy="116308"/>
            <a:chOff x="9116217" y="3584155"/>
            <a:chExt cx="45719" cy="108160"/>
          </a:xfrm>
        </p:grpSpPr>
        <p:cxnSp>
          <p:nvCxnSpPr>
            <p:cNvPr id="50" name="Connecteur droit 49"/>
            <p:cNvCxnSpPr/>
            <p:nvPr/>
          </p:nvCxnSpPr>
          <p:spPr>
            <a:xfrm>
              <a:off x="9116217" y="3584155"/>
              <a:ext cx="45719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9116217" y="3692139"/>
              <a:ext cx="45719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 droit 54"/>
            <p:cNvCxnSpPr/>
            <p:nvPr/>
          </p:nvCxnSpPr>
          <p:spPr>
            <a:xfrm>
              <a:off x="9139077" y="3585159"/>
              <a:ext cx="0" cy="10715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e 74"/>
          <p:cNvGrpSpPr/>
          <p:nvPr/>
        </p:nvGrpSpPr>
        <p:grpSpPr>
          <a:xfrm>
            <a:off x="9030562" y="5566888"/>
            <a:ext cx="72955" cy="19525"/>
            <a:chOff x="9923531" y="3580926"/>
            <a:chExt cx="72955" cy="19525"/>
          </a:xfrm>
        </p:grpSpPr>
        <p:cxnSp>
          <p:nvCxnSpPr>
            <p:cNvPr id="70" name="Connecteur droit 69"/>
            <p:cNvCxnSpPr/>
            <p:nvPr/>
          </p:nvCxnSpPr>
          <p:spPr>
            <a:xfrm>
              <a:off x="9923531" y="3580926"/>
              <a:ext cx="7295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>
              <a:off x="9923531" y="3600377"/>
              <a:ext cx="7295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>
              <a:off x="9960009" y="3581400"/>
              <a:ext cx="0" cy="1905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e 75"/>
          <p:cNvGrpSpPr/>
          <p:nvPr/>
        </p:nvGrpSpPr>
        <p:grpSpPr>
          <a:xfrm>
            <a:off x="9097042" y="5586340"/>
            <a:ext cx="72955" cy="69130"/>
            <a:chOff x="9923531" y="3580926"/>
            <a:chExt cx="72955" cy="19525"/>
          </a:xfrm>
        </p:grpSpPr>
        <p:cxnSp>
          <p:nvCxnSpPr>
            <p:cNvPr id="77" name="Connecteur droit 76"/>
            <p:cNvCxnSpPr/>
            <p:nvPr/>
          </p:nvCxnSpPr>
          <p:spPr>
            <a:xfrm>
              <a:off x="9923531" y="3580926"/>
              <a:ext cx="7295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77"/>
            <p:cNvCxnSpPr/>
            <p:nvPr/>
          </p:nvCxnSpPr>
          <p:spPr>
            <a:xfrm>
              <a:off x="9923531" y="3600377"/>
              <a:ext cx="7295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>
              <a:off x="9960009" y="3581400"/>
              <a:ext cx="0" cy="19051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6" name="Groupe 85"/>
          <p:cNvGrpSpPr/>
          <p:nvPr/>
        </p:nvGrpSpPr>
        <p:grpSpPr>
          <a:xfrm>
            <a:off x="9163911" y="5554313"/>
            <a:ext cx="72956" cy="32621"/>
            <a:chOff x="9964011" y="3594023"/>
            <a:chExt cx="72956" cy="32621"/>
          </a:xfrm>
        </p:grpSpPr>
        <p:cxnSp>
          <p:nvCxnSpPr>
            <p:cNvPr id="81" name="Connecteur droit 80"/>
            <p:cNvCxnSpPr/>
            <p:nvPr/>
          </p:nvCxnSpPr>
          <p:spPr>
            <a:xfrm>
              <a:off x="9964012" y="3594023"/>
              <a:ext cx="7295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81"/>
            <p:cNvCxnSpPr/>
            <p:nvPr/>
          </p:nvCxnSpPr>
          <p:spPr>
            <a:xfrm>
              <a:off x="9964011" y="3626644"/>
              <a:ext cx="72955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/>
            <p:cNvCxnSpPr/>
            <p:nvPr/>
          </p:nvCxnSpPr>
          <p:spPr>
            <a:xfrm>
              <a:off x="10000490" y="3594497"/>
              <a:ext cx="0" cy="3214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1" name="Groupe 90"/>
          <p:cNvGrpSpPr/>
          <p:nvPr/>
        </p:nvGrpSpPr>
        <p:grpSpPr>
          <a:xfrm>
            <a:off x="9261148" y="5512593"/>
            <a:ext cx="72588" cy="73745"/>
            <a:chOff x="9116217" y="3584155"/>
            <a:chExt cx="45719" cy="108160"/>
          </a:xfrm>
        </p:grpSpPr>
        <p:cxnSp>
          <p:nvCxnSpPr>
            <p:cNvPr id="92" name="Connecteur droit 91"/>
            <p:cNvCxnSpPr/>
            <p:nvPr/>
          </p:nvCxnSpPr>
          <p:spPr>
            <a:xfrm>
              <a:off x="9116217" y="3584155"/>
              <a:ext cx="45719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eur droit 92"/>
            <p:cNvCxnSpPr/>
            <p:nvPr/>
          </p:nvCxnSpPr>
          <p:spPr>
            <a:xfrm>
              <a:off x="9116217" y="3692139"/>
              <a:ext cx="45719" cy="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eur droit 93"/>
            <p:cNvCxnSpPr/>
            <p:nvPr/>
          </p:nvCxnSpPr>
          <p:spPr>
            <a:xfrm>
              <a:off x="9139077" y="3585159"/>
              <a:ext cx="0" cy="107156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8" name="Connecteur droit 97"/>
          <p:cNvCxnSpPr/>
          <p:nvPr/>
        </p:nvCxnSpPr>
        <p:spPr>
          <a:xfrm>
            <a:off x="9236866" y="5445919"/>
            <a:ext cx="45157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9255917" y="5447157"/>
            <a:ext cx="0" cy="13906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9233338" y="5588599"/>
            <a:ext cx="45157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Imag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692" y="562971"/>
            <a:ext cx="2378196" cy="2801897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pic>
        <p:nvPicPr>
          <p:cNvPr id="106" name="Image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517" y="557871"/>
            <a:ext cx="2114007" cy="2801898"/>
          </a:xfrm>
          <a:prstGeom prst="rect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</p:pic>
      <p:sp>
        <p:nvSpPr>
          <p:cNvPr id="108" name="Rectangle 107"/>
          <p:cNvSpPr/>
          <p:nvPr/>
        </p:nvSpPr>
        <p:spPr>
          <a:xfrm>
            <a:off x="5571447" y="5512593"/>
            <a:ext cx="829673" cy="989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/>
          <p:cNvSpPr/>
          <p:nvPr/>
        </p:nvSpPr>
        <p:spPr>
          <a:xfrm>
            <a:off x="8823569" y="4947138"/>
            <a:ext cx="642939" cy="844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4" y="1727201"/>
            <a:ext cx="5291438" cy="4314162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La métrique </a:t>
            </a:r>
            <a:r>
              <a:rPr lang="fr-FR" dirty="0" smtClean="0"/>
              <a:t>utilis</a:t>
            </a:r>
            <a:r>
              <a:rPr lang="fr-FR" dirty="0" smtClean="0"/>
              <a:t>ée pour évaluer les solutions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Comment les solutions sont-elles évaluées?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92" y="3349705"/>
            <a:ext cx="10175631" cy="328370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 rot="16200000">
            <a:off x="110049" y="4470400"/>
            <a:ext cx="157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Log ratio</a:t>
            </a:r>
            <a:endParaRPr lang="fr-FR" sz="1000" dirty="0"/>
          </a:p>
        </p:txBody>
      </p:sp>
      <p:sp>
        <p:nvSpPr>
          <p:cNvPr id="52" name="ZoneTexte 51"/>
          <p:cNvSpPr txBox="1"/>
          <p:nvPr/>
        </p:nvSpPr>
        <p:spPr>
          <a:xfrm>
            <a:off x="5873263" y="6449699"/>
            <a:ext cx="1578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 smtClean="0"/>
              <a:t>Genomic</a:t>
            </a:r>
            <a:r>
              <a:rPr lang="fr-FR" sz="1000" dirty="0" smtClean="0"/>
              <a:t> position</a:t>
            </a:r>
            <a:endParaRPr lang="fr-FR" sz="1000" dirty="0"/>
          </a:p>
        </p:txBody>
      </p:sp>
      <p:sp>
        <p:nvSpPr>
          <p:cNvPr id="53" name="ZoneTexte 52"/>
          <p:cNvSpPr txBox="1"/>
          <p:nvPr/>
        </p:nvSpPr>
        <p:spPr>
          <a:xfrm>
            <a:off x="10515601" y="3349705"/>
            <a:ext cx="15787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Données fictives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7412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smtClean="0"/>
              <a:t>MAPD</a:t>
            </a:r>
          </a:p>
          <a:p>
            <a:r>
              <a:rPr lang="fr-FR" dirty="0" smtClean="0"/>
              <a:t>Nombre de SNP hétérozygotes</a:t>
            </a:r>
          </a:p>
          <a:p>
            <a:r>
              <a:rPr lang="fr-FR" dirty="0" smtClean="0"/>
              <a:t>Proportion de sondes tumorales homozygotes</a:t>
            </a:r>
          </a:p>
          <a:p>
            <a:r>
              <a:rPr lang="fr-FR" dirty="0" smtClean="0"/>
              <a:t>Fraction du génome ayant une délétion homozygote</a:t>
            </a:r>
          </a:p>
          <a:p>
            <a:r>
              <a:rPr lang="fr-FR" dirty="0"/>
              <a:t>Fraction du génome ayant </a:t>
            </a:r>
            <a:r>
              <a:rPr lang="fr-FR" dirty="0" smtClean="0"/>
              <a:t>une LOH</a:t>
            </a:r>
          </a:p>
          <a:p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Genome</a:t>
            </a:r>
            <a:r>
              <a:rPr lang="fr-FR" dirty="0" smtClean="0"/>
              <a:t> </a:t>
            </a:r>
            <a:r>
              <a:rPr lang="fr-FR" dirty="0" err="1" smtClean="0"/>
              <a:t>Doubling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smtClean="0"/>
              <a:t> (WGD)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Métriques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6020" y="5553588"/>
            <a:ext cx="45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LRR et BAF recentrées dans </a:t>
            </a:r>
            <a:r>
              <a:rPr lang="fr-FR" dirty="0" err="1" smtClean="0"/>
              <a:t>ChAS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930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6" y="1437490"/>
            <a:ext cx="7920000" cy="39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6020" y="5553588"/>
            <a:ext cx="577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LRR et BAF recentrées dans </a:t>
            </a:r>
            <a:r>
              <a:rPr lang="fr-FR" dirty="0" err="1" smtClean="0"/>
              <a:t>ChAS</a:t>
            </a:r>
            <a:r>
              <a:rPr lang="fr-FR" dirty="0" smtClean="0"/>
              <a:t> (rouge)</a:t>
            </a:r>
          </a:p>
          <a:p>
            <a:r>
              <a:rPr lang="fr-FR" dirty="0" smtClean="0"/>
              <a:t>Données LRR et BAF segmentées (vert)</a:t>
            </a:r>
            <a:endParaRPr lang="fr-FR" dirty="0"/>
          </a:p>
        </p:txBody>
      </p:sp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/>
              <a:t>Un segment est déterminé par deux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breakpoints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/>
              <a:t>Un segment est déterminé par deux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breakpoints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smtClean="0"/>
              <a:t>présents sur les deux pistes.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66507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54126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657347" y="5029200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9657347" y="4090737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545053" y="3893126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0026316" y="3893125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3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Un segment est déterminé par deux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breakpoints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présents sur les deux pistes.</a:t>
            </a:r>
          </a:p>
          <a:p>
            <a:pPr marL="0" indent="0">
              <a:buNone/>
            </a:pPr>
            <a:r>
              <a:rPr lang="fr-FR" dirty="0" smtClean="0"/>
              <a:t>Plusieurs segmentations sont possibles en faisant varier ce qui définit un </a:t>
            </a:r>
            <a:r>
              <a:rPr lang="fr-FR" dirty="0" err="1" smtClean="0"/>
              <a:t>breakpoint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u="sng" dirty="0" smtClean="0"/>
              <a:t>Comment trouver la meilleure segmentation?</a:t>
            </a:r>
            <a:endParaRPr lang="fr-FR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66507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54126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657347" y="5029200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9657347" y="4090737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545053" y="3893126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0026316" y="3893125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157977" y="1442249"/>
            <a:ext cx="7920000" cy="39600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1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</p:txBody>
      </p:sp>
    </p:spTree>
    <p:extLst>
      <p:ext uri="{BB962C8B-B14F-4D97-AF65-F5344CB8AC3E}">
        <p14:creationId xmlns:p14="http://schemas.microsoft.com/office/powerpoint/2010/main" val="19992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 Ce paramètre g évalue l’hétérogénéité d’un segment.</a:t>
            </a:r>
          </a:p>
        </p:txBody>
      </p:sp>
    </p:spTree>
    <p:extLst>
      <p:ext uri="{BB962C8B-B14F-4D97-AF65-F5344CB8AC3E}">
        <p14:creationId xmlns:p14="http://schemas.microsoft.com/office/powerpoint/2010/main" val="9882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2237</TotalTime>
  <Words>1019</Words>
  <Application>Microsoft Office PowerPoint</Application>
  <PresentationFormat>Grand écran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Facette</vt:lpstr>
      <vt:lpstr>ASCAT </vt:lpstr>
      <vt:lpstr>Pipeline 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Calling</vt:lpstr>
      <vt:lpstr>Calling</vt:lpstr>
      <vt:lpstr>Calling</vt:lpstr>
      <vt:lpstr>Calling</vt:lpstr>
      <vt:lpstr>Calling</vt:lpstr>
      <vt:lpstr>Résultats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81</cp:revision>
  <dcterms:created xsi:type="dcterms:W3CDTF">2022-03-15T15:33:15Z</dcterms:created>
  <dcterms:modified xsi:type="dcterms:W3CDTF">2022-04-15T16:32:24Z</dcterms:modified>
</cp:coreProperties>
</file>