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  <p:sldMasterId id="2147483687" r:id="rId3"/>
    <p:sldMasterId id="2147483700" r:id="rId4"/>
    <p:sldMasterId id="2147483713" r:id="rId5"/>
    <p:sldMasterId id="2147483726" r:id="rId6"/>
    <p:sldMasterId id="2147483739" r:id="rId7"/>
  </p:sldMasterIdLst>
  <p:sldIdLst>
    <p:sldId id="256" r:id="rId8"/>
    <p:sldId id="257" r:id="rId9"/>
    <p:sldId id="259" r:id="rId10"/>
    <p:sldId id="273" r:id="rId11"/>
    <p:sldId id="274" r:id="rId12"/>
    <p:sldId id="272" r:id="rId13"/>
    <p:sldId id="258" r:id="rId14"/>
    <p:sldId id="260" r:id="rId15"/>
    <p:sldId id="261" r:id="rId16"/>
    <p:sldId id="262" r:id="rId17"/>
    <p:sldId id="263" r:id="rId18"/>
    <p:sldId id="264" r:id="rId19"/>
    <p:sldId id="271" r:id="rId20"/>
    <p:sldId id="266" r:id="rId21"/>
    <p:sldId id="267" r:id="rId22"/>
    <p:sldId id="268" r:id="rId23"/>
    <p:sldId id="269" r:id="rId24"/>
    <p:sldId id="270" r:id="rId25"/>
    <p:sldId id="275" r:id="rId26"/>
    <p:sldId id="265" r:id="rId27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6E40F66-78BE-4696-8175-EE2AE519F4BD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6E6033-20D0-4AFF-991E-829BC3435CCF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A3D4C6E-3401-4C03-9820-817E29166D1B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5C9816D-DA0A-4EB5-A030-00A71BCEE003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E28A496-09D5-4192-9278-69FA3B9641F2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16F4ABE3-FDFD-41FB-9E9B-1AEA711D0C58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74F8445-AAD0-4458-8663-CB5A660899E3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E91E541-D34E-471E-80E0-3CE6F0570FBA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357AA296-544D-4545-A716-E63EF13C36D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DC54902E-0840-4277-BD5C-F09A8365C263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AB4B82F3-6577-40D4-9B7F-368997132600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845E668-40DC-4994-8A06-F877A3CEB1AE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01AE61E3-51C1-484D-A65B-656B9EC810F1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7C6ED3AA-6A20-440F-A9F1-0B453B0E4545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9DDD5FC7-FA54-4F65-B94C-AF288A9F8B09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2842A48-6994-4AD8-82C0-2CDDFD8BBB12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58C2B32C-9C46-480C-A5BC-A0DFB1010179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8A47F30-4D86-41E5-81F7-2D537BFA6CF9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C64892B-7C23-4924-A4AB-1AE3F77F9D88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9B12FA6-FBDB-41A3-B0CD-40FECE602189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4F2FA5A-6111-428C-A68F-ECCB55559C10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66D6EC5-9C2B-4F62-BB17-4F6BD63E423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51F9CA-B840-4DD4-B7E9-89F98D46955B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F24D987-04B7-4CCB-AE68-BEF445148091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44765BE-DF16-4752-A930-205FE3864338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E5A61E16-E214-4EE0-8BF2-4654C8474A70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91017F4-C293-4E85-9655-BDA095404A5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25729DF-C7FA-4D61-BB98-5A7CC1C03FC7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BD72C0C-F0D1-40AB-B832-412D9CBEE7A3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211D4E1-EB46-45FE-BAEA-0DBFF07D8D5C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B5F272A6-D343-40D4-A73E-F30FFCA73A19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AF5243E8-941D-4133-85DD-E3D7ABE36D48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64B094D-59A1-4DC2-88EC-AAD43CAF01F2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6570471-E5D2-434C-9F77-95CABEBEC884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823B2028-25A2-412F-B537-663EF2042FB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6F3942C-D807-41C0-8A17-FDA6725E8347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F66C8A86-1918-4372-A142-829F42E02E4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5E1DCDE1-F6D3-4DFA-A1D5-B4EF59425DF3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0DB6BE02-39B5-4583-9AB3-CE3D0BC2FC01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29946CB-DB5C-4E91-9DC6-A41C2927FCD0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D4A7678-E4FF-47E9-9582-41DA72593BF2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029EBE9-3781-4F21-AE7E-2916E69D1DFA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9DD888CF-FFFF-447C-9036-0DB854F21D8F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AF84704-162A-495B-8062-FCC790CEEEF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233DCB1-64BA-4F2E-9AE3-2C1FAFF0B97F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DEB60B4C-1899-4E5F-ADD2-CC8869E8E54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0B190E57-E453-4337-BC07-2A48609FD271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3B51AC1-C324-4078-BADB-985E591BB547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01EE01EA-7D0A-43E6-8E0A-2C7B700FBBDF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FAB51D61-AD89-4811-8FAF-6170DD08F9B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34A3F09-621E-4A5B-AAE9-F80703CCB736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C1BA2DE-3F09-464C-A195-6FD5E2E393D9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90CB72B-919E-4FB4-83CD-3925E34B46F9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B864F102-B1D4-4F75-B35B-C49252F67E65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864022D0-F091-4C15-85AD-F8769E921BA6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AF4E412-23ED-4D46-91BE-D4661868C4CC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17334DD-A358-40D1-91E0-A8202E09AEC3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820E57C-84CC-4151-AB77-03DD3B9E481A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837804B-13A0-44B9-B744-D9208D1BFC2F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D08034F-6E38-464E-BB51-3EA981D1771F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170A84C2-32A1-44AA-B902-216BCD312A39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D0F6BA6-01A7-4CA8-937E-14E188371593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EEB615F3-B15D-4829-BCD3-CBBC9EDADF6A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0EF1D77-156A-4431-8764-E8A0BF6C2E1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44CEDE0E-D1A6-4507-9131-6E2630D9E5FB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FFAD15E1-47D7-469D-9743-EBAA6764D18B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D5FDBA3-DDDC-41DC-89A0-9F044064DD34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1901C5E1-D24E-4D5D-AFA0-6B68C747D09E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6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0A7784CC-25AE-4FB1-A51C-0F4EA8FA7B02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BF22483-C358-463F-9902-F99CEB20BDD6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AF230E18-C06A-4140-88C4-EB64D016DCAD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9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6604F093-B6F5-4466-85B4-64ADB219E363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30ED17DF-96FF-4BFF-80A7-B458A5BD6CA0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BB3CE7F4-CAEB-45EB-BCDD-35C54D0D1F45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B9B00632-E2B7-4ADD-87C0-072FE4F04E00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subTitle"/>
          </p:nvPr>
        </p:nvSpPr>
        <p:spPr>
          <a:xfrm>
            <a:off x="677160" y="609480"/>
            <a:ext cx="8595000" cy="61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D5DC7792-26E5-4AB6-8D67-D0D146DC564D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FD2F7A10-4E31-4E5A-A0DB-972E6E5D5641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A361FF8-B278-44EE-A11A-9F0BFF21720A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22512FDB-E4F8-4E15-9F8A-1B7D18A62357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BCB8D905-7620-47B4-AA25-495E1DB3CC23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E79BA09C-6F06-4E20-AE6B-0B7EC49EF7F4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3938DEC6-FF1D-4B88-B748-2D2A6613A629}" type="slidenum">
              <a:t>‹N°›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6CD09ABC-5326-46E9-BEF3-7FA57ED89EAE}" type="slidenum">
              <a:t>‹N°›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C917B16-BD98-4FE6-8CCA-E2A0F3104258}" type="slidenum">
              <a:t>‹N°›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6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7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9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2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3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75" name="PlaceHolder 2"/>
          <p:cNvSpPr>
            <a:spLocks noGrp="1"/>
          </p:cNvSpPr>
          <p:nvPr>
            <p:ph type="ftr" idx="4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6" name="PlaceHolder 3"/>
          <p:cNvSpPr>
            <a:spLocks noGrp="1"/>
          </p:cNvSpPr>
          <p:nvPr>
            <p:ph type="sldNum" idx="5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5BE55A-0D9C-41B3-97BF-3948348F0587}" type="slidenum">
              <a:rPr lang="en-US" sz="900" b="0" strike="noStrike" spc="-1">
                <a:solidFill>
                  <a:srgbClr val="5FCBEF"/>
                </a:solidFill>
                <a:latin typeface="Trebuchet MS"/>
              </a:rPr>
              <a:t>‹N°›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6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1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8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9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0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1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ftr" idx="7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sldNum" idx="8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7BD8EB2-0C7B-49CB-AB68-9B4F5C0C2511}" type="slidenum">
              <a:rPr lang="en-US" sz="900" b="0" strike="noStrike" spc="-1">
                <a:solidFill>
                  <a:srgbClr val="5FCBEF"/>
                </a:solidFill>
                <a:latin typeface="Trebuchet MS"/>
              </a:rPr>
              <a:t>‹N°›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dt" idx="9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168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3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4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5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6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7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79" name="PlaceHolder 2"/>
          <p:cNvSpPr>
            <a:spLocks noGrp="1"/>
          </p:cNvSpPr>
          <p:nvPr>
            <p:ph type="ftr" idx="10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0" name="PlaceHolder 3"/>
          <p:cNvSpPr>
            <a:spLocks noGrp="1"/>
          </p:cNvSpPr>
          <p:nvPr>
            <p:ph type="sldNum" idx="11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4526D-232E-475F-819C-6F2D0E0149DD}" type="slidenum">
              <a:rPr lang="en-US" sz="900" b="0" strike="noStrike" spc="-1">
                <a:solidFill>
                  <a:srgbClr val="5FCBEF"/>
                </a:solidFill>
                <a:latin typeface="Trebuchet MS"/>
              </a:rPr>
              <a:t>‹N°›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dt" idx="12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220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1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2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3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6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7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8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31" name="PlaceHolder 2"/>
          <p:cNvSpPr>
            <a:spLocks noGrp="1"/>
          </p:cNvSpPr>
          <p:nvPr>
            <p:ph type="ftr" idx="13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32" name="PlaceHolder 3"/>
          <p:cNvSpPr>
            <a:spLocks noGrp="1"/>
          </p:cNvSpPr>
          <p:nvPr>
            <p:ph type="sldNum" idx="14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ED11A2-3EA6-4BA3-BD63-B79610AF9320}" type="slidenum">
              <a:rPr lang="en-US" sz="900" b="0" strike="noStrike" spc="-1">
                <a:solidFill>
                  <a:srgbClr val="5FCBEF"/>
                </a:solidFill>
                <a:latin typeface="Trebuchet MS"/>
              </a:rPr>
              <a:t>‹N°›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dt" idx="15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272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3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4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5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6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7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8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79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0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81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83" name="PlaceHolder 2"/>
          <p:cNvSpPr>
            <a:spLocks noGrp="1"/>
          </p:cNvSpPr>
          <p:nvPr>
            <p:ph type="ftr" idx="16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84" name="PlaceHolder 3"/>
          <p:cNvSpPr>
            <a:spLocks noGrp="1"/>
          </p:cNvSpPr>
          <p:nvPr>
            <p:ph type="sldNum" idx="17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C31503-3440-4908-9DD2-E703ACFA4E47}" type="slidenum">
              <a:rPr lang="en-US" sz="900" b="0" strike="noStrike" spc="-1">
                <a:solidFill>
                  <a:srgbClr val="5FCBEF"/>
                </a:solidFill>
                <a:latin typeface="Trebuchet MS"/>
              </a:rPr>
              <a:t>‹N°›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dt" idx="18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24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5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6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7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8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29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0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1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2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33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GB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35" name="PlaceHolder 2"/>
          <p:cNvSpPr>
            <a:spLocks noGrp="1"/>
          </p:cNvSpPr>
          <p:nvPr>
            <p:ph type="ftr" idx="19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36" name="PlaceHolder 3"/>
          <p:cNvSpPr>
            <a:spLocks noGrp="1"/>
          </p:cNvSpPr>
          <p:nvPr>
            <p:ph type="sldNum" idx="20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5D2DC7-0075-439A-8BD2-F95A9F0EC7AE}" type="slidenum">
              <a:rPr lang="en-US" sz="900" b="0" strike="noStrike" spc="-1">
                <a:solidFill>
                  <a:srgbClr val="5FCBEF"/>
                </a:solidFill>
                <a:latin typeface="Trebuchet MS"/>
              </a:rPr>
              <a:t>‹N°›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dt" idx="21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Group 43"/>
          <p:cNvGrpSpPr/>
          <p:nvPr/>
        </p:nvGrpSpPr>
        <p:grpSpPr>
          <a:xfrm>
            <a:off x="0" y="-8640"/>
            <a:ext cx="12190320" cy="6866640"/>
            <a:chOff x="0" y="-8640"/>
            <a:chExt cx="12190320" cy="6866640"/>
          </a:xfrm>
        </p:grpSpPr>
        <p:sp>
          <p:nvSpPr>
            <p:cNvPr id="376" name="Straight Connector 19"/>
            <p:cNvSpPr/>
            <p:nvPr/>
          </p:nvSpPr>
          <p:spPr>
            <a:xfrm>
              <a:off x="9370800" y="0"/>
              <a:ext cx="1219320" cy="685800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7" name="Straight Connector 20"/>
            <p:cNvSpPr/>
            <p:nvPr/>
          </p:nvSpPr>
          <p:spPr>
            <a:xfrm flipH="1">
              <a:off x="7425000" y="3681360"/>
              <a:ext cx="4763520" cy="3176640"/>
            </a:xfrm>
            <a:prstGeom prst="line">
              <a:avLst/>
            </a:prstGeom>
            <a:ln w="9360" cap="rnd">
              <a:solidFill>
                <a:srgbClr val="5FCBEF">
                  <a:alpha val="70000"/>
                </a:srgbClr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8" name="Rectangle 23"/>
            <p:cNvSpPr/>
            <p:nvPr/>
          </p:nvSpPr>
          <p:spPr>
            <a:xfrm>
              <a:off x="9181440" y="-8640"/>
              <a:ext cx="3005640" cy="6864840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9" name="Rectangle 25"/>
            <p:cNvSpPr/>
            <p:nvPr/>
          </p:nvSpPr>
          <p:spPr>
            <a:xfrm>
              <a:off x="9603360" y="-8640"/>
              <a:ext cx="2586600" cy="6864840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0" name="Isosceles Triangle 23"/>
            <p:cNvSpPr/>
            <p:nvPr/>
          </p:nvSpPr>
          <p:spPr>
            <a:xfrm>
              <a:off x="8932320" y="3048120"/>
              <a:ext cx="3258000" cy="38080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1" name="Rectangle 27"/>
            <p:cNvSpPr/>
            <p:nvPr/>
          </p:nvSpPr>
          <p:spPr>
            <a:xfrm>
              <a:off x="9334440" y="-8640"/>
              <a:ext cx="2852640" cy="6864840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2" name="Rectangle 28"/>
            <p:cNvSpPr/>
            <p:nvPr/>
          </p:nvSpPr>
          <p:spPr>
            <a:xfrm>
              <a:off x="10898640" y="-8640"/>
              <a:ext cx="1288440" cy="6864840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3" name="Rectangle 29"/>
            <p:cNvSpPr/>
            <p:nvPr/>
          </p:nvSpPr>
          <p:spPr>
            <a:xfrm>
              <a:off x="10938960" y="-8640"/>
              <a:ext cx="1248120" cy="6864840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4" name="Isosceles Triangle 27"/>
            <p:cNvSpPr/>
            <p:nvPr/>
          </p:nvSpPr>
          <p:spPr>
            <a:xfrm>
              <a:off x="10371600" y="3589920"/>
              <a:ext cx="1815480" cy="3266280"/>
            </a:xfrm>
            <a:prstGeom prst="triangle">
              <a:avLst>
                <a:gd name="adj" fmla="val 100000"/>
              </a:avLst>
            </a:prstGeom>
            <a:solidFill>
              <a:srgbClr val="17B0E4">
                <a:alpha val="66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85" name="Isosceles Triangle 18"/>
            <p:cNvSpPr/>
            <p:nvPr/>
          </p:nvSpPr>
          <p:spPr>
            <a:xfrm>
              <a:off x="0" y="4013280"/>
              <a:ext cx="446760" cy="284292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600"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86" name="PlaceHolder 1"/>
          <p:cNvSpPr>
            <a:spLocks noGrp="1"/>
          </p:cNvSpPr>
          <p:nvPr>
            <p:ph type="ftr" idx="22"/>
          </p:nvPr>
        </p:nvSpPr>
        <p:spPr>
          <a:xfrm>
            <a:off x="677160" y="6041520"/>
            <a:ext cx="62956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87" name="PlaceHolder 2"/>
          <p:cNvSpPr>
            <a:spLocks noGrp="1"/>
          </p:cNvSpPr>
          <p:nvPr>
            <p:ph type="sldNum" idx="23"/>
          </p:nvPr>
        </p:nvSpPr>
        <p:spPr>
          <a:xfrm>
            <a:off x="8590680" y="6041520"/>
            <a:ext cx="6814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900" b="0" strike="noStrike" spc="-1">
                <a:solidFill>
                  <a:srgbClr val="5FCBEF"/>
                </a:solidFill>
                <a:latin typeface="Trebuchet M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F9C395-533E-46A8-8E26-0869366A1F09}" type="slidenum">
              <a:rPr lang="en-US" sz="900" b="0" strike="noStrike" spc="-1">
                <a:solidFill>
                  <a:srgbClr val="5FCBEF"/>
                </a:solidFill>
                <a:latin typeface="Trebuchet MS"/>
              </a:rPr>
              <a:t>‹N°›</a:t>
            </a:fld>
            <a:endParaRPr lang="en-GB" sz="900" b="0" strike="noStrike" spc="-1">
              <a:latin typeface="Times New Roman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dt" idx="24"/>
          </p:nvPr>
        </p:nvSpPr>
        <p:spPr>
          <a:xfrm>
            <a:off x="7205040" y="6041520"/>
            <a:ext cx="9100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8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ncer-systems-biology.net/" TargetMode="External"/><Relationship Id="rId2" Type="http://schemas.openxmlformats.org/officeDocument/2006/relationships/hyperlink" Target="https://commons.wikimedia.org/wiki/User_talk:Phupe" TargetMode="Externa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2"/>
          <p:cNvSpPr>
            <a:spLocks noGrp="1"/>
          </p:cNvSpPr>
          <p:nvPr>
            <p:ph/>
          </p:nvPr>
        </p:nvSpPr>
        <p:spPr>
          <a:xfrm>
            <a:off x="1273908" y="4050720"/>
            <a:ext cx="7999332" cy="1096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1800" b="0" strike="noStrike" spc="-1" dirty="0">
                <a:solidFill>
                  <a:srgbClr val="808080"/>
                </a:solidFill>
                <a:latin typeface="Trebuchet MS"/>
              </a:rPr>
              <a:t> Transposition de l’index génomique de la méthodologie </a:t>
            </a:r>
            <a:r>
              <a:rPr lang="fr-FR" sz="1800" b="0" strike="noStrike" spc="-1" dirty="0" err="1">
                <a:solidFill>
                  <a:srgbClr val="808080"/>
                </a:solidFill>
                <a:latin typeface="Trebuchet MS"/>
              </a:rPr>
              <a:t>Agilent</a:t>
            </a:r>
            <a:r>
              <a:rPr lang="fr-FR" sz="1800" b="0" strike="noStrike" spc="-1" dirty="0">
                <a:solidFill>
                  <a:srgbClr val="808080"/>
                </a:solidFill>
                <a:latin typeface="Trebuchet MS"/>
              </a:rPr>
              <a:t>/</a:t>
            </a:r>
            <a:r>
              <a:rPr lang="fr-FR" sz="1800" b="0" strike="noStrike" spc="-1" dirty="0" err="1">
                <a:solidFill>
                  <a:srgbClr val="808080"/>
                </a:solidFill>
                <a:latin typeface="Trebuchet MS"/>
              </a:rPr>
              <a:t>SurePrint</a:t>
            </a:r>
            <a:r>
              <a:rPr lang="fr-FR" sz="1800" b="0" strike="noStrike" spc="-1" dirty="0">
                <a:solidFill>
                  <a:srgbClr val="808080"/>
                </a:solidFill>
                <a:latin typeface="Trebuchet MS"/>
              </a:rPr>
              <a:t> G3 vers </a:t>
            </a:r>
            <a:r>
              <a:rPr lang="fr-FR" sz="1800" b="0" strike="noStrike" spc="-1" dirty="0" err="1">
                <a:solidFill>
                  <a:srgbClr val="808080"/>
                </a:solidFill>
                <a:latin typeface="Trebuchet MS"/>
              </a:rPr>
              <a:t>Affymetrix</a:t>
            </a:r>
            <a:r>
              <a:rPr lang="fr-FR" sz="1800" b="0" strike="noStrike" spc="-1" dirty="0">
                <a:solidFill>
                  <a:srgbClr val="808080"/>
                </a:solidFill>
                <a:latin typeface="Trebuchet MS"/>
              </a:rPr>
              <a:t>/</a:t>
            </a:r>
            <a:r>
              <a:rPr lang="fr-FR" sz="1800" b="0" strike="noStrike" spc="-1" dirty="0" err="1">
                <a:solidFill>
                  <a:srgbClr val="808080"/>
                </a:solidFill>
                <a:latin typeface="Trebuchet MS"/>
              </a:rPr>
              <a:t>Oncoscan</a:t>
            </a:r>
            <a:r>
              <a:rPr lang="fr-FR" sz="1800" b="0" strike="noStrike" spc="-1" dirty="0">
                <a:solidFill>
                  <a:srgbClr val="808080"/>
                </a:solidFill>
                <a:latin typeface="Trebuchet MS"/>
              </a:rPr>
              <a:t> CNV : comparaison d’outils </a:t>
            </a:r>
            <a:r>
              <a:rPr lang="fr-FR" sz="1800" b="0" strike="noStrike" spc="-1" dirty="0" err="1">
                <a:solidFill>
                  <a:srgbClr val="808080"/>
                </a:solidFill>
                <a:latin typeface="Trebuchet MS"/>
              </a:rPr>
              <a:t>bioinformatiques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6280" cy="164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fr-FR" sz="5400" b="0" strike="noStrike" spc="-1">
                <a:solidFill>
                  <a:srgbClr val="5FCBEF"/>
                </a:solidFill>
                <a:latin typeface="Trebuchet MS"/>
              </a:rPr>
              <a:t>Soutenance de stage</a:t>
            </a:r>
            <a:endParaRPr lang="en-GB" sz="5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 dirty="0" smtClean="0">
                <a:solidFill>
                  <a:srgbClr val="5FCBEF"/>
                </a:solidFill>
                <a:latin typeface="Trebuchet MS"/>
              </a:rPr>
              <a:t>Outil: </a:t>
            </a:r>
            <a:r>
              <a:rPr lang="fr-FR" sz="3600" b="0" strike="noStrike" spc="-1" dirty="0" err="1" smtClean="0">
                <a:solidFill>
                  <a:srgbClr val="5FCBEF"/>
                </a:solidFill>
                <a:latin typeface="Trebuchet MS"/>
              </a:rPr>
              <a:t>CGHcall</a:t>
            </a:r>
            <a:r>
              <a:rPr sz="3600" dirty="0"/>
              <a:t/>
            </a:r>
            <a:br>
              <a:rPr sz="3600" dirty="0"/>
            </a:br>
            <a:endParaRPr lang="en-GB" sz="3600" b="0" strike="noStrike" spc="-1" dirty="0">
              <a:latin typeface="Arial"/>
            </a:endParaRPr>
          </a:p>
        </p:txBody>
      </p:sp>
      <p:pic>
        <p:nvPicPr>
          <p:cNvPr id="444" name="Image 443"/>
          <p:cNvPicPr/>
          <p:nvPr/>
        </p:nvPicPr>
        <p:blipFill>
          <a:blip r:embed="rId2"/>
          <a:stretch/>
        </p:blipFill>
        <p:spPr>
          <a:xfrm>
            <a:off x="1873729" y="1009175"/>
            <a:ext cx="8456400" cy="5094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763" y="1377953"/>
            <a:ext cx="2718540" cy="2344047"/>
          </a:xfrm>
          <a:prstGeom prst="rect">
            <a:avLst/>
          </a:prstGeom>
        </p:spPr>
      </p:pic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 dirty="0" smtClean="0">
                <a:solidFill>
                  <a:srgbClr val="5FCBEF"/>
                </a:solidFill>
                <a:latin typeface="Trebuchet MS"/>
              </a:rPr>
              <a:t>Outil: ASCAT</a:t>
            </a:r>
            <a:endParaRPr lang="en-GB" sz="3600" b="0" strike="noStrike" spc="-1" dirty="0">
              <a:latin typeface="Arial"/>
            </a:endParaRPr>
          </a:p>
        </p:txBody>
      </p:sp>
      <p:pic>
        <p:nvPicPr>
          <p:cNvPr id="446" name="Image 445"/>
          <p:cNvPicPr/>
          <p:nvPr/>
        </p:nvPicPr>
        <p:blipFill>
          <a:blip r:embed="rId3"/>
          <a:stretch/>
        </p:blipFill>
        <p:spPr>
          <a:xfrm>
            <a:off x="85213" y="3584067"/>
            <a:ext cx="11470320" cy="3186720"/>
          </a:xfrm>
          <a:prstGeom prst="rect">
            <a:avLst/>
          </a:prstGeom>
          <a:ln w="0"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253" y="1563673"/>
            <a:ext cx="1950877" cy="18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119" y="1560273"/>
            <a:ext cx="1950877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 dirty="0" smtClean="0">
                <a:solidFill>
                  <a:srgbClr val="5FCBEF"/>
                </a:solidFill>
                <a:latin typeface="Trebuchet MS"/>
              </a:rPr>
              <a:t>Outil: </a:t>
            </a:r>
            <a:r>
              <a:rPr lang="fr-FR" sz="3600" b="0" strike="noStrike" spc="-1" dirty="0" err="1" smtClean="0">
                <a:solidFill>
                  <a:srgbClr val="5FCBEF"/>
                </a:solidFill>
                <a:latin typeface="Trebuchet MS"/>
              </a:rPr>
              <a:t>OncoscanR</a:t>
            </a:r>
            <a:endParaRPr lang="en-GB" sz="3600" b="0" strike="noStrike" spc="-1" dirty="0">
              <a:latin typeface="Arial"/>
            </a:endParaRPr>
          </a:p>
        </p:txBody>
      </p:sp>
      <p:pic>
        <p:nvPicPr>
          <p:cNvPr id="448" name="Image 447"/>
          <p:cNvPicPr/>
          <p:nvPr/>
        </p:nvPicPr>
        <p:blipFill>
          <a:blip r:embed="rId2"/>
          <a:stretch/>
        </p:blipFill>
        <p:spPr>
          <a:xfrm>
            <a:off x="852480" y="1620000"/>
            <a:ext cx="10666080" cy="4703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 dirty="0" smtClean="0">
                <a:solidFill>
                  <a:srgbClr val="5FCBEF"/>
                </a:solidFill>
                <a:latin typeface="Trebuchet MS"/>
              </a:rPr>
              <a:t>Outil: </a:t>
            </a:r>
            <a:r>
              <a:rPr lang="fr-FR" sz="3600" b="0" strike="noStrike" spc="-1" dirty="0" err="1" smtClean="0">
                <a:solidFill>
                  <a:srgbClr val="5FCBEF"/>
                </a:solidFill>
                <a:latin typeface="Trebuchet MS"/>
              </a:rPr>
              <a:t>rCGH</a:t>
            </a:r>
            <a:endParaRPr lang="en-GB" sz="3600" b="0" strike="noStrike" spc="-1" dirty="0">
              <a:latin typeface="Arial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" y="1747837"/>
            <a:ext cx="110775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4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rgbClr val="5FCBEF"/>
                </a:solidFill>
                <a:latin typeface="Trebuchet MS"/>
              </a:rPr>
              <a:t>Corrélations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452" name="Image 451"/>
          <p:cNvPicPr/>
          <p:nvPr/>
        </p:nvPicPr>
        <p:blipFill>
          <a:blip r:embed="rId2"/>
          <a:stretch/>
        </p:blipFill>
        <p:spPr>
          <a:xfrm>
            <a:off x="2340000" y="1303920"/>
            <a:ext cx="7918560" cy="4634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rgbClr val="5FCBEF"/>
                </a:solidFill>
                <a:latin typeface="Trebuchet MS"/>
              </a:rPr>
              <a:t>Distribution des valeurs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454" name="Image 453"/>
          <p:cNvPicPr/>
          <p:nvPr/>
        </p:nvPicPr>
        <p:blipFill>
          <a:blip r:embed="rId2"/>
          <a:stretch/>
        </p:blipFill>
        <p:spPr>
          <a:xfrm>
            <a:off x="2150640" y="1800000"/>
            <a:ext cx="8647920" cy="4046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rgbClr val="5FCBEF"/>
                </a:solidFill>
                <a:latin typeface="Trebuchet MS"/>
              </a:rPr>
              <a:t>Courbes ROC</a:t>
            </a:r>
            <a:endParaRPr lang="en-GB" sz="3600" b="0" strike="noStrike" spc="-1">
              <a:latin typeface="Arial"/>
            </a:endParaRPr>
          </a:p>
        </p:txBody>
      </p:sp>
      <p:pic>
        <p:nvPicPr>
          <p:cNvPr id="456" name="Image 455"/>
          <p:cNvPicPr/>
          <p:nvPr/>
        </p:nvPicPr>
        <p:blipFill>
          <a:blip r:embed="rId2"/>
          <a:stretch/>
        </p:blipFill>
        <p:spPr>
          <a:xfrm>
            <a:off x="5329142" y="96660"/>
            <a:ext cx="3239640" cy="3239640"/>
          </a:xfrm>
          <a:prstGeom prst="rect">
            <a:avLst/>
          </a:prstGeom>
          <a:ln w="0">
            <a:noFill/>
          </a:ln>
        </p:spPr>
      </p:pic>
      <p:pic>
        <p:nvPicPr>
          <p:cNvPr id="457" name="Image 456"/>
          <p:cNvPicPr/>
          <p:nvPr/>
        </p:nvPicPr>
        <p:blipFill>
          <a:blip r:embed="rId3"/>
          <a:stretch/>
        </p:blipFill>
        <p:spPr>
          <a:xfrm>
            <a:off x="8740862" y="116460"/>
            <a:ext cx="3239640" cy="3239640"/>
          </a:xfrm>
          <a:prstGeom prst="rect">
            <a:avLst/>
          </a:prstGeom>
          <a:ln w="0">
            <a:noFill/>
          </a:ln>
        </p:spPr>
      </p:pic>
      <p:pic>
        <p:nvPicPr>
          <p:cNvPr id="458" name="Image 457"/>
          <p:cNvPicPr/>
          <p:nvPr/>
        </p:nvPicPr>
        <p:blipFill>
          <a:blip r:embed="rId4"/>
          <a:stretch/>
        </p:blipFill>
        <p:spPr>
          <a:xfrm>
            <a:off x="5320862" y="3481380"/>
            <a:ext cx="3239640" cy="3239640"/>
          </a:xfrm>
          <a:prstGeom prst="rect">
            <a:avLst/>
          </a:prstGeom>
          <a:ln w="0">
            <a:noFill/>
          </a:ln>
        </p:spPr>
      </p:pic>
      <p:pic>
        <p:nvPicPr>
          <p:cNvPr id="459" name="Image 458"/>
          <p:cNvPicPr/>
          <p:nvPr/>
        </p:nvPicPr>
        <p:blipFill>
          <a:blip r:embed="rId5"/>
          <a:stretch/>
        </p:blipFill>
        <p:spPr>
          <a:xfrm>
            <a:off x="8740862" y="3481380"/>
            <a:ext cx="3239640" cy="3239640"/>
          </a:xfrm>
          <a:prstGeom prst="rect">
            <a:avLst/>
          </a:prstGeom>
          <a:ln w="0">
            <a:noFill/>
          </a:ln>
        </p:spPr>
      </p:pic>
      <p:sp>
        <p:nvSpPr>
          <p:cNvPr id="8" name="ZoneTexte 7"/>
          <p:cNvSpPr txBox="1"/>
          <p:nvPr/>
        </p:nvSpPr>
        <p:spPr>
          <a:xfrm>
            <a:off x="10546543" y="2596589"/>
            <a:ext cx="1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AUC=0,91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119814" y="6039429"/>
            <a:ext cx="1371536" cy="37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AUC=0,87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0546543" y="6039429"/>
            <a:ext cx="1762206" cy="372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AUC=0,78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7119814" y="2597984"/>
            <a:ext cx="143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AUC=0,71</a:t>
            </a:r>
            <a:endParaRPr lang="fr-F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 dirty="0">
                <a:solidFill>
                  <a:srgbClr val="5FCBEF"/>
                </a:solidFill>
                <a:latin typeface="Trebuchet MS"/>
              </a:rPr>
              <a:t>Conclusion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1000" cy="397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latin typeface="Arial"/>
              </a:rPr>
              <a:t>Le </a:t>
            </a:r>
            <a:r>
              <a:rPr lang="en-GB" sz="3200" b="0" strike="noStrike" spc="-1" dirty="0" err="1">
                <a:latin typeface="Arial"/>
              </a:rPr>
              <a:t>nombre</a:t>
            </a:r>
            <a:r>
              <a:rPr lang="en-GB" sz="3200" b="0" strike="noStrike" spc="-1" dirty="0">
                <a:latin typeface="Arial"/>
              </a:rPr>
              <a:t> </a:t>
            </a:r>
            <a:r>
              <a:rPr lang="en-GB" sz="3200" b="0" strike="noStrike" spc="-1" dirty="0" err="1">
                <a:latin typeface="Arial"/>
              </a:rPr>
              <a:t>d’échantillons</a:t>
            </a:r>
            <a:r>
              <a:rPr lang="en-GB" sz="3200" b="0" strike="noStrike" spc="-1" dirty="0">
                <a:latin typeface="Arial"/>
              </a:rPr>
              <a:t> </a:t>
            </a:r>
            <a:r>
              <a:rPr lang="en-GB" sz="3200" b="0" strike="noStrike" spc="-1" dirty="0" err="1">
                <a:latin typeface="Arial"/>
              </a:rPr>
              <a:t>utilisés</a:t>
            </a:r>
            <a:r>
              <a:rPr lang="en-GB" sz="3200" b="0" strike="noStrike" spc="-1" dirty="0">
                <a:latin typeface="Arial"/>
              </a:rPr>
              <a:t> ne </a:t>
            </a:r>
            <a:r>
              <a:rPr lang="en-GB" sz="3200" b="0" strike="noStrike" spc="-1" dirty="0" err="1">
                <a:latin typeface="Arial"/>
              </a:rPr>
              <a:t>permet</a:t>
            </a:r>
            <a:r>
              <a:rPr lang="en-GB" sz="3200" b="0" strike="noStrike" spc="-1" dirty="0">
                <a:latin typeface="Arial"/>
              </a:rPr>
              <a:t> pas de </a:t>
            </a:r>
            <a:r>
              <a:rPr lang="en-GB" sz="3200" b="0" strike="noStrike" spc="-1" dirty="0" err="1">
                <a:latin typeface="Arial"/>
              </a:rPr>
              <a:t>choisir</a:t>
            </a:r>
            <a:r>
              <a:rPr lang="en-GB" sz="3200" b="0" strike="noStrike" spc="-1" dirty="0">
                <a:latin typeface="Arial"/>
              </a:rPr>
              <a:t> un </a:t>
            </a:r>
            <a:r>
              <a:rPr lang="en-GB" sz="3200" b="0" strike="noStrike" spc="-1" dirty="0" err="1">
                <a:latin typeface="Arial"/>
              </a:rPr>
              <a:t>outil</a:t>
            </a:r>
            <a:r>
              <a:rPr lang="en-GB" sz="3200" b="0" strike="noStrike" spc="-1" dirty="0">
                <a:latin typeface="Arial"/>
              </a:rPr>
              <a:t> pour </a:t>
            </a:r>
            <a:r>
              <a:rPr lang="en-GB" sz="3200" b="0" strike="noStrike" spc="-1" dirty="0" err="1">
                <a:latin typeface="Arial"/>
              </a:rPr>
              <a:t>répondre</a:t>
            </a:r>
            <a:r>
              <a:rPr lang="en-GB" sz="3200" b="0" strike="noStrike" spc="-1" dirty="0">
                <a:latin typeface="Arial"/>
              </a:rPr>
              <a:t> à la </a:t>
            </a:r>
            <a:r>
              <a:rPr lang="en-GB" sz="3200" b="0" strike="noStrike" spc="-1" dirty="0" err="1">
                <a:latin typeface="Arial"/>
              </a:rPr>
              <a:t>problématique</a:t>
            </a:r>
            <a:r>
              <a:rPr lang="en-GB" sz="3200" b="0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 err="1">
                <a:latin typeface="Arial"/>
              </a:rPr>
              <a:t>CGHcall</a:t>
            </a:r>
            <a:r>
              <a:rPr lang="en-GB" sz="3200" b="0" strike="noStrike" spc="-1" dirty="0">
                <a:latin typeface="Arial"/>
              </a:rPr>
              <a:t>, </a:t>
            </a:r>
            <a:r>
              <a:rPr lang="en-GB" sz="3200" b="0" strike="noStrike" spc="-1" dirty="0" err="1">
                <a:latin typeface="Arial"/>
              </a:rPr>
              <a:t>rCGH</a:t>
            </a:r>
            <a:r>
              <a:rPr lang="en-GB" sz="3200" b="0" strike="noStrike" spc="-1" dirty="0">
                <a:latin typeface="Arial"/>
              </a:rPr>
              <a:t> et ASCAT </a:t>
            </a:r>
            <a:r>
              <a:rPr lang="en-GB" sz="3200" b="0" strike="noStrike" spc="-1" dirty="0" err="1">
                <a:latin typeface="Arial"/>
              </a:rPr>
              <a:t>présentent</a:t>
            </a:r>
            <a:r>
              <a:rPr lang="en-GB" sz="3200" b="0" strike="noStrike" spc="-1" dirty="0">
                <a:latin typeface="Arial"/>
              </a:rPr>
              <a:t> un </a:t>
            </a:r>
            <a:r>
              <a:rPr lang="en-GB" sz="3200" b="0" strike="noStrike" spc="-1" dirty="0" err="1">
                <a:latin typeface="Arial"/>
              </a:rPr>
              <a:t>intérêt</a:t>
            </a:r>
            <a:r>
              <a:rPr lang="en-GB" sz="3200" b="0" strike="noStrike" spc="-1" dirty="0">
                <a:latin typeface="Arial"/>
              </a:rPr>
              <a:t> </a:t>
            </a:r>
            <a:r>
              <a:rPr lang="en-GB" sz="3200" b="0" strike="noStrike" spc="-1" dirty="0" err="1">
                <a:latin typeface="Arial"/>
              </a:rPr>
              <a:t>mais</a:t>
            </a:r>
            <a:r>
              <a:rPr lang="en-GB" sz="3200" b="0" strike="noStrike" spc="-1" dirty="0">
                <a:latin typeface="Arial"/>
              </a:rPr>
              <a:t> pas </a:t>
            </a:r>
            <a:r>
              <a:rPr lang="en-GB" sz="3200" b="0" strike="noStrike" spc="-1" dirty="0" err="1">
                <a:latin typeface="Arial"/>
              </a:rPr>
              <a:t>OncoscanR</a:t>
            </a:r>
            <a:r>
              <a:rPr lang="en-GB" sz="3200" b="0" strike="noStrike" spc="-1" dirty="0">
                <a:latin typeface="Arial"/>
              </a:rPr>
              <a:t>.</a:t>
            </a: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 dirty="0">
                <a:latin typeface="Arial"/>
              </a:rPr>
              <a:t> Augmenter le </a:t>
            </a:r>
            <a:r>
              <a:rPr lang="en-GB" sz="3200" b="0" strike="noStrike" spc="-1" dirty="0" err="1">
                <a:latin typeface="Arial"/>
              </a:rPr>
              <a:t>nombre</a:t>
            </a:r>
            <a:r>
              <a:rPr lang="en-GB" sz="3200" b="0" strike="noStrike" spc="-1" dirty="0">
                <a:latin typeface="Arial"/>
              </a:rPr>
              <a:t> </a:t>
            </a:r>
            <a:r>
              <a:rPr lang="en-GB" sz="3200" b="0" strike="noStrike" spc="-1" dirty="0" err="1">
                <a:latin typeface="Arial"/>
              </a:rPr>
              <a:t>d’échantillons</a:t>
            </a:r>
            <a:r>
              <a:rPr lang="en-GB" sz="3200" b="0" strike="noStrike" spc="-1" dirty="0">
                <a:latin typeface="Arial"/>
              </a:rPr>
              <a:t> </a:t>
            </a:r>
            <a:r>
              <a:rPr lang="en-GB" sz="3200" b="0" strike="noStrike" spc="-1" dirty="0" err="1">
                <a:latin typeface="Arial"/>
              </a:rPr>
              <a:t>dans</a:t>
            </a:r>
            <a:r>
              <a:rPr lang="en-GB" sz="3200" b="0" strike="noStrike" spc="-1" dirty="0">
                <a:latin typeface="Arial"/>
              </a:rPr>
              <a:t> des </a:t>
            </a:r>
            <a:r>
              <a:rPr lang="en-GB" sz="3200" b="0" strike="noStrike" spc="-1" dirty="0" err="1">
                <a:latin typeface="Arial"/>
              </a:rPr>
              <a:t>travaux</a:t>
            </a:r>
            <a:r>
              <a:rPr lang="en-GB" sz="3200" b="0" strike="noStrike" spc="-1" dirty="0">
                <a:latin typeface="Arial"/>
              </a:rPr>
              <a:t> </a:t>
            </a:r>
            <a:r>
              <a:rPr lang="en-GB" sz="3200" b="0" strike="noStrike" spc="-1" dirty="0" err="1">
                <a:latin typeface="Arial"/>
              </a:rPr>
              <a:t>futurs</a:t>
            </a:r>
            <a:r>
              <a:rPr lang="en-GB" sz="3200" b="0" strike="noStrike" spc="-1" dirty="0">
                <a:latin typeface="Arial"/>
              </a:rPr>
              <a:t> </a:t>
            </a:r>
            <a:r>
              <a:rPr lang="en-GB" sz="3200" b="0" strike="noStrike" spc="-1" dirty="0" err="1">
                <a:latin typeface="Arial"/>
              </a:rPr>
              <a:t>permettrait</a:t>
            </a:r>
            <a:r>
              <a:rPr lang="en-GB" sz="3200" b="0" strike="noStrike" spc="-1" dirty="0">
                <a:latin typeface="Arial"/>
              </a:rPr>
              <a:t> de </a:t>
            </a:r>
            <a:r>
              <a:rPr lang="en-GB" sz="3200" b="0" strike="noStrike" spc="-1" dirty="0" err="1">
                <a:latin typeface="Arial"/>
              </a:rPr>
              <a:t>mieux</a:t>
            </a:r>
            <a:r>
              <a:rPr lang="en-GB" sz="3200" b="0" strike="noStrike" spc="-1" dirty="0">
                <a:latin typeface="Arial"/>
              </a:rPr>
              <a:t> </a:t>
            </a:r>
            <a:r>
              <a:rPr lang="en-GB" sz="3200" b="0" strike="noStrike" spc="-1" dirty="0" err="1">
                <a:latin typeface="Arial"/>
              </a:rPr>
              <a:t>choisir</a:t>
            </a:r>
            <a:r>
              <a:rPr lang="en-GB" sz="3200" b="0" strike="noStrike" spc="-1" dirty="0">
                <a:latin typeface="Arial"/>
              </a:rPr>
              <a:t> </a:t>
            </a:r>
            <a:r>
              <a:rPr lang="en-GB" sz="3200" b="0" strike="noStrike" spc="-1" dirty="0" err="1">
                <a:latin typeface="Arial"/>
              </a:rPr>
              <a:t>l’outil</a:t>
            </a:r>
            <a:r>
              <a:rPr lang="en-GB" sz="3200" b="0" strike="noStrike" spc="-1" dirty="0">
                <a:latin typeface="Arial"/>
              </a:rPr>
              <a:t> le plus </a:t>
            </a:r>
            <a:r>
              <a:rPr lang="en-GB" sz="3200" b="0" strike="noStrike" spc="-1" dirty="0" err="1">
                <a:latin typeface="Arial"/>
              </a:rPr>
              <a:t>adapté</a:t>
            </a:r>
            <a:r>
              <a:rPr lang="en-GB" sz="3200" b="0" strike="noStrike" spc="-1" dirty="0">
                <a:latin typeface="Arial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>
                <a:solidFill>
                  <a:srgbClr val="5FCBEF"/>
                </a:solidFill>
                <a:latin typeface="Trebuchet MS"/>
              </a:rPr>
              <a:t>Interaction Bioinformatique - Biologie</a:t>
            </a:r>
            <a:endParaRPr lang="en-GB" sz="3600" b="0" strike="noStrike" spc="-1">
              <a:latin typeface="Arial"/>
            </a:endParaRPr>
          </a:p>
        </p:txBody>
      </p:sp>
      <p:sp>
        <p:nvSpPr>
          <p:cNvPr id="463" name="PlaceHolder 4"/>
          <p:cNvSpPr/>
          <p:nvPr/>
        </p:nvSpPr>
        <p:spPr>
          <a:xfrm>
            <a:off x="609480" y="1604880"/>
            <a:ext cx="10971000" cy="397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Intégration dans l’unité de pathologie moléculaire</a:t>
            </a:r>
            <a:endParaRPr lang="en-GB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Suivi des échantillons de leur réception à l’analyse</a:t>
            </a:r>
            <a:endParaRPr lang="en-GB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Compréhension des préoccupations  des biologistes</a:t>
            </a:r>
            <a:endParaRPr lang="en-GB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Vulgarisation des outils étudiés</a:t>
            </a:r>
            <a:endParaRPr lang="en-GB" sz="3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Participation à la formation dispensée par Affymetrix</a:t>
            </a: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2365179" y="2847825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 dirty="0" smtClean="0">
                <a:solidFill>
                  <a:schemeClr val="accent5">
                    <a:lumMod val="75000"/>
                  </a:schemeClr>
                </a:solidFill>
                <a:latin typeface="Trebuchet MS"/>
              </a:rPr>
              <a:t>Merci pour votre attention !</a:t>
            </a:r>
            <a:endParaRPr lang="en-GB" sz="3600" b="0" strike="noStrike" spc="-1" dirty="0">
              <a:solidFill>
                <a:schemeClr val="accent5">
                  <a:lumMod val="75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756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 dirty="0" smtClean="0">
                <a:solidFill>
                  <a:srgbClr val="5FCBEF"/>
                </a:solidFill>
                <a:latin typeface="Trebuchet MS"/>
              </a:rPr>
              <a:t>Introduction - contexte</a:t>
            </a:r>
            <a:r>
              <a:rPr sz="3600" dirty="0"/>
              <a:t/>
            </a:r>
            <a:br>
              <a:rPr sz="3600" dirty="0"/>
            </a:br>
            <a:endParaRPr lang="en-GB" sz="3600" b="0" strike="noStrike" spc="-1" dirty="0">
              <a:latin typeface="Arial"/>
            </a:endParaRPr>
          </a:p>
        </p:txBody>
      </p:sp>
      <p:pic>
        <p:nvPicPr>
          <p:cNvPr id="430" name="Image 429"/>
          <p:cNvPicPr/>
          <p:nvPr/>
        </p:nvPicPr>
        <p:blipFill>
          <a:blip r:embed="rId2"/>
          <a:stretch/>
        </p:blipFill>
        <p:spPr>
          <a:xfrm>
            <a:off x="948240" y="1107000"/>
            <a:ext cx="10930320" cy="5371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 dirty="0" smtClean="0">
                <a:solidFill>
                  <a:srgbClr val="5FCBEF"/>
                </a:solidFill>
                <a:latin typeface="Trebuchet MS"/>
              </a:rPr>
              <a:t>Détection des altérations</a:t>
            </a:r>
            <a:endParaRPr lang="en-GB" sz="3600" b="0" strike="noStrike" spc="-1" dirty="0">
              <a:latin typeface="Arial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609480" y="1604520"/>
            <a:ext cx="5361474" cy="397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2500" spc="-1" dirty="0">
              <a:latin typeface="Arial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9969" y="48847"/>
            <a:ext cx="5447322" cy="680915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 dirty="0" smtClean="0">
                <a:solidFill>
                  <a:srgbClr val="5FCBEF"/>
                </a:solidFill>
                <a:latin typeface="Trebuchet MS"/>
              </a:rPr>
              <a:t>Introduction – CGH-</a:t>
            </a:r>
            <a:r>
              <a:rPr lang="fr-FR" sz="3600" b="0" strike="noStrike" spc="-1" dirty="0" err="1" smtClean="0">
                <a:solidFill>
                  <a:srgbClr val="5FCBEF"/>
                </a:solidFill>
                <a:latin typeface="Trebuchet MS"/>
              </a:rPr>
              <a:t>array</a:t>
            </a:r>
            <a:r>
              <a:rPr lang="en-GB" sz="3600" b="0" strike="noStrike" spc="-1" dirty="0" smtClean="0">
                <a:latin typeface="Arial"/>
              </a:rPr>
              <a:t> </a:t>
            </a:r>
            <a:r>
              <a:rPr sz="3600" dirty="0"/>
              <a:t/>
            </a:r>
            <a:br>
              <a:rPr sz="3600" dirty="0"/>
            </a:br>
            <a:endParaRPr lang="en-GB" sz="3600" b="0" strike="noStrike" spc="-1" dirty="0">
              <a:latin typeface="Arial"/>
            </a:endParaRPr>
          </a:p>
        </p:txBody>
      </p:sp>
      <p:sp>
        <p:nvSpPr>
          <p:cNvPr id="7" name="Flèche droite 6"/>
          <p:cNvSpPr/>
          <p:nvPr/>
        </p:nvSpPr>
        <p:spPr>
          <a:xfrm>
            <a:off x="1868837" y="1870943"/>
            <a:ext cx="387216" cy="467121"/>
          </a:xfrm>
          <a:prstGeom prst="rightArrow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>
            <a:off x="3647275" y="1867419"/>
            <a:ext cx="387216" cy="467121"/>
          </a:xfrm>
          <a:prstGeom prst="rightArrow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>
            <a:off x="5339694" y="1870943"/>
            <a:ext cx="387216" cy="467121"/>
          </a:xfrm>
          <a:prstGeom prst="rightArrow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141" y="1863896"/>
            <a:ext cx="709908" cy="474168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62" y="1760645"/>
            <a:ext cx="899388" cy="715336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48259">
            <a:off x="4362558" y="1883801"/>
            <a:ext cx="640923" cy="208541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48259">
            <a:off x="4354413" y="2160405"/>
            <a:ext cx="640923" cy="20854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7317" y="1661100"/>
            <a:ext cx="964814" cy="754063"/>
          </a:xfrm>
          <a:prstGeom prst="rect">
            <a:avLst/>
          </a:prstGeom>
        </p:spPr>
      </p:pic>
      <p:grpSp>
        <p:nvGrpSpPr>
          <p:cNvPr id="20" name="Groupe 19"/>
          <p:cNvGrpSpPr/>
          <p:nvPr/>
        </p:nvGrpSpPr>
        <p:grpSpPr>
          <a:xfrm>
            <a:off x="7911244" y="1593665"/>
            <a:ext cx="1149971" cy="1049293"/>
            <a:chOff x="8097981" y="1661100"/>
            <a:chExt cx="1149971" cy="1049293"/>
          </a:xfrm>
        </p:grpSpPr>
        <p:pic>
          <p:nvPicPr>
            <p:cNvPr id="17" name="Image 1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97981" y="1661100"/>
              <a:ext cx="1149971" cy="1049293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 rotWithShape="1">
            <a:blip r:embed="rId7"/>
            <a:srcRect l="1804" t="2109"/>
            <a:stretch/>
          </p:blipFill>
          <p:spPr>
            <a:xfrm>
              <a:off x="8360969" y="1849609"/>
              <a:ext cx="692314" cy="421609"/>
            </a:xfrm>
            <a:prstGeom prst="rect">
              <a:avLst/>
            </a:prstGeom>
          </p:spPr>
        </p:pic>
      </p:grpSp>
      <p:sp>
        <p:nvSpPr>
          <p:cNvPr id="23" name="Flèche droite 22"/>
          <p:cNvSpPr/>
          <p:nvPr/>
        </p:nvSpPr>
        <p:spPr>
          <a:xfrm>
            <a:off x="7372538" y="1884752"/>
            <a:ext cx="387216" cy="467121"/>
          </a:xfrm>
          <a:prstGeom prst="rightArrow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 dirty="0" smtClean="0">
                <a:solidFill>
                  <a:srgbClr val="5FCBEF"/>
                </a:solidFill>
                <a:latin typeface="Trebuchet MS"/>
              </a:rPr>
              <a:t>Introduction – CGH-</a:t>
            </a:r>
            <a:r>
              <a:rPr lang="fr-FR" sz="3600" b="0" strike="noStrike" spc="-1" dirty="0" err="1" smtClean="0">
                <a:solidFill>
                  <a:srgbClr val="5FCBEF"/>
                </a:solidFill>
                <a:latin typeface="Trebuchet MS"/>
              </a:rPr>
              <a:t>array</a:t>
            </a:r>
            <a:r>
              <a:rPr lang="en-GB" sz="3600" b="0" strike="noStrike" spc="-1" dirty="0" smtClean="0">
                <a:latin typeface="Arial"/>
              </a:rPr>
              <a:t> </a:t>
            </a:r>
            <a:r>
              <a:rPr sz="3600" dirty="0"/>
              <a:t/>
            </a:r>
            <a:br>
              <a:rPr sz="3600" dirty="0"/>
            </a:br>
            <a:endParaRPr lang="en-GB" sz="3600" b="0" strike="noStrike" spc="-1" dirty="0">
              <a:latin typeface="Arial"/>
            </a:endParaRPr>
          </a:p>
        </p:txBody>
      </p:sp>
      <p:sp>
        <p:nvSpPr>
          <p:cNvPr id="6" name="Rectangle 5"/>
          <p:cNvSpPr/>
          <p:nvPr/>
        </p:nvSpPr>
        <p:spPr>
          <a:xfrm rot="5400000">
            <a:off x="5700755" y="2244719"/>
            <a:ext cx="1082285" cy="811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 rot="5400000">
            <a:off x="5165401" y="3928934"/>
            <a:ext cx="1082285" cy="811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5403513" y="5189709"/>
            <a:ext cx="1082285" cy="338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5700754" y="5059512"/>
            <a:ext cx="1082285" cy="338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0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 dirty="0" smtClean="0">
                <a:solidFill>
                  <a:srgbClr val="5FCBEF"/>
                </a:solidFill>
                <a:latin typeface="Trebuchet MS"/>
              </a:rPr>
              <a:t>Introduction – CGH-</a:t>
            </a:r>
            <a:r>
              <a:rPr lang="fr-FR" sz="3600" b="0" strike="noStrike" spc="-1" dirty="0" err="1" smtClean="0">
                <a:solidFill>
                  <a:srgbClr val="5FCBEF"/>
                </a:solidFill>
                <a:latin typeface="Trebuchet MS"/>
              </a:rPr>
              <a:t>array</a:t>
            </a:r>
            <a:r>
              <a:rPr lang="en-GB" sz="3600" b="0" strike="noStrike" spc="-1" dirty="0" smtClean="0">
                <a:latin typeface="Arial"/>
              </a:rPr>
              <a:t> </a:t>
            </a:r>
            <a:r>
              <a:rPr sz="3600" dirty="0"/>
              <a:t/>
            </a:r>
            <a:br>
              <a:rPr sz="3600" dirty="0"/>
            </a:br>
            <a:endParaRPr lang="en-GB" sz="3600" b="0" strike="noStrike" spc="-1" dirty="0"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6519446"/>
            <a:ext cx="6096000" cy="3385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sz="800" dirty="0" smtClean="0">
                <a:hlinkClick r:id="rId2" tooltip="User talk:Phupe"/>
              </a:rPr>
              <a:t>Philippe Hupé</a:t>
            </a:r>
            <a:r>
              <a:rPr lang="fr-FR" sz="800" dirty="0" smtClean="0"/>
              <a:t> - Emmanuel </a:t>
            </a:r>
            <a:r>
              <a:rPr lang="fr-FR" sz="800" dirty="0" err="1" smtClean="0"/>
              <a:t>Barillot</a:t>
            </a:r>
            <a:r>
              <a:rPr lang="fr-FR" sz="800" dirty="0" smtClean="0"/>
              <a:t>, Laurence </a:t>
            </a:r>
            <a:r>
              <a:rPr lang="fr-FR" sz="800" dirty="0" err="1" smtClean="0"/>
              <a:t>Calzone</a:t>
            </a:r>
            <a:r>
              <a:rPr lang="fr-FR" sz="800" dirty="0" smtClean="0"/>
              <a:t>, Philippe Hupé, Jean-Philippe Vert, Andrei </a:t>
            </a:r>
            <a:r>
              <a:rPr lang="fr-FR" sz="800" dirty="0" err="1" smtClean="0"/>
              <a:t>Zinovyev</a:t>
            </a:r>
            <a:r>
              <a:rPr lang="fr-FR" sz="800" dirty="0" smtClean="0"/>
              <a:t>, </a:t>
            </a:r>
            <a:r>
              <a:rPr lang="fr-FR" sz="800" dirty="0" err="1" smtClean="0">
                <a:hlinkClick r:id="rId3"/>
              </a:rPr>
              <a:t>Computational</a:t>
            </a:r>
            <a:r>
              <a:rPr lang="fr-FR" sz="800" dirty="0" smtClean="0">
                <a:hlinkClick r:id="rId3"/>
              </a:rPr>
              <a:t> </a:t>
            </a:r>
            <a:r>
              <a:rPr lang="fr-FR" sz="800" dirty="0" err="1" smtClean="0">
                <a:hlinkClick r:id="rId3"/>
              </a:rPr>
              <a:t>Systems</a:t>
            </a:r>
            <a:r>
              <a:rPr lang="fr-FR" sz="800" dirty="0" smtClean="0">
                <a:hlinkClick r:id="rId3"/>
              </a:rPr>
              <a:t> </a:t>
            </a:r>
            <a:r>
              <a:rPr lang="fr-FR" sz="800" dirty="0" err="1" smtClean="0">
                <a:hlinkClick r:id="rId3"/>
              </a:rPr>
              <a:t>Biology</a:t>
            </a:r>
            <a:r>
              <a:rPr lang="fr-FR" sz="800" dirty="0" smtClean="0">
                <a:hlinkClick r:id="rId3"/>
              </a:rPr>
              <a:t> of Cancer</a:t>
            </a:r>
            <a:r>
              <a:rPr lang="fr-FR" sz="800" dirty="0" smtClean="0"/>
              <a:t> Chapman &amp; Hall/CRC </a:t>
            </a:r>
            <a:r>
              <a:rPr lang="fr-FR" sz="800" dirty="0" err="1" smtClean="0"/>
              <a:t>Mathematical</a:t>
            </a:r>
            <a:r>
              <a:rPr lang="fr-FR" sz="800" dirty="0" smtClean="0"/>
              <a:t> &amp; </a:t>
            </a:r>
            <a:r>
              <a:rPr lang="fr-FR" sz="800" dirty="0" err="1" smtClean="0"/>
              <a:t>Computational</a:t>
            </a:r>
            <a:r>
              <a:rPr lang="fr-FR" sz="800" dirty="0" smtClean="0"/>
              <a:t> </a:t>
            </a:r>
            <a:r>
              <a:rPr lang="fr-FR" sz="800" dirty="0" err="1" smtClean="0"/>
              <a:t>Biology</a:t>
            </a:r>
            <a:r>
              <a:rPr lang="fr-FR" sz="800" dirty="0" smtClean="0"/>
              <a:t> , 2012</a:t>
            </a:r>
            <a:endParaRPr lang="fr-FR" sz="8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25" y="992554"/>
            <a:ext cx="9672509" cy="517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82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712" y="640832"/>
            <a:ext cx="7690725" cy="5760000"/>
          </a:xfrm>
          <a:prstGeom prst="rect">
            <a:avLst/>
          </a:prstGeom>
        </p:spPr>
      </p:pic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fr-FR" sz="3600" b="0" strike="noStrike" spc="-1" dirty="0" smtClean="0">
                <a:solidFill>
                  <a:srgbClr val="5FCBEF"/>
                </a:solidFill>
                <a:latin typeface="Trebuchet MS"/>
              </a:rPr>
              <a:t>Introduction – CGH-</a:t>
            </a:r>
            <a:r>
              <a:rPr lang="fr-FR" sz="3600" b="0" strike="noStrike" spc="-1" dirty="0" err="1" smtClean="0">
                <a:solidFill>
                  <a:srgbClr val="5FCBEF"/>
                </a:solidFill>
                <a:latin typeface="Trebuchet MS"/>
              </a:rPr>
              <a:t>array</a:t>
            </a:r>
            <a:r>
              <a:rPr lang="en-GB" sz="3600" b="0" strike="noStrike" spc="-1" dirty="0" smtClean="0">
                <a:latin typeface="Arial"/>
              </a:rPr>
              <a:t> </a:t>
            </a:r>
            <a:r>
              <a:rPr sz="3600" dirty="0"/>
              <a:t/>
            </a:r>
            <a:br>
              <a:rPr sz="3600" dirty="0"/>
            </a:br>
            <a:endParaRPr lang="en-GB" sz="3600" b="0" strike="noStrike" spc="-1" dirty="0">
              <a:latin typeface="Arial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05" b="47885"/>
          <a:stretch/>
        </p:blipFill>
        <p:spPr>
          <a:xfrm>
            <a:off x="414216" y="2172678"/>
            <a:ext cx="3268826" cy="2696308"/>
          </a:xfrm>
          <a:prstGeom prst="rect">
            <a:avLst/>
          </a:prstGeom>
        </p:spPr>
      </p:pic>
      <p:cxnSp>
        <p:nvCxnSpPr>
          <p:cNvPr id="3" name="Connecteur droit avec flèche 2"/>
          <p:cNvCxnSpPr/>
          <p:nvPr/>
        </p:nvCxnSpPr>
        <p:spPr>
          <a:xfrm>
            <a:off x="3683042" y="3399692"/>
            <a:ext cx="2012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9433170" y="13727"/>
            <a:ext cx="27588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https</a:t>
            </a:r>
            <a:r>
              <a:rPr lang="fr-FR" sz="800" dirty="0"/>
              <a:t>://www.biodiscovery.com/videos/ascat-algorithm</a:t>
            </a:r>
          </a:p>
        </p:txBody>
      </p:sp>
    </p:spTree>
    <p:extLst>
      <p:ext uri="{BB962C8B-B14F-4D97-AF65-F5344CB8AC3E}">
        <p14:creationId xmlns:p14="http://schemas.microsoft.com/office/powerpoint/2010/main" val="24061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66960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 dirty="0">
                <a:solidFill>
                  <a:srgbClr val="5FCBEF"/>
                </a:solidFill>
                <a:latin typeface="Trebuchet MS"/>
              </a:rPr>
              <a:t>Introduction</a:t>
            </a:r>
            <a:r>
              <a:rPr lang="en-GB" sz="3600" b="0" strike="noStrike" spc="-1" dirty="0">
                <a:latin typeface="Arial"/>
              </a:rPr>
              <a:t> </a:t>
            </a:r>
            <a:r>
              <a:rPr sz="3600" dirty="0"/>
              <a:t/>
            </a:r>
            <a:br>
              <a:rPr sz="3600" dirty="0"/>
            </a:br>
            <a:endParaRPr lang="en-GB" sz="36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 dirty="0">
                <a:solidFill>
                  <a:srgbClr val="5FCBEF"/>
                </a:solidFill>
                <a:latin typeface="Trebuchet MS"/>
              </a:rPr>
              <a:t>Pipeline </a:t>
            </a:r>
            <a:r>
              <a:rPr lang="fr-FR" sz="3600" b="0" strike="noStrike" spc="-1" dirty="0" smtClean="0">
                <a:solidFill>
                  <a:srgbClr val="5FCBEF"/>
                </a:solidFill>
                <a:latin typeface="Trebuchet MS"/>
              </a:rPr>
              <a:t>typique: </a:t>
            </a:r>
            <a:r>
              <a:rPr lang="fr-FR" sz="3600" b="0" strike="noStrike" spc="-1" dirty="0">
                <a:solidFill>
                  <a:srgbClr val="5FCBEF"/>
                </a:solidFill>
                <a:latin typeface="Trebuchet MS"/>
              </a:rPr>
              <a:t>segmentation</a:t>
            </a:r>
            <a:r>
              <a:rPr sz="3600" dirty="0"/>
              <a:t/>
            </a:r>
            <a:br>
              <a:rPr sz="3600" dirty="0"/>
            </a:br>
            <a:endParaRPr lang="en-GB" sz="3600" b="0" strike="noStrike" spc="-1" dirty="0">
              <a:latin typeface="Arial"/>
            </a:endParaRPr>
          </a:p>
        </p:txBody>
      </p:sp>
      <p:sp>
        <p:nvSpPr>
          <p:cNvPr id="436" name="Connecteur droit avec flèche 28"/>
          <p:cNvSpPr/>
          <p:nvPr/>
        </p:nvSpPr>
        <p:spPr>
          <a:xfrm>
            <a:off x="5662800" y="3799800"/>
            <a:ext cx="6397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 cap="rnd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7" name="Image 4"/>
          <p:cNvPicPr/>
          <p:nvPr/>
        </p:nvPicPr>
        <p:blipFill>
          <a:blip r:embed="rId2"/>
          <a:stretch/>
        </p:blipFill>
        <p:spPr>
          <a:xfrm>
            <a:off x="846360" y="1734840"/>
            <a:ext cx="4678200" cy="4678200"/>
          </a:xfrm>
          <a:prstGeom prst="rect">
            <a:avLst/>
          </a:prstGeom>
          <a:ln w="0">
            <a:noFill/>
          </a:ln>
        </p:spPr>
      </p:pic>
      <p:pic>
        <p:nvPicPr>
          <p:cNvPr id="438" name="Image 5"/>
          <p:cNvPicPr/>
          <p:nvPr/>
        </p:nvPicPr>
        <p:blipFill>
          <a:blip r:embed="rId3"/>
          <a:stretch/>
        </p:blipFill>
        <p:spPr>
          <a:xfrm>
            <a:off x="6446160" y="1734840"/>
            <a:ext cx="4678200" cy="4678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669240" y="417240"/>
            <a:ext cx="8595000" cy="131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fr-FR" sz="3600" b="0" strike="noStrike" spc="-1" dirty="0">
                <a:solidFill>
                  <a:srgbClr val="5FCBEF"/>
                </a:solidFill>
                <a:latin typeface="Trebuchet MS"/>
              </a:rPr>
              <a:t>Pipeline </a:t>
            </a:r>
            <a:r>
              <a:rPr lang="fr-FR" sz="3600" b="0" strike="noStrike" spc="-1" dirty="0" smtClean="0">
                <a:solidFill>
                  <a:srgbClr val="5FCBEF"/>
                </a:solidFill>
                <a:latin typeface="Trebuchet MS"/>
              </a:rPr>
              <a:t>typique</a:t>
            </a:r>
            <a:r>
              <a:rPr lang="fr-FR" sz="3600" b="0" strike="noStrike" spc="-1" dirty="0">
                <a:solidFill>
                  <a:srgbClr val="5FCBEF"/>
                </a:solidFill>
                <a:latin typeface="Trebuchet MS"/>
              </a:rPr>
              <a:t> :Calling ou estimation du nombre de copies</a:t>
            </a:r>
            <a:r>
              <a:rPr sz="3600" dirty="0"/>
              <a:t/>
            </a:r>
            <a:br>
              <a:rPr sz="3600" dirty="0"/>
            </a:br>
            <a:endParaRPr lang="en-GB" sz="3600" b="0" strike="noStrike" spc="-1" dirty="0">
              <a:latin typeface="Arial"/>
            </a:endParaRPr>
          </a:p>
        </p:txBody>
      </p:sp>
      <p:pic>
        <p:nvPicPr>
          <p:cNvPr id="440" name="Image 1"/>
          <p:cNvPicPr/>
          <p:nvPr/>
        </p:nvPicPr>
        <p:blipFill>
          <a:blip r:embed="rId2"/>
          <a:stretch/>
        </p:blipFill>
        <p:spPr>
          <a:xfrm>
            <a:off x="6840000" y="1621080"/>
            <a:ext cx="4678560" cy="4678560"/>
          </a:xfrm>
          <a:prstGeom prst="rect">
            <a:avLst/>
          </a:prstGeom>
          <a:ln w="0">
            <a:noFill/>
          </a:ln>
        </p:spPr>
      </p:pic>
      <p:pic>
        <p:nvPicPr>
          <p:cNvPr id="441" name="Image 2"/>
          <p:cNvPicPr/>
          <p:nvPr/>
        </p:nvPicPr>
        <p:blipFill>
          <a:blip r:embed="rId3"/>
          <a:stretch/>
        </p:blipFill>
        <p:spPr>
          <a:xfrm>
            <a:off x="540000" y="1621080"/>
            <a:ext cx="4678560" cy="4678560"/>
          </a:xfrm>
          <a:prstGeom prst="rect">
            <a:avLst/>
          </a:prstGeom>
          <a:ln w="0">
            <a:noFill/>
          </a:ln>
        </p:spPr>
      </p:pic>
      <p:sp>
        <p:nvSpPr>
          <p:cNvPr id="442" name="Connecteur droit 441"/>
          <p:cNvSpPr/>
          <p:nvPr/>
        </p:nvSpPr>
        <p:spPr>
          <a:xfrm>
            <a:off x="5400000" y="3961080"/>
            <a:ext cx="1080000" cy="360"/>
          </a:xfrm>
          <a:prstGeom prst="line">
            <a:avLst/>
          </a:prstGeom>
          <a:ln w="0"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6136</TotalTime>
  <Words>189</Words>
  <Application>Microsoft Office PowerPoint</Application>
  <PresentationFormat>Grand écran</PresentationFormat>
  <Paragraphs>35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7</vt:i4>
      </vt:variant>
      <vt:variant>
        <vt:lpstr>Titres des diapositives</vt:lpstr>
      </vt:variant>
      <vt:variant>
        <vt:i4>20</vt:i4>
      </vt:variant>
    </vt:vector>
  </HeadingPairs>
  <TitlesOfParts>
    <vt:vector size="33" baseType="lpstr">
      <vt:lpstr>Arial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Soutenance de stage</vt:lpstr>
      <vt:lpstr>Introduction - contexte </vt:lpstr>
      <vt:lpstr>Introduction – CGH-array  </vt:lpstr>
      <vt:lpstr>Introduction – CGH-array  </vt:lpstr>
      <vt:lpstr>Introduction – CGH-array  </vt:lpstr>
      <vt:lpstr>Introduction – CGH-array  </vt:lpstr>
      <vt:lpstr>Introduction  </vt:lpstr>
      <vt:lpstr>Pipeline typique: segmentation </vt:lpstr>
      <vt:lpstr>Pipeline typique :Calling ou estimation du nombre de copies </vt:lpstr>
      <vt:lpstr>Outil: CGHcall </vt:lpstr>
      <vt:lpstr>Outil: ASCAT</vt:lpstr>
      <vt:lpstr>Outil: OncoscanR</vt:lpstr>
      <vt:lpstr>Outil: rCGH</vt:lpstr>
      <vt:lpstr>Corrélations</vt:lpstr>
      <vt:lpstr>Distribution des valeurs</vt:lpstr>
      <vt:lpstr>Courbes ROC</vt:lpstr>
      <vt:lpstr>Conclusion</vt:lpstr>
      <vt:lpstr>Interaction Bioinformatique - Biologie</vt:lpstr>
      <vt:lpstr>Merci pour votre attention !</vt:lpstr>
      <vt:lpstr>Détection des altérations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subject/>
  <dc:creator>BORDRON Elie</dc:creator>
  <dc:description/>
  <cp:lastModifiedBy>BORDRON Elie</cp:lastModifiedBy>
  <cp:revision>248</cp:revision>
  <dcterms:created xsi:type="dcterms:W3CDTF">2022-03-15T15:33:15Z</dcterms:created>
  <dcterms:modified xsi:type="dcterms:W3CDTF">2022-06-14T15:10:13Z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r8>50</vt:r8>
  </property>
</Properties>
</file>