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99" r:id="rId2"/>
    <p:sldId id="270" r:id="rId3"/>
    <p:sldId id="273" r:id="rId4"/>
    <p:sldId id="274" r:id="rId5"/>
    <p:sldId id="276" r:id="rId6"/>
    <p:sldId id="277" r:id="rId7"/>
    <p:sldId id="279" r:id="rId8"/>
    <p:sldId id="278" r:id="rId9"/>
    <p:sldId id="287" r:id="rId10"/>
    <p:sldId id="282" r:id="rId11"/>
    <p:sldId id="280" r:id="rId12"/>
    <p:sldId id="281" r:id="rId13"/>
    <p:sldId id="297" r:id="rId14"/>
    <p:sldId id="288" r:id="rId15"/>
    <p:sldId id="290" r:id="rId16"/>
    <p:sldId id="289" r:id="rId17"/>
    <p:sldId id="285" r:id="rId18"/>
    <p:sldId id="292" r:id="rId19"/>
    <p:sldId id="325" r:id="rId20"/>
    <p:sldId id="305" r:id="rId21"/>
    <p:sldId id="311" r:id="rId22"/>
    <p:sldId id="312" r:id="rId23"/>
    <p:sldId id="307" r:id="rId24"/>
    <p:sldId id="306" r:id="rId25"/>
    <p:sldId id="315" r:id="rId26"/>
    <p:sldId id="309" r:id="rId27"/>
    <p:sldId id="310" r:id="rId28"/>
    <p:sldId id="326" r:id="rId29"/>
    <p:sldId id="328" r:id="rId30"/>
    <p:sldId id="327" r:id="rId31"/>
    <p:sldId id="330" r:id="rId32"/>
    <p:sldId id="329" r:id="rId33"/>
    <p:sldId id="320" r:id="rId34"/>
    <p:sldId id="335" r:id="rId35"/>
    <p:sldId id="334" r:id="rId36"/>
    <p:sldId id="321" r:id="rId37"/>
    <p:sldId id="324" r:id="rId38"/>
    <p:sldId id="333" r:id="rId39"/>
    <p:sldId id="336" r:id="rId40"/>
    <p:sldId id="337" r:id="rId41"/>
    <p:sldId id="332" r:id="rId42"/>
    <p:sldId id="298" r:id="rId43"/>
    <p:sldId id="300" r:id="rId44"/>
    <p:sldId id="301" r:id="rId45"/>
    <p:sldId id="29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BCE"/>
    <a:srgbClr val="CC6600"/>
    <a:srgbClr val="FF9021"/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ASCAT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Segmentation ASPCF, estimation ploïdie et cellularité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8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3" cy="4320000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 est déterminée ainsi:</a:t>
            </a:r>
          </a:p>
        </p:txBody>
      </p:sp>
    </p:spTree>
    <p:extLst>
      <p:ext uri="{BB962C8B-B14F-4D97-AF65-F5344CB8AC3E}">
        <p14:creationId xmlns:p14="http://schemas.microsoft.com/office/powerpoint/2010/main" val="41063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</p:txBody>
      </p:sp>
    </p:spTree>
    <p:extLst>
      <p:ext uri="{BB962C8B-B14F-4D97-AF65-F5344CB8AC3E}">
        <p14:creationId xmlns:p14="http://schemas.microsoft.com/office/powerpoint/2010/main" val="29212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9723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</a:t>
            </a:r>
            <a:r>
              <a:rPr lang="fr-FR" dirty="0" err="1" smtClean="0"/>
              <a:t>goodness</a:t>
            </a:r>
            <a:r>
              <a:rPr lang="fr-FR" dirty="0" smtClean="0"/>
              <a:t> of fit est la somme de ces distances (au carré)</a:t>
            </a:r>
          </a:p>
          <a:p>
            <a:pPr marL="0" indent="0">
              <a:buNone/>
            </a:pPr>
            <a:r>
              <a:rPr lang="fr-FR" dirty="0"/>
              <a:t>Ici, g =  </a:t>
            </a:r>
            <a:r>
              <a:rPr lang="fr-FR" dirty="0" smtClean="0"/>
              <a:t>2,42</a:t>
            </a:r>
          </a:p>
          <a:p>
            <a:pPr>
              <a:buFont typeface="Wingdings 3" charset="2"/>
              <a:buAutoNum type="arabicPeriod"/>
            </a:pPr>
            <a:endParaRPr lang="fr-FR" dirty="0" smtClean="0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1637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7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5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stCxn id="15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Connecteur droit 16"/>
          <p:cNvCxnSpPr>
            <a:stCxn id="1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4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None/>
            </a:pPr>
            <a:r>
              <a:rPr lang="fr-FR" sz="1300" dirty="0"/>
              <a:t>La </a:t>
            </a:r>
            <a:r>
              <a:rPr lang="fr-FR" sz="1300" dirty="0" err="1"/>
              <a:t>goodness</a:t>
            </a:r>
            <a:r>
              <a:rPr lang="fr-FR" sz="1300" dirty="0"/>
              <a:t> of </a:t>
            </a:r>
            <a:r>
              <a:rPr lang="fr-FR" sz="1300" dirty="0" smtClean="0"/>
              <a:t>fit élevée rend compte d’un défaut de segmentation sur ce segment hétéroclite. Le </a:t>
            </a:r>
            <a:r>
              <a:rPr lang="fr-FR" sz="1300" u="sng" dirty="0" smtClean="0"/>
              <a:t>score de qualité</a:t>
            </a:r>
            <a:r>
              <a:rPr lang="fr-FR" sz="1300" dirty="0" smtClean="0"/>
              <a:t> est élevé si de nombreux segments hétéroclites sont formés par la segmentation, on cherche donc la solution ayant le score de qualité </a:t>
            </a:r>
            <a:r>
              <a:rPr lang="fr-FR" sz="1300" u="sng" dirty="0" smtClean="0"/>
              <a:t>le plus faible</a:t>
            </a:r>
            <a:r>
              <a:rPr lang="fr-FR" sz="1300" dirty="0" smtClean="0"/>
              <a:t>.</a:t>
            </a:r>
            <a:endParaRPr lang="fr-FR" sz="1300" dirty="0"/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stCxn id="24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535757"/>
            <a:ext cx="4793752" cy="479375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571" y="1535757"/>
            <a:ext cx="4793752" cy="4793752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55" y="8908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Estime le nombre de copies réel pour chaque allèle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85355" y="1214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Calling</a:t>
            </a: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5376984" y="3829539"/>
            <a:ext cx="6408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987323" y="1535757"/>
            <a:ext cx="2506085" cy="703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370581" y="1442249"/>
            <a:ext cx="2506085" cy="703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355" y="890822"/>
            <a:ext cx="8596668" cy="55142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Estime le nombre de copies réel pour chaque allèle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442249"/>
            <a:ext cx="10222542" cy="2555636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685355" y="12144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Calling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685355" y="4431191"/>
            <a:ext cx="8596668" cy="197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Cette estimation tient compte de la cellularité et de la ploïdie.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14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3953967" y="4671465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données brutes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78956" y="1562665"/>
            <a:ext cx="1801399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La </a:t>
            </a:r>
            <a:r>
              <a:rPr lang="fr-FR" sz="1000" dirty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r>
              <a:rPr lang="fr-FR" sz="1000" dirty="0">
                <a:solidFill>
                  <a:schemeClr val="tx1"/>
                </a:solidFill>
              </a:rPr>
              <a:t> et la </a:t>
            </a:r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ploïdie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sont déterminées à cette étape.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dirty="0">
                <a:solidFill>
                  <a:schemeClr val="tx1"/>
                </a:solidFill>
              </a:rPr>
              <a:t>nombre de copies </a:t>
            </a:r>
            <a:r>
              <a:rPr lang="fr-FR" sz="1000" dirty="0" smtClean="0">
                <a:solidFill>
                  <a:schemeClr val="tx1"/>
                </a:solidFill>
              </a:rPr>
              <a:t>des deux allèles </a:t>
            </a:r>
            <a:r>
              <a:rPr lang="fr-FR" sz="1000" dirty="0">
                <a:solidFill>
                  <a:schemeClr val="tx1"/>
                </a:solidFill>
              </a:rPr>
              <a:t>est estimé.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02477" y="4671462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Données brutes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705457" y="4671462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Un OSCHP normalisé peut être donné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65876" y="1562665"/>
            <a:ext cx="1682638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000" dirty="0">
                <a:solidFill>
                  <a:prstClr val="black"/>
                </a:solidFill>
              </a:rPr>
              <a:t>Segmentation par l’algorithme ASPCF</a:t>
            </a:r>
          </a:p>
          <a:p>
            <a:pPr lvl="0"/>
            <a:r>
              <a:rPr lang="fr-FR" sz="1000" dirty="0">
                <a:solidFill>
                  <a:prstClr val="black"/>
                </a:solidFill>
              </a:rPr>
              <a:t>À partir des valeurs de log ratio et </a:t>
            </a:r>
            <a:r>
              <a:rPr lang="fr-FR" sz="1000" dirty="0" smtClean="0">
                <a:solidFill>
                  <a:prstClr val="black"/>
                </a:solidFill>
              </a:rPr>
              <a:t>BAF.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51370" y="3317052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Données brutes, segmentées et estimées</a:t>
            </a:r>
            <a:endParaRPr lang="fr-FR" sz="10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85" y="3317052"/>
            <a:ext cx="7486191" cy="17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41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  <a:endParaRPr lang="fr-FR" dirty="0"/>
          </a:p>
        </p:txBody>
      </p:sp>
      <p:sp>
        <p:nvSpPr>
          <p:cNvPr id="6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</p:txBody>
      </p:sp>
      <p:cxnSp>
        <p:nvCxnSpPr>
          <p:cNvPr id="23" name="Connecteur droit 22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8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  <a:p>
            <a:pPr marL="0" indent="0" algn="just">
              <a:buNone/>
            </a:pPr>
            <a:r>
              <a:rPr lang="fr-FR" dirty="0"/>
              <a:t>L’équation du log ratio correspond au cas particulier où l’échantillon  contient 100% de cellules tumorales diploïdes.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2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0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cxnSp>
        <p:nvCxnSpPr>
          <p:cNvPr id="28" name="Connecteur droit 2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3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cxnSp>
        <p:nvCxnSpPr>
          <p:cNvPr id="40" name="Connecteur droit 39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  <a:p>
            <a:pPr marL="0" indent="0" algn="just">
              <a:buNone/>
            </a:pPr>
            <a:r>
              <a:rPr lang="fr-FR" dirty="0"/>
              <a:t>L’équation du log ratio correspond au cas particulier où l’échantillon  contient 100% de cellules tumorales diploïdes.</a:t>
            </a:r>
          </a:p>
          <a:p>
            <a:pPr marL="0" indent="0" algn="just">
              <a:buNone/>
            </a:pPr>
            <a:r>
              <a:rPr lang="fr-FR" dirty="0"/>
              <a:t>Pour représenter un cas plus général, on prend en compte la ploïdie à l’aide du paramètre </a:t>
            </a:r>
            <a:r>
              <a:rPr lang="el-GR" dirty="0"/>
              <a:t>ψ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3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saines (2)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tumorales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saines dans l’échantillon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0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saines (2)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les cellules tumorales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saines dans l’échantillon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r>
              <a:rPr lang="fr-FR" dirty="0" smtClean="0"/>
              <a:t>Appliquer cela dans le calcul du log Ratio et du BAF permet de prendre en compte la cellularité.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40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2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373" y="2370944"/>
            <a:ext cx="4614994" cy="1908000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7237045" y="2524369"/>
            <a:ext cx="911449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8424985" y="2524369"/>
            <a:ext cx="1406769" cy="316312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6871677" y="3516277"/>
            <a:ext cx="613508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7366000" y="3868513"/>
            <a:ext cx="1449754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6375400" y="3867315"/>
            <a:ext cx="736600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7729415" y="3516277"/>
            <a:ext cx="609600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nombre de copies dans les cellules saines (2)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nombre de copies dans les cellules tumorales</a:t>
            </a:r>
            <a:endParaRPr lang="fr-FR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Proportion de cellules saines dans l’échantillon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53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r>
              <a:rPr lang="fr-FR" dirty="0" smtClean="0"/>
              <a:t>Appliquer cela dans le calcul du log Ratio et du BAF permet de prendre en compte la cellularité.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54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8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Les équations obtenues expriment log Ratio et BAF en fonction de la cellularité </a:t>
            </a:r>
            <a:r>
              <a:rPr lang="el-GR" dirty="0" smtClean="0"/>
              <a:t>ρ</a:t>
            </a:r>
            <a:r>
              <a:rPr lang="fr-FR" dirty="0" smtClean="0"/>
              <a:t>, de la ploïdie </a:t>
            </a:r>
            <a:r>
              <a:rPr lang="el-GR" dirty="0" smtClean="0"/>
              <a:t>ψ</a:t>
            </a:r>
            <a:r>
              <a:rPr lang="fr-FR" dirty="0"/>
              <a:t> </a:t>
            </a:r>
            <a:r>
              <a:rPr lang="fr-FR" dirty="0" smtClean="0"/>
              <a:t>et du nombre de copies n.</a:t>
            </a:r>
          </a:p>
          <a:p>
            <a:pPr marL="0" indent="0" algn="just">
              <a:buNone/>
            </a:pPr>
            <a:r>
              <a:rPr lang="fr-FR" dirty="0" smtClean="0"/>
              <a:t>En retournant l’équation, il est possible d’exprimer le nombre de copies de chaque allèle en fonction de ces paramètres.</a:t>
            </a:r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15" y="1784790"/>
            <a:ext cx="4614994" cy="1908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565051" y="2008455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9250151" y="2008455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334566" y="2347939"/>
            <a:ext cx="300214" cy="25458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790720" y="1996983"/>
            <a:ext cx="203200" cy="25458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798473" y="2163350"/>
            <a:ext cx="300214" cy="254583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728135" y="3079262"/>
            <a:ext cx="300214" cy="312616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47" y="4255939"/>
            <a:ext cx="4473862" cy="2088000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>
            <a:off x="7963878" y="3916455"/>
            <a:ext cx="0" cy="264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971" y="4908664"/>
            <a:ext cx="4256052" cy="102413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563" y="3787118"/>
            <a:ext cx="4698646" cy="121133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stCxn id="15" idx="2"/>
          </p:cNvCxnSpPr>
          <p:nvPr/>
        </p:nvCxnSpPr>
        <p:spPr>
          <a:xfrm>
            <a:off x="7320264" y="3499912"/>
            <a:ext cx="0" cy="364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5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45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930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167" y="4899924"/>
            <a:ext cx="4951621" cy="10551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196" y="3871042"/>
            <a:ext cx="5022868" cy="10312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r>
              <a:rPr lang="fr-FR" dirty="0" smtClean="0"/>
              <a:t>Les valeurs de ploïdie et cellularité (</a:t>
            </a:r>
            <a:r>
              <a:rPr lang="el-GR" dirty="0"/>
              <a:t>ψ </a:t>
            </a:r>
            <a:r>
              <a:rPr lang="fr-FR" dirty="0" smtClean="0"/>
              <a:t>et</a:t>
            </a:r>
            <a:r>
              <a:rPr lang="fr-FR" dirty="0"/>
              <a:t> ρ</a:t>
            </a:r>
            <a:r>
              <a:rPr lang="el-GR" dirty="0" smtClean="0"/>
              <a:t>)</a:t>
            </a:r>
            <a:r>
              <a:rPr lang="fr-FR" dirty="0" smtClean="0"/>
              <a:t> ne sont pas connues, donc on va fixer des valeurs arbitraires dans un premier temps: </a:t>
            </a:r>
            <a:r>
              <a:rPr lang="fr-FR" dirty="0">
                <a:solidFill>
                  <a:srgbClr val="328BCE"/>
                </a:solidFill>
              </a:rPr>
              <a:t>4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smtClean="0">
                <a:solidFill>
                  <a:srgbClr val="328BCE"/>
                </a:solidFill>
              </a:rPr>
              <a:t>0,6</a:t>
            </a:r>
            <a:r>
              <a:rPr lang="fr-FR" dirty="0" smtClean="0"/>
              <a:t>.</a:t>
            </a:r>
            <a:endParaRPr lang="fr-FR" dirty="0">
              <a:solidFill>
                <a:srgbClr val="328BCE"/>
              </a:solidFill>
            </a:endParaRP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cxnSp>
        <p:nvCxnSpPr>
          <p:cNvPr id="13" name="Connecteur droit avec flèche 12"/>
          <p:cNvCxnSpPr>
            <a:stCxn id="15" idx="2"/>
          </p:cNvCxnSpPr>
          <p:nvPr/>
        </p:nvCxnSpPr>
        <p:spPr>
          <a:xfrm>
            <a:off x="7320264" y="3499912"/>
            <a:ext cx="0" cy="364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80" y="5290354"/>
            <a:ext cx="1003251" cy="42071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r="94030"/>
          <a:stretch/>
        </p:blipFill>
        <p:spPr>
          <a:xfrm>
            <a:off x="5116196" y="3871042"/>
            <a:ext cx="299866" cy="10312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8"/>
            <a:ext cx="4118186" cy="543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r>
              <a:rPr lang="fr-FR" dirty="0" smtClean="0"/>
              <a:t>Les valeurs de ploïdie et cellularité (</a:t>
            </a:r>
            <a:r>
              <a:rPr lang="el-GR" dirty="0"/>
              <a:t>ψ </a:t>
            </a:r>
            <a:r>
              <a:rPr lang="fr-FR" dirty="0" smtClean="0"/>
              <a:t>et</a:t>
            </a:r>
            <a:r>
              <a:rPr lang="fr-FR" dirty="0"/>
              <a:t> ρ</a:t>
            </a:r>
            <a:r>
              <a:rPr lang="el-GR" dirty="0" smtClean="0"/>
              <a:t>)</a:t>
            </a:r>
            <a:r>
              <a:rPr lang="fr-FR" dirty="0" smtClean="0"/>
              <a:t> ne sont pas connues, donc on va fixer des valeurs arbitraires dans un </a:t>
            </a:r>
            <a:r>
              <a:rPr lang="fr-FR" dirty="0"/>
              <a:t>premier temps: </a:t>
            </a:r>
            <a:r>
              <a:rPr lang="fr-FR" dirty="0">
                <a:solidFill>
                  <a:srgbClr val="328BCE"/>
                </a:solidFill>
              </a:rPr>
              <a:t>4</a:t>
            </a:r>
            <a:r>
              <a:rPr lang="fr-FR" dirty="0"/>
              <a:t> et </a:t>
            </a:r>
            <a:r>
              <a:rPr lang="fr-FR" dirty="0">
                <a:solidFill>
                  <a:srgbClr val="328BCE"/>
                </a:solidFill>
              </a:rPr>
              <a:t>0,6</a:t>
            </a:r>
            <a:r>
              <a:rPr lang="fr-FR" dirty="0"/>
              <a:t>.</a:t>
            </a:r>
            <a:endParaRPr lang="fr-FR" dirty="0">
              <a:solidFill>
                <a:srgbClr val="328BCE"/>
              </a:solidFill>
            </a:endParaRP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le nombre de copies en tenant compte de la cellularité et de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>
            <a:off x="6213231" y="3704492"/>
            <a:ext cx="265723" cy="30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/>
          <a:srcRect r="94030"/>
          <a:stretch/>
        </p:blipFill>
        <p:spPr>
          <a:xfrm>
            <a:off x="5116196" y="4902286"/>
            <a:ext cx="299866" cy="103124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416" y="4195634"/>
            <a:ext cx="813065" cy="60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94030"/>
          <a:stretch/>
        </p:blipFill>
        <p:spPr>
          <a:xfrm>
            <a:off x="5116196" y="3871042"/>
            <a:ext cx="299866" cy="10312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5197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À partir de ces équations, le nombre de copies des allèles A et B peut être calculé</a:t>
            </a:r>
            <a:r>
              <a:rPr lang="fr-FR" dirty="0"/>
              <a:t> </a:t>
            </a:r>
            <a:r>
              <a:rPr lang="fr-FR" dirty="0" smtClean="0"/>
              <a:t>pour chaque SNP.</a:t>
            </a:r>
          </a:p>
          <a:p>
            <a:pPr marL="0" indent="0" algn="just">
              <a:buNone/>
            </a:pPr>
            <a:r>
              <a:rPr lang="fr-FR" dirty="0"/>
              <a:t>Pour cela, il </a:t>
            </a:r>
            <a:r>
              <a:rPr lang="fr-FR" dirty="0" err="1"/>
              <a:t>sufit</a:t>
            </a:r>
            <a:r>
              <a:rPr lang="fr-FR" dirty="0"/>
              <a:t> de remplacer les termes par leurs valeurs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/>
              <a:t>Pour une sonde donnée (</a:t>
            </a:r>
            <a:r>
              <a:rPr lang="fr-FR" dirty="0" smtClean="0"/>
              <a:t>S-tag021556) , les valeurs de log ratio et de BAF sont respectivement de -0,750 et 0,817 . </a:t>
            </a:r>
          </a:p>
          <a:p>
            <a:pPr marL="0" indent="0" algn="just">
              <a:buNone/>
            </a:pPr>
            <a:r>
              <a:rPr lang="fr-FR" dirty="0"/>
              <a:t>Les valeurs de ploïdie et cellularité (</a:t>
            </a:r>
            <a:r>
              <a:rPr lang="el-GR" dirty="0"/>
              <a:t>ψ </a:t>
            </a:r>
            <a:r>
              <a:rPr lang="fr-FR" dirty="0"/>
              <a:t>et ρ</a:t>
            </a:r>
            <a:r>
              <a:rPr lang="el-GR" dirty="0"/>
              <a:t>)</a:t>
            </a:r>
            <a:r>
              <a:rPr lang="fr-FR" dirty="0"/>
              <a:t> ne sont pas connues, donc on va fixer des valeurs arbitraires dans un premier temps: 4 et 0,6</a:t>
            </a:r>
            <a:r>
              <a:rPr lang="fr-FR" dirty="0" smtClean="0"/>
              <a:t>.</a:t>
            </a:r>
          </a:p>
          <a:p>
            <a:pPr marL="0" indent="0" algn="just">
              <a:buNone/>
            </a:pPr>
            <a:r>
              <a:rPr lang="fr-FR" dirty="0" smtClean="0"/>
              <a:t>Pour des valeurs de ploïdie et cellularité de </a:t>
            </a:r>
            <a:r>
              <a:rPr lang="fr-FR" dirty="0" smtClean="0">
                <a:solidFill>
                  <a:srgbClr val="328BCE"/>
                </a:solidFill>
              </a:rPr>
              <a:t>4,5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rgbClr val="328BCE"/>
                </a:solidFill>
              </a:rPr>
              <a:t>0.8</a:t>
            </a:r>
            <a:r>
              <a:rPr lang="fr-FR" dirty="0" smtClean="0"/>
              <a:t>, les estimés sont plus proches de nombres entiers.</a:t>
            </a:r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1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Comment ASCAT estime le nombre de copies en tenant compte de la cellularité et de la ploïdie?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33" y="1411912"/>
            <a:ext cx="4473862" cy="2088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/>
          <a:srcRect r="87209"/>
          <a:stretch/>
        </p:blipFill>
        <p:spPr>
          <a:xfrm>
            <a:off x="4628309" y="3864664"/>
            <a:ext cx="572254" cy="208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/>
          <a:srcRect r="94030"/>
          <a:stretch/>
        </p:blipFill>
        <p:spPr>
          <a:xfrm>
            <a:off x="5116196" y="4902286"/>
            <a:ext cx="299866" cy="10312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519" y="4306448"/>
            <a:ext cx="648864" cy="1438625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 flipH="1">
            <a:off x="6213231" y="3704492"/>
            <a:ext cx="265723" cy="304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 calcul est appliqué à tous les SNP de l’échantillon.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09" y="788923"/>
            <a:ext cx="7404247" cy="5119508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663256" y="59784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565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108" y="788923"/>
            <a:ext cx="7404247" cy="51195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Ce calcul est appliqué à tous les SNP de l’échantillon. 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Le nombre de copies réel étant toujours un nombre entier, une solution est crédible si elle prédit des nombres de copies proches d’entiers.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La distance entre chaque valeur et l’entier le plus proche doit donc être minimale. Ici, elle est proche de 0,4 pour beaucoup de segments, on peut trouver mieux.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663256" y="59784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0872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Pour un même échantillon (5-LD), faire varier la ploïdie et la cellularité peut donner des résultats très différents.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6" y="3708000"/>
            <a:ext cx="4165289" cy="28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4" y="828000"/>
            <a:ext cx="4165289" cy="288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4" y="3708000"/>
            <a:ext cx="4165289" cy="288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6" y="828000"/>
            <a:ext cx="4165289" cy="2880000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4874272" y="65880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17934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2" y="828000"/>
            <a:ext cx="4165289" cy="2880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1" y="3708000"/>
            <a:ext cx="4165289" cy="2880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3" y="828000"/>
            <a:ext cx="4165289" cy="288000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4874272" y="65880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6" y="3708000"/>
            <a:ext cx="4165289" cy="2880000"/>
          </a:xfrm>
          <a:prstGeom prst="rect">
            <a:avLst/>
          </a:prstGeom>
        </p:spPr>
      </p:pic>
      <p:sp>
        <p:nvSpPr>
          <p:cNvPr id="24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Pour un même échantillon (5-LD), faire varier la ploïdie et la cellularité peut donner des résultats très différents.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154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6" y="3708000"/>
            <a:ext cx="4165289" cy="2880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2" y="828000"/>
            <a:ext cx="4165289" cy="28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1" y="3708000"/>
            <a:ext cx="4165289" cy="28800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3" y="828000"/>
            <a:ext cx="4165289" cy="288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4874272" y="6588000"/>
            <a:ext cx="662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Les allèles A (en bleu) et B (en rouge). Les positions sont légèrement modifiées verticalement pour l’illustration</a:t>
            </a:r>
            <a:endParaRPr lang="fr-FR" sz="1000" dirty="0"/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Pour un même échantillon (5-LD), faire varier la ploïdie et la cellularité peut donner des résultats très différents.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Une note sur 100 est attribuée à chaque solution selon la distance moyenne à des entiers.</a:t>
            </a:r>
          </a:p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11373493" y="899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99,0%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135446" y="899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48,8%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141153" y="3770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62,7%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1373493" y="3770521"/>
            <a:ext cx="56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51,5%</a:t>
            </a:r>
            <a:endParaRPr lang="fr-FR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512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La totalité des solutions peut être visualisée dans un graphe </a:t>
            </a:r>
            <a:r>
              <a:rPr lang="fr-FR" dirty="0" err="1" smtClean="0"/>
              <a:t>sunrise</a:t>
            </a:r>
            <a:r>
              <a:rPr lang="fr-FR" dirty="0" smtClean="0"/>
              <a:t>. La note de chaque solution est représentée en couleur  (</a:t>
            </a:r>
            <a:r>
              <a:rPr lang="fr-FR" dirty="0" smtClean="0">
                <a:solidFill>
                  <a:srgbClr val="C00000"/>
                </a:solidFill>
              </a:rPr>
              <a:t>0%</a:t>
            </a:r>
            <a:r>
              <a:rPr lang="fr-FR" dirty="0" smtClean="0"/>
              <a:t>-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100%</a:t>
            </a:r>
            <a:r>
              <a:rPr lang="fr-FR" dirty="0" smtClean="0"/>
              <a:t>).</a:t>
            </a:r>
          </a:p>
          <a:p>
            <a:pPr marL="0" indent="0" algn="just">
              <a:buNone/>
            </a:pPr>
            <a:r>
              <a:rPr lang="fr-FR" dirty="0" smtClean="0"/>
              <a:t>La meilleure solution est obtenue avec une ploïdie de 1,75 et une cellularité de 0,83</a:t>
            </a:r>
          </a:p>
          <a:p>
            <a:pPr marL="0" indent="0" algn="just">
              <a:buNone/>
            </a:pP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11" y="2673733"/>
            <a:ext cx="3751482" cy="3751482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6376250" y="3413912"/>
            <a:ext cx="0" cy="2612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5841385" y="3362234"/>
            <a:ext cx="466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165236" y="6177265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1,75</a:t>
            </a:r>
            <a:endParaRPr lang="fr-FR" sz="1000" dirty="0"/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5229843" y="2966772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0,83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6518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" y="4208582"/>
            <a:ext cx="9144018" cy="22860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16" y="1834358"/>
            <a:ext cx="9144018" cy="2286005"/>
          </a:xfrm>
          <a:prstGeom prst="rect">
            <a:avLst/>
          </a:prstGeom>
        </p:spPr>
      </p:pic>
      <p:sp>
        <p:nvSpPr>
          <p:cNvPr id="11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Résultat final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6" y="1437490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577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r>
              <a:rPr lang="fr-FR" dirty="0" smtClean="0"/>
              <a:t> (rouge)</a:t>
            </a:r>
          </a:p>
          <a:p>
            <a:r>
              <a:rPr lang="fr-FR" dirty="0" smtClean="0"/>
              <a:t>Données LRR et BAF segmentées (vert)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Segmentation ASPCF</a:t>
            </a:r>
          </a:p>
          <a:p>
            <a:r>
              <a:rPr lang="fr-FR" dirty="0" smtClean="0"/>
              <a:t>Estimation ploïdie </a:t>
            </a:r>
            <a:r>
              <a:rPr lang="fr-FR" dirty="0"/>
              <a:t>&amp;</a:t>
            </a:r>
            <a:r>
              <a:rPr lang="fr-FR" dirty="0" smtClean="0"/>
              <a:t> cellularité</a:t>
            </a:r>
          </a:p>
          <a:p>
            <a:r>
              <a:rPr lang="fr-FR" dirty="0"/>
              <a:t>Calling </a:t>
            </a:r>
            <a:r>
              <a:rPr lang="fr-FR" dirty="0" smtClean="0"/>
              <a:t>ASCAT qui prend en compte la cellularité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396555" y="2395724"/>
            <a:ext cx="9967013" cy="231695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5000" dirty="0" smtClean="0">
                <a:solidFill>
                  <a:schemeClr val="accent1">
                    <a:lumMod val="50000"/>
                  </a:schemeClr>
                </a:solidFill>
              </a:rPr>
              <a:t>Merci pour votre attention!</a:t>
            </a:r>
            <a:endParaRPr lang="fr-FR" sz="5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27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MAPD</a:t>
            </a:r>
          </a:p>
          <a:p>
            <a:r>
              <a:rPr lang="fr-FR" dirty="0" smtClean="0"/>
              <a:t>Nombre de SNP hétérozygotes</a:t>
            </a:r>
          </a:p>
          <a:p>
            <a:r>
              <a:rPr lang="fr-FR" dirty="0" smtClean="0"/>
              <a:t>Proportion de sondes tumorales homozygotes</a:t>
            </a:r>
          </a:p>
          <a:p>
            <a:r>
              <a:rPr lang="fr-FR" dirty="0" smtClean="0"/>
              <a:t>Fraction du génome ayant une délétion homozygote</a:t>
            </a:r>
          </a:p>
          <a:p>
            <a:r>
              <a:rPr lang="fr-FR" dirty="0"/>
              <a:t>Fraction du génome ayant </a:t>
            </a:r>
            <a:r>
              <a:rPr lang="fr-FR" dirty="0" smtClean="0"/>
              <a:t>une LOH</a:t>
            </a:r>
          </a:p>
          <a:p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Genome</a:t>
            </a:r>
            <a:r>
              <a:rPr lang="fr-FR" dirty="0" smtClean="0"/>
              <a:t> </a:t>
            </a:r>
            <a:r>
              <a:rPr lang="fr-FR" dirty="0" err="1" smtClean="0"/>
              <a:t>Doubling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(WGD)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Métriques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28" y="965138"/>
            <a:ext cx="7690725" cy="5760000"/>
          </a:xfr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dirty="0" smtClean="0"/>
              <a:t>Les variations de log Ratio et BAF sont fonction de la ploïdie. On peut donc retrouver la ploïdie à partir de ces valeurs.</a:t>
            </a:r>
            <a:endParaRPr lang="fr-FR" dirty="0"/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</p:spTree>
    <p:extLst>
      <p:ext uri="{BB962C8B-B14F-4D97-AF65-F5344CB8AC3E}">
        <p14:creationId xmlns:p14="http://schemas.microsoft.com/office/powerpoint/2010/main" val="32574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23" y="957099"/>
            <a:ext cx="7688930" cy="5768040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297506" y="1570569"/>
            <a:ext cx="4118186" cy="493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dirty="0" smtClean="0"/>
              <a:t>Les variations de log Ratio et BAF sont fonction de la ploïdie. On peut donc </a:t>
            </a:r>
            <a:r>
              <a:rPr lang="fr-FR" u="sng" dirty="0" smtClean="0"/>
              <a:t>retrouver la ploïdie </a:t>
            </a:r>
            <a:r>
              <a:rPr lang="fr-FR" dirty="0" smtClean="0"/>
              <a:t>à partir de ces valeurs.</a:t>
            </a:r>
          </a:p>
          <a:p>
            <a:pPr marL="0" indent="0" algn="just">
              <a:buFont typeface="Wingdings 3" charset="2"/>
              <a:buNone/>
            </a:pPr>
            <a:r>
              <a:rPr lang="fr-FR" dirty="0" smtClean="0"/>
              <a:t>Ici, la cellularité est de 50%. Les profils BAF et LRR se rapprochent d’un profil non aberrant. Sachant cela, on peut </a:t>
            </a:r>
            <a:r>
              <a:rPr lang="fr-FR" u="sng" dirty="0" smtClean="0"/>
              <a:t>retrouver la cellularité </a:t>
            </a:r>
            <a:r>
              <a:rPr lang="fr-FR" dirty="0" smtClean="0"/>
              <a:t>à partir de ces valeurs.</a:t>
            </a:r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</p:spTree>
    <p:extLst>
      <p:ext uri="{BB962C8B-B14F-4D97-AF65-F5344CB8AC3E}">
        <p14:creationId xmlns:p14="http://schemas.microsoft.com/office/powerpoint/2010/main" val="1805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23" y="965138"/>
            <a:ext cx="7688930" cy="5760000"/>
          </a:xfr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Dans des cas où le log ratio est fixe, la piste BAF permet de déterminer la ploïdie.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2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smtClean="0"/>
              <a:t>présents sur les deux pistes.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3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Un segment est déterminé par deux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présents sur les deux pistes.</a:t>
            </a:r>
          </a:p>
          <a:p>
            <a:pPr marL="0" indent="0">
              <a:buNone/>
            </a:pPr>
            <a:r>
              <a:rPr lang="fr-FR" dirty="0" smtClean="0"/>
              <a:t>Plusieurs segmentations sont possibles en faisant varier ce qui définit un </a:t>
            </a:r>
            <a:r>
              <a:rPr lang="fr-FR" dirty="0" err="1" smtClean="0"/>
              <a:t>breakpoint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u="sng" dirty="0" smtClean="0"/>
              <a:t>Comment trouver la meilleure segmentation?</a:t>
            </a:r>
            <a:endParaRPr lang="fr-FR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57977" y="1442249"/>
            <a:ext cx="7920000" cy="3960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9992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 Ce paramètre g évalue l’hétérogénéité d’un segment.</a:t>
            </a:r>
          </a:p>
        </p:txBody>
      </p:sp>
    </p:spTree>
    <p:extLst>
      <p:ext uri="{BB962C8B-B14F-4D97-AF65-F5344CB8AC3E}">
        <p14:creationId xmlns:p14="http://schemas.microsoft.com/office/powerpoint/2010/main" val="9882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4088</TotalTime>
  <Words>2462</Words>
  <Application>Microsoft Office PowerPoint</Application>
  <PresentationFormat>Grand écran</PresentationFormat>
  <Paragraphs>272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9" baseType="lpstr">
      <vt:lpstr>Arial</vt:lpstr>
      <vt:lpstr>Trebuchet MS</vt:lpstr>
      <vt:lpstr>Wingdings 3</vt:lpstr>
      <vt:lpstr>Facette</vt:lpstr>
      <vt:lpstr>ASCAT </vt:lpstr>
      <vt:lpstr>Pipeline 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Présentation PowerPoint</vt:lpstr>
      <vt:lpstr>Présentation PowerPoint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Conclusion</vt:lpstr>
      <vt:lpstr>Présentation PowerPoint</vt:lpstr>
      <vt:lpstr>Résultats</vt:lpstr>
      <vt:lpstr>Calling</vt:lpstr>
      <vt:lpstr>Calling</vt:lpstr>
      <vt:lpstr>Calling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193</cp:revision>
  <dcterms:created xsi:type="dcterms:W3CDTF">2022-03-15T15:33:15Z</dcterms:created>
  <dcterms:modified xsi:type="dcterms:W3CDTF">2022-04-27T16:42:39Z</dcterms:modified>
</cp:coreProperties>
</file>