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0" r:id="rId4"/>
    <p:sldId id="266" r:id="rId5"/>
    <p:sldId id="273" r:id="rId6"/>
    <p:sldId id="260" r:id="rId7"/>
    <p:sldId id="267" r:id="rId8"/>
    <p:sldId id="281" r:id="rId9"/>
    <p:sldId id="280" r:id="rId10"/>
    <p:sldId id="279" r:id="rId11"/>
    <p:sldId id="282" r:id="rId12"/>
    <p:sldId id="277" r:id="rId13"/>
    <p:sldId id="284" r:id="rId14"/>
    <p:sldId id="269" r:id="rId15"/>
    <p:sldId id="287" r:id="rId16"/>
    <p:sldId id="290" r:id="rId17"/>
    <p:sldId id="289" r:id="rId18"/>
    <p:sldId id="271" r:id="rId19"/>
    <p:sldId id="291" r:id="rId20"/>
    <p:sldId id="292" r:id="rId21"/>
    <p:sldId id="294" r:id="rId22"/>
    <p:sldId id="295" r:id="rId23"/>
    <p:sldId id="293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  <a:srgbClr val="3B2DBC"/>
    <a:srgbClr val="000000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057525" y="2176462"/>
            <a:ext cx="2835275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1126331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824581" y="5695994"/>
            <a:ext cx="120015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-0,5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862645" y="6271551"/>
            <a:ext cx="1124026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0,1</a:t>
            </a:r>
            <a:endParaRPr lang="fr-FR" sz="1200" dirty="0"/>
          </a:p>
        </p:txBody>
      </p:sp>
      <p:cxnSp>
        <p:nvCxnSpPr>
          <p:cNvPr id="5" name="Connecteur en angle 4"/>
          <p:cNvCxnSpPr>
            <a:stCxn id="7" idx="2"/>
            <a:endCxn id="9" idx="1"/>
          </p:cNvCxnSpPr>
          <p:nvPr/>
        </p:nvCxnSpPr>
        <p:spPr>
          <a:xfrm rot="16200000" flipH="1">
            <a:off x="912001" y="5459406"/>
            <a:ext cx="1268559" cy="632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6" idx="2"/>
            <a:endCxn id="9" idx="3"/>
          </p:cNvCxnSpPr>
          <p:nvPr/>
        </p:nvCxnSpPr>
        <p:spPr>
          <a:xfrm rot="5400000">
            <a:off x="3096638" y="5031526"/>
            <a:ext cx="1268558" cy="1488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9" idx="2"/>
            <a:endCxn id="3" idx="0"/>
          </p:cNvCxnSpPr>
          <p:nvPr/>
        </p:nvCxnSpPr>
        <p:spPr>
          <a:xfrm>
            <a:off x="2424659" y="5141494"/>
            <a:ext cx="0" cy="55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824581" y="2184400"/>
            <a:ext cx="0" cy="295709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011534" y="2184400"/>
            <a:ext cx="0" cy="2949069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96936"/>
          </a:xfrm>
        </p:spPr>
        <p:txBody>
          <a:bodyPr/>
          <a:lstStyle/>
          <a:p>
            <a:r>
              <a:rPr lang="fr-FR" dirty="0" smtClean="0"/>
              <a:t>Une fois les données segmentées, certaines séparations sont annulées.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953000" y="2714625"/>
            <a:ext cx="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space réservé du contenu 13"/>
          <p:cNvSpPr txBox="1">
            <a:spLocks/>
          </p:cNvSpPr>
          <p:nvPr/>
        </p:nvSpPr>
        <p:spPr>
          <a:xfrm>
            <a:off x="748691" y="4047178"/>
            <a:ext cx="8596668" cy="89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Prise en compte des tendances locales qui ne reflètent pas la globalité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5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08349"/>
            <a:ext cx="3600000" cy="360000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349"/>
            <a:ext cx="3600000" cy="36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08349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6849" y="18845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4909612" y="2612386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L’intervalle contenant les données les plus segmentées est recherché</a:t>
            </a:r>
          </a:p>
          <a:p>
            <a:pPr>
              <a:buFontTx/>
              <a:buChar char="-"/>
            </a:pPr>
            <a:r>
              <a:rPr lang="fr-FR" dirty="0" smtClean="0"/>
              <a:t>La valeur centrale de l’intervalle est soustraite à chaque donnée de sonde, ce qui normalise les données autour de 0.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0" y="1809084"/>
            <a:ext cx="4232278" cy="42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7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4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12386"/>
            <a:ext cx="3600000" cy="360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 valeur centrale de l’intervalle est </a:t>
            </a:r>
            <a:r>
              <a:rPr lang="fr-FR" dirty="0" smtClean="0"/>
              <a:t>soustraite au profil, </a:t>
            </a:r>
            <a:r>
              <a:rPr lang="fr-FR" dirty="0"/>
              <a:t>ce qui normalise les données autour de 0.</a:t>
            </a: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650956" y="4393406"/>
            <a:ext cx="674897" cy="1181226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653338" y="3152275"/>
            <a:ext cx="672515" cy="1124450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336757" y="3753477"/>
            <a:ext cx="291590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4001405"/>
            <a:ext cx="2520000" cy="252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1273552"/>
            <a:ext cx="2520000" cy="2520000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6" idx="2"/>
            <a:endCxn id="5" idx="0"/>
          </p:cNvCxnSpPr>
          <p:nvPr/>
        </p:nvCxnSpPr>
        <p:spPr>
          <a:xfrm>
            <a:off x="8216942" y="3793552"/>
            <a:ext cx="0" cy="20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: gain, neutre, amplification, perte…</a:t>
            </a:r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73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41" y="1737895"/>
            <a:ext cx="5163711" cy="3602330"/>
          </a:xfrm>
          <a:prstGeom prst="rect">
            <a:avLst/>
          </a:prstGeom>
        </p:spPr>
      </p:pic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(</a:t>
            </a:r>
            <a:r>
              <a:rPr lang="fr-FR" dirty="0" err="1" smtClean="0"/>
              <a:t>clustering</a:t>
            </a:r>
            <a:r>
              <a:rPr lang="fr-FR" dirty="0" smtClean="0"/>
              <a:t>): gain, neutre, amplification, perte…</a:t>
            </a:r>
          </a:p>
          <a:p>
            <a:pPr>
              <a:buFontTx/>
              <a:buChar char="-"/>
            </a:pPr>
            <a:r>
              <a:rPr lang="fr-FR" dirty="0" smtClean="0"/>
              <a:t>Les groupes ainsi trouvés déterminent le statut des segments.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293768" y="5462337"/>
            <a:ext cx="2382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Données test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332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60421" y="1114925"/>
            <a:ext cx="11566358" cy="1700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7604" y="1593376"/>
            <a:ext cx="1347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un tableau de données en objet R</a:t>
            </a:r>
            <a:endParaRPr lang="fr-FR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2234122" y="1183897"/>
            <a:ext cx="151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- Retire les données incomplètes</a:t>
            </a:r>
          </a:p>
          <a:p>
            <a:r>
              <a:rPr lang="fr-FR" sz="1000" dirty="0" smtClean="0"/>
              <a:t>- Supprime les chromosomes spécifiés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Estime les valeurs des données manquantes</a:t>
            </a:r>
          </a:p>
          <a:p>
            <a:r>
              <a:rPr lang="fr-FR" sz="1000" dirty="0" smtClean="0"/>
              <a:t>- Supprime les positions invalides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304" y="1434803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Normalisation par la médiane ou le mode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Lissage des données extrêmes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487802" y="1378042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Segmente les données en segments de même nombre de copies (utilisation de </a:t>
            </a:r>
            <a:r>
              <a:rPr lang="fr-FR" sz="1000" dirty="0" err="1" smtClean="0"/>
              <a:t>DNAcopy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064319" y="1531930"/>
            <a:ext cx="1347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Normalisation avancée: trouve le niveau zéro de manière récursive</a:t>
            </a:r>
            <a:endParaRPr lang="fr-FR" sz="1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543265" y="1357859"/>
            <a:ext cx="1347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Attribue à chaque segment un nombre de copies ayant un sens biologique. Utilise un modèle statistique de mélange</a:t>
            </a:r>
            <a:endParaRPr lang="fr-FR" sz="1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022211" y="1685818"/>
            <a:ext cx="134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le résultat en objet R</a:t>
            </a:r>
            <a:endParaRPr lang="fr-FR" sz="10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3078229"/>
            <a:ext cx="11566358" cy="103477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52295" y="4247789"/>
            <a:ext cx="3718063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595225" y="4531423"/>
            <a:ext cx="257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Contient les données de log ratio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1894" y="4247788"/>
            <a:ext cx="2318084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466035" y="4454478"/>
            <a:ext cx="220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 et de segmentation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>
            <a:off x="9624778" y="4247788"/>
            <a:ext cx="216987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647405" y="4454479"/>
            <a:ext cx="212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ratio, de segmentation, et de call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>
            <a:off x="160421" y="4247788"/>
            <a:ext cx="1113755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37612" y="4454479"/>
            <a:ext cx="1036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.</a:t>
            </a:r>
            <a:r>
              <a:rPr lang="fr-FR" sz="1000" dirty="0" err="1" smtClean="0"/>
              <a:t>txt</a:t>
            </a:r>
            <a:r>
              <a:rPr lang="fr-FR" sz="1000" dirty="0" smtClean="0"/>
              <a:t> par sonde issu de </a:t>
            </a:r>
            <a:r>
              <a:rPr lang="fr-FR" sz="1000" dirty="0" err="1" smtClean="0"/>
              <a:t>ChAS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3" y="2515938"/>
            <a:ext cx="8895348" cy="31549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latin typeface="Agency FB" panose="020B0503020202020204" pitchFamily="34" charset="0"/>
              </a:rPr>
              <a:t>CGHcall</a:t>
            </a:r>
            <a:r>
              <a:rPr lang="fr-FR" dirty="0" smtClean="0">
                <a:latin typeface="Agency FB" panose="020B0503020202020204" pitchFamily="34" charset="0"/>
              </a:rPr>
              <a:t>(</a:t>
            </a:r>
            <a:r>
              <a:rPr lang="fr-FR" dirty="0" err="1" smtClean="0">
                <a:latin typeface="Agency FB" panose="020B0503020202020204" pitchFamily="34" charset="0"/>
              </a:rPr>
              <a:t>postseg.cghdata,nclass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 smtClean="0">
                <a:latin typeface="Agency FB" panose="020B0503020202020204" pitchFamily="34" charset="0"/>
              </a:rPr>
              <a:t>, </a:t>
            </a:r>
            <a:r>
              <a:rPr lang="fr-FR" dirty="0" err="1" smtClean="0">
                <a:latin typeface="Agency FB" panose="020B0503020202020204" pitchFamily="34" charset="0"/>
              </a:rPr>
              <a:t>cellularity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c(0.8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, 0.55, 0.7, 0.95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r>
              <a:rPr lang="fr-FR" dirty="0" smtClean="0">
                <a:latin typeface="Agency FB" panose="020B0503020202020204" pitchFamily="34" charset="0"/>
              </a:rPr>
              <a:t>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Prise en compte de la </a:t>
            </a:r>
            <a:r>
              <a:rPr lang="fr-FR" dirty="0" err="1" smtClean="0"/>
              <a:t>cellularité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684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Graphiques de probabilité:</a:t>
            </a:r>
          </a:p>
          <a:p>
            <a:pPr marL="0" indent="0">
              <a:buNone/>
            </a:pPr>
            <a:r>
              <a:rPr lang="fr-FR" dirty="0" smtClean="0"/>
              <a:t>En vert, probabilité de gain </a:t>
            </a:r>
          </a:p>
          <a:p>
            <a:pPr marL="0" indent="0">
              <a:buNone/>
            </a:pPr>
            <a:r>
              <a:rPr lang="fr-FR" dirty="0" smtClean="0"/>
              <a:t>En rouge, probabilité de perte</a:t>
            </a:r>
          </a:p>
          <a:p>
            <a:pPr marL="0" indent="0">
              <a:buNone/>
            </a:pPr>
            <a:r>
              <a:rPr lang="fr-FR" dirty="0" smtClean="0"/>
              <a:t>Les probabilités partent du haut si elles traitent d’un gain, et partent du bas si elles traitent d’une perte.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95" y="954504"/>
            <a:ext cx="6889744" cy="550244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481583" y="6559585"/>
            <a:ext cx="784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Données test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6179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7201"/>
            <a:ext cx="9896881" cy="4314162"/>
          </a:xfrm>
        </p:spPr>
        <p:txBody>
          <a:bodyPr/>
          <a:lstStyle/>
          <a:p>
            <a:r>
              <a:rPr lang="fr-FR" dirty="0" smtClean="0"/>
              <a:t>Nettoyage des données</a:t>
            </a:r>
          </a:p>
          <a:p>
            <a:r>
              <a:rPr lang="fr-FR" dirty="0" smtClean="0"/>
              <a:t>2 normalisations dont une avancée</a:t>
            </a:r>
          </a:p>
          <a:p>
            <a:r>
              <a:rPr lang="fr-FR" dirty="0" smtClean="0"/>
              <a:t>Segmentation </a:t>
            </a:r>
            <a:r>
              <a:rPr lang="fr-FR" dirty="0" err="1" smtClean="0"/>
              <a:t>DNAcopy</a:t>
            </a:r>
            <a:endParaRPr lang="fr-FR" dirty="0" smtClean="0"/>
          </a:p>
          <a:p>
            <a:r>
              <a:rPr lang="fr-FR" dirty="0" smtClean="0"/>
              <a:t>Calling par modèle statistique qui prend en compte la cellularité. </a:t>
            </a:r>
          </a:p>
          <a:p>
            <a:r>
              <a:rPr lang="fr-FR" dirty="0"/>
              <a:t>Détermine des </a:t>
            </a:r>
            <a:r>
              <a:rPr lang="fr-FR" dirty="0" smtClean="0"/>
              <a:t>probabilités de call pour chaque segment</a:t>
            </a:r>
          </a:p>
          <a:p>
            <a:r>
              <a:rPr lang="fr-FR" dirty="0" smtClean="0"/>
              <a:t>Traitement des données en cohorte, possiblement plus puissant avec une base de données de référence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10643208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Input: </a:t>
            </a:r>
          </a:p>
          <a:p>
            <a:pPr marL="0" indent="0">
              <a:buNone/>
            </a:pPr>
            <a:r>
              <a:rPr lang="fr-FR" dirty="0" smtClean="0"/>
              <a:t>- fichier texte exporté par </a:t>
            </a:r>
            <a:r>
              <a:rPr lang="fr-FR" dirty="0" err="1" smtClean="0"/>
              <a:t>ChAS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Output: </a:t>
            </a:r>
          </a:p>
          <a:p>
            <a:pPr marL="0" indent="0">
              <a:buNone/>
            </a:pPr>
            <a:r>
              <a:rPr lang="fr-FR" dirty="0" smtClean="0"/>
              <a:t>pour chaque sonde, nombre de copies et probabilité de call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À implémenter:</a:t>
            </a:r>
          </a:p>
          <a:p>
            <a:pPr>
              <a:buFontTx/>
              <a:buChar char="-"/>
            </a:pPr>
            <a:r>
              <a:rPr lang="fr-FR" dirty="0" smtClean="0"/>
              <a:t>Fonction de calcul du GI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29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2" y="1737895"/>
            <a:ext cx="10796337" cy="39329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assayData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Contient des tableaux de tailles égales: log ratio, segmentation, call, probabilités de call </a:t>
            </a:r>
          </a:p>
          <a:p>
            <a:r>
              <a:rPr lang="fr-FR" dirty="0" err="1" smtClean="0"/>
              <a:t>PhenoData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r>
              <a:rPr lang="fr-FR" dirty="0" err="1" smtClean="0"/>
              <a:t>experimentData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Données sur le laboratoire et les conditions expérimentales desquelles sont issues les données</a:t>
            </a:r>
          </a:p>
        </p:txBody>
      </p:sp>
    </p:spTree>
    <p:extLst>
      <p:ext uri="{BB962C8B-B14F-4D97-AF65-F5344CB8AC3E}">
        <p14:creationId xmlns:p14="http://schemas.microsoft.com/office/powerpoint/2010/main" val="4354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75" y="1665704"/>
            <a:ext cx="7398352" cy="46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1802063"/>
            <a:ext cx="6613162" cy="41178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84703" y="5303602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356766" y="5215007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25%   </a:t>
            </a:r>
            <a:r>
              <a:rPr lang="fr-FR" dirty="0" smtClean="0"/>
              <a:t>&lt;30       la ligne est conservée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284703" y="3358506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356766" y="3269911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100% </a:t>
            </a:r>
            <a:r>
              <a:rPr lang="fr-FR" dirty="0" smtClean="0"/>
              <a:t>&gt;30       la ligne est supprimée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284703" y="2569915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356765" y="2481320"/>
            <a:ext cx="470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0%     </a:t>
            </a:r>
            <a:r>
              <a:rPr lang="fr-FR" dirty="0" smtClean="0"/>
              <a:t>&lt;30      la ligne est conservée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8494295" y="2679032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8494295" y="3465095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8494295" y="5414211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5" y="1155732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97" y="1604543"/>
            <a:ext cx="5809467" cy="48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40" y="1988052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Recentrage des données par la médiane ou le mode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51855"/>
            <a:ext cx="5198280" cy="36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5662863" y="3799305"/>
            <a:ext cx="64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9" y="1734610"/>
            <a:ext cx="4680000" cy="46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12" y="173461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184232" y="1435768"/>
            <a:ext cx="5719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3031958" y="4539916"/>
            <a:ext cx="449179" cy="0"/>
          </a:xfrm>
          <a:prstGeom prst="straightConnector1">
            <a:avLst/>
          </a:prstGeom>
          <a:ln>
            <a:solidFill>
              <a:srgbClr val="688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3235899" y="2176461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475747" y="2176462"/>
            <a:ext cx="1417053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2543899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71348" y="5688506"/>
            <a:ext cx="114369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0,1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899" y="6233939"/>
            <a:ext cx="126028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-0,14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89" idx="2"/>
            <a:endCxn id="3" idx="0"/>
          </p:cNvCxnSpPr>
          <p:nvPr/>
        </p:nvCxnSpPr>
        <p:spPr>
          <a:xfrm>
            <a:off x="3843198" y="5141492"/>
            <a:ext cx="0" cy="5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7" idx="2"/>
            <a:endCxn id="9" idx="1"/>
          </p:cNvCxnSpPr>
          <p:nvPr/>
        </p:nvCxnSpPr>
        <p:spPr>
          <a:xfrm rot="16200000" flipH="1">
            <a:off x="1971826" y="5108365"/>
            <a:ext cx="1230947" cy="129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6" idx="2"/>
            <a:endCxn id="9" idx="3"/>
          </p:cNvCxnSpPr>
          <p:nvPr/>
        </p:nvCxnSpPr>
        <p:spPr>
          <a:xfrm rot="5400000">
            <a:off x="4224754" y="5412919"/>
            <a:ext cx="1230946" cy="688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184232" y="1435768"/>
            <a:ext cx="5719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 = 0,1 – (-0,14) = </a:t>
            </a:r>
            <a:r>
              <a:rPr lang="fr-FR" dirty="0" smtClean="0">
                <a:solidFill>
                  <a:schemeClr val="accent2"/>
                </a:solidFill>
              </a:rPr>
              <a:t>0,24</a:t>
            </a:r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5047</TotalTime>
  <Words>940</Words>
  <Application>Microsoft Office PowerPoint</Application>
  <PresentationFormat>Grand écran</PresentationFormat>
  <Paragraphs>136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Agency FB</vt:lpstr>
      <vt:lpstr>Arial</vt:lpstr>
      <vt:lpstr>Trebuchet MS</vt:lpstr>
      <vt:lpstr>Wingdings 3</vt:lpstr>
      <vt:lpstr>Facette</vt:lpstr>
      <vt:lpstr>CGHcall </vt:lpstr>
      <vt:lpstr>Pipeline </vt:lpstr>
      <vt:lpstr>Input</vt:lpstr>
      <vt:lpstr>Pre-process</vt:lpstr>
      <vt:lpstr>Pre-process</vt:lpstr>
      <vt:lpstr>Première normalisation</vt:lpstr>
      <vt:lpstr>Segmentation </vt:lpstr>
      <vt:lpstr>Segmentation </vt:lpstr>
      <vt:lpstr>Segmentation </vt:lpstr>
      <vt:lpstr>Segmentation </vt:lpstr>
      <vt:lpstr>Segmentation </vt:lpstr>
      <vt:lpstr>Segmentation </vt:lpstr>
      <vt:lpstr>Segmentation </vt:lpstr>
      <vt:lpstr>Deuxième normalisation  </vt:lpstr>
      <vt:lpstr>Deuxième normalisation  </vt:lpstr>
      <vt:lpstr>Deuxième normalisation  </vt:lpstr>
      <vt:lpstr>Deuxième normalisation  </vt:lpstr>
      <vt:lpstr>Calling avec modèle de mélange gaussien</vt:lpstr>
      <vt:lpstr>Calling avec modèle de mélange gaussien</vt:lpstr>
      <vt:lpstr>Calling avec modèle de mélange gaussien</vt:lpstr>
      <vt:lpstr>Calling avec modèle de mélange gaussien</vt:lpstr>
      <vt:lpstr>Conclusion</vt:lpstr>
      <vt:lpstr>Résumé</vt:lpstr>
      <vt:lpstr>Objet CGHcall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127</cp:revision>
  <dcterms:created xsi:type="dcterms:W3CDTF">2022-03-15T15:33:15Z</dcterms:created>
  <dcterms:modified xsi:type="dcterms:W3CDTF">2022-04-27T13:51:22Z</dcterms:modified>
</cp:coreProperties>
</file>