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7" r:id="rId3"/>
    <p:sldId id="261" r:id="rId4"/>
    <p:sldId id="266" r:id="rId5"/>
    <p:sldId id="270" r:id="rId6"/>
    <p:sldId id="268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3" y="1672774"/>
            <a:ext cx="10762163" cy="41020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28851" y="407309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des segments trouvés dans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93" y="4069883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Exporté à partir de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5981" y="818147"/>
            <a:ext cx="109107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Pourcentage d’altération de chaque bras chromosomique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53" y="822022"/>
            <a:ext cx="430590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Filtrage et lissage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Les segments qui dépassent de la couverture d’</a:t>
            </a:r>
            <a:r>
              <a:rPr lang="fr-FR" dirty="0" err="1" smtClean="0"/>
              <a:t>oncoscan</a:t>
            </a:r>
            <a:r>
              <a:rPr lang="fr-FR" dirty="0" smtClean="0"/>
              <a:t> sont rabotés</a:t>
            </a:r>
          </a:p>
          <a:p>
            <a:r>
              <a:rPr lang="fr-FR" dirty="0" smtClean="0"/>
              <a:t>Les segments LOH sont rabotés là où ils se superposent avec des segments en perte. Exception: si un segment en perte est contenu dans un segment LOH, les segments sont conservés.</a:t>
            </a:r>
          </a:p>
          <a:p>
            <a:r>
              <a:rPr lang="fr-FR" dirty="0" smtClean="0"/>
              <a:t>Les segments distants de moins de 300kbp sont superposés</a:t>
            </a:r>
          </a:p>
          <a:p>
            <a:r>
              <a:rPr lang="fr-FR" dirty="0" smtClean="0"/>
              <a:t>Les segments de moins de 300kbp (artefacts) sont supprimés</a:t>
            </a:r>
          </a:p>
          <a:p>
            <a:pPr marL="0" indent="0">
              <a:buNone/>
            </a:pPr>
            <a:r>
              <a:rPr lang="fr-FR" dirty="0" smtClean="0"/>
              <a:t>300kbp est la résolution d’</a:t>
            </a:r>
            <a:r>
              <a:rPr lang="fr-FR" dirty="0" err="1" smtClean="0"/>
              <a:t>OncoScan</a:t>
            </a:r>
            <a:r>
              <a:rPr lang="fr-FR" dirty="0" smtClean="0"/>
              <a:t> CNV.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Plot des chromosomes avec leur % d’aberration pour chaque type d’aberration:</a:t>
            </a:r>
          </a:p>
          <a:p>
            <a:r>
              <a:rPr lang="fr-FR" dirty="0" smtClean="0"/>
              <a:t>«  voici ce qu’on obtient. Mais comment?» -&gt; diapo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2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Un bras est dit altéré si ses </a:t>
            </a:r>
            <a:r>
              <a:rPr lang="fr-FR" dirty="0" smtClean="0">
                <a:solidFill>
                  <a:srgbClr val="FFC000"/>
                </a:solidFill>
              </a:rPr>
              <a:t>segments altérés </a:t>
            </a:r>
            <a:r>
              <a:rPr lang="fr-FR" dirty="0" smtClean="0"/>
              <a:t>représentent au moins 90% de sa </a:t>
            </a:r>
            <a:r>
              <a:rPr lang="fr-FR" dirty="0" smtClean="0">
                <a:solidFill>
                  <a:srgbClr val="C00000"/>
                </a:solidFill>
              </a:rPr>
              <a:t>longueur</a:t>
            </a:r>
          </a:p>
          <a:p>
            <a:r>
              <a:rPr lang="fr-FR" dirty="0" smtClean="0"/>
              <a:t>Ce calcul est fait pour chaque type d’altération</a:t>
            </a:r>
          </a:p>
          <a:p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87" y="3662716"/>
            <a:ext cx="9111916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" y="5243794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897229" y="4594860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09110" y="4594860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782300" y="4271695"/>
            <a:ext cx="49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[1]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5017" y="3662716"/>
            <a:ext cx="2095500" cy="157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3648" t="44553" r="25194" b="6227"/>
          <a:stretch/>
        </p:blipFill>
        <p:spPr>
          <a:xfrm>
            <a:off x="6338837" y="4044657"/>
            <a:ext cx="1927860" cy="77724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 flipV="1">
            <a:off x="7223031" y="4397692"/>
            <a:ext cx="327386" cy="2733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 flipV="1">
            <a:off x="4797357" y="3794611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flipV="1">
            <a:off x="7083611" y="4160519"/>
            <a:ext cx="606226" cy="2098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442353" y="3301542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Longueur des segments en gain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398352" y="4821897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Longueur du chromosome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 scores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Copy </a:t>
            </a:r>
            <a:r>
              <a:rPr lang="fr-FR" dirty="0" err="1" smtClean="0"/>
              <a:t>number</a:t>
            </a:r>
            <a:r>
              <a:rPr lang="fr-FR" dirty="0" smtClean="0"/>
              <a:t> moyen</a:t>
            </a:r>
          </a:p>
          <a:p>
            <a:r>
              <a:rPr lang="fr-FR" dirty="0" smtClean="0"/>
              <a:t>WGD: Combien de fois le génome a été dupliqué</a:t>
            </a:r>
          </a:p>
          <a:p>
            <a:r>
              <a:rPr lang="fr-FR" dirty="0" smtClean="0"/>
              <a:t>Score LOH: Nombre de segments </a:t>
            </a:r>
            <a:r>
              <a:rPr lang="fr-FR" dirty="0"/>
              <a:t>LOH </a:t>
            </a:r>
            <a:r>
              <a:rPr lang="fr-FR" dirty="0" smtClean="0"/>
              <a:t>&gt;15Mbp, en excluant les chromosomes totalement LOH. Est lié à la mutation des gènes BRCA.</a:t>
            </a:r>
          </a:p>
          <a:p>
            <a:r>
              <a:rPr lang="fr-FR" dirty="0" smtClean="0"/>
              <a:t>Score LST: nombre de LST (Large-</a:t>
            </a:r>
            <a:r>
              <a:rPr lang="fr-FR" dirty="0" err="1" smtClean="0"/>
              <a:t>scale</a:t>
            </a:r>
            <a:r>
              <a:rPr lang="fr-FR" dirty="0" smtClean="0"/>
              <a:t> State Transition). Un LST est un </a:t>
            </a:r>
            <a:r>
              <a:rPr lang="fr-FR" dirty="0" err="1" smtClean="0"/>
              <a:t>breakpoint</a:t>
            </a:r>
            <a:r>
              <a:rPr lang="fr-FR" dirty="0" smtClean="0"/>
              <a:t> entre deux régions de plus de 10 </a:t>
            </a:r>
            <a:r>
              <a:rPr lang="fr-FR" dirty="0" err="1" smtClean="0"/>
              <a:t>Mbp</a:t>
            </a:r>
            <a:r>
              <a:rPr lang="fr-FR" dirty="0" smtClean="0"/>
              <a:t> chacune. </a:t>
            </a:r>
            <a:r>
              <a:rPr lang="fr-FR" dirty="0"/>
              <a:t>Est lié à la mutation des gènes BRCA</a:t>
            </a:r>
            <a:r>
              <a:rPr lang="fr-FR" dirty="0" smtClean="0"/>
              <a:t>.</a:t>
            </a:r>
          </a:p>
          <a:p>
            <a:r>
              <a:rPr lang="fr-FR" dirty="0" smtClean="0"/>
              <a:t>Score td: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[1</a:t>
            </a:r>
            <a:r>
              <a:rPr lang="fr-FR" dirty="0"/>
              <a:t>] </a:t>
            </a:r>
            <a:r>
              <a:rPr lang="fr-FR" dirty="0" err="1"/>
              <a:t>Christinat</a:t>
            </a:r>
            <a:r>
              <a:rPr lang="fr-FR" dirty="0"/>
              <a:t> Y, </a:t>
            </a:r>
            <a:r>
              <a:rPr lang="fr-FR" dirty="0" err="1"/>
              <a:t>Chaskar</a:t>
            </a:r>
            <a:r>
              <a:rPr lang="fr-FR" dirty="0"/>
              <a:t> P, Clément S, Ho L, Charrier M, McKee T, </a:t>
            </a:r>
            <a:r>
              <a:rPr lang="fr-FR" dirty="0" err="1"/>
              <a:t>Tsantoulis</a:t>
            </a:r>
            <a:r>
              <a:rPr lang="fr-FR" dirty="0"/>
              <a:t> P.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Arm-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Alterations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Cancer Patients in the </a:t>
            </a:r>
            <a:r>
              <a:rPr lang="fr-FR" dirty="0" err="1"/>
              <a:t>Clinical</a:t>
            </a:r>
            <a:r>
              <a:rPr lang="fr-FR" dirty="0"/>
              <a:t> Setting. J Mol </a:t>
            </a:r>
            <a:r>
              <a:rPr lang="fr-FR" dirty="0" err="1"/>
              <a:t>Diagn</a:t>
            </a:r>
            <a:r>
              <a:rPr lang="fr-FR" dirty="0"/>
              <a:t>. 2021 Dec;23(12):1722-1731. </a:t>
            </a:r>
            <a:r>
              <a:rPr lang="fr-FR" dirty="0" err="1"/>
              <a:t>doi</a:t>
            </a:r>
            <a:r>
              <a:rPr lang="fr-FR" dirty="0"/>
              <a:t>: 10.1016/j.jmoldx.2021.08.003. </a:t>
            </a:r>
            <a:r>
              <a:rPr lang="fr-FR" dirty="0" err="1"/>
              <a:t>Epub</a:t>
            </a:r>
            <a:r>
              <a:rPr lang="fr-FR" dirty="0"/>
              <a:t> 2021 </a:t>
            </a:r>
            <a:r>
              <a:rPr lang="fr-FR" dirty="0" err="1"/>
              <a:t>Aug</a:t>
            </a:r>
            <a:r>
              <a:rPr lang="fr-FR" dirty="0"/>
              <a:t> 25. PMID: 34454110.</a:t>
            </a:r>
          </a:p>
        </p:txBody>
      </p:sp>
    </p:spTree>
    <p:extLst>
      <p:ext uri="{BB962C8B-B14F-4D97-AF65-F5344CB8AC3E}">
        <p14:creationId xmlns:p14="http://schemas.microsoft.com/office/powerpoint/2010/main" val="2754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847</TotalTime>
  <Words>296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OncoscanR</vt:lpstr>
      <vt:lpstr>Pipeline </vt:lpstr>
      <vt:lpstr>Input</vt:lpstr>
      <vt:lpstr>Filtrage et lissage</vt:lpstr>
      <vt:lpstr>Calcul des altérations par bras</vt:lpstr>
      <vt:lpstr>Calcul des altérations par bras</vt:lpstr>
      <vt:lpstr>Calcul de scores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26</cp:revision>
  <dcterms:created xsi:type="dcterms:W3CDTF">2022-03-15T15:33:15Z</dcterms:created>
  <dcterms:modified xsi:type="dcterms:W3CDTF">2022-04-27T16:42:21Z</dcterms:modified>
</cp:coreProperties>
</file>