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6" r:id="rId1"/>
  </p:sldMasterIdLst>
  <p:sldIdLst>
    <p:sldId id="299" r:id="rId2"/>
    <p:sldId id="270" r:id="rId3"/>
    <p:sldId id="273" r:id="rId4"/>
    <p:sldId id="274" r:id="rId5"/>
    <p:sldId id="276" r:id="rId6"/>
    <p:sldId id="277" r:id="rId7"/>
    <p:sldId id="279" r:id="rId8"/>
    <p:sldId id="278" r:id="rId9"/>
    <p:sldId id="287" r:id="rId10"/>
    <p:sldId id="282" r:id="rId11"/>
    <p:sldId id="280" r:id="rId12"/>
    <p:sldId id="281" r:id="rId13"/>
    <p:sldId id="297" r:id="rId14"/>
    <p:sldId id="288" r:id="rId15"/>
    <p:sldId id="290" r:id="rId16"/>
    <p:sldId id="289" r:id="rId17"/>
    <p:sldId id="285" r:id="rId18"/>
    <p:sldId id="292" r:id="rId19"/>
    <p:sldId id="325" r:id="rId20"/>
    <p:sldId id="305" r:id="rId21"/>
    <p:sldId id="311" r:id="rId22"/>
    <p:sldId id="312" r:id="rId23"/>
    <p:sldId id="307" r:id="rId24"/>
    <p:sldId id="306" r:id="rId25"/>
    <p:sldId id="315" r:id="rId26"/>
    <p:sldId id="309" r:id="rId27"/>
    <p:sldId id="310" r:id="rId28"/>
    <p:sldId id="326" r:id="rId29"/>
    <p:sldId id="328" r:id="rId30"/>
    <p:sldId id="327" r:id="rId31"/>
    <p:sldId id="330" r:id="rId32"/>
    <p:sldId id="329" r:id="rId33"/>
    <p:sldId id="320" r:id="rId34"/>
    <p:sldId id="335" r:id="rId35"/>
    <p:sldId id="334" r:id="rId36"/>
    <p:sldId id="321" r:id="rId37"/>
    <p:sldId id="324" r:id="rId38"/>
    <p:sldId id="333" r:id="rId39"/>
    <p:sldId id="336" r:id="rId40"/>
    <p:sldId id="337" r:id="rId41"/>
    <p:sldId id="332" r:id="rId42"/>
    <p:sldId id="298" r:id="rId43"/>
    <p:sldId id="300" r:id="rId44"/>
    <p:sldId id="301" r:id="rId45"/>
    <p:sldId id="296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BCE"/>
    <a:srgbClr val="CC6600"/>
    <a:srgbClr val="FF9021"/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2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1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225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29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7433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5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58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0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3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3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4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7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4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7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5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5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5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ASCAT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Segmentation ASPCF, estimation ploïdie et cellularité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28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2160000"/>
            <a:ext cx="6692073" cy="4320000"/>
          </a:xfrm>
          <a:prstGeom prst="rect">
            <a:avLst/>
          </a:prstGeom>
        </p:spPr>
      </p:pic>
      <p:sp>
        <p:nvSpPr>
          <p:cNvPr id="7" name="Espace réservé du contenu 3"/>
          <p:cNvSpPr txBox="1">
            <a:spLocks/>
          </p:cNvSpPr>
          <p:nvPr/>
        </p:nvSpPr>
        <p:spPr>
          <a:xfrm>
            <a:off x="7959340" y="2149396"/>
            <a:ext cx="1072365" cy="306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000" dirty="0"/>
              <a:t>s</a:t>
            </a:r>
            <a:r>
              <a:rPr lang="fr-FR" sz="1000" dirty="0" smtClean="0"/>
              <a:t>egment fictif</a:t>
            </a:r>
          </a:p>
        </p:txBody>
      </p:sp>
      <p:sp>
        <p:nvSpPr>
          <p:cNvPr id="9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calcul d’un </a:t>
            </a:r>
            <a:r>
              <a:rPr lang="fr-FR" u="sng" dirty="0" smtClean="0"/>
              <a:t>score de qualité</a:t>
            </a:r>
            <a:r>
              <a:rPr lang="fr-FR" dirty="0" smtClean="0"/>
              <a:t> permet de comparer différentes solutions de segmentation.</a:t>
            </a:r>
          </a:p>
          <a:p>
            <a:pPr marL="0" indent="0">
              <a:buNone/>
            </a:pPr>
            <a:r>
              <a:rPr lang="fr-FR" dirty="0" smtClean="0"/>
              <a:t>Le score de qualité est obtenu à partir de la somme des </a:t>
            </a:r>
            <a:r>
              <a:rPr lang="fr-FR" dirty="0" err="1" smtClean="0"/>
              <a:t>goodness</a:t>
            </a:r>
            <a:r>
              <a:rPr lang="fr-FR" dirty="0" smtClean="0"/>
              <a:t> of fit</a:t>
            </a:r>
            <a:r>
              <a:rPr lang="fr-FR" dirty="0"/>
              <a:t> (g)</a:t>
            </a:r>
            <a:r>
              <a:rPr lang="fr-FR" dirty="0" smtClean="0"/>
              <a:t> des segments.</a:t>
            </a:r>
            <a:r>
              <a:rPr lang="fr-FR" dirty="0"/>
              <a:t> Ce paramètre g évalue l’hétérogénéité d’un segment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 smtClean="0"/>
              <a:t>g est déterminée ainsi:</a:t>
            </a:r>
          </a:p>
        </p:txBody>
      </p:sp>
    </p:spTree>
    <p:extLst>
      <p:ext uri="{BB962C8B-B14F-4D97-AF65-F5344CB8AC3E}">
        <p14:creationId xmlns:p14="http://schemas.microsoft.com/office/powerpoint/2010/main" val="410638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2160000"/>
            <a:ext cx="6692072" cy="432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Espace réservé du contenu 3"/>
          <p:cNvSpPr txBox="1">
            <a:spLocks/>
          </p:cNvSpPr>
          <p:nvPr/>
        </p:nvSpPr>
        <p:spPr>
          <a:xfrm>
            <a:off x="7959340" y="2149396"/>
            <a:ext cx="1072365" cy="306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000" dirty="0"/>
              <a:t>s</a:t>
            </a:r>
            <a:r>
              <a:rPr lang="fr-FR" sz="1000" dirty="0" smtClean="0"/>
              <a:t>egment fictif</a:t>
            </a:r>
          </a:p>
        </p:txBody>
      </p:sp>
      <p:sp>
        <p:nvSpPr>
          <p:cNvPr id="10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calcul d’un </a:t>
            </a:r>
            <a:r>
              <a:rPr lang="fr-FR" u="sng" dirty="0" smtClean="0"/>
              <a:t>score de qualité</a:t>
            </a:r>
            <a:r>
              <a:rPr lang="fr-FR" dirty="0" smtClean="0"/>
              <a:t> permet de comparer différentes solutions de segmentation.</a:t>
            </a:r>
          </a:p>
          <a:p>
            <a:pPr marL="0" indent="0">
              <a:buNone/>
            </a:pPr>
            <a:r>
              <a:rPr lang="fr-FR" dirty="0" smtClean="0"/>
              <a:t>Le score de qualité est obtenu à partir de la somme des </a:t>
            </a:r>
            <a:r>
              <a:rPr lang="fr-FR" dirty="0" err="1" smtClean="0"/>
              <a:t>goodness</a:t>
            </a:r>
            <a:r>
              <a:rPr lang="fr-FR" dirty="0" smtClean="0"/>
              <a:t> of fit</a:t>
            </a:r>
            <a:r>
              <a:rPr lang="fr-FR" dirty="0"/>
              <a:t> (g)</a:t>
            </a:r>
            <a:r>
              <a:rPr lang="fr-FR" dirty="0" smtClean="0"/>
              <a:t> des segments.</a:t>
            </a:r>
            <a:r>
              <a:rPr lang="fr-FR" dirty="0"/>
              <a:t> Ce paramètre g évalue l’hétérogénéité d’un segment.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g</a:t>
            </a:r>
            <a:r>
              <a:rPr lang="fr-FR" dirty="0" smtClean="0"/>
              <a:t> est déterminée ainsi:</a:t>
            </a:r>
          </a:p>
          <a:p>
            <a:pPr>
              <a:buFont typeface="Wingdings 3" charset="2"/>
              <a:buAutoNum type="arabicPeriod"/>
            </a:pPr>
            <a:r>
              <a:rPr lang="fr-FR" dirty="0" smtClean="0"/>
              <a:t>La moyenne du segment est calculée</a:t>
            </a:r>
          </a:p>
        </p:txBody>
      </p:sp>
    </p:spTree>
    <p:extLst>
      <p:ext uri="{BB962C8B-B14F-4D97-AF65-F5344CB8AC3E}">
        <p14:creationId xmlns:p14="http://schemas.microsoft.com/office/powerpoint/2010/main" val="292120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2160000"/>
            <a:ext cx="6692072" cy="432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436702" y="1696624"/>
            <a:ext cx="4440098" cy="510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calcul d’un </a:t>
            </a:r>
            <a:r>
              <a:rPr lang="fr-FR" u="sng" dirty="0" smtClean="0"/>
              <a:t>score de qualité</a:t>
            </a:r>
            <a:r>
              <a:rPr lang="fr-FR" dirty="0" smtClean="0"/>
              <a:t> permet de comparer différentes solutions de segmentation.</a:t>
            </a:r>
          </a:p>
          <a:p>
            <a:pPr marL="0" indent="0">
              <a:buNone/>
            </a:pPr>
            <a:r>
              <a:rPr lang="fr-FR" dirty="0" smtClean="0"/>
              <a:t>Le score de qualité est obtenu à partir de la somme des </a:t>
            </a:r>
            <a:r>
              <a:rPr lang="fr-FR" dirty="0" err="1" smtClean="0"/>
              <a:t>goodness</a:t>
            </a:r>
            <a:r>
              <a:rPr lang="fr-FR" dirty="0" smtClean="0"/>
              <a:t> of fit</a:t>
            </a:r>
            <a:r>
              <a:rPr lang="fr-FR" dirty="0"/>
              <a:t> (g)</a:t>
            </a:r>
            <a:r>
              <a:rPr lang="fr-FR" dirty="0" smtClean="0"/>
              <a:t> des segments.</a:t>
            </a:r>
            <a:r>
              <a:rPr lang="fr-FR" dirty="0"/>
              <a:t> Ce paramètre g évalue l’hétérogénéité d’un segment.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g</a:t>
            </a:r>
            <a:r>
              <a:rPr lang="fr-FR" dirty="0" smtClean="0"/>
              <a:t> est déterminée ainsi:</a:t>
            </a:r>
          </a:p>
          <a:p>
            <a:pPr>
              <a:buFont typeface="Wingdings 3" charset="2"/>
              <a:buAutoNum type="arabicPeriod"/>
            </a:pPr>
            <a:r>
              <a:rPr lang="fr-FR" dirty="0" smtClean="0"/>
              <a:t>La moyenne du segment est calculée</a:t>
            </a:r>
          </a:p>
          <a:p>
            <a:pPr>
              <a:buFont typeface="Wingdings 3" charset="2"/>
              <a:buAutoNum type="arabicPeriod"/>
            </a:pPr>
            <a:r>
              <a:rPr lang="fr-FR" dirty="0" smtClean="0"/>
              <a:t>La distance entre chaque point et la moyenne est obtenue</a:t>
            </a:r>
          </a:p>
        </p:txBody>
      </p:sp>
      <p:sp>
        <p:nvSpPr>
          <p:cNvPr id="9" name="Espace réservé du contenu 3"/>
          <p:cNvSpPr txBox="1">
            <a:spLocks/>
          </p:cNvSpPr>
          <p:nvPr/>
        </p:nvSpPr>
        <p:spPr>
          <a:xfrm>
            <a:off x="7959340" y="2149396"/>
            <a:ext cx="1072365" cy="306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000" dirty="0"/>
              <a:t>s</a:t>
            </a:r>
            <a:r>
              <a:rPr lang="fr-FR" sz="1000" dirty="0" smtClean="0"/>
              <a:t>egment fictif</a:t>
            </a:r>
          </a:p>
        </p:txBody>
      </p:sp>
    </p:spTree>
    <p:extLst>
      <p:ext uri="{BB962C8B-B14F-4D97-AF65-F5344CB8AC3E}">
        <p14:creationId xmlns:p14="http://schemas.microsoft.com/office/powerpoint/2010/main" val="9723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2160000"/>
            <a:ext cx="6692072" cy="432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436702" y="1696624"/>
            <a:ext cx="4440098" cy="510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calcul d’un </a:t>
            </a:r>
            <a:r>
              <a:rPr lang="fr-FR" u="sng" dirty="0" smtClean="0"/>
              <a:t>score de qualité</a:t>
            </a:r>
            <a:r>
              <a:rPr lang="fr-FR" dirty="0" smtClean="0"/>
              <a:t> permet de comparer différentes solutions de segmentation.</a:t>
            </a:r>
          </a:p>
          <a:p>
            <a:pPr marL="0" indent="0">
              <a:buNone/>
            </a:pPr>
            <a:r>
              <a:rPr lang="fr-FR" dirty="0" smtClean="0"/>
              <a:t>Le score de qualité est obtenu à partir de la somme des </a:t>
            </a:r>
            <a:r>
              <a:rPr lang="fr-FR" dirty="0" err="1" smtClean="0"/>
              <a:t>goodness</a:t>
            </a:r>
            <a:r>
              <a:rPr lang="fr-FR" dirty="0" smtClean="0"/>
              <a:t> of fit</a:t>
            </a:r>
            <a:r>
              <a:rPr lang="fr-FR" dirty="0"/>
              <a:t> (g)</a:t>
            </a:r>
            <a:r>
              <a:rPr lang="fr-FR" dirty="0" smtClean="0"/>
              <a:t> des segments.</a:t>
            </a:r>
            <a:r>
              <a:rPr lang="fr-FR" dirty="0"/>
              <a:t> Ce paramètre g évalue l’hétérogénéité d’un segment.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g</a:t>
            </a:r>
            <a:r>
              <a:rPr lang="fr-FR" dirty="0" smtClean="0"/>
              <a:t> est déterminée ainsi:</a:t>
            </a:r>
          </a:p>
          <a:p>
            <a:pPr>
              <a:buFont typeface="Wingdings 3" charset="2"/>
              <a:buAutoNum type="arabicPeriod"/>
            </a:pPr>
            <a:r>
              <a:rPr lang="fr-FR" dirty="0" smtClean="0"/>
              <a:t>La moyenne du segment est calculée</a:t>
            </a:r>
          </a:p>
          <a:p>
            <a:pPr>
              <a:buFont typeface="Wingdings 3" charset="2"/>
              <a:buAutoNum type="arabicPeriod"/>
            </a:pPr>
            <a:r>
              <a:rPr lang="fr-FR" dirty="0" smtClean="0"/>
              <a:t>La distance entre chaque point et la moyenne est obtenue</a:t>
            </a:r>
          </a:p>
          <a:p>
            <a:pPr>
              <a:buFont typeface="Wingdings 3" charset="2"/>
              <a:buAutoNum type="arabicPeriod"/>
            </a:pPr>
            <a:r>
              <a:rPr lang="fr-FR" dirty="0" smtClean="0"/>
              <a:t>La </a:t>
            </a:r>
            <a:r>
              <a:rPr lang="fr-FR" dirty="0" err="1" smtClean="0"/>
              <a:t>goodness</a:t>
            </a:r>
            <a:r>
              <a:rPr lang="fr-FR" dirty="0" smtClean="0"/>
              <a:t> of fit est la somme de ces distances (au carré)</a:t>
            </a:r>
          </a:p>
          <a:p>
            <a:pPr marL="0" indent="0">
              <a:buNone/>
            </a:pPr>
            <a:r>
              <a:rPr lang="fr-FR" dirty="0"/>
              <a:t>Ici, g =  </a:t>
            </a:r>
            <a:r>
              <a:rPr lang="fr-FR" dirty="0" smtClean="0"/>
              <a:t>2,42</a:t>
            </a:r>
          </a:p>
          <a:p>
            <a:pPr>
              <a:buFont typeface="Wingdings 3" charset="2"/>
              <a:buAutoNum type="arabicPeriod"/>
            </a:pPr>
            <a:endParaRPr lang="fr-FR" dirty="0" smtClean="0"/>
          </a:p>
        </p:txBody>
      </p:sp>
      <p:sp>
        <p:nvSpPr>
          <p:cNvPr id="9" name="Espace réservé du contenu 3"/>
          <p:cNvSpPr txBox="1">
            <a:spLocks/>
          </p:cNvSpPr>
          <p:nvPr/>
        </p:nvSpPr>
        <p:spPr>
          <a:xfrm>
            <a:off x="7959340" y="2149396"/>
            <a:ext cx="1072365" cy="306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000" dirty="0"/>
              <a:t>s</a:t>
            </a:r>
            <a:r>
              <a:rPr lang="fr-FR" sz="1000" dirty="0" smtClean="0"/>
              <a:t>egment fictif</a:t>
            </a:r>
          </a:p>
        </p:txBody>
      </p:sp>
    </p:spTree>
    <p:extLst>
      <p:ext uri="{BB962C8B-B14F-4D97-AF65-F5344CB8AC3E}">
        <p14:creationId xmlns:p14="http://schemas.microsoft.com/office/powerpoint/2010/main" val="163722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86"/>
          <a:stretch/>
        </p:blipFill>
        <p:spPr>
          <a:xfrm>
            <a:off x="6456880" y="1591883"/>
            <a:ext cx="5411139" cy="13665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875787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dirty="0" smtClean="0"/>
          </a:p>
        </p:txBody>
      </p:sp>
      <p:sp>
        <p:nvSpPr>
          <p:cNvPr id="18" name="Espace réservé du contenu 3"/>
          <p:cNvSpPr txBox="1">
            <a:spLocks/>
          </p:cNvSpPr>
          <p:nvPr/>
        </p:nvSpPr>
        <p:spPr>
          <a:xfrm>
            <a:off x="531098" y="1442249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  <p:sp>
        <p:nvSpPr>
          <p:cNvPr id="24" name="Espace réservé du contenu 3"/>
          <p:cNvSpPr txBox="1">
            <a:spLocks/>
          </p:cNvSpPr>
          <p:nvPr/>
        </p:nvSpPr>
        <p:spPr>
          <a:xfrm>
            <a:off x="540000" y="1440000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300" dirty="0" smtClean="0"/>
              <a:t>Pour visualiser ce que la </a:t>
            </a:r>
            <a:r>
              <a:rPr lang="fr-FR" sz="1300" dirty="0" err="1" smtClean="0"/>
              <a:t>goodness</a:t>
            </a:r>
            <a:r>
              <a:rPr lang="fr-FR" sz="1300" dirty="0" smtClean="0"/>
              <a:t> of fit (g) nous apprend, on peut s’intéresser à deux segments différents.</a:t>
            </a:r>
          </a:p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9772678" y="2207042"/>
            <a:ext cx="193128" cy="4338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260785" y="2207042"/>
            <a:ext cx="179461" cy="2967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70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86"/>
          <a:stretch/>
        </p:blipFill>
        <p:spPr>
          <a:xfrm>
            <a:off x="6456880" y="1591883"/>
            <a:ext cx="5411139" cy="136659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80" y="3711980"/>
            <a:ext cx="5650286" cy="308197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3711979"/>
            <a:ext cx="5650286" cy="308197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875787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dirty="0" smtClean="0"/>
          </a:p>
        </p:txBody>
      </p:sp>
      <p:sp>
        <p:nvSpPr>
          <p:cNvPr id="18" name="Espace réservé du contenu 3"/>
          <p:cNvSpPr txBox="1">
            <a:spLocks/>
          </p:cNvSpPr>
          <p:nvPr/>
        </p:nvSpPr>
        <p:spPr>
          <a:xfrm>
            <a:off x="531098" y="1442249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  <p:sp>
        <p:nvSpPr>
          <p:cNvPr id="25" name="Espace réservé du contenu 3"/>
          <p:cNvSpPr txBox="1">
            <a:spLocks/>
          </p:cNvSpPr>
          <p:nvPr/>
        </p:nvSpPr>
        <p:spPr>
          <a:xfrm>
            <a:off x="540000" y="1440000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300" dirty="0" smtClean="0"/>
              <a:t>Pour visualiser ce que la </a:t>
            </a:r>
            <a:r>
              <a:rPr lang="fr-FR" sz="1300" dirty="0" err="1" smtClean="0"/>
              <a:t>goodness</a:t>
            </a:r>
            <a:r>
              <a:rPr lang="fr-FR" sz="1300" dirty="0" smtClean="0"/>
              <a:t> of fit (g) nous apprend, on peut s’intéresser à deux segments différents.</a:t>
            </a:r>
          </a:p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9772678" y="2207042"/>
            <a:ext cx="193128" cy="4338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>
            <a:stCxn id="15" idx="2"/>
          </p:cNvCxnSpPr>
          <p:nvPr/>
        </p:nvCxnSpPr>
        <p:spPr>
          <a:xfrm flipH="1">
            <a:off x="8857088" y="2640910"/>
            <a:ext cx="1012154" cy="145805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260785" y="2207042"/>
            <a:ext cx="179461" cy="2967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>
            <a:stCxn id="21" idx="2"/>
          </p:cNvCxnSpPr>
          <p:nvPr/>
        </p:nvCxnSpPr>
        <p:spPr>
          <a:xfrm flipH="1">
            <a:off x="5961118" y="2503821"/>
            <a:ext cx="1389398" cy="160295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0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86"/>
          <a:stretch/>
        </p:blipFill>
        <p:spPr>
          <a:xfrm>
            <a:off x="6456880" y="1591883"/>
            <a:ext cx="5411139" cy="136659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80" y="3711980"/>
            <a:ext cx="5650286" cy="308197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3711979"/>
            <a:ext cx="5650286" cy="308197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875787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7260785" y="2207042"/>
            <a:ext cx="179461" cy="2967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contenu 3"/>
          <p:cNvSpPr txBox="1">
            <a:spLocks/>
          </p:cNvSpPr>
          <p:nvPr/>
        </p:nvSpPr>
        <p:spPr>
          <a:xfrm>
            <a:off x="5290460" y="4169264"/>
            <a:ext cx="1341316" cy="380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fr-FR" sz="1200" dirty="0">
                <a:solidFill>
                  <a:schemeClr val="accent1">
                    <a:lumMod val="50000"/>
                  </a:schemeClr>
                </a:solidFill>
              </a:rPr>
              <a:t>=  </a:t>
            </a: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2,42</a:t>
            </a:r>
          </a:p>
          <a:p>
            <a:pPr>
              <a:buFont typeface="Wingdings 3" charset="2"/>
              <a:buAutoNum type="arabicPeriod"/>
            </a:pPr>
            <a:endParaRPr lang="fr-FR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Espace réservé du contenu 3"/>
          <p:cNvSpPr txBox="1">
            <a:spLocks/>
          </p:cNvSpPr>
          <p:nvPr/>
        </p:nvSpPr>
        <p:spPr>
          <a:xfrm>
            <a:off x="10956758" y="4182317"/>
            <a:ext cx="1341316" cy="380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fr-FR" sz="1200" dirty="0">
                <a:solidFill>
                  <a:schemeClr val="accent1">
                    <a:lumMod val="50000"/>
                  </a:schemeClr>
                </a:solidFill>
              </a:rPr>
              <a:t>=  </a:t>
            </a: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201,71</a:t>
            </a:r>
          </a:p>
          <a:p>
            <a:pPr>
              <a:buFont typeface="Wingdings 3" charset="2"/>
              <a:buAutoNum type="arabicPeriod"/>
            </a:pPr>
            <a:endParaRPr lang="fr-FR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Connecteur droit 16"/>
          <p:cNvCxnSpPr>
            <a:stCxn id="11" idx="2"/>
          </p:cNvCxnSpPr>
          <p:nvPr/>
        </p:nvCxnSpPr>
        <p:spPr>
          <a:xfrm flipH="1">
            <a:off x="5961118" y="2503821"/>
            <a:ext cx="1389398" cy="160295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contenu 3"/>
          <p:cNvSpPr txBox="1">
            <a:spLocks/>
          </p:cNvSpPr>
          <p:nvPr/>
        </p:nvSpPr>
        <p:spPr>
          <a:xfrm>
            <a:off x="531098" y="1442249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  <p:sp>
        <p:nvSpPr>
          <p:cNvPr id="26" name="Espace réservé du contenu 3"/>
          <p:cNvSpPr txBox="1">
            <a:spLocks/>
          </p:cNvSpPr>
          <p:nvPr/>
        </p:nvSpPr>
        <p:spPr>
          <a:xfrm>
            <a:off x="540000" y="1440000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300" dirty="0" smtClean="0"/>
              <a:t>Pour visualiser ce que la </a:t>
            </a:r>
            <a:r>
              <a:rPr lang="fr-FR" sz="1300" dirty="0" err="1" smtClean="0"/>
              <a:t>goodness</a:t>
            </a:r>
            <a:r>
              <a:rPr lang="fr-FR" sz="1300" dirty="0" smtClean="0"/>
              <a:t> of fit (g) nous apprend, on peut s’intéresser à deux segments différents.</a:t>
            </a:r>
          </a:p>
          <a:p>
            <a:pPr marL="0" indent="0">
              <a:buFont typeface="Wingdings 3" charset="2"/>
              <a:buNone/>
            </a:pPr>
            <a:r>
              <a:rPr lang="fr-FR" sz="1300" dirty="0" smtClean="0"/>
              <a:t>L’un comporte des sondes de valeurs similaires autour de 1, c’est bien un segment. g est faible.</a:t>
            </a:r>
            <a:br>
              <a:rPr lang="fr-FR" sz="1300" dirty="0" smtClean="0"/>
            </a:br>
            <a:r>
              <a:rPr lang="fr-FR" sz="1300" dirty="0" smtClean="0"/>
              <a:t>L’autre est hétéroclite (car constitué de deux sous-segments), ce qui rend les écarts à la moyenne plus grands. g est élevée.</a:t>
            </a:r>
          </a:p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9772678" y="2207042"/>
            <a:ext cx="193128" cy="4338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>
            <a:stCxn id="21" idx="2"/>
          </p:cNvCxnSpPr>
          <p:nvPr/>
        </p:nvCxnSpPr>
        <p:spPr>
          <a:xfrm flipH="1">
            <a:off x="8857088" y="2640910"/>
            <a:ext cx="1012154" cy="145805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3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86"/>
          <a:stretch/>
        </p:blipFill>
        <p:spPr>
          <a:xfrm>
            <a:off x="6456880" y="1591883"/>
            <a:ext cx="5411139" cy="136659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80" y="3711980"/>
            <a:ext cx="5650286" cy="308197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3711979"/>
            <a:ext cx="5650286" cy="308197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875787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9772678" y="2207042"/>
            <a:ext cx="193128" cy="4338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contenu 3"/>
          <p:cNvSpPr txBox="1">
            <a:spLocks/>
          </p:cNvSpPr>
          <p:nvPr/>
        </p:nvSpPr>
        <p:spPr>
          <a:xfrm>
            <a:off x="5290460" y="4169264"/>
            <a:ext cx="1341316" cy="380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fr-FR" sz="1200" dirty="0">
                <a:solidFill>
                  <a:schemeClr val="accent1">
                    <a:lumMod val="50000"/>
                  </a:schemeClr>
                </a:solidFill>
              </a:rPr>
              <a:t>=  </a:t>
            </a: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2,42</a:t>
            </a:r>
          </a:p>
          <a:p>
            <a:pPr>
              <a:buFont typeface="Wingdings 3" charset="2"/>
              <a:buAutoNum type="arabicPeriod"/>
            </a:pPr>
            <a:endParaRPr lang="fr-FR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Espace réservé du contenu 3"/>
          <p:cNvSpPr txBox="1">
            <a:spLocks/>
          </p:cNvSpPr>
          <p:nvPr/>
        </p:nvSpPr>
        <p:spPr>
          <a:xfrm>
            <a:off x="10956758" y="4182317"/>
            <a:ext cx="1341316" cy="380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fr-FR" sz="1200" dirty="0">
                <a:solidFill>
                  <a:schemeClr val="accent1">
                    <a:lumMod val="50000"/>
                  </a:schemeClr>
                </a:solidFill>
              </a:rPr>
              <a:t>=  </a:t>
            </a: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201,71</a:t>
            </a:r>
          </a:p>
          <a:p>
            <a:pPr>
              <a:buFont typeface="Wingdings 3" charset="2"/>
              <a:buAutoNum type="arabicPeriod"/>
            </a:pPr>
            <a:endParaRPr lang="fr-FR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0" name="Connecteur droit 19"/>
          <p:cNvCxnSpPr>
            <a:stCxn id="14" idx="2"/>
          </p:cNvCxnSpPr>
          <p:nvPr/>
        </p:nvCxnSpPr>
        <p:spPr>
          <a:xfrm flipH="1">
            <a:off x="8857088" y="2640910"/>
            <a:ext cx="1012154" cy="145805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contenu 3"/>
          <p:cNvSpPr txBox="1">
            <a:spLocks/>
          </p:cNvSpPr>
          <p:nvPr/>
        </p:nvSpPr>
        <p:spPr>
          <a:xfrm>
            <a:off x="540000" y="1440000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300" dirty="0" smtClean="0"/>
              <a:t>Pour visualiser ce que la </a:t>
            </a:r>
            <a:r>
              <a:rPr lang="fr-FR" sz="1300" dirty="0" err="1" smtClean="0"/>
              <a:t>goodness</a:t>
            </a:r>
            <a:r>
              <a:rPr lang="fr-FR" sz="1300" dirty="0" smtClean="0"/>
              <a:t> of fit (g) nous apprend, on peut s’intéresser à deux segments différents.</a:t>
            </a:r>
          </a:p>
          <a:p>
            <a:pPr marL="0" indent="0">
              <a:buFont typeface="Wingdings 3" charset="2"/>
              <a:buNone/>
            </a:pPr>
            <a:r>
              <a:rPr lang="fr-FR" sz="1300" dirty="0" smtClean="0"/>
              <a:t>L’un comporte des sondes de valeurs similaires autour de 1, c’est bien un segment. g est faible.</a:t>
            </a:r>
            <a:br>
              <a:rPr lang="fr-FR" sz="1300" dirty="0" smtClean="0"/>
            </a:br>
            <a:r>
              <a:rPr lang="fr-FR" sz="1300" dirty="0" smtClean="0"/>
              <a:t>L’autre est hétéroclite (car constitué de deux sous-segments), ce qui rend les écarts à la moyenne plus grands. g est élevée.</a:t>
            </a:r>
          </a:p>
          <a:p>
            <a:pPr marL="0" indent="0">
              <a:buNone/>
            </a:pPr>
            <a:r>
              <a:rPr lang="fr-FR" sz="1300" dirty="0"/>
              <a:t>La </a:t>
            </a:r>
            <a:r>
              <a:rPr lang="fr-FR" sz="1300" dirty="0" err="1"/>
              <a:t>goodness</a:t>
            </a:r>
            <a:r>
              <a:rPr lang="fr-FR" sz="1300" dirty="0"/>
              <a:t> of </a:t>
            </a:r>
            <a:r>
              <a:rPr lang="fr-FR" sz="1300" dirty="0" smtClean="0"/>
              <a:t>fit élevée rend compte d’un défaut de segmentation sur ce segment hétéroclite. Le </a:t>
            </a:r>
            <a:r>
              <a:rPr lang="fr-FR" sz="1300" u="sng" dirty="0" smtClean="0"/>
              <a:t>score de qualité</a:t>
            </a:r>
            <a:r>
              <a:rPr lang="fr-FR" sz="1300" dirty="0" smtClean="0"/>
              <a:t> est élevé si de nombreux segments hétéroclites sont formés par la segmentation, on cherche donc la solution ayant le score de qualité </a:t>
            </a:r>
            <a:r>
              <a:rPr lang="fr-FR" sz="1300" u="sng" dirty="0" smtClean="0"/>
              <a:t>le plus faible</a:t>
            </a:r>
            <a:r>
              <a:rPr lang="fr-FR" sz="1300" dirty="0" smtClean="0"/>
              <a:t>.</a:t>
            </a:r>
            <a:endParaRPr lang="fr-FR" sz="1300" dirty="0"/>
          </a:p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7260785" y="2207042"/>
            <a:ext cx="179461" cy="2967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24"/>
          <p:cNvCxnSpPr>
            <a:stCxn id="24" idx="2"/>
          </p:cNvCxnSpPr>
          <p:nvPr/>
        </p:nvCxnSpPr>
        <p:spPr>
          <a:xfrm flipH="1">
            <a:off x="5961118" y="2503821"/>
            <a:ext cx="1389398" cy="160295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06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1535757"/>
            <a:ext cx="4793752" cy="479375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571" y="1535757"/>
            <a:ext cx="4793752" cy="4793752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355" y="89082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Estime le nombre de copies réel pour chaque allèle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85355" y="12144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Calling</a:t>
            </a: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5376984" y="3829539"/>
            <a:ext cx="640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987323" y="1535757"/>
            <a:ext cx="2506085" cy="703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370581" y="1442249"/>
            <a:ext cx="2506085" cy="703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3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355" y="890822"/>
            <a:ext cx="8596668" cy="55142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Estime le nombre de copies réel pour chaque allèle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1442249"/>
            <a:ext cx="10222542" cy="2555636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685355" y="12144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Calling</a:t>
            </a: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685355" y="4431191"/>
            <a:ext cx="8596668" cy="197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Cette estimation tient compte de la cellularité et de la ploïdie.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148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Pipeline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4290029" y="4655834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données brutes log ratio et BAF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15018" y="1547034"/>
            <a:ext cx="1801399" cy="1430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La </a:t>
            </a:r>
            <a:r>
              <a:rPr lang="fr-FR" sz="1000" dirty="0">
                <a:solidFill>
                  <a:schemeClr val="accent1">
                    <a:lumMod val="50000"/>
                  </a:schemeClr>
                </a:solidFill>
              </a:rPr>
              <a:t>cellularité</a:t>
            </a:r>
            <a:r>
              <a:rPr lang="fr-FR" sz="1000" dirty="0">
                <a:solidFill>
                  <a:schemeClr val="tx1"/>
                </a:solidFill>
              </a:rPr>
              <a:t> et la </a:t>
            </a:r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ploïdie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r>
              <a:rPr lang="fr-FR" sz="1000" dirty="0">
                <a:solidFill>
                  <a:schemeClr val="tx1"/>
                </a:solidFill>
              </a:rPr>
              <a:t>sont déterminées à cette étape. </a:t>
            </a:r>
            <a:r>
              <a:rPr lang="fr-FR" sz="1000" dirty="0" smtClean="0">
                <a:solidFill>
                  <a:schemeClr val="tx1"/>
                </a:solidFill>
              </a:rPr>
              <a:t>Le </a:t>
            </a:r>
            <a:r>
              <a:rPr lang="fr-FR" sz="1000" dirty="0">
                <a:solidFill>
                  <a:schemeClr val="tx1"/>
                </a:solidFill>
              </a:rPr>
              <a:t>nombre de copies </a:t>
            </a:r>
            <a:r>
              <a:rPr lang="fr-FR" sz="1000" dirty="0" smtClean="0">
                <a:solidFill>
                  <a:schemeClr val="tx1"/>
                </a:solidFill>
              </a:rPr>
              <a:t>des deux allèles </a:t>
            </a:r>
            <a:r>
              <a:rPr lang="fr-FR" sz="1000" dirty="0">
                <a:solidFill>
                  <a:schemeClr val="tx1"/>
                </a:solidFill>
              </a:rPr>
              <a:t>est estimé.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538539" y="4655831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Données brutes et segmentées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41519" y="4655831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Un OSCHP normalisé peut être donné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01938" y="1547034"/>
            <a:ext cx="1682638" cy="1430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000" dirty="0">
                <a:solidFill>
                  <a:prstClr val="black"/>
                </a:solidFill>
              </a:rPr>
              <a:t>Segmentation par l’algorithme ASPCF</a:t>
            </a:r>
          </a:p>
          <a:p>
            <a:pPr lvl="0"/>
            <a:r>
              <a:rPr lang="fr-FR" sz="1000" dirty="0">
                <a:solidFill>
                  <a:prstClr val="black"/>
                </a:solidFill>
              </a:rPr>
              <a:t>À partir des valeurs de log ratio et </a:t>
            </a:r>
            <a:r>
              <a:rPr lang="fr-FR" sz="1000" dirty="0" smtClean="0">
                <a:solidFill>
                  <a:prstClr val="black"/>
                </a:solidFill>
              </a:rPr>
              <a:t>BAF.</a:t>
            </a:r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887432" y="3301421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Données brutes, segmentées et estimées</a:t>
            </a:r>
            <a:endParaRPr lang="fr-FR" sz="1000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547" y="3301421"/>
            <a:ext cx="7486191" cy="176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2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8" y="2371609"/>
            <a:ext cx="3196772" cy="1906670"/>
          </a:xfrm>
          <a:prstGeom prst="rect">
            <a:avLst/>
          </a:prstGeom>
        </p:spPr>
      </p:pic>
      <p:sp>
        <p:nvSpPr>
          <p:cNvPr id="41" name="Espace réservé du contenu 2"/>
          <p:cNvSpPr txBox="1">
            <a:spLocks/>
          </p:cNvSpPr>
          <p:nvPr/>
        </p:nvSpPr>
        <p:spPr>
          <a:xfrm>
            <a:off x="5163837" y="1851923"/>
            <a:ext cx="4118186" cy="412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Le log Ratio et le BAF sont calculés à partir du nombre de copies de chaque allèle.</a:t>
            </a:r>
            <a:endParaRPr lang="fr-FR" dirty="0"/>
          </a:p>
        </p:txBody>
      </p:sp>
      <p:sp>
        <p:nvSpPr>
          <p:cNvPr id="6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le nombre de copies en tenant compte de la cellularité et de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72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8" y="2371609"/>
            <a:ext cx="3196772" cy="190667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774195" y="2704024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2227994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2936540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1350017" y="2755909"/>
            <a:ext cx="221347" cy="31261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 flipV="1">
            <a:off x="2474110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 flipV="1">
            <a:off x="3182656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à coins arrondis 29"/>
          <p:cNvSpPr/>
          <p:nvPr/>
        </p:nvSpPr>
        <p:spPr>
          <a:xfrm>
            <a:off x="813272" y="3629176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flipH="1" flipV="1">
            <a:off x="938318" y="2384743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00870" y="2064935"/>
            <a:ext cx="9632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Log Ratio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H="1" flipV="1">
            <a:off x="1464145" y="2599075"/>
            <a:ext cx="1" cy="1568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104866" y="2368249"/>
            <a:ext cx="1514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constante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948868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A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880884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B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8" name="Connecteur droit 37"/>
          <p:cNvCxnSpPr/>
          <p:nvPr/>
        </p:nvCxnSpPr>
        <p:spPr>
          <a:xfrm flipH="1" flipV="1">
            <a:off x="973348" y="4016261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500870" y="4351735"/>
            <a:ext cx="9632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B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Frequency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Espace réservé du contenu 2"/>
          <p:cNvSpPr txBox="1">
            <a:spLocks/>
          </p:cNvSpPr>
          <p:nvPr/>
        </p:nvSpPr>
        <p:spPr>
          <a:xfrm>
            <a:off x="5163837" y="1851923"/>
            <a:ext cx="4118186" cy="412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Le log Ratio et le BAF sont calculés à partir du nombre de copies de chaque allèle.</a:t>
            </a:r>
          </a:p>
        </p:txBody>
      </p:sp>
      <p:cxnSp>
        <p:nvCxnSpPr>
          <p:cNvPr id="23" name="Connecteur droit 22"/>
          <p:cNvCxnSpPr/>
          <p:nvPr/>
        </p:nvCxnSpPr>
        <p:spPr>
          <a:xfrm>
            <a:off x="2968090" y="3048193"/>
            <a:ext cx="8288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3834198" y="2678615"/>
            <a:ext cx="121453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total: ploïdie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2639844" y="2902814"/>
            <a:ext cx="328246" cy="29075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le nombre de copies en tenant compte de la cellularité et de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87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8" y="2371609"/>
            <a:ext cx="3196772" cy="190667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774195" y="2704024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2227994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2936540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1350017" y="2755909"/>
            <a:ext cx="221347" cy="31261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 flipV="1">
            <a:off x="2474110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 flipV="1">
            <a:off x="3182656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à coins arrondis 29"/>
          <p:cNvSpPr/>
          <p:nvPr/>
        </p:nvSpPr>
        <p:spPr>
          <a:xfrm>
            <a:off x="813272" y="3629176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flipH="1" flipV="1">
            <a:off x="938318" y="2384743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00870" y="2064935"/>
            <a:ext cx="9632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Log Ratio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H="1" flipV="1">
            <a:off x="1464145" y="2599075"/>
            <a:ext cx="1" cy="1568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104866" y="2368249"/>
            <a:ext cx="1514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constante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948868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A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880884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B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8" name="Connecteur droit 37"/>
          <p:cNvCxnSpPr/>
          <p:nvPr/>
        </p:nvCxnSpPr>
        <p:spPr>
          <a:xfrm flipH="1" flipV="1">
            <a:off x="973348" y="4016261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500870" y="4351735"/>
            <a:ext cx="9632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B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Frequency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3" name="Connecteur droit 22"/>
          <p:cNvCxnSpPr/>
          <p:nvPr/>
        </p:nvCxnSpPr>
        <p:spPr>
          <a:xfrm>
            <a:off x="2968090" y="3048193"/>
            <a:ext cx="8288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3834198" y="2678615"/>
            <a:ext cx="121453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total: ploïdie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2639844" y="2902814"/>
            <a:ext cx="328246" cy="29075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space réservé du contenu 2"/>
          <p:cNvSpPr txBox="1">
            <a:spLocks/>
          </p:cNvSpPr>
          <p:nvPr/>
        </p:nvSpPr>
        <p:spPr>
          <a:xfrm>
            <a:off x="5163837" y="1851923"/>
            <a:ext cx="4118186" cy="412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Le log Ratio et le BAF sont calculés à partir du nombre de copies de chaque allèle.</a:t>
            </a:r>
          </a:p>
          <a:p>
            <a:pPr marL="0" indent="0" algn="just">
              <a:buNone/>
            </a:pPr>
            <a:r>
              <a:rPr lang="fr-FR" dirty="0"/>
              <a:t>L’équation du log ratio correspond au cas particulier où l’échantillon  contient 100% de cellules tumorales diploïdes.</a:t>
            </a:r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27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le nombre de copies en tenant compte de la cellularité et de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00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8" y="2371609"/>
            <a:ext cx="3196772" cy="190667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774195" y="2704024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2227994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2936540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1350017" y="2755909"/>
            <a:ext cx="221347" cy="31261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 flipV="1">
            <a:off x="2474110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 flipV="1">
            <a:off x="3182656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à coins arrondis 29"/>
          <p:cNvSpPr/>
          <p:nvPr/>
        </p:nvSpPr>
        <p:spPr>
          <a:xfrm>
            <a:off x="813272" y="3629176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flipH="1" flipV="1">
            <a:off x="938318" y="2384743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00870" y="2064935"/>
            <a:ext cx="9632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Log Ratio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H="1" flipV="1">
            <a:off x="1464145" y="2599075"/>
            <a:ext cx="1" cy="1568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104866" y="2368249"/>
            <a:ext cx="1514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constante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948868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A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880884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B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3"/>
          <a:srcRect l="66992" t="62183" r="23728" b="10166"/>
          <a:stretch/>
        </p:blipFill>
        <p:spPr>
          <a:xfrm>
            <a:off x="2688964" y="2912217"/>
            <a:ext cx="265723" cy="281354"/>
          </a:xfrm>
          <a:prstGeom prst="rect">
            <a:avLst/>
          </a:prstGeom>
        </p:spPr>
      </p:pic>
      <p:cxnSp>
        <p:nvCxnSpPr>
          <p:cNvPr id="28" name="Connecteur droit 27"/>
          <p:cNvCxnSpPr/>
          <p:nvPr/>
        </p:nvCxnSpPr>
        <p:spPr>
          <a:xfrm flipH="1" flipV="1">
            <a:off x="973348" y="4016261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500870" y="4351735"/>
            <a:ext cx="9632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B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Frequency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 rotWithShape="1">
          <a:blip r:embed="rId3"/>
          <a:srcRect l="66992" t="62183" r="23728" b="10166"/>
          <a:stretch/>
        </p:blipFill>
        <p:spPr>
          <a:xfrm>
            <a:off x="2688964" y="2912217"/>
            <a:ext cx="265723" cy="281354"/>
          </a:xfrm>
          <a:prstGeom prst="rect">
            <a:avLst/>
          </a:prstGeom>
        </p:spPr>
      </p:pic>
      <p:cxnSp>
        <p:nvCxnSpPr>
          <p:cNvPr id="40" name="Connecteur droit 39"/>
          <p:cNvCxnSpPr/>
          <p:nvPr/>
        </p:nvCxnSpPr>
        <p:spPr>
          <a:xfrm>
            <a:off x="2968090" y="3048193"/>
            <a:ext cx="8288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3834198" y="2678615"/>
            <a:ext cx="121453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total: ploïdie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2639844" y="2902814"/>
            <a:ext cx="328246" cy="29075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space réservé du contenu 2"/>
          <p:cNvSpPr txBox="1">
            <a:spLocks/>
          </p:cNvSpPr>
          <p:nvPr/>
        </p:nvSpPr>
        <p:spPr>
          <a:xfrm>
            <a:off x="5163837" y="1851923"/>
            <a:ext cx="4118186" cy="412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Le log Ratio et le BAF sont calculés à partir du nombre de copies de chaque allèle.</a:t>
            </a:r>
          </a:p>
          <a:p>
            <a:pPr marL="0" indent="0" algn="just">
              <a:buNone/>
            </a:pPr>
            <a:r>
              <a:rPr lang="fr-FR" dirty="0"/>
              <a:t>L’équation du log ratio correspond au cas particulier où l’échantillon  contient 100% de cellules tumorales diploïdes.</a:t>
            </a:r>
          </a:p>
          <a:p>
            <a:pPr marL="0" indent="0" algn="just">
              <a:buNone/>
            </a:pPr>
            <a:r>
              <a:rPr lang="fr-FR" dirty="0"/>
              <a:t>Pour représenter un cas plus général, on prend en compte la ploïdie à l’aide du paramètre </a:t>
            </a:r>
            <a:r>
              <a:rPr lang="el-GR" dirty="0"/>
              <a:t>ψ</a:t>
            </a:r>
            <a:r>
              <a:rPr lang="fr-FR" dirty="0"/>
              <a:t>.</a:t>
            </a:r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26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le nombre de copies en tenant compte de la cellularité et de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3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8" y="2371609"/>
            <a:ext cx="3196772" cy="190667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774195" y="2704024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2227994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2936540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1350017" y="2755909"/>
            <a:ext cx="221347" cy="31261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 flipV="1">
            <a:off x="2474110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 flipV="1">
            <a:off x="3182656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70" y="4991252"/>
            <a:ext cx="5055221" cy="540936"/>
          </a:xfrm>
          <a:prstGeom prst="rect">
            <a:avLst/>
          </a:prstGeom>
        </p:spPr>
      </p:pic>
      <p:sp>
        <p:nvSpPr>
          <p:cNvPr id="22" name="Accolade fermante 21"/>
          <p:cNvSpPr/>
          <p:nvPr/>
        </p:nvSpPr>
        <p:spPr>
          <a:xfrm rot="5400000">
            <a:off x="1682279" y="5464669"/>
            <a:ext cx="148114" cy="137258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ccolade fermante 22"/>
          <p:cNvSpPr/>
          <p:nvPr/>
        </p:nvSpPr>
        <p:spPr>
          <a:xfrm rot="5400000">
            <a:off x="2258966" y="5042760"/>
            <a:ext cx="148115" cy="981075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Accolade fermante 23"/>
          <p:cNvSpPr/>
          <p:nvPr/>
        </p:nvSpPr>
        <p:spPr>
          <a:xfrm rot="5400000">
            <a:off x="4775247" y="4849176"/>
            <a:ext cx="148111" cy="1368246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Accolade fermante 24"/>
          <p:cNvSpPr/>
          <p:nvPr/>
        </p:nvSpPr>
        <p:spPr>
          <a:xfrm rot="5400000">
            <a:off x="3617827" y="5082667"/>
            <a:ext cx="148115" cy="901260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14216" y="5657571"/>
            <a:ext cx="1636632" cy="892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Proportion de cellules tumorales dans l’échantillon:</a:t>
            </a:r>
          </a:p>
          <a:p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cellularité</a:t>
            </a:r>
            <a:endParaRPr lang="fr-FR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440666" y="5657060"/>
            <a:ext cx="1036818" cy="892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nombre de copies dans les cellules saines (2)</a:t>
            </a:r>
            <a:endParaRPr lang="fr-FR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049634" y="5655048"/>
            <a:ext cx="1047047" cy="892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nombre de copies dans les cellules tumorales</a:t>
            </a:r>
            <a:endParaRPr lang="fr-FR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813272" y="3629176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flipH="1" flipV="1">
            <a:off x="938318" y="2384743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00870" y="2064935"/>
            <a:ext cx="9632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Log Ratio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H="1" flipV="1">
            <a:off x="1464145" y="2599075"/>
            <a:ext cx="1" cy="1568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104866" y="2368249"/>
            <a:ext cx="1514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constante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948868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A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880884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B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 rotWithShape="1">
          <a:blip r:embed="rId4"/>
          <a:srcRect l="66992" t="62183" r="23728" b="10166"/>
          <a:stretch/>
        </p:blipFill>
        <p:spPr>
          <a:xfrm>
            <a:off x="2688964" y="2912217"/>
            <a:ext cx="265723" cy="281354"/>
          </a:xfrm>
          <a:prstGeom prst="rect">
            <a:avLst/>
          </a:prstGeom>
        </p:spPr>
      </p:pic>
      <p:sp>
        <p:nvSpPr>
          <p:cNvPr id="37" name="Rectangle à coins arrondis 36"/>
          <p:cNvSpPr/>
          <p:nvPr/>
        </p:nvSpPr>
        <p:spPr>
          <a:xfrm>
            <a:off x="2639844" y="2902814"/>
            <a:ext cx="328246" cy="29075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>
            <a:stCxn id="37" idx="3"/>
          </p:cNvCxnSpPr>
          <p:nvPr/>
        </p:nvCxnSpPr>
        <p:spPr>
          <a:xfrm>
            <a:off x="2968090" y="3048193"/>
            <a:ext cx="8288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3834198" y="2678615"/>
            <a:ext cx="121453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total: ploïdie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1" name="Connecteur droit 40"/>
          <p:cNvCxnSpPr/>
          <p:nvPr/>
        </p:nvCxnSpPr>
        <p:spPr>
          <a:xfrm flipH="1" flipV="1">
            <a:off x="973348" y="4016261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500870" y="4351735"/>
            <a:ext cx="9632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B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Frequency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146301" y="5660444"/>
            <a:ext cx="1235729" cy="892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Proportion de cellules saines dans l’échantillon</a:t>
            </a:r>
            <a:endParaRPr lang="fr-FR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Espace réservé du contenu 2"/>
          <p:cNvSpPr txBox="1">
            <a:spLocks/>
          </p:cNvSpPr>
          <p:nvPr/>
        </p:nvSpPr>
        <p:spPr>
          <a:xfrm>
            <a:off x="5905777" y="4650154"/>
            <a:ext cx="4118186" cy="200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Dans le cas d’une contamination par des cellules non aberrantes, le calcul du nombre de copies diffère.</a:t>
            </a:r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40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le nombre de copies en tenant compte de la cellularité et de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4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8" y="2371609"/>
            <a:ext cx="3196772" cy="190667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774195" y="2704024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2227994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2936540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1350017" y="2755909"/>
            <a:ext cx="221347" cy="31261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 flipV="1">
            <a:off x="2474110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 flipV="1">
            <a:off x="3182656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70" y="4991252"/>
            <a:ext cx="5055221" cy="540936"/>
          </a:xfrm>
          <a:prstGeom prst="rect">
            <a:avLst/>
          </a:prstGeom>
        </p:spPr>
      </p:pic>
      <p:sp>
        <p:nvSpPr>
          <p:cNvPr id="22" name="Accolade fermante 21"/>
          <p:cNvSpPr/>
          <p:nvPr/>
        </p:nvSpPr>
        <p:spPr>
          <a:xfrm rot="5400000">
            <a:off x="1682279" y="5464669"/>
            <a:ext cx="148114" cy="137258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ccolade fermante 22"/>
          <p:cNvSpPr/>
          <p:nvPr/>
        </p:nvSpPr>
        <p:spPr>
          <a:xfrm rot="5400000">
            <a:off x="2258966" y="5042760"/>
            <a:ext cx="148115" cy="981075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Accolade fermante 23"/>
          <p:cNvSpPr/>
          <p:nvPr/>
        </p:nvSpPr>
        <p:spPr>
          <a:xfrm rot="5400000">
            <a:off x="4775247" y="4849176"/>
            <a:ext cx="148111" cy="1368246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Accolade fermante 24"/>
          <p:cNvSpPr/>
          <p:nvPr/>
        </p:nvSpPr>
        <p:spPr>
          <a:xfrm rot="5400000">
            <a:off x="3617827" y="5082667"/>
            <a:ext cx="148115" cy="901260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14216" y="5657571"/>
            <a:ext cx="1636632" cy="892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Proportion de cellules tumorales dans l’échantillon:</a:t>
            </a:r>
          </a:p>
          <a:p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cellularité</a:t>
            </a:r>
            <a:endParaRPr lang="fr-FR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440666" y="5657060"/>
            <a:ext cx="1036818" cy="892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nombre de copies dans les cellules saines (2)</a:t>
            </a:r>
            <a:endParaRPr lang="fr-FR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049634" y="5655048"/>
            <a:ext cx="1047047" cy="892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nombre de copies dans les cellules tumorales</a:t>
            </a:r>
            <a:endParaRPr lang="fr-FR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813272" y="3629176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flipH="1" flipV="1">
            <a:off x="938318" y="2384743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00870" y="2064935"/>
            <a:ext cx="9632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Log Ratio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H="1" flipV="1">
            <a:off x="1464145" y="2599075"/>
            <a:ext cx="1" cy="1568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104866" y="2368249"/>
            <a:ext cx="1514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constante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948868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A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880884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B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 rotWithShape="1">
          <a:blip r:embed="rId4"/>
          <a:srcRect l="66992" t="62183" r="23728" b="10166"/>
          <a:stretch/>
        </p:blipFill>
        <p:spPr>
          <a:xfrm>
            <a:off x="2688964" y="2912217"/>
            <a:ext cx="265723" cy="281354"/>
          </a:xfrm>
          <a:prstGeom prst="rect">
            <a:avLst/>
          </a:prstGeom>
        </p:spPr>
      </p:pic>
      <p:sp>
        <p:nvSpPr>
          <p:cNvPr id="37" name="Rectangle à coins arrondis 36"/>
          <p:cNvSpPr/>
          <p:nvPr/>
        </p:nvSpPr>
        <p:spPr>
          <a:xfrm>
            <a:off x="2639844" y="2902814"/>
            <a:ext cx="328246" cy="29075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>
            <a:stCxn id="37" idx="3"/>
          </p:cNvCxnSpPr>
          <p:nvPr/>
        </p:nvCxnSpPr>
        <p:spPr>
          <a:xfrm>
            <a:off x="2968090" y="3048193"/>
            <a:ext cx="8288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3834198" y="2678615"/>
            <a:ext cx="121453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total: ploïdie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1" name="Connecteur droit 40"/>
          <p:cNvCxnSpPr/>
          <p:nvPr/>
        </p:nvCxnSpPr>
        <p:spPr>
          <a:xfrm flipH="1" flipV="1">
            <a:off x="973348" y="4016261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500870" y="4351735"/>
            <a:ext cx="9632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B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Frequency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146301" y="5660444"/>
            <a:ext cx="1235729" cy="892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Proportion de cellules saines dans l’échantillon</a:t>
            </a:r>
            <a:endParaRPr lang="fr-FR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Espace réservé du contenu 2"/>
          <p:cNvSpPr txBox="1">
            <a:spLocks/>
          </p:cNvSpPr>
          <p:nvPr/>
        </p:nvSpPr>
        <p:spPr>
          <a:xfrm>
            <a:off x="5905777" y="4650154"/>
            <a:ext cx="4118186" cy="200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Dans le cas d’une contamination par des cellules non aberrantes, le calcul du nombre de copies diffère.</a:t>
            </a:r>
          </a:p>
          <a:p>
            <a:pPr marL="0" indent="0" algn="just">
              <a:buNone/>
            </a:pPr>
            <a:r>
              <a:rPr lang="fr-FR" dirty="0" smtClean="0"/>
              <a:t>Appliquer cela dans le calcul du log Ratio et du BAF permet de prendre en compte la cellularité.</a:t>
            </a:r>
            <a:endParaRPr lang="fr-FR" dirty="0"/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40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le nombre de copies en tenant compte de la cellularité et de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25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8" y="2371609"/>
            <a:ext cx="3196772" cy="190667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774195" y="2704024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2227994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2936540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1350017" y="2755909"/>
            <a:ext cx="221347" cy="31261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 flipV="1">
            <a:off x="2474110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 flipV="1">
            <a:off x="3182656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70" y="4991252"/>
            <a:ext cx="5055221" cy="540936"/>
          </a:xfrm>
          <a:prstGeom prst="rect">
            <a:avLst/>
          </a:prstGeom>
        </p:spPr>
      </p:pic>
      <p:sp>
        <p:nvSpPr>
          <p:cNvPr id="22" name="Accolade fermante 21"/>
          <p:cNvSpPr/>
          <p:nvPr/>
        </p:nvSpPr>
        <p:spPr>
          <a:xfrm rot="5400000">
            <a:off x="1682279" y="5464669"/>
            <a:ext cx="148114" cy="137258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ccolade fermante 22"/>
          <p:cNvSpPr/>
          <p:nvPr/>
        </p:nvSpPr>
        <p:spPr>
          <a:xfrm rot="5400000">
            <a:off x="2258966" y="5042760"/>
            <a:ext cx="148115" cy="981075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Accolade fermante 23"/>
          <p:cNvSpPr/>
          <p:nvPr/>
        </p:nvSpPr>
        <p:spPr>
          <a:xfrm rot="5400000">
            <a:off x="4775247" y="4849176"/>
            <a:ext cx="148111" cy="1368246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00000"/>
              </a:solidFill>
            </a:endParaRPr>
          </a:p>
        </p:txBody>
      </p:sp>
      <p:sp>
        <p:nvSpPr>
          <p:cNvPr id="25" name="Accolade fermante 24"/>
          <p:cNvSpPr/>
          <p:nvPr/>
        </p:nvSpPr>
        <p:spPr>
          <a:xfrm rot="5400000">
            <a:off x="3617827" y="5082667"/>
            <a:ext cx="148115" cy="90126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à coins arrondis 29"/>
          <p:cNvSpPr/>
          <p:nvPr/>
        </p:nvSpPr>
        <p:spPr>
          <a:xfrm>
            <a:off x="813272" y="3629176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flipH="1" flipV="1">
            <a:off x="938318" y="2384743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00870" y="2064935"/>
            <a:ext cx="9632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Log Ratio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H="1" flipV="1">
            <a:off x="1464145" y="2599075"/>
            <a:ext cx="1" cy="1568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104866" y="2368249"/>
            <a:ext cx="1514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constante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948868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A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880884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B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 rotWithShape="1">
          <a:blip r:embed="rId4"/>
          <a:srcRect l="66992" t="62183" r="23728" b="10166"/>
          <a:stretch/>
        </p:blipFill>
        <p:spPr>
          <a:xfrm>
            <a:off x="2688964" y="2912217"/>
            <a:ext cx="265723" cy="281354"/>
          </a:xfrm>
          <a:prstGeom prst="rect">
            <a:avLst/>
          </a:prstGeom>
        </p:spPr>
      </p:pic>
      <p:sp>
        <p:nvSpPr>
          <p:cNvPr id="37" name="Rectangle à coins arrondis 36"/>
          <p:cNvSpPr/>
          <p:nvPr/>
        </p:nvSpPr>
        <p:spPr>
          <a:xfrm>
            <a:off x="2639844" y="2902814"/>
            <a:ext cx="328246" cy="29075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>
            <a:stCxn id="37" idx="3"/>
          </p:cNvCxnSpPr>
          <p:nvPr/>
        </p:nvCxnSpPr>
        <p:spPr>
          <a:xfrm>
            <a:off x="2968090" y="3048193"/>
            <a:ext cx="8288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3834198" y="2678615"/>
            <a:ext cx="121453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total: ploïdie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373" y="2370944"/>
            <a:ext cx="4614994" cy="1908000"/>
          </a:xfrm>
          <a:prstGeom prst="rect">
            <a:avLst/>
          </a:prstGeom>
        </p:spPr>
      </p:pic>
      <p:sp>
        <p:nvSpPr>
          <p:cNvPr id="41" name="Rectangle à coins arrondis 40"/>
          <p:cNvSpPr/>
          <p:nvPr/>
        </p:nvSpPr>
        <p:spPr>
          <a:xfrm>
            <a:off x="7237045" y="2524369"/>
            <a:ext cx="911449" cy="3028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à coins arrondis 41"/>
          <p:cNvSpPr/>
          <p:nvPr/>
        </p:nvSpPr>
        <p:spPr>
          <a:xfrm>
            <a:off x="8424985" y="2524369"/>
            <a:ext cx="1406769" cy="316312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à coins arrondis 42"/>
          <p:cNvSpPr/>
          <p:nvPr/>
        </p:nvSpPr>
        <p:spPr>
          <a:xfrm>
            <a:off x="6871677" y="3516277"/>
            <a:ext cx="613508" cy="3028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à coins arrondis 43"/>
          <p:cNvSpPr/>
          <p:nvPr/>
        </p:nvSpPr>
        <p:spPr>
          <a:xfrm>
            <a:off x="7366000" y="3868513"/>
            <a:ext cx="1449754" cy="302864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à coins arrondis 44"/>
          <p:cNvSpPr/>
          <p:nvPr/>
        </p:nvSpPr>
        <p:spPr>
          <a:xfrm>
            <a:off x="6375400" y="3867315"/>
            <a:ext cx="736600" cy="3028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à coins arrondis 45"/>
          <p:cNvSpPr/>
          <p:nvPr/>
        </p:nvSpPr>
        <p:spPr>
          <a:xfrm>
            <a:off x="7729415" y="3516277"/>
            <a:ext cx="609600" cy="302864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 flipH="1" flipV="1">
            <a:off x="973348" y="4016261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500870" y="4351735"/>
            <a:ext cx="9632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B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Frequency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414216" y="5657571"/>
            <a:ext cx="1636632" cy="89255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accent6">
                    <a:lumMod val="50000"/>
                  </a:schemeClr>
                </a:solidFill>
              </a:rPr>
              <a:t>Proportion de cellules tumorales dans l’échantillon:</a:t>
            </a:r>
          </a:p>
          <a:p>
            <a:r>
              <a:rPr lang="fr-FR" sz="1300" dirty="0" smtClean="0">
                <a:solidFill>
                  <a:schemeClr val="accent6">
                    <a:lumMod val="50000"/>
                  </a:schemeClr>
                </a:solidFill>
              </a:rPr>
              <a:t>cellularité</a:t>
            </a:r>
            <a:endParaRPr lang="fr-FR" sz="13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440666" y="5657060"/>
            <a:ext cx="1036818" cy="8925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rgbClr val="C00000"/>
                </a:solidFill>
              </a:rPr>
              <a:t>nombre de copies dans les cellules saines (2)</a:t>
            </a:r>
            <a:endParaRPr lang="fr-FR" sz="1300" dirty="0">
              <a:solidFill>
                <a:srgbClr val="C00000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2049634" y="5655048"/>
            <a:ext cx="1047047" cy="89255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accent6">
                    <a:lumMod val="50000"/>
                  </a:schemeClr>
                </a:solidFill>
              </a:rPr>
              <a:t>nombre de copies dans les cellules tumorales</a:t>
            </a:r>
            <a:endParaRPr lang="fr-FR" sz="13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3146301" y="5660444"/>
            <a:ext cx="1235729" cy="8925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rgbClr val="C00000"/>
                </a:solidFill>
              </a:rPr>
              <a:t>Proportion de cellules saines dans l’échantillon</a:t>
            </a:r>
            <a:endParaRPr lang="fr-FR" sz="1300" dirty="0">
              <a:solidFill>
                <a:srgbClr val="C00000"/>
              </a:solidFill>
            </a:endParaRPr>
          </a:p>
        </p:txBody>
      </p:sp>
      <p:sp>
        <p:nvSpPr>
          <p:cNvPr id="53" name="Espace réservé du contenu 2"/>
          <p:cNvSpPr txBox="1">
            <a:spLocks/>
          </p:cNvSpPr>
          <p:nvPr/>
        </p:nvSpPr>
        <p:spPr>
          <a:xfrm>
            <a:off x="5905777" y="4650154"/>
            <a:ext cx="4118186" cy="200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Dans le cas d’une contamination par des cellules non aberrantes, le calcul du nombre de copies diffère.</a:t>
            </a:r>
          </a:p>
          <a:p>
            <a:pPr marL="0" indent="0" algn="just">
              <a:buNone/>
            </a:pPr>
            <a:r>
              <a:rPr lang="fr-FR" dirty="0" smtClean="0"/>
              <a:t>Appliquer cela dans le calcul du log Ratio et du BAF permet de prendre en compte la cellularité.</a:t>
            </a:r>
            <a:endParaRPr lang="fr-FR" dirty="0"/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54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le nombre de copies en tenant compte de la cellularité et de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86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47" name="Espace réservé du contenu 2"/>
          <p:cNvSpPr txBox="1">
            <a:spLocks/>
          </p:cNvSpPr>
          <p:nvPr/>
        </p:nvSpPr>
        <p:spPr>
          <a:xfrm>
            <a:off x="297506" y="1570569"/>
            <a:ext cx="4118186" cy="412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Les équations obtenues expriment log Ratio et BAF en fonction de la cellularité </a:t>
            </a:r>
            <a:r>
              <a:rPr lang="el-GR" dirty="0" smtClean="0"/>
              <a:t>ρ</a:t>
            </a:r>
            <a:r>
              <a:rPr lang="fr-FR" dirty="0" smtClean="0"/>
              <a:t>, de la ploïdie </a:t>
            </a:r>
            <a:r>
              <a:rPr lang="el-GR" dirty="0" smtClean="0"/>
              <a:t>ψ</a:t>
            </a:r>
            <a:r>
              <a:rPr lang="fr-FR" dirty="0"/>
              <a:t> </a:t>
            </a:r>
            <a:r>
              <a:rPr lang="fr-FR" dirty="0" smtClean="0"/>
              <a:t>et du nombre de copies n.</a:t>
            </a:r>
          </a:p>
          <a:p>
            <a:pPr marL="0" indent="0" algn="just">
              <a:buNone/>
            </a:pPr>
            <a:r>
              <a:rPr lang="fr-FR" dirty="0" smtClean="0"/>
              <a:t>En retournant l’équation, il est possible d’exprimer le nombre de copies de chaque allèle en fonction de ces paramètres.</a:t>
            </a:r>
          </a:p>
          <a:p>
            <a:pPr marL="0" indent="0" algn="just">
              <a:buNone/>
            </a:pPr>
            <a:endParaRPr lang="el-GR" dirty="0"/>
          </a:p>
          <a:p>
            <a:pPr marL="0" indent="0" algn="just">
              <a:buFont typeface="Wingdings 3" charset="2"/>
              <a:buNone/>
            </a:pPr>
            <a:endParaRPr lang="fr-FR" dirty="0"/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815" y="1784790"/>
            <a:ext cx="4614994" cy="19080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8565051" y="2008455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9250151" y="2008455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8334566" y="2347939"/>
            <a:ext cx="300214" cy="254583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7790720" y="1996983"/>
            <a:ext cx="203200" cy="254583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5798473" y="2163350"/>
            <a:ext cx="300214" cy="254583"/>
          </a:xfrm>
          <a:prstGeom prst="roundRect">
            <a:avLst/>
          </a:prstGeom>
          <a:noFill/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5728135" y="3079262"/>
            <a:ext cx="300214" cy="312616"/>
          </a:xfrm>
          <a:prstGeom prst="roundRect">
            <a:avLst/>
          </a:prstGeom>
          <a:noFill/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947" y="4255939"/>
            <a:ext cx="4473862" cy="2088000"/>
          </a:xfrm>
          <a:prstGeom prst="rect">
            <a:avLst/>
          </a:prstGeom>
        </p:spPr>
      </p:pic>
      <p:cxnSp>
        <p:nvCxnSpPr>
          <p:cNvPr id="14" name="Connecteur droit avec flèche 13"/>
          <p:cNvCxnSpPr/>
          <p:nvPr/>
        </p:nvCxnSpPr>
        <p:spPr>
          <a:xfrm>
            <a:off x="7963878" y="3916455"/>
            <a:ext cx="0" cy="2647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le nombre de copies en tenant compte de la cellularité et de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55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47" name="Espace réservé du contenu 2"/>
          <p:cNvSpPr txBox="1">
            <a:spLocks/>
          </p:cNvSpPr>
          <p:nvPr/>
        </p:nvSpPr>
        <p:spPr>
          <a:xfrm>
            <a:off x="297506" y="1570569"/>
            <a:ext cx="4118186" cy="412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À partir de ces équations, le nombre de copies des allèles A et B peut être calculé</a:t>
            </a:r>
            <a:r>
              <a:rPr lang="fr-FR" dirty="0"/>
              <a:t> </a:t>
            </a:r>
            <a:r>
              <a:rPr lang="fr-FR" dirty="0" smtClean="0"/>
              <a:t>pour chaque SNP.</a:t>
            </a:r>
          </a:p>
          <a:p>
            <a:pPr marL="0" indent="0" algn="just">
              <a:buNone/>
            </a:pPr>
            <a:endParaRPr lang="fr-FR" dirty="0" smtClean="0"/>
          </a:p>
          <a:p>
            <a:pPr marL="0" indent="0" algn="just">
              <a:buNone/>
            </a:pPr>
            <a:endParaRPr lang="el-GR" dirty="0"/>
          </a:p>
          <a:p>
            <a:pPr marL="0" indent="0" algn="just">
              <a:buFont typeface="Wingdings 3" charset="2"/>
              <a:buNone/>
            </a:pPr>
            <a:endParaRPr lang="fr-FR" dirty="0"/>
          </a:p>
        </p:txBody>
      </p:sp>
      <p:sp>
        <p:nvSpPr>
          <p:cNvPr id="17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le nombre de copies en tenant compte de la cellularité et de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333" y="1411912"/>
            <a:ext cx="4473862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3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971" y="4908664"/>
            <a:ext cx="4256052" cy="102413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563" y="3787118"/>
            <a:ext cx="4698646" cy="121133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47" name="Espace réservé du contenu 2"/>
          <p:cNvSpPr txBox="1">
            <a:spLocks/>
          </p:cNvSpPr>
          <p:nvPr/>
        </p:nvSpPr>
        <p:spPr>
          <a:xfrm>
            <a:off x="297506" y="1570569"/>
            <a:ext cx="4118186" cy="412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À partir de ces équations, le nombre de copies des allèles A et B peut être calculé</a:t>
            </a:r>
            <a:r>
              <a:rPr lang="fr-FR" dirty="0"/>
              <a:t> </a:t>
            </a:r>
            <a:r>
              <a:rPr lang="fr-FR" dirty="0" smtClean="0"/>
              <a:t>pour chaque SNP.</a:t>
            </a:r>
          </a:p>
          <a:p>
            <a:pPr marL="0" indent="0" algn="just">
              <a:buNone/>
            </a:pPr>
            <a:r>
              <a:rPr lang="fr-FR" dirty="0"/>
              <a:t>Pour cela, il </a:t>
            </a:r>
            <a:r>
              <a:rPr lang="fr-FR" dirty="0" err="1"/>
              <a:t>sufit</a:t>
            </a:r>
            <a:r>
              <a:rPr lang="fr-FR" dirty="0"/>
              <a:t> de remplacer les termes par leurs valeurs</a:t>
            </a:r>
            <a:r>
              <a:rPr lang="fr-FR" dirty="0" smtClean="0"/>
              <a:t>.</a:t>
            </a:r>
          </a:p>
          <a:p>
            <a:pPr marL="0" indent="0" algn="just">
              <a:buNone/>
            </a:pPr>
            <a:r>
              <a:rPr lang="fr-FR" dirty="0"/>
              <a:t>Pour une sonde donnée (</a:t>
            </a:r>
            <a:r>
              <a:rPr lang="fr-FR" dirty="0" smtClean="0"/>
              <a:t>S-tag021556) , les valeurs de log ratio et de BAF sont respectivement de -0,750 et 0,817 . </a:t>
            </a:r>
          </a:p>
          <a:p>
            <a:pPr marL="0" indent="0" algn="just">
              <a:buNone/>
            </a:pPr>
            <a:endParaRPr lang="fr-FR" dirty="0" smtClean="0"/>
          </a:p>
          <a:p>
            <a:pPr marL="0" indent="0" algn="just">
              <a:buNone/>
            </a:pPr>
            <a:endParaRPr lang="el-GR" dirty="0"/>
          </a:p>
          <a:p>
            <a:pPr marL="0" indent="0" algn="just">
              <a:buFont typeface="Wingdings 3" charset="2"/>
              <a:buNone/>
            </a:pPr>
            <a:endParaRPr lang="fr-FR" dirty="0"/>
          </a:p>
        </p:txBody>
      </p:sp>
      <p:sp>
        <p:nvSpPr>
          <p:cNvPr id="17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le nombre de copies en tenant compte de la cellularité et de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333" y="1411912"/>
            <a:ext cx="4473862" cy="2088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4"/>
          <a:srcRect r="87209"/>
          <a:stretch/>
        </p:blipFill>
        <p:spPr>
          <a:xfrm>
            <a:off x="4628309" y="3864664"/>
            <a:ext cx="572254" cy="2088000"/>
          </a:xfrm>
          <a:prstGeom prst="rect">
            <a:avLst/>
          </a:prstGeom>
        </p:spPr>
      </p:pic>
      <p:cxnSp>
        <p:nvCxnSpPr>
          <p:cNvPr id="13" name="Connecteur droit avec flèche 12"/>
          <p:cNvCxnSpPr>
            <a:stCxn id="15" idx="2"/>
          </p:cNvCxnSpPr>
          <p:nvPr/>
        </p:nvCxnSpPr>
        <p:spPr>
          <a:xfrm>
            <a:off x="7320264" y="3499912"/>
            <a:ext cx="0" cy="364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25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77" y="1442249"/>
            <a:ext cx="7920000" cy="396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36702" y="1696624"/>
            <a:ext cx="3662056" cy="388077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Cette étape vise à regrouper les données en segments de même valeur, un segment correspondant à une aberration.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116020" y="5553588"/>
            <a:ext cx="456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 LRR et BAF recentrées dans </a:t>
            </a:r>
            <a:r>
              <a:rPr lang="fr-FR" dirty="0" err="1" smtClean="0"/>
              <a:t>ChAS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9304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167" y="4899924"/>
            <a:ext cx="4951621" cy="105510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196" y="3871042"/>
            <a:ext cx="5022868" cy="103124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47" name="Espace réservé du contenu 2"/>
          <p:cNvSpPr txBox="1">
            <a:spLocks/>
          </p:cNvSpPr>
          <p:nvPr/>
        </p:nvSpPr>
        <p:spPr>
          <a:xfrm>
            <a:off x="297506" y="1570569"/>
            <a:ext cx="4118186" cy="412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À partir de ces équations, le nombre de copies des allèles A et B peut être calculé</a:t>
            </a:r>
            <a:r>
              <a:rPr lang="fr-FR" dirty="0"/>
              <a:t> </a:t>
            </a:r>
            <a:r>
              <a:rPr lang="fr-FR" dirty="0" smtClean="0"/>
              <a:t>pour chaque SNP.</a:t>
            </a:r>
          </a:p>
          <a:p>
            <a:pPr marL="0" indent="0" algn="just">
              <a:buNone/>
            </a:pPr>
            <a:r>
              <a:rPr lang="fr-FR" dirty="0"/>
              <a:t>Pour cela, il </a:t>
            </a:r>
            <a:r>
              <a:rPr lang="fr-FR" dirty="0" err="1"/>
              <a:t>sufit</a:t>
            </a:r>
            <a:r>
              <a:rPr lang="fr-FR" dirty="0"/>
              <a:t> de remplacer les termes par leurs valeurs</a:t>
            </a:r>
            <a:r>
              <a:rPr lang="fr-FR" dirty="0" smtClean="0"/>
              <a:t>.</a:t>
            </a:r>
          </a:p>
          <a:p>
            <a:pPr marL="0" indent="0" algn="just">
              <a:buNone/>
            </a:pPr>
            <a:r>
              <a:rPr lang="fr-FR" dirty="0"/>
              <a:t>Pour une sonde donnée (</a:t>
            </a:r>
            <a:r>
              <a:rPr lang="fr-FR" dirty="0" smtClean="0"/>
              <a:t>S-tag021556) , les valeurs de log ratio et de BAF sont respectivement de -0,750 et 0,817 . </a:t>
            </a:r>
          </a:p>
          <a:p>
            <a:pPr marL="0" indent="0" algn="just">
              <a:buNone/>
            </a:pPr>
            <a:r>
              <a:rPr lang="fr-FR" dirty="0" smtClean="0"/>
              <a:t>Les valeurs de ploïdie et cellularité (</a:t>
            </a:r>
            <a:r>
              <a:rPr lang="el-GR" dirty="0"/>
              <a:t>ψ </a:t>
            </a:r>
            <a:r>
              <a:rPr lang="fr-FR" dirty="0" smtClean="0"/>
              <a:t>et</a:t>
            </a:r>
            <a:r>
              <a:rPr lang="fr-FR" dirty="0"/>
              <a:t> ρ</a:t>
            </a:r>
            <a:r>
              <a:rPr lang="el-GR" dirty="0" smtClean="0"/>
              <a:t>)</a:t>
            </a:r>
            <a:r>
              <a:rPr lang="fr-FR" dirty="0" smtClean="0"/>
              <a:t> ne sont pas connues, donc on va fixer des valeurs arbitraires dans un premier temps: </a:t>
            </a:r>
            <a:r>
              <a:rPr lang="fr-FR" dirty="0">
                <a:solidFill>
                  <a:srgbClr val="328BCE"/>
                </a:solidFill>
              </a:rPr>
              <a:t>4</a:t>
            </a:r>
            <a:r>
              <a:rPr lang="fr-FR" dirty="0"/>
              <a:t> </a:t>
            </a:r>
            <a:r>
              <a:rPr lang="fr-FR" dirty="0" smtClean="0"/>
              <a:t>et </a:t>
            </a:r>
            <a:r>
              <a:rPr lang="fr-FR" dirty="0" smtClean="0">
                <a:solidFill>
                  <a:srgbClr val="328BCE"/>
                </a:solidFill>
              </a:rPr>
              <a:t>0,6</a:t>
            </a:r>
            <a:r>
              <a:rPr lang="fr-FR" dirty="0" smtClean="0"/>
              <a:t>.</a:t>
            </a:r>
            <a:endParaRPr lang="fr-FR" dirty="0">
              <a:solidFill>
                <a:srgbClr val="328BCE"/>
              </a:solidFill>
            </a:endParaRPr>
          </a:p>
          <a:p>
            <a:pPr marL="0" indent="0" algn="just">
              <a:buNone/>
            </a:pPr>
            <a:endParaRPr lang="fr-FR" dirty="0"/>
          </a:p>
          <a:p>
            <a:pPr marL="0" indent="0" algn="just">
              <a:buNone/>
            </a:pPr>
            <a:endParaRPr lang="fr-FR" dirty="0" smtClean="0"/>
          </a:p>
          <a:p>
            <a:pPr marL="0" indent="0" algn="just">
              <a:buNone/>
            </a:pPr>
            <a:endParaRPr lang="el-GR" dirty="0"/>
          </a:p>
          <a:p>
            <a:pPr marL="0" indent="0" algn="just">
              <a:buFont typeface="Wingdings 3" charset="2"/>
              <a:buNone/>
            </a:pPr>
            <a:endParaRPr lang="fr-FR" dirty="0"/>
          </a:p>
        </p:txBody>
      </p:sp>
      <p:sp>
        <p:nvSpPr>
          <p:cNvPr id="17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le nombre de copies en tenant compte de la cellularité et de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333" y="1411912"/>
            <a:ext cx="4473862" cy="2088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4"/>
          <a:srcRect r="87209"/>
          <a:stretch/>
        </p:blipFill>
        <p:spPr>
          <a:xfrm>
            <a:off x="4628309" y="3864664"/>
            <a:ext cx="572254" cy="2088000"/>
          </a:xfrm>
          <a:prstGeom prst="rect">
            <a:avLst/>
          </a:prstGeom>
        </p:spPr>
      </p:pic>
      <p:cxnSp>
        <p:nvCxnSpPr>
          <p:cNvPr id="13" name="Connecteur droit avec flèche 12"/>
          <p:cNvCxnSpPr>
            <a:stCxn id="15" idx="2"/>
          </p:cNvCxnSpPr>
          <p:nvPr/>
        </p:nvCxnSpPr>
        <p:spPr>
          <a:xfrm>
            <a:off x="7320264" y="3499912"/>
            <a:ext cx="0" cy="364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38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180" y="5290354"/>
            <a:ext cx="1003251" cy="42071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r="94030"/>
          <a:stretch/>
        </p:blipFill>
        <p:spPr>
          <a:xfrm>
            <a:off x="5116196" y="3871042"/>
            <a:ext cx="299866" cy="103124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47" name="Espace réservé du contenu 2"/>
          <p:cNvSpPr txBox="1">
            <a:spLocks/>
          </p:cNvSpPr>
          <p:nvPr/>
        </p:nvSpPr>
        <p:spPr>
          <a:xfrm>
            <a:off x="297506" y="1570568"/>
            <a:ext cx="4118186" cy="543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À partir de ces équations, le nombre de copies des allèles A et B peut être calculé</a:t>
            </a:r>
            <a:r>
              <a:rPr lang="fr-FR" dirty="0"/>
              <a:t> </a:t>
            </a:r>
            <a:r>
              <a:rPr lang="fr-FR" dirty="0" smtClean="0"/>
              <a:t>pour chaque SNP.</a:t>
            </a:r>
          </a:p>
          <a:p>
            <a:pPr marL="0" indent="0" algn="just">
              <a:buNone/>
            </a:pPr>
            <a:r>
              <a:rPr lang="fr-FR" dirty="0"/>
              <a:t>Pour cela, il </a:t>
            </a:r>
            <a:r>
              <a:rPr lang="fr-FR" dirty="0" err="1"/>
              <a:t>sufit</a:t>
            </a:r>
            <a:r>
              <a:rPr lang="fr-FR" dirty="0"/>
              <a:t> de remplacer les termes par leurs valeurs</a:t>
            </a:r>
            <a:r>
              <a:rPr lang="fr-FR" dirty="0" smtClean="0"/>
              <a:t>.</a:t>
            </a:r>
          </a:p>
          <a:p>
            <a:pPr marL="0" indent="0" algn="just">
              <a:buNone/>
            </a:pPr>
            <a:r>
              <a:rPr lang="fr-FR" dirty="0"/>
              <a:t>Pour une sonde donnée (</a:t>
            </a:r>
            <a:r>
              <a:rPr lang="fr-FR" dirty="0" smtClean="0"/>
              <a:t>S-tag021556) , les valeurs de log ratio et de BAF sont respectivement de -0,750 et 0,817 . </a:t>
            </a:r>
          </a:p>
          <a:p>
            <a:pPr marL="0" indent="0" algn="just">
              <a:buNone/>
            </a:pPr>
            <a:r>
              <a:rPr lang="fr-FR" dirty="0" smtClean="0"/>
              <a:t>Les valeurs de ploïdie et cellularité (</a:t>
            </a:r>
            <a:r>
              <a:rPr lang="el-GR" dirty="0"/>
              <a:t>ψ </a:t>
            </a:r>
            <a:r>
              <a:rPr lang="fr-FR" dirty="0" smtClean="0"/>
              <a:t>et</a:t>
            </a:r>
            <a:r>
              <a:rPr lang="fr-FR" dirty="0"/>
              <a:t> ρ</a:t>
            </a:r>
            <a:r>
              <a:rPr lang="el-GR" dirty="0" smtClean="0"/>
              <a:t>)</a:t>
            </a:r>
            <a:r>
              <a:rPr lang="fr-FR" dirty="0" smtClean="0"/>
              <a:t> ne sont pas connues, donc on va fixer des valeurs arbitraires dans un </a:t>
            </a:r>
            <a:r>
              <a:rPr lang="fr-FR" dirty="0"/>
              <a:t>premier temps: </a:t>
            </a:r>
            <a:r>
              <a:rPr lang="fr-FR" dirty="0">
                <a:solidFill>
                  <a:srgbClr val="328BCE"/>
                </a:solidFill>
              </a:rPr>
              <a:t>4</a:t>
            </a:r>
            <a:r>
              <a:rPr lang="fr-FR" dirty="0"/>
              <a:t> et </a:t>
            </a:r>
            <a:r>
              <a:rPr lang="fr-FR" dirty="0">
                <a:solidFill>
                  <a:srgbClr val="328BCE"/>
                </a:solidFill>
              </a:rPr>
              <a:t>0,6</a:t>
            </a:r>
            <a:r>
              <a:rPr lang="fr-FR" dirty="0"/>
              <a:t>.</a:t>
            </a:r>
            <a:endParaRPr lang="fr-FR" dirty="0">
              <a:solidFill>
                <a:srgbClr val="328BCE"/>
              </a:solidFill>
            </a:endParaRPr>
          </a:p>
          <a:p>
            <a:pPr marL="0" indent="0" algn="just">
              <a:buNone/>
            </a:pPr>
            <a:endParaRPr lang="fr-FR" dirty="0" smtClean="0"/>
          </a:p>
          <a:p>
            <a:pPr marL="0" indent="0" algn="just">
              <a:buNone/>
            </a:pPr>
            <a:endParaRPr lang="fr-FR" dirty="0" smtClean="0"/>
          </a:p>
          <a:p>
            <a:pPr marL="0" indent="0" algn="just">
              <a:buNone/>
            </a:pPr>
            <a:endParaRPr lang="el-GR" dirty="0"/>
          </a:p>
          <a:p>
            <a:pPr marL="0" indent="0" algn="just">
              <a:buFont typeface="Wingdings 3" charset="2"/>
              <a:buNone/>
            </a:pPr>
            <a:endParaRPr lang="fr-FR" dirty="0"/>
          </a:p>
        </p:txBody>
      </p:sp>
      <p:sp>
        <p:nvSpPr>
          <p:cNvPr id="17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le nombre de copies en tenant compte de la cellularité et de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333" y="1411912"/>
            <a:ext cx="4473862" cy="2088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4"/>
          <a:srcRect r="87209"/>
          <a:stretch/>
        </p:blipFill>
        <p:spPr>
          <a:xfrm>
            <a:off x="4628309" y="3864664"/>
            <a:ext cx="572254" cy="2088000"/>
          </a:xfrm>
          <a:prstGeom prst="rect">
            <a:avLst/>
          </a:prstGeom>
        </p:spPr>
      </p:pic>
      <p:cxnSp>
        <p:nvCxnSpPr>
          <p:cNvPr id="13" name="Connecteur droit avec flèche 12"/>
          <p:cNvCxnSpPr/>
          <p:nvPr/>
        </p:nvCxnSpPr>
        <p:spPr>
          <a:xfrm flipH="1">
            <a:off x="6213231" y="3704492"/>
            <a:ext cx="265723" cy="304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/>
          <a:srcRect r="94030"/>
          <a:stretch/>
        </p:blipFill>
        <p:spPr>
          <a:xfrm>
            <a:off x="5116196" y="4902286"/>
            <a:ext cx="299866" cy="103124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416" y="4195634"/>
            <a:ext cx="813065" cy="60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7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r="94030"/>
          <a:stretch/>
        </p:blipFill>
        <p:spPr>
          <a:xfrm>
            <a:off x="5116196" y="3871042"/>
            <a:ext cx="299866" cy="103124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47" name="Espace réservé du contenu 2"/>
          <p:cNvSpPr txBox="1">
            <a:spLocks/>
          </p:cNvSpPr>
          <p:nvPr/>
        </p:nvSpPr>
        <p:spPr>
          <a:xfrm>
            <a:off x="297506" y="1570569"/>
            <a:ext cx="4118186" cy="5197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À partir de ces équations, le nombre de copies des allèles A et B peut être calculé</a:t>
            </a:r>
            <a:r>
              <a:rPr lang="fr-FR" dirty="0"/>
              <a:t> </a:t>
            </a:r>
            <a:r>
              <a:rPr lang="fr-FR" dirty="0" smtClean="0"/>
              <a:t>pour chaque SNP.</a:t>
            </a:r>
          </a:p>
          <a:p>
            <a:pPr marL="0" indent="0" algn="just">
              <a:buNone/>
            </a:pPr>
            <a:r>
              <a:rPr lang="fr-FR" dirty="0"/>
              <a:t>Pour cela, il </a:t>
            </a:r>
            <a:r>
              <a:rPr lang="fr-FR" dirty="0" err="1"/>
              <a:t>sufit</a:t>
            </a:r>
            <a:r>
              <a:rPr lang="fr-FR" dirty="0"/>
              <a:t> de remplacer les termes par leurs valeurs</a:t>
            </a:r>
            <a:r>
              <a:rPr lang="fr-FR" dirty="0" smtClean="0"/>
              <a:t>.</a:t>
            </a:r>
          </a:p>
          <a:p>
            <a:pPr marL="0" indent="0" algn="just">
              <a:buNone/>
            </a:pPr>
            <a:r>
              <a:rPr lang="fr-FR" dirty="0"/>
              <a:t>Pour une sonde donnée (</a:t>
            </a:r>
            <a:r>
              <a:rPr lang="fr-FR" dirty="0" smtClean="0"/>
              <a:t>S-tag021556) , les valeurs de log ratio et de BAF sont respectivement de -0,750 et 0,817 . </a:t>
            </a:r>
          </a:p>
          <a:p>
            <a:pPr marL="0" indent="0" algn="just">
              <a:buNone/>
            </a:pPr>
            <a:r>
              <a:rPr lang="fr-FR" dirty="0"/>
              <a:t>Les valeurs de ploïdie et cellularité (</a:t>
            </a:r>
            <a:r>
              <a:rPr lang="el-GR" dirty="0"/>
              <a:t>ψ </a:t>
            </a:r>
            <a:r>
              <a:rPr lang="fr-FR" dirty="0"/>
              <a:t>et ρ</a:t>
            </a:r>
            <a:r>
              <a:rPr lang="el-GR" dirty="0"/>
              <a:t>)</a:t>
            </a:r>
            <a:r>
              <a:rPr lang="fr-FR" dirty="0"/>
              <a:t> ne sont pas connues, donc on va fixer des valeurs arbitraires dans un premier temps: 4 et 0,6</a:t>
            </a:r>
            <a:r>
              <a:rPr lang="fr-FR" dirty="0" smtClean="0"/>
              <a:t>.</a:t>
            </a:r>
          </a:p>
          <a:p>
            <a:pPr marL="0" indent="0" algn="just">
              <a:buNone/>
            </a:pPr>
            <a:r>
              <a:rPr lang="fr-FR" dirty="0" smtClean="0"/>
              <a:t>Pour des valeurs de ploïdie et cellularité de </a:t>
            </a:r>
            <a:r>
              <a:rPr lang="fr-FR" dirty="0" smtClean="0">
                <a:solidFill>
                  <a:srgbClr val="328BCE"/>
                </a:solidFill>
              </a:rPr>
              <a:t>4,5</a:t>
            </a:r>
            <a:r>
              <a:rPr lang="fr-FR" dirty="0" smtClean="0"/>
              <a:t> et </a:t>
            </a:r>
            <a:r>
              <a:rPr lang="fr-FR" dirty="0" smtClean="0">
                <a:solidFill>
                  <a:srgbClr val="328BCE"/>
                </a:solidFill>
              </a:rPr>
              <a:t>0.8</a:t>
            </a:r>
            <a:r>
              <a:rPr lang="fr-FR" dirty="0" smtClean="0"/>
              <a:t>, les estimés sont plus proches de nombres entiers.</a:t>
            </a:r>
          </a:p>
          <a:p>
            <a:pPr marL="0" indent="0" algn="just">
              <a:buNone/>
            </a:pPr>
            <a:endParaRPr lang="el-GR" dirty="0"/>
          </a:p>
          <a:p>
            <a:pPr marL="0" indent="0" algn="just">
              <a:buFont typeface="Wingdings 3" charset="2"/>
              <a:buNone/>
            </a:pPr>
            <a:endParaRPr lang="fr-FR" dirty="0"/>
          </a:p>
        </p:txBody>
      </p:sp>
      <p:sp>
        <p:nvSpPr>
          <p:cNvPr id="17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Comment ASCAT estime le nombre de copies en tenant compte de la cellularité et de la ploïdie?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333" y="1411912"/>
            <a:ext cx="4473862" cy="2088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3"/>
          <a:srcRect r="87209"/>
          <a:stretch/>
        </p:blipFill>
        <p:spPr>
          <a:xfrm>
            <a:off x="4628309" y="3864664"/>
            <a:ext cx="572254" cy="2088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/>
          <a:srcRect r="94030"/>
          <a:stretch/>
        </p:blipFill>
        <p:spPr>
          <a:xfrm>
            <a:off x="5116196" y="4902286"/>
            <a:ext cx="299866" cy="103124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519" y="4306448"/>
            <a:ext cx="648864" cy="1438625"/>
          </a:xfrm>
          <a:prstGeom prst="rect">
            <a:avLst/>
          </a:prstGeom>
        </p:spPr>
      </p:pic>
      <p:cxnSp>
        <p:nvCxnSpPr>
          <p:cNvPr id="19" name="Connecteur droit avec flèche 18"/>
          <p:cNvCxnSpPr/>
          <p:nvPr/>
        </p:nvCxnSpPr>
        <p:spPr>
          <a:xfrm flipH="1">
            <a:off x="6213231" y="3704492"/>
            <a:ext cx="265723" cy="304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87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23" name="Espace réservé du contenu 2"/>
          <p:cNvSpPr txBox="1">
            <a:spLocks/>
          </p:cNvSpPr>
          <p:nvPr/>
        </p:nvSpPr>
        <p:spPr>
          <a:xfrm>
            <a:off x="297506" y="1028701"/>
            <a:ext cx="3306754" cy="4668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Ce calcul est appliqué à tous les SNP de l’échantillon.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109" y="788923"/>
            <a:ext cx="7404247" cy="5119508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4663256" y="5978400"/>
            <a:ext cx="6622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Les allèles A (en bleu) et B (en rouge). Les positions sont légèrement modifiées verticalement pour l’illustration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56539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108" y="788923"/>
            <a:ext cx="7404247" cy="511950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23" name="Espace réservé du contenu 2"/>
          <p:cNvSpPr txBox="1">
            <a:spLocks/>
          </p:cNvSpPr>
          <p:nvPr/>
        </p:nvSpPr>
        <p:spPr>
          <a:xfrm>
            <a:off x="297506" y="1028701"/>
            <a:ext cx="3306754" cy="4668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Ce calcul est appliqué à tous les SNP de l’échantillon. </a:t>
            </a:r>
          </a:p>
          <a:p>
            <a:pPr marL="0" indent="0">
              <a:buFont typeface="Wingdings 3" charset="2"/>
              <a:buNone/>
            </a:pPr>
            <a:r>
              <a:rPr lang="fr-FR" dirty="0" smtClean="0"/>
              <a:t>Le nombre de copies réel étant toujours un nombre entier, une solution est crédible si elle prédit des nombres de copies proches d’entiers.</a:t>
            </a:r>
          </a:p>
          <a:p>
            <a:pPr marL="0" indent="0">
              <a:buFont typeface="Wingdings 3" charset="2"/>
              <a:buNone/>
            </a:pPr>
            <a:r>
              <a:rPr lang="fr-FR" dirty="0" smtClean="0"/>
              <a:t>La distance entre chaque valeur et l’entier le plus proche doit donc être minimale. Ici, elle est proche de 0,4 pour beaucoup de segments, on peut trouver mieux.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663256" y="5978400"/>
            <a:ext cx="6622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Les allèles A (en bleu) et B (en rouge). Les positions sont légèrement modifiées verticalement pour l’illustration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408728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23" name="Espace réservé du contenu 2"/>
          <p:cNvSpPr txBox="1">
            <a:spLocks/>
          </p:cNvSpPr>
          <p:nvPr/>
        </p:nvSpPr>
        <p:spPr>
          <a:xfrm>
            <a:off x="297506" y="1028701"/>
            <a:ext cx="3306754" cy="4668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Pour un même échantillon (5-LD), faire varier la ploïdie et la cellularité peut donner des résultats très différents.</a:t>
            </a:r>
          </a:p>
          <a:p>
            <a:pPr marL="0" indent="0">
              <a:buFont typeface="Wingdings 3" charset="2"/>
              <a:buNone/>
            </a:pP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936" y="3708000"/>
            <a:ext cx="4165289" cy="288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24" y="828000"/>
            <a:ext cx="4165289" cy="28800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24" y="3708000"/>
            <a:ext cx="4165289" cy="28800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936" y="828000"/>
            <a:ext cx="4165289" cy="2880000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4874272" y="6588000"/>
            <a:ext cx="6622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Les allèles A (en bleu) et B (en rouge). Les positions sont légèrement modifiées verticalement pour l’illustration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417934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22" y="828000"/>
            <a:ext cx="4165289" cy="2880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21" y="3708000"/>
            <a:ext cx="4165289" cy="2880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933" y="828000"/>
            <a:ext cx="4165289" cy="2880000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4874272" y="6588000"/>
            <a:ext cx="6622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Les allèles A (en bleu) et B (en rouge). Les positions sont légèrement modifiées verticalement pour l’illustration</a:t>
            </a:r>
            <a:endParaRPr lang="fr-FR" sz="1000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416" y="3708000"/>
            <a:ext cx="4165289" cy="2880000"/>
          </a:xfrm>
          <a:prstGeom prst="rect">
            <a:avLst/>
          </a:prstGeom>
        </p:spPr>
      </p:pic>
      <p:sp>
        <p:nvSpPr>
          <p:cNvPr id="24" name="Espace réservé du contenu 2"/>
          <p:cNvSpPr txBox="1">
            <a:spLocks/>
          </p:cNvSpPr>
          <p:nvPr/>
        </p:nvSpPr>
        <p:spPr>
          <a:xfrm>
            <a:off x="297506" y="1028701"/>
            <a:ext cx="3306754" cy="4668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Pour un même échantillon (5-LD), faire varier la ploïdie et la cellularité peut donner des résultats très différents.</a:t>
            </a:r>
          </a:p>
          <a:p>
            <a:pPr marL="0" indent="0">
              <a:buFont typeface="Wingdings 3" charset="2"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1549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416" y="3708000"/>
            <a:ext cx="4165289" cy="28800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22" y="828000"/>
            <a:ext cx="4165289" cy="288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21" y="3708000"/>
            <a:ext cx="4165289" cy="28800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933" y="828000"/>
            <a:ext cx="4165289" cy="288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4874272" y="6588000"/>
            <a:ext cx="6622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Les allèles A (en bleu) et B (en rouge). Les positions sont légèrement modifiées verticalement pour l’illustration</a:t>
            </a:r>
            <a:endParaRPr lang="fr-FR" sz="1000" dirty="0"/>
          </a:p>
        </p:txBody>
      </p:sp>
      <p:sp>
        <p:nvSpPr>
          <p:cNvPr id="26" name="Espace réservé du contenu 2"/>
          <p:cNvSpPr txBox="1">
            <a:spLocks/>
          </p:cNvSpPr>
          <p:nvPr/>
        </p:nvSpPr>
        <p:spPr>
          <a:xfrm>
            <a:off x="297506" y="1028701"/>
            <a:ext cx="3306754" cy="4668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Pour un même échantillon (5-LD), faire varier la ploïdie et la cellularité peut donner des résultats très différents.</a:t>
            </a:r>
          </a:p>
          <a:p>
            <a:pPr marL="0" indent="0">
              <a:buFont typeface="Wingdings 3" charset="2"/>
              <a:buNone/>
            </a:pPr>
            <a:r>
              <a:rPr lang="fr-FR" dirty="0" smtClean="0"/>
              <a:t>Une note sur 100 est attribuée à chaque solution selon la distance moyenne à des entiers.</a:t>
            </a:r>
          </a:p>
          <a:p>
            <a:pPr marL="0" indent="0">
              <a:buFont typeface="Wingdings 3" charset="2"/>
              <a:buNone/>
            </a:pPr>
            <a:endParaRPr lang="fr-FR" dirty="0" smtClean="0"/>
          </a:p>
        </p:txBody>
      </p:sp>
      <p:sp>
        <p:nvSpPr>
          <p:cNvPr id="27" name="ZoneTexte 26"/>
          <p:cNvSpPr txBox="1"/>
          <p:nvPr/>
        </p:nvSpPr>
        <p:spPr>
          <a:xfrm>
            <a:off x="11373493" y="899521"/>
            <a:ext cx="560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accent2">
                    <a:lumMod val="75000"/>
                  </a:schemeClr>
                </a:solidFill>
              </a:rPr>
              <a:t>99,0%</a:t>
            </a:r>
            <a:endParaRPr lang="fr-FR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7135446" y="899521"/>
            <a:ext cx="560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accent2">
                    <a:lumMod val="75000"/>
                  </a:schemeClr>
                </a:solidFill>
              </a:rPr>
              <a:t>48,8%</a:t>
            </a:r>
            <a:endParaRPr lang="fr-FR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7141153" y="3770521"/>
            <a:ext cx="560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accent2">
                    <a:lumMod val="75000"/>
                  </a:schemeClr>
                </a:solidFill>
              </a:rPr>
              <a:t>62,7%</a:t>
            </a:r>
            <a:endParaRPr lang="fr-FR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1373493" y="3770521"/>
            <a:ext cx="560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accent2">
                    <a:lumMod val="75000"/>
                  </a:schemeClr>
                </a:solidFill>
              </a:rPr>
              <a:t>51,5%</a:t>
            </a:r>
            <a:endParaRPr lang="fr-FR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65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47" name="Espace réservé du contenu 2"/>
          <p:cNvSpPr txBox="1">
            <a:spLocks/>
          </p:cNvSpPr>
          <p:nvPr/>
        </p:nvSpPr>
        <p:spPr>
          <a:xfrm>
            <a:off x="297506" y="1570569"/>
            <a:ext cx="4118186" cy="5127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La totalité des solutions peut être visualisée dans un graphe </a:t>
            </a:r>
            <a:r>
              <a:rPr lang="fr-FR" dirty="0" err="1" smtClean="0"/>
              <a:t>sunrise</a:t>
            </a:r>
            <a:r>
              <a:rPr lang="fr-FR" dirty="0" smtClean="0"/>
              <a:t>. La note de chaque solution est représentée en couleur  (</a:t>
            </a:r>
            <a:r>
              <a:rPr lang="fr-FR" dirty="0" smtClean="0">
                <a:solidFill>
                  <a:srgbClr val="C00000"/>
                </a:solidFill>
              </a:rPr>
              <a:t>0%</a:t>
            </a:r>
            <a:r>
              <a:rPr lang="fr-FR" dirty="0" smtClean="0"/>
              <a:t>-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100%</a:t>
            </a:r>
            <a:r>
              <a:rPr lang="fr-FR" dirty="0" smtClean="0"/>
              <a:t>).</a:t>
            </a:r>
          </a:p>
          <a:p>
            <a:pPr marL="0" indent="0" algn="just">
              <a:buNone/>
            </a:pPr>
            <a:r>
              <a:rPr lang="fr-FR" dirty="0" smtClean="0"/>
              <a:t>La meilleure solution est obtenue avec une ploïdie de 1,75 et une cellularité de 0,83</a:t>
            </a:r>
          </a:p>
          <a:p>
            <a:pPr marL="0" indent="0" algn="just">
              <a:buNone/>
            </a:pPr>
            <a:endParaRPr lang="fr-FR" dirty="0" smtClean="0"/>
          </a:p>
          <a:p>
            <a:pPr marL="0" indent="0" algn="just">
              <a:buNone/>
            </a:pPr>
            <a:endParaRPr lang="el-GR" dirty="0"/>
          </a:p>
          <a:p>
            <a:pPr marL="0" indent="0" algn="just">
              <a:buFont typeface="Wingdings 3" charset="2"/>
              <a:buNone/>
            </a:pPr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11" y="2673733"/>
            <a:ext cx="3751482" cy="3751482"/>
          </a:xfrm>
          <a:prstGeom prst="rect">
            <a:avLst/>
          </a:prstGeom>
        </p:spPr>
      </p:pic>
      <p:cxnSp>
        <p:nvCxnSpPr>
          <p:cNvPr id="19" name="Connecteur droit 18"/>
          <p:cNvCxnSpPr/>
          <p:nvPr/>
        </p:nvCxnSpPr>
        <p:spPr>
          <a:xfrm>
            <a:off x="6376250" y="3413912"/>
            <a:ext cx="0" cy="2612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5841385" y="3362234"/>
            <a:ext cx="466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6165236" y="6177265"/>
            <a:ext cx="953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1,75</a:t>
            </a:r>
            <a:endParaRPr lang="fr-FR" sz="1000" dirty="0"/>
          </a:p>
        </p:txBody>
      </p:sp>
      <p:sp>
        <p:nvSpPr>
          <p:cNvPr id="22" name="ZoneTexte 21"/>
          <p:cNvSpPr txBox="1"/>
          <p:nvPr/>
        </p:nvSpPr>
        <p:spPr>
          <a:xfrm rot="16200000">
            <a:off x="5229843" y="2966772"/>
            <a:ext cx="953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0,83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65185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16" y="4208582"/>
            <a:ext cx="9144018" cy="228600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16" y="1834358"/>
            <a:ext cx="9144018" cy="2286005"/>
          </a:xfrm>
          <a:prstGeom prst="rect">
            <a:avLst/>
          </a:prstGeom>
        </p:spPr>
      </p:pic>
      <p:sp>
        <p:nvSpPr>
          <p:cNvPr id="11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Résultat final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00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76" y="1437490"/>
            <a:ext cx="7920000" cy="396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7" name="Espace réservé du contenu 3"/>
          <p:cNvSpPr>
            <a:spLocks noGrp="1"/>
          </p:cNvSpPr>
          <p:nvPr>
            <p:ph idx="1"/>
          </p:nvPr>
        </p:nvSpPr>
        <p:spPr>
          <a:xfrm>
            <a:off x="436702" y="1696624"/>
            <a:ext cx="3662056" cy="388077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Cette étape vise à regrouper les données en segments de même valeur, un segment correspondant à une aberration.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116020" y="5553588"/>
            <a:ext cx="5771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 LRR et BAF recentrées dans </a:t>
            </a:r>
            <a:r>
              <a:rPr lang="fr-FR" dirty="0" err="1" smtClean="0"/>
              <a:t>ChAS</a:t>
            </a:r>
            <a:r>
              <a:rPr lang="fr-FR" dirty="0" smtClean="0"/>
              <a:t> (rouge)</a:t>
            </a:r>
          </a:p>
          <a:p>
            <a:r>
              <a:rPr lang="fr-FR" dirty="0" smtClean="0"/>
              <a:t>Données LRR et BAF segmentées (vert)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2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677333" y="1727201"/>
            <a:ext cx="9896881" cy="4314162"/>
          </a:xfrm>
        </p:spPr>
        <p:txBody>
          <a:bodyPr/>
          <a:lstStyle/>
          <a:p>
            <a:r>
              <a:rPr lang="fr-FR" dirty="0" smtClean="0"/>
              <a:t>Segmentation ASPCF</a:t>
            </a:r>
          </a:p>
          <a:p>
            <a:r>
              <a:rPr lang="fr-FR" dirty="0" smtClean="0"/>
              <a:t>Estimation ploïdie </a:t>
            </a:r>
            <a:r>
              <a:rPr lang="fr-FR" dirty="0"/>
              <a:t>&amp;</a:t>
            </a:r>
            <a:r>
              <a:rPr lang="fr-FR" dirty="0" smtClean="0"/>
              <a:t> cellularité</a:t>
            </a:r>
          </a:p>
          <a:p>
            <a:r>
              <a:rPr lang="fr-FR" dirty="0"/>
              <a:t>Calling </a:t>
            </a:r>
            <a:r>
              <a:rPr lang="fr-FR" dirty="0" smtClean="0"/>
              <a:t>ASCAT qui prend en compte la cellularité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0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396555" y="2395724"/>
            <a:ext cx="9967013" cy="231695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5000" dirty="0" smtClean="0">
                <a:solidFill>
                  <a:schemeClr val="accent1">
                    <a:lumMod val="50000"/>
                  </a:schemeClr>
                </a:solidFill>
              </a:rPr>
              <a:t>Merci pour votre attention!</a:t>
            </a:r>
            <a:endParaRPr lang="fr-FR" sz="5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271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677333" y="1727201"/>
            <a:ext cx="9896881" cy="4314162"/>
          </a:xfrm>
        </p:spPr>
        <p:txBody>
          <a:bodyPr/>
          <a:lstStyle/>
          <a:p>
            <a:r>
              <a:rPr lang="fr-FR" dirty="0" smtClean="0"/>
              <a:t>MAPD</a:t>
            </a:r>
          </a:p>
          <a:p>
            <a:r>
              <a:rPr lang="fr-FR" dirty="0" smtClean="0"/>
              <a:t>Nombre de SNP hétérozygotes</a:t>
            </a:r>
          </a:p>
          <a:p>
            <a:r>
              <a:rPr lang="fr-FR" dirty="0" smtClean="0"/>
              <a:t>Proportion de sondes tumorales homozygotes</a:t>
            </a:r>
          </a:p>
          <a:p>
            <a:r>
              <a:rPr lang="fr-FR" dirty="0" smtClean="0"/>
              <a:t>Fraction du génome ayant une délétion homozygote</a:t>
            </a:r>
          </a:p>
          <a:p>
            <a:r>
              <a:rPr lang="fr-FR" dirty="0"/>
              <a:t>Fraction du génome ayant </a:t>
            </a:r>
            <a:r>
              <a:rPr lang="fr-FR" dirty="0" smtClean="0"/>
              <a:t>une LOH</a:t>
            </a:r>
          </a:p>
          <a:p>
            <a:r>
              <a:rPr lang="fr-FR" dirty="0" err="1" smtClean="0"/>
              <a:t>Whole</a:t>
            </a:r>
            <a:r>
              <a:rPr lang="fr-FR" dirty="0" smtClean="0"/>
              <a:t> </a:t>
            </a:r>
            <a:r>
              <a:rPr lang="fr-FR" dirty="0" err="1" smtClean="0"/>
              <a:t>Genome</a:t>
            </a:r>
            <a:r>
              <a:rPr lang="fr-FR" dirty="0" smtClean="0"/>
              <a:t> </a:t>
            </a:r>
            <a:r>
              <a:rPr lang="fr-FR" dirty="0" err="1" smtClean="0"/>
              <a:t>Doubling</a:t>
            </a:r>
            <a:r>
              <a:rPr lang="fr-FR" dirty="0" smtClean="0"/>
              <a:t> </a:t>
            </a:r>
            <a:r>
              <a:rPr lang="fr-FR" dirty="0" err="1" smtClean="0"/>
              <a:t>event</a:t>
            </a:r>
            <a:r>
              <a:rPr lang="fr-FR" dirty="0" smtClean="0"/>
              <a:t> (WGD)</a:t>
            </a:r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Métriques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38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28" y="965138"/>
            <a:ext cx="7690725" cy="5760000"/>
          </a:xfr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297506" y="1570569"/>
            <a:ext cx="4118186" cy="412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fr-FR" dirty="0" smtClean="0"/>
              <a:t>Les variations de log Ratio et BAF sont fonction de la ploïdie. On peut donc retrouver la ploïdie à partir de ces valeurs.</a:t>
            </a:r>
            <a:endParaRPr lang="fr-FR" dirty="0"/>
          </a:p>
        </p:txBody>
      </p:sp>
      <p:sp>
        <p:nvSpPr>
          <p:cNvPr id="7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la cellularité et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9433170" y="13727"/>
            <a:ext cx="2758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https</a:t>
            </a:r>
            <a:r>
              <a:rPr lang="fr-FR" sz="800" dirty="0"/>
              <a:t>://www.biodiscovery.com/videos/ascat-algorithm</a:t>
            </a:r>
          </a:p>
        </p:txBody>
      </p:sp>
    </p:spTree>
    <p:extLst>
      <p:ext uri="{BB962C8B-B14F-4D97-AF65-F5344CB8AC3E}">
        <p14:creationId xmlns:p14="http://schemas.microsoft.com/office/powerpoint/2010/main" val="325741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723" y="957099"/>
            <a:ext cx="7688930" cy="5768040"/>
          </a:xfrm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297506" y="1570569"/>
            <a:ext cx="4118186" cy="4931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fr-FR" dirty="0" smtClean="0"/>
              <a:t>Les variations de log Ratio et BAF sont fonction de la ploïdie. On peut donc </a:t>
            </a:r>
            <a:r>
              <a:rPr lang="fr-FR" u="sng" dirty="0" smtClean="0"/>
              <a:t>retrouver la ploïdie </a:t>
            </a:r>
            <a:r>
              <a:rPr lang="fr-FR" dirty="0" smtClean="0"/>
              <a:t>à partir de ces valeurs.</a:t>
            </a:r>
          </a:p>
          <a:p>
            <a:pPr marL="0" indent="0" algn="just">
              <a:buFont typeface="Wingdings 3" charset="2"/>
              <a:buNone/>
            </a:pPr>
            <a:r>
              <a:rPr lang="fr-FR" dirty="0" smtClean="0"/>
              <a:t>Ici, la cellularité est de 50%. Les profils BAF et LRR se rapprochent d’un profil non aberrant. Sachant cela, on peut </a:t>
            </a:r>
            <a:r>
              <a:rPr lang="fr-FR" u="sng" dirty="0" smtClean="0"/>
              <a:t>retrouver la cellularité </a:t>
            </a:r>
            <a:r>
              <a:rPr lang="fr-FR" dirty="0" smtClean="0"/>
              <a:t>à partir de ces valeurs.</a:t>
            </a:r>
          </a:p>
          <a:p>
            <a:pPr marL="0" indent="0" algn="just">
              <a:buFont typeface="Wingdings 3" charset="2"/>
              <a:buNone/>
            </a:pPr>
            <a:endParaRPr lang="fr-FR" dirty="0"/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la cellularité et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9433170" y="13727"/>
            <a:ext cx="2758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https</a:t>
            </a:r>
            <a:r>
              <a:rPr lang="fr-FR" sz="800" dirty="0"/>
              <a:t>://www.biodiscovery.com/videos/ascat-algorithm</a:t>
            </a:r>
          </a:p>
        </p:txBody>
      </p:sp>
    </p:spTree>
    <p:extLst>
      <p:ext uri="{BB962C8B-B14F-4D97-AF65-F5344CB8AC3E}">
        <p14:creationId xmlns:p14="http://schemas.microsoft.com/office/powerpoint/2010/main" val="1805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723" y="965138"/>
            <a:ext cx="7688930" cy="5760000"/>
          </a:xfr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297506" y="1570569"/>
            <a:ext cx="4118186" cy="412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Dans des cas où le log ratio est fixe, la piste BAF permet de déterminer la ploïdie.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122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8" name="Espace réservé du contenu 3"/>
          <p:cNvSpPr>
            <a:spLocks noGrp="1"/>
          </p:cNvSpPr>
          <p:nvPr>
            <p:ph idx="1"/>
          </p:nvPr>
        </p:nvSpPr>
        <p:spPr>
          <a:xfrm>
            <a:off x="436702" y="1696624"/>
            <a:ext cx="3662056" cy="4086555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Cette étape vise à regrouper les données en segments de même valeur, un segment correspondant à une aberration.</a:t>
            </a:r>
          </a:p>
          <a:p>
            <a:pPr marL="0" indent="0">
              <a:buNone/>
            </a:pPr>
            <a:r>
              <a:rPr lang="fr-FR" dirty="0" smtClean="0"/>
              <a:t>Un segment est déterminé par deux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breakpoints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77" y="1442249"/>
            <a:ext cx="7920000" cy="3960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466507" y="1947691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bp1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954126" y="1947691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bp2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Connecteur droit 11"/>
          <p:cNvCxnSpPr/>
          <p:nvPr/>
        </p:nvCxnSpPr>
        <p:spPr>
          <a:xfrm>
            <a:off x="9657347" y="2767263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9545053" y="2326105"/>
            <a:ext cx="194170" cy="689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0026316" y="2326104"/>
            <a:ext cx="194170" cy="689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99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8" name="Espace réservé du contenu 3"/>
          <p:cNvSpPr>
            <a:spLocks noGrp="1"/>
          </p:cNvSpPr>
          <p:nvPr>
            <p:ph idx="1"/>
          </p:nvPr>
        </p:nvSpPr>
        <p:spPr>
          <a:xfrm>
            <a:off x="436702" y="1696624"/>
            <a:ext cx="3662056" cy="4086555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Cette étape vise à regrouper les données en segments de même valeur, un segment correspondant à une aberration.</a:t>
            </a:r>
          </a:p>
          <a:p>
            <a:pPr marL="0" indent="0">
              <a:buNone/>
            </a:pPr>
            <a:r>
              <a:rPr lang="fr-FR" dirty="0" smtClean="0"/>
              <a:t>Un segment est déterminé par deux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breakpoints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dirty="0" smtClean="0"/>
              <a:t>présents sur les deux pistes.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77" y="1442249"/>
            <a:ext cx="7920000" cy="3960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466507" y="1947691"/>
            <a:ext cx="487619" cy="24622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bp1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954126" y="1947691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bp2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466507" y="3514712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bp1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9954126" y="3514712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bp2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9657347" y="2767263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9657347" y="5029200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9657347" y="4090737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9545053" y="2326105"/>
            <a:ext cx="194170" cy="689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0026316" y="2326104"/>
            <a:ext cx="194170" cy="689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9545053" y="3893126"/>
            <a:ext cx="194170" cy="1308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10026316" y="3893125"/>
            <a:ext cx="194170" cy="1308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31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8" name="Espace réservé du contenu 3"/>
          <p:cNvSpPr>
            <a:spLocks noGrp="1"/>
          </p:cNvSpPr>
          <p:nvPr>
            <p:ph idx="1"/>
          </p:nvPr>
        </p:nvSpPr>
        <p:spPr>
          <a:xfrm>
            <a:off x="436702" y="1696624"/>
            <a:ext cx="3662056" cy="4086555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bg2">
                    <a:lumMod val="75000"/>
                  </a:schemeClr>
                </a:solidFill>
              </a:rPr>
              <a:t>Cette étape vise à regrouper les données en segments de même valeur, un segment correspondant à une aberration.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2">
                    <a:lumMod val="75000"/>
                  </a:schemeClr>
                </a:solidFill>
              </a:rPr>
              <a:t>Un segment est déterminé par deux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breakpoints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bg2">
                    <a:lumMod val="75000"/>
                  </a:schemeClr>
                </a:solidFill>
              </a:rPr>
              <a:t>présents sur les deux pistes.</a:t>
            </a:r>
          </a:p>
          <a:p>
            <a:pPr marL="0" indent="0">
              <a:buNone/>
            </a:pPr>
            <a:r>
              <a:rPr lang="fr-FR" dirty="0" smtClean="0"/>
              <a:t>Plusieurs segmentations sont possibles en faisant varier ce qui définit un </a:t>
            </a:r>
            <a:r>
              <a:rPr lang="fr-FR" dirty="0" err="1" smtClean="0"/>
              <a:t>breakpoint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u="sng" dirty="0" smtClean="0"/>
              <a:t>Comment trouver la meilleure segmentation?</a:t>
            </a:r>
            <a:endParaRPr lang="fr-FR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77" y="1442249"/>
            <a:ext cx="7920000" cy="3960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466507" y="1947691"/>
            <a:ext cx="487619" cy="24622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bp1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954126" y="1947691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bp2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466507" y="3514712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bp1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9954126" y="3514712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bp2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9657347" y="2767263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9657347" y="5029200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9657347" y="4090737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9545053" y="2326105"/>
            <a:ext cx="194170" cy="689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0026316" y="2326104"/>
            <a:ext cx="194170" cy="689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9545053" y="3893126"/>
            <a:ext cx="194170" cy="1308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10026316" y="3893125"/>
            <a:ext cx="194170" cy="1308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4157977" y="1442249"/>
            <a:ext cx="7920000" cy="3960000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13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calcul d’un </a:t>
            </a:r>
            <a:r>
              <a:rPr lang="fr-FR" u="sng" dirty="0" smtClean="0"/>
              <a:t>score de qualité</a:t>
            </a:r>
            <a:r>
              <a:rPr lang="fr-FR" dirty="0" smtClean="0"/>
              <a:t> permet de comparer différentes solutions de segmentation.</a:t>
            </a:r>
          </a:p>
        </p:txBody>
      </p:sp>
    </p:spTree>
    <p:extLst>
      <p:ext uri="{BB962C8B-B14F-4D97-AF65-F5344CB8AC3E}">
        <p14:creationId xmlns:p14="http://schemas.microsoft.com/office/powerpoint/2010/main" val="199925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calcul d’un </a:t>
            </a:r>
            <a:r>
              <a:rPr lang="fr-FR" u="sng" dirty="0" smtClean="0"/>
              <a:t>score de qualité</a:t>
            </a:r>
            <a:r>
              <a:rPr lang="fr-FR" dirty="0" smtClean="0"/>
              <a:t> permet de comparer différentes solutions de segmentation.</a:t>
            </a:r>
          </a:p>
          <a:p>
            <a:pPr marL="0" indent="0">
              <a:buNone/>
            </a:pPr>
            <a:r>
              <a:rPr lang="fr-FR" dirty="0" smtClean="0"/>
              <a:t>Le score de qualité est obtenu à partir de la somme des </a:t>
            </a:r>
            <a:r>
              <a:rPr lang="fr-FR" dirty="0" err="1" smtClean="0"/>
              <a:t>goodness</a:t>
            </a:r>
            <a:r>
              <a:rPr lang="fr-FR" dirty="0" smtClean="0"/>
              <a:t> of fit</a:t>
            </a:r>
            <a:r>
              <a:rPr lang="fr-FR" dirty="0"/>
              <a:t> (g)</a:t>
            </a:r>
            <a:r>
              <a:rPr lang="fr-FR" dirty="0" smtClean="0"/>
              <a:t> des segments. Ce paramètre g évalue l’hétérogénéité d’un segment.</a:t>
            </a:r>
          </a:p>
        </p:txBody>
      </p:sp>
    </p:spTree>
    <p:extLst>
      <p:ext uri="{BB962C8B-B14F-4D97-AF65-F5344CB8AC3E}">
        <p14:creationId xmlns:p14="http://schemas.microsoft.com/office/powerpoint/2010/main" val="9882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4029</TotalTime>
  <Words>2462</Words>
  <Application>Microsoft Office PowerPoint</Application>
  <PresentationFormat>Grand écran</PresentationFormat>
  <Paragraphs>272</Paragraphs>
  <Slides>45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49" baseType="lpstr">
      <vt:lpstr>Arial</vt:lpstr>
      <vt:lpstr>Trebuchet MS</vt:lpstr>
      <vt:lpstr>Wingdings 3</vt:lpstr>
      <vt:lpstr>Facette</vt:lpstr>
      <vt:lpstr>ASCAT </vt:lpstr>
      <vt:lpstr>Pipeline 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Présentation PowerPoint</vt:lpstr>
      <vt:lpstr>Présentation PowerPoint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Conclusion</vt:lpstr>
      <vt:lpstr>Présentation PowerPoint</vt:lpstr>
      <vt:lpstr>Résultats</vt:lpstr>
      <vt:lpstr>Calling</vt:lpstr>
      <vt:lpstr>Calling</vt:lpstr>
      <vt:lpstr>Calling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191</cp:revision>
  <dcterms:created xsi:type="dcterms:W3CDTF">2022-03-15T15:33:15Z</dcterms:created>
  <dcterms:modified xsi:type="dcterms:W3CDTF">2022-04-26T13:27:16Z</dcterms:modified>
</cp:coreProperties>
</file>