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1" r:id="rId3"/>
    <p:sldId id="270" r:id="rId4"/>
    <p:sldId id="266" r:id="rId5"/>
    <p:sldId id="273" r:id="rId6"/>
    <p:sldId id="260" r:id="rId7"/>
    <p:sldId id="267" r:id="rId8"/>
    <p:sldId id="281" r:id="rId9"/>
    <p:sldId id="280" r:id="rId10"/>
    <p:sldId id="279" r:id="rId11"/>
    <p:sldId id="282" r:id="rId12"/>
    <p:sldId id="277" r:id="rId13"/>
    <p:sldId id="284" r:id="rId14"/>
    <p:sldId id="269" r:id="rId15"/>
    <p:sldId id="287" r:id="rId16"/>
    <p:sldId id="290" r:id="rId17"/>
    <p:sldId id="289" r:id="rId18"/>
    <p:sldId id="271" r:id="rId19"/>
    <p:sldId id="291" r:id="rId20"/>
    <p:sldId id="296" r:id="rId21"/>
    <p:sldId id="292" r:id="rId22"/>
    <p:sldId id="294" r:id="rId23"/>
    <p:sldId id="295" r:id="rId24"/>
    <p:sldId id="293" r:id="rId25"/>
    <p:sldId id="272" r:id="rId26"/>
    <p:sldId id="297" r:id="rId27"/>
    <p:sldId id="300" r:id="rId28"/>
    <p:sldId id="299" r:id="rId29"/>
    <p:sldId id="29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8E19"/>
    <a:srgbClr val="3B2DBC"/>
    <a:srgbClr val="000000"/>
    <a:srgbClr val="54A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 smtClean="0"/>
              <a:t>CGHcall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243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Segmentation par l’algorithme DNAcopy</a:t>
            </a:r>
            <a:endParaRPr lang="fr-FR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89" name="Rectangle 88"/>
          <p:cNvSpPr/>
          <p:nvPr/>
        </p:nvSpPr>
        <p:spPr>
          <a:xfrm>
            <a:off x="1817360" y="2176463"/>
            <a:ext cx="1214598" cy="2965031"/>
          </a:xfrm>
          <a:prstGeom prst="rect">
            <a:avLst/>
          </a:prstGeom>
          <a:solidFill>
            <a:srgbClr val="54A021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057525" y="2176462"/>
            <a:ext cx="2835275" cy="296503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66750" y="2176461"/>
            <a:ext cx="1126331" cy="296503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1824581" y="5695994"/>
            <a:ext cx="1200155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moyenne: -0,5</a:t>
            </a:r>
            <a:endParaRPr lang="fr-FR" sz="1200" dirty="0"/>
          </a:p>
        </p:txBody>
      </p:sp>
      <p:sp>
        <p:nvSpPr>
          <p:cNvPr id="9" name="ZoneTexte 8"/>
          <p:cNvSpPr txBox="1"/>
          <p:nvPr/>
        </p:nvSpPr>
        <p:spPr>
          <a:xfrm>
            <a:off x="1862645" y="6271551"/>
            <a:ext cx="1124026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200" dirty="0" smtClean="0"/>
              <a:t>moyenne: 0,1</a:t>
            </a:r>
            <a:endParaRPr lang="fr-FR" sz="1200" dirty="0"/>
          </a:p>
        </p:txBody>
      </p:sp>
      <p:cxnSp>
        <p:nvCxnSpPr>
          <p:cNvPr id="5" name="Connecteur en angle 4"/>
          <p:cNvCxnSpPr>
            <a:stCxn id="7" idx="2"/>
            <a:endCxn id="9" idx="1"/>
          </p:cNvCxnSpPr>
          <p:nvPr/>
        </p:nvCxnSpPr>
        <p:spPr>
          <a:xfrm rot="16200000" flipH="1">
            <a:off x="912001" y="5459406"/>
            <a:ext cx="1268559" cy="63272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en angle 14"/>
          <p:cNvCxnSpPr>
            <a:stCxn id="6" idx="2"/>
            <a:endCxn id="9" idx="3"/>
          </p:cNvCxnSpPr>
          <p:nvPr/>
        </p:nvCxnSpPr>
        <p:spPr>
          <a:xfrm rot="5400000">
            <a:off x="3096638" y="5031526"/>
            <a:ext cx="1268558" cy="148849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>
            <a:stCxn id="89" idx="2"/>
            <a:endCxn id="3" idx="0"/>
          </p:cNvCxnSpPr>
          <p:nvPr/>
        </p:nvCxnSpPr>
        <p:spPr>
          <a:xfrm>
            <a:off x="2424659" y="5141494"/>
            <a:ext cx="0" cy="554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Espace réservé du contenu 7"/>
          <p:cNvSpPr txBox="1">
            <a:spLocks/>
          </p:cNvSpPr>
          <p:nvPr/>
        </p:nvSpPr>
        <p:spPr>
          <a:xfrm>
            <a:off x="685355" y="1287549"/>
            <a:ext cx="4496245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sp>
        <p:nvSpPr>
          <p:cNvPr id="39" name="ZoneTexte 38"/>
          <p:cNvSpPr txBox="1"/>
          <p:nvPr/>
        </p:nvSpPr>
        <p:spPr>
          <a:xfrm>
            <a:off x="6184232" y="1435768"/>
            <a:ext cx="57190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séparer une région en segments, une fenêtre coulissante la parcourt et cherche le segment le plus différent du reste de la région. </a:t>
            </a:r>
          </a:p>
          <a:p>
            <a:endParaRPr lang="fr-FR" dirty="0"/>
          </a:p>
          <a:p>
            <a:r>
              <a:rPr lang="fr-FR" dirty="0"/>
              <a:t>Cette différence D est calculée à partir des moyennes de chaque segment.</a:t>
            </a:r>
          </a:p>
          <a:p>
            <a:endParaRPr lang="fr-FR" dirty="0"/>
          </a:p>
          <a:p>
            <a:r>
              <a:rPr lang="fr-FR" dirty="0"/>
              <a:t>Ici, D= </a:t>
            </a:r>
            <a:r>
              <a:rPr lang="fr-FR" dirty="0" smtClean="0"/>
              <a:t>-0,5 </a:t>
            </a:r>
            <a:r>
              <a:rPr lang="fr-FR" dirty="0"/>
              <a:t>– </a:t>
            </a:r>
            <a:r>
              <a:rPr lang="fr-FR" dirty="0" smtClean="0"/>
              <a:t>0,1= </a:t>
            </a:r>
            <a:r>
              <a:rPr lang="fr-FR" dirty="0" smtClean="0">
                <a:solidFill>
                  <a:schemeClr val="accent2"/>
                </a:solidFill>
              </a:rPr>
              <a:t>-0,6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r>
              <a:rPr lang="fr-FR" dirty="0" smtClean="0"/>
              <a:t>Quand la différence la plus importante est trouvée, la région est séparée en trois segments (une p-value est calculée pour valider la séparation).</a:t>
            </a:r>
          </a:p>
          <a:p>
            <a:endParaRPr lang="fr-FR" dirty="0"/>
          </a:p>
          <a:p>
            <a:r>
              <a:rPr lang="fr-FR" dirty="0" smtClean="0"/>
              <a:t>L’opération est répétée récursivement jusqu’à ce qu’aucun segment ne puisse plus être trouvé.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0158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Segmentation par l’algorithme DNAcopy</a:t>
            </a:r>
            <a:endParaRPr lang="fr-FR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38" name="Espace réservé du contenu 7"/>
          <p:cNvSpPr txBox="1">
            <a:spLocks/>
          </p:cNvSpPr>
          <p:nvPr/>
        </p:nvSpPr>
        <p:spPr>
          <a:xfrm>
            <a:off x="685355" y="1287549"/>
            <a:ext cx="4496245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1824581" y="2184400"/>
            <a:ext cx="0" cy="2957091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3011534" y="2184400"/>
            <a:ext cx="0" cy="2949069"/>
          </a:xfrm>
          <a:prstGeom prst="line">
            <a:avLst/>
          </a:prstGeom>
          <a:ln w="28575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6184232" y="1435768"/>
            <a:ext cx="571901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séparer une région en segments, une fenêtre coulissante la parcourt et cherche le segment le plus différent du reste de la région. </a:t>
            </a:r>
          </a:p>
          <a:p>
            <a:endParaRPr lang="fr-FR" dirty="0"/>
          </a:p>
          <a:p>
            <a:r>
              <a:rPr lang="fr-FR" dirty="0"/>
              <a:t>Cette différence D est calculée à partir des moyennes de chaque segment.</a:t>
            </a:r>
          </a:p>
          <a:p>
            <a:endParaRPr lang="fr-FR" dirty="0"/>
          </a:p>
          <a:p>
            <a:r>
              <a:rPr lang="fr-FR" dirty="0"/>
              <a:t>Ici, D= </a:t>
            </a:r>
            <a:r>
              <a:rPr lang="fr-FR" dirty="0" smtClean="0"/>
              <a:t>-0,5 </a:t>
            </a:r>
            <a:r>
              <a:rPr lang="fr-FR" dirty="0"/>
              <a:t>– </a:t>
            </a:r>
            <a:r>
              <a:rPr lang="fr-FR" dirty="0" smtClean="0"/>
              <a:t>0,1= </a:t>
            </a:r>
            <a:r>
              <a:rPr lang="fr-FR" dirty="0" smtClean="0">
                <a:solidFill>
                  <a:schemeClr val="accent2"/>
                </a:solidFill>
              </a:rPr>
              <a:t>-0,6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r>
              <a:rPr lang="fr-FR" dirty="0" smtClean="0"/>
              <a:t>Quand la différence la plus importante est trouvée, la région est séparée en trois segments (une p-value est calculée pour valider la séparation).</a:t>
            </a:r>
          </a:p>
          <a:p>
            <a:endParaRPr lang="fr-FR" dirty="0"/>
          </a:p>
          <a:p>
            <a:r>
              <a:rPr lang="fr-FR" dirty="0" smtClean="0"/>
              <a:t>L’opération est répétée récursivement jusqu’à ce qu’aucun segment ne puisse plus être trouvé.</a:t>
            </a:r>
          </a:p>
          <a:p>
            <a:endParaRPr lang="fr-FR" dirty="0">
              <a:solidFill>
                <a:schemeClr val="accent2"/>
              </a:solidFill>
            </a:endParaRPr>
          </a:p>
          <a:p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3583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41" name="Espace réservé du contenu 7"/>
          <p:cNvSpPr txBox="1">
            <a:spLocks/>
          </p:cNvSpPr>
          <p:nvPr/>
        </p:nvSpPr>
        <p:spPr>
          <a:xfrm>
            <a:off x="685355" y="1287549"/>
            <a:ext cx="8723340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err="1" smtClean="0"/>
              <a:t>DNAcopy</a:t>
            </a:r>
            <a:r>
              <a:rPr lang="fr-FR" dirty="0" smtClean="0"/>
              <a:t>: suppression de certaines séparations</a:t>
            </a:r>
            <a:endParaRPr lang="fr-FR" dirty="0"/>
          </a:p>
        </p:txBody>
      </p:sp>
      <p:sp>
        <p:nvSpPr>
          <p:cNvPr id="57" name="ZoneTexte 56"/>
          <p:cNvSpPr txBox="1"/>
          <p:nvPr/>
        </p:nvSpPr>
        <p:spPr>
          <a:xfrm>
            <a:off x="685355" y="1860465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segmentData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DNAcopy</a:t>
            </a:r>
            <a:r>
              <a:rPr lang="fr-FR" dirty="0">
                <a:latin typeface="Agency FB" panose="020B0503020202020204" pitchFamily="34" charset="0"/>
              </a:rPr>
              <a:t>",</a:t>
            </a:r>
            <a:r>
              <a:rPr lang="fr-FR" dirty="0" err="1">
                <a:latin typeface="Agency FB" panose="020B0503020202020204" pitchFamily="34" charset="0"/>
              </a:rPr>
              <a:t>undo.splits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sdundo</a:t>
            </a:r>
            <a:r>
              <a:rPr lang="fr-FR" dirty="0">
                <a:latin typeface="Agency FB" panose="020B0503020202020204" pitchFamily="34" charset="0"/>
              </a:rPr>
              <a:t>",undo.SD=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clen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10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relSDlong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</p:txBody>
      </p:sp>
      <p:sp>
        <p:nvSpPr>
          <p:cNvPr id="14" name="Espace réservé du contenu 13"/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896936"/>
          </a:xfrm>
        </p:spPr>
        <p:txBody>
          <a:bodyPr/>
          <a:lstStyle/>
          <a:p>
            <a:r>
              <a:rPr lang="fr-FR" dirty="0" smtClean="0"/>
              <a:t>Une fois les données segmentées, certaines séparations sont annulées.</a:t>
            </a:r>
            <a:endParaRPr lang="fr-FR" dirty="0"/>
          </a:p>
        </p:txBody>
      </p:sp>
      <p:cxnSp>
        <p:nvCxnSpPr>
          <p:cNvPr id="18" name="Connecteur droit avec flèche 17"/>
          <p:cNvCxnSpPr/>
          <p:nvPr/>
        </p:nvCxnSpPr>
        <p:spPr>
          <a:xfrm>
            <a:off x="4953000" y="2714625"/>
            <a:ext cx="0" cy="847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Espace réservé du contenu 13"/>
          <p:cNvSpPr txBox="1">
            <a:spLocks/>
          </p:cNvSpPr>
          <p:nvPr/>
        </p:nvSpPr>
        <p:spPr>
          <a:xfrm>
            <a:off x="748691" y="4047178"/>
            <a:ext cx="8596668" cy="89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smtClean="0"/>
              <a:t>Prise en compte des tendances locales qui ne reflètent pas la globalité des données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125796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685355" y="1860465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segmentData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DNAcopy</a:t>
            </a:r>
            <a:r>
              <a:rPr lang="fr-FR" dirty="0">
                <a:latin typeface="Agency FB" panose="020B0503020202020204" pitchFamily="34" charset="0"/>
              </a:rPr>
              <a:t>",</a:t>
            </a:r>
            <a:r>
              <a:rPr lang="fr-FR" dirty="0" err="1">
                <a:latin typeface="Agency FB" panose="020B0503020202020204" pitchFamily="34" charset="0"/>
              </a:rPr>
              <a:t>undo.splits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sdundo</a:t>
            </a:r>
            <a:r>
              <a:rPr lang="fr-FR" dirty="0">
                <a:latin typeface="Agency FB" panose="020B0503020202020204" pitchFamily="34" charset="0"/>
              </a:rPr>
              <a:t>",undo.SD=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clen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10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relSDlong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</p:txBody>
      </p:sp>
      <p:sp>
        <p:nvSpPr>
          <p:cNvPr id="41" name="Espace réservé du contenu 7"/>
          <p:cNvSpPr txBox="1">
            <a:spLocks/>
          </p:cNvSpPr>
          <p:nvPr/>
        </p:nvSpPr>
        <p:spPr>
          <a:xfrm>
            <a:off x="685355" y="1287549"/>
            <a:ext cx="8723340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err="1" smtClean="0"/>
              <a:t>DNAcopy</a:t>
            </a:r>
            <a:r>
              <a:rPr lang="fr-FR" dirty="0" smtClean="0"/>
              <a:t>: suppression de certaines séparations</a:t>
            </a:r>
            <a:endParaRPr lang="fr-FR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2608349"/>
            <a:ext cx="3600000" cy="3600000"/>
          </a:xfr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55" y="2608349"/>
            <a:ext cx="3600000" cy="3600000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55" y="2608349"/>
            <a:ext cx="3600000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854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1186849" y="1884528"/>
            <a:ext cx="77203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Agency FB" panose="020B0503020202020204" pitchFamily="34" charset="0"/>
              </a:rPr>
              <a:t> 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contenu 7"/>
          <p:cNvSpPr txBox="1">
            <a:spLocks/>
          </p:cNvSpPr>
          <p:nvPr/>
        </p:nvSpPr>
        <p:spPr>
          <a:xfrm>
            <a:off x="4909612" y="2612386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fr-FR" dirty="0" smtClean="0"/>
              <a:t>L’intervalle contenant les données les plus segmentées est recherché</a:t>
            </a:r>
          </a:p>
          <a:p>
            <a:pPr>
              <a:buFontTx/>
              <a:buChar char="-"/>
            </a:pPr>
            <a:r>
              <a:rPr lang="fr-FR" dirty="0" smtClean="0"/>
              <a:t>La valeur centrale de l’intervalle est soustraite à chaque donnée de sonde, ce qui normalise les données autour de 0.</a:t>
            </a:r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710" y="1809084"/>
            <a:ext cx="4232278" cy="4232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775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2612387"/>
            <a:ext cx="3600000" cy="360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23" name="Espace réservé du contenu 7"/>
          <p:cNvSpPr txBox="1">
            <a:spLocks/>
          </p:cNvSpPr>
          <p:nvPr/>
        </p:nvSpPr>
        <p:spPr>
          <a:xfrm>
            <a:off x="685355" y="1287548"/>
            <a:ext cx="8723340" cy="2995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L’intervalle contenant les données les plus segmentées est recherché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78765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55" y="2608858"/>
            <a:ext cx="3600000" cy="360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2612387"/>
            <a:ext cx="3600000" cy="360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cxnSp>
        <p:nvCxnSpPr>
          <p:cNvPr id="12" name="Connecteur droit 11"/>
          <p:cNvCxnSpPr/>
          <p:nvPr/>
        </p:nvCxnSpPr>
        <p:spPr>
          <a:xfrm flipV="1">
            <a:off x="4055269" y="3143250"/>
            <a:ext cx="616744" cy="626269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4057650" y="3914775"/>
            <a:ext cx="602582" cy="1635793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space réservé du contenu 7"/>
          <p:cNvSpPr txBox="1">
            <a:spLocks/>
          </p:cNvSpPr>
          <p:nvPr/>
        </p:nvSpPr>
        <p:spPr>
          <a:xfrm>
            <a:off x="685355" y="1287548"/>
            <a:ext cx="8723340" cy="2995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L’intervalle contenant les données les plus segmentées est recherché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05439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55" y="2612386"/>
            <a:ext cx="3600000" cy="36000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55" y="2608858"/>
            <a:ext cx="3600000" cy="360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2612387"/>
            <a:ext cx="3600000" cy="360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4" name="Espace réservé du contenu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5" name="Espace réservé du contenu 7"/>
          <p:cNvSpPr txBox="1">
            <a:spLocks/>
          </p:cNvSpPr>
          <p:nvPr/>
        </p:nvSpPr>
        <p:spPr>
          <a:xfrm>
            <a:off x="685355" y="1287549"/>
            <a:ext cx="8723340" cy="5145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La valeur centrale de l’intervalle est </a:t>
            </a:r>
            <a:r>
              <a:rPr lang="fr-FR" dirty="0" smtClean="0"/>
              <a:t>soustraite au profil, </a:t>
            </a:r>
            <a:r>
              <a:rPr lang="fr-FR" dirty="0"/>
              <a:t>ce qui normalise les données autour de 0.</a:t>
            </a:r>
          </a:p>
        </p:txBody>
      </p:sp>
      <p:cxnSp>
        <p:nvCxnSpPr>
          <p:cNvPr id="12" name="Connecteur droit 11"/>
          <p:cNvCxnSpPr/>
          <p:nvPr/>
        </p:nvCxnSpPr>
        <p:spPr>
          <a:xfrm flipV="1">
            <a:off x="4055269" y="3143250"/>
            <a:ext cx="616744" cy="626269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4057650" y="3914775"/>
            <a:ext cx="602582" cy="1635793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7653338" y="4756484"/>
            <a:ext cx="672515" cy="818148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7653338" y="3152275"/>
            <a:ext cx="672515" cy="401051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8336757" y="3753477"/>
            <a:ext cx="291590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350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err="1" smtClean="0"/>
              <a:t>Calling</a:t>
            </a:r>
            <a:r>
              <a:rPr lang="fr-FR" dirty="0" smtClean="0"/>
              <a:t> avec modèle de mélange gaussien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942" y="4001405"/>
            <a:ext cx="2520000" cy="252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6942" y="1273552"/>
            <a:ext cx="2520000" cy="2520000"/>
          </a:xfrm>
          <a:prstGeom prst="rect">
            <a:avLst/>
          </a:prstGeom>
        </p:spPr>
      </p:pic>
      <p:cxnSp>
        <p:nvCxnSpPr>
          <p:cNvPr id="9" name="Connecteur droit avec flèche 8"/>
          <p:cNvCxnSpPr>
            <a:stCxn id="6" idx="2"/>
            <a:endCxn id="5" idx="0"/>
          </p:cNvCxnSpPr>
          <p:nvPr/>
        </p:nvCxnSpPr>
        <p:spPr>
          <a:xfrm>
            <a:off x="8216942" y="3793552"/>
            <a:ext cx="0" cy="207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Espace réservé du contenu 7"/>
          <p:cNvSpPr txBox="1">
            <a:spLocks/>
          </p:cNvSpPr>
          <p:nvPr/>
        </p:nvSpPr>
        <p:spPr>
          <a:xfrm>
            <a:off x="554181" y="1737895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Calling: à chaque segment, un nombre de copies ayant un sens biologique est </a:t>
            </a:r>
            <a:r>
              <a:rPr lang="fr-FR" dirty="0" smtClean="0"/>
              <a:t>estimé</a:t>
            </a:r>
            <a:r>
              <a:rPr lang="fr-FR" dirty="0"/>
              <a:t> </a:t>
            </a:r>
            <a:r>
              <a:rPr lang="fr-FR" dirty="0" smtClean="0"/>
              <a:t>à l’aide d’un modèle statistique de mélange.</a:t>
            </a:r>
          </a:p>
          <a:p>
            <a:pPr>
              <a:buFontTx/>
              <a:buChar char="-"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717388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err="1" smtClean="0"/>
              <a:t>Calling</a:t>
            </a:r>
            <a:r>
              <a:rPr lang="fr-FR" dirty="0" smtClean="0"/>
              <a:t> avec modèle de mélange gaussien</a:t>
            </a:r>
            <a:endParaRPr lang="fr-FR" dirty="0"/>
          </a:p>
        </p:txBody>
      </p:sp>
      <p:sp>
        <p:nvSpPr>
          <p:cNvPr id="7" name="Espace réservé du contenu 7"/>
          <p:cNvSpPr txBox="1">
            <a:spLocks/>
          </p:cNvSpPr>
          <p:nvPr/>
        </p:nvSpPr>
        <p:spPr>
          <a:xfrm>
            <a:off x="554181" y="1737895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Calling: à chaque segment, un nombre de copies ayant un sens biologique est </a:t>
            </a:r>
            <a:r>
              <a:rPr lang="fr-FR" dirty="0" smtClean="0"/>
              <a:t>estimé</a:t>
            </a:r>
            <a:r>
              <a:rPr lang="fr-FR" dirty="0"/>
              <a:t> </a:t>
            </a:r>
            <a:r>
              <a:rPr lang="fr-FR" dirty="0" smtClean="0"/>
              <a:t>à l’aide d’un modèle statistique de mélange.</a:t>
            </a:r>
          </a:p>
          <a:p>
            <a:pPr>
              <a:buFontTx/>
              <a:buChar char="-"/>
            </a:pPr>
            <a:r>
              <a:rPr lang="fr-FR" dirty="0" smtClean="0"/>
              <a:t>Les segments de tous les échantillons sont mélangés (en rouge)</a:t>
            </a:r>
          </a:p>
          <a:p>
            <a:pPr>
              <a:buFontTx/>
              <a:buChar char="-"/>
            </a:pPr>
            <a:r>
              <a:rPr lang="fr-FR" dirty="0" smtClean="0"/>
              <a:t>Le modèle cherche à les classer en groupes (</a:t>
            </a:r>
            <a:r>
              <a:rPr lang="fr-FR" dirty="0" err="1" smtClean="0"/>
              <a:t>clustering</a:t>
            </a:r>
            <a:r>
              <a:rPr lang="fr-FR" dirty="0" smtClean="0"/>
              <a:t>):</a:t>
            </a:r>
          </a:p>
          <a:p>
            <a:pPr>
              <a:buFontTx/>
              <a:buChar char="-"/>
            </a:pPr>
            <a:r>
              <a:rPr lang="fr-FR" dirty="0" smtClean="0"/>
              <a:t>Les groupes ainsi trouvés déterminent le statut des </a:t>
            </a:r>
            <a:r>
              <a:rPr lang="fr-FR" dirty="0"/>
              <a:t>segments: </a:t>
            </a:r>
            <a:r>
              <a:rPr lang="fr-FR" dirty="0" smtClean="0"/>
              <a:t>perte, </a:t>
            </a:r>
            <a:r>
              <a:rPr lang="fr-FR" dirty="0"/>
              <a:t>LOH</a:t>
            </a:r>
            <a:r>
              <a:rPr lang="fr-FR" dirty="0" smtClean="0"/>
              <a:t>, gain, double gain</a:t>
            </a:r>
            <a:r>
              <a:rPr lang="fr-FR" dirty="0"/>
              <a:t>, </a:t>
            </a:r>
            <a:r>
              <a:rPr lang="fr-FR" dirty="0" smtClean="0"/>
              <a:t>amplification, neutre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293768" y="5462337"/>
            <a:ext cx="2382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Données test</a:t>
            </a:r>
            <a:endParaRPr lang="fr-FR" sz="11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174" t="328" r="1" b="-1"/>
          <a:stretch/>
        </p:blipFill>
        <p:spPr>
          <a:xfrm>
            <a:off x="6232358" y="1171074"/>
            <a:ext cx="4981764" cy="406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260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Pipeline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160421" y="1114925"/>
            <a:ext cx="11566358" cy="17001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7" name="ZoneTexte 6"/>
          <p:cNvSpPr txBox="1"/>
          <p:nvPr/>
        </p:nvSpPr>
        <p:spPr>
          <a:xfrm>
            <a:off x="657604" y="1593376"/>
            <a:ext cx="13475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Convertit un tableau de données en objet R</a:t>
            </a:r>
            <a:endParaRPr lang="fr-FR" sz="1000" dirty="0"/>
          </a:p>
        </p:txBody>
      </p:sp>
      <p:sp>
        <p:nvSpPr>
          <p:cNvPr id="9" name="ZoneTexte 8"/>
          <p:cNvSpPr txBox="1"/>
          <p:nvPr/>
        </p:nvSpPr>
        <p:spPr>
          <a:xfrm>
            <a:off x="2234122" y="1183897"/>
            <a:ext cx="151527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- Retire les données incomplètes</a:t>
            </a:r>
          </a:p>
          <a:p>
            <a:r>
              <a:rPr lang="fr-FR" sz="1000" dirty="0" smtClean="0"/>
              <a:t>- Supprime les chromosomes spécifiés</a:t>
            </a:r>
          </a:p>
          <a:p>
            <a:pPr marL="171450" indent="-171450">
              <a:buFontTx/>
              <a:buChar char="-"/>
            </a:pPr>
            <a:r>
              <a:rPr lang="fr-FR" sz="1000" dirty="0" smtClean="0"/>
              <a:t>Estime les valeurs des données manquantes</a:t>
            </a:r>
          </a:p>
          <a:p>
            <a:r>
              <a:rPr lang="fr-FR" sz="1000" dirty="0" smtClean="0"/>
              <a:t>- Supprime les positions invalides</a:t>
            </a:r>
            <a:endParaRPr lang="fr-FR" sz="1000" dirty="0"/>
          </a:p>
        </p:txBody>
      </p:sp>
      <p:sp>
        <p:nvSpPr>
          <p:cNvPr id="10" name="ZoneTexte 9"/>
          <p:cNvSpPr txBox="1"/>
          <p:nvPr/>
        </p:nvSpPr>
        <p:spPr>
          <a:xfrm>
            <a:off x="3878304" y="1434803"/>
            <a:ext cx="13475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fr-FR" sz="1000" dirty="0" smtClean="0"/>
              <a:t>Normalisation par la médiane ou le mode</a:t>
            </a:r>
          </a:p>
          <a:p>
            <a:pPr marL="171450" indent="-171450">
              <a:buFontTx/>
              <a:buChar char="-"/>
            </a:pPr>
            <a:r>
              <a:rPr lang="fr-FR" sz="1000" dirty="0" smtClean="0"/>
              <a:t>Lissage des données extrêmes</a:t>
            </a:r>
            <a:endParaRPr lang="fr-FR" sz="1000" dirty="0"/>
          </a:p>
        </p:txBody>
      </p:sp>
      <p:sp>
        <p:nvSpPr>
          <p:cNvPr id="11" name="ZoneTexte 10"/>
          <p:cNvSpPr txBox="1"/>
          <p:nvPr/>
        </p:nvSpPr>
        <p:spPr>
          <a:xfrm>
            <a:off x="5487802" y="1378042"/>
            <a:ext cx="134753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Segmente les données en segments de même nombre de copies (utilisation de </a:t>
            </a:r>
            <a:r>
              <a:rPr lang="fr-FR" sz="1000" dirty="0" err="1" smtClean="0"/>
              <a:t>DNAcopy</a:t>
            </a:r>
            <a:r>
              <a:rPr lang="fr-FR" sz="1000" dirty="0" smtClean="0"/>
              <a:t>)</a:t>
            </a:r>
            <a:endParaRPr lang="fr-FR" sz="1000" dirty="0"/>
          </a:p>
        </p:txBody>
      </p:sp>
      <p:sp>
        <p:nvSpPr>
          <p:cNvPr id="12" name="ZoneTexte 11"/>
          <p:cNvSpPr txBox="1"/>
          <p:nvPr/>
        </p:nvSpPr>
        <p:spPr>
          <a:xfrm>
            <a:off x="7064319" y="1531930"/>
            <a:ext cx="13475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Normalisation avancée: trouve le niveau zéro de manière récursive</a:t>
            </a:r>
            <a:endParaRPr lang="fr-FR" sz="1000" dirty="0"/>
          </a:p>
        </p:txBody>
      </p:sp>
      <p:sp>
        <p:nvSpPr>
          <p:cNvPr id="13" name="ZoneTexte 12"/>
          <p:cNvSpPr txBox="1"/>
          <p:nvPr/>
        </p:nvSpPr>
        <p:spPr>
          <a:xfrm>
            <a:off x="8543265" y="1357859"/>
            <a:ext cx="134753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Attribue à chaque segment un nombre de copies ayant un sens biologique. Utilise un modèle statistique de mélange</a:t>
            </a:r>
            <a:endParaRPr lang="fr-FR" sz="1000" dirty="0"/>
          </a:p>
        </p:txBody>
      </p:sp>
      <p:sp>
        <p:nvSpPr>
          <p:cNvPr id="14" name="ZoneTexte 13"/>
          <p:cNvSpPr txBox="1"/>
          <p:nvPr/>
        </p:nvSpPr>
        <p:spPr>
          <a:xfrm>
            <a:off x="10022211" y="1685818"/>
            <a:ext cx="13475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Convertit le résultat en objet R</a:t>
            </a:r>
            <a:endParaRPr lang="fr-FR" sz="1000" dirty="0"/>
          </a:p>
        </p:txBody>
      </p:sp>
      <p:pic>
        <p:nvPicPr>
          <p:cNvPr id="15" name="Imag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21" y="3078229"/>
            <a:ext cx="11566358" cy="103477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752295" y="4247789"/>
            <a:ext cx="3718063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7" name="ZoneTexte 16"/>
          <p:cNvSpPr txBox="1"/>
          <p:nvPr/>
        </p:nvSpPr>
        <p:spPr>
          <a:xfrm>
            <a:off x="2595225" y="4531423"/>
            <a:ext cx="25747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Contient les données de log ratio</a:t>
            </a:r>
          </a:p>
        </p:txBody>
      </p:sp>
      <p:sp>
        <p:nvSpPr>
          <p:cNvPr id="18" name="Rectangle 17"/>
          <p:cNvSpPr/>
          <p:nvPr/>
        </p:nvSpPr>
        <p:spPr>
          <a:xfrm>
            <a:off x="6411894" y="4247788"/>
            <a:ext cx="2318084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6466035" y="4454478"/>
            <a:ext cx="22098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Contient les données de log ratio et de segmentation</a:t>
            </a:r>
            <a:endParaRPr lang="fr-FR" sz="1000" dirty="0"/>
          </a:p>
        </p:txBody>
      </p:sp>
      <p:sp>
        <p:nvSpPr>
          <p:cNvPr id="20" name="Rectangle 19"/>
          <p:cNvSpPr/>
          <p:nvPr/>
        </p:nvSpPr>
        <p:spPr>
          <a:xfrm>
            <a:off x="9624778" y="4247788"/>
            <a:ext cx="2169876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9647405" y="4454479"/>
            <a:ext cx="21246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smtClean="0"/>
              <a:t>Contient les données de log ratio, de segmentation, et de call</a:t>
            </a:r>
            <a:endParaRPr lang="fr-FR" sz="1000" dirty="0"/>
          </a:p>
        </p:txBody>
      </p:sp>
      <p:sp>
        <p:nvSpPr>
          <p:cNvPr id="21" name="Rectangle 20"/>
          <p:cNvSpPr/>
          <p:nvPr/>
        </p:nvSpPr>
        <p:spPr>
          <a:xfrm>
            <a:off x="160421" y="4247788"/>
            <a:ext cx="1113755" cy="81349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237612" y="4454479"/>
            <a:ext cx="1036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 smtClean="0"/>
              <a:t>.</a:t>
            </a:r>
            <a:r>
              <a:rPr lang="fr-FR" sz="1000" dirty="0" err="1" smtClean="0"/>
              <a:t>txt</a:t>
            </a:r>
            <a:r>
              <a:rPr lang="fr-FR" sz="1000" dirty="0" smtClean="0"/>
              <a:t> par sonde issu de </a:t>
            </a:r>
            <a:r>
              <a:rPr lang="fr-FR" sz="1000" dirty="0" err="1" smtClean="0"/>
              <a:t>ChAS</a:t>
            </a:r>
            <a:endParaRPr lang="fr-FR" sz="1000" dirty="0" smtClean="0"/>
          </a:p>
        </p:txBody>
      </p:sp>
    </p:spTree>
    <p:extLst>
      <p:ext uri="{BB962C8B-B14F-4D97-AF65-F5344CB8AC3E}">
        <p14:creationId xmlns:p14="http://schemas.microsoft.com/office/powerpoint/2010/main" val="409994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err="1" smtClean="0"/>
              <a:t>Calling</a:t>
            </a:r>
            <a:r>
              <a:rPr lang="fr-FR" dirty="0" smtClean="0"/>
              <a:t> avec modèle de mélange gaussien</a:t>
            </a:r>
            <a:endParaRPr lang="fr-FR" dirty="0"/>
          </a:p>
        </p:txBody>
      </p:sp>
      <p:sp>
        <p:nvSpPr>
          <p:cNvPr id="7" name="Espace réservé du contenu 7"/>
          <p:cNvSpPr txBox="1">
            <a:spLocks/>
          </p:cNvSpPr>
          <p:nvPr/>
        </p:nvSpPr>
        <p:spPr>
          <a:xfrm>
            <a:off x="554181" y="1737895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Calling: à chaque segment, un nombre de copies ayant un sens biologique est </a:t>
            </a:r>
            <a:r>
              <a:rPr lang="fr-FR" dirty="0" smtClean="0"/>
              <a:t>estimé</a:t>
            </a:r>
            <a:r>
              <a:rPr lang="fr-FR" dirty="0"/>
              <a:t> </a:t>
            </a:r>
            <a:r>
              <a:rPr lang="fr-FR" dirty="0" smtClean="0"/>
              <a:t>à l’aide d’un modèle statistique de mélange.</a:t>
            </a:r>
          </a:p>
          <a:p>
            <a:pPr>
              <a:buFontTx/>
              <a:buChar char="-"/>
            </a:pPr>
            <a:r>
              <a:rPr lang="fr-FR" dirty="0" smtClean="0"/>
              <a:t>Les segments de tous les échantillons sont mélangés</a:t>
            </a:r>
          </a:p>
          <a:p>
            <a:pPr>
              <a:buFontTx/>
              <a:buChar char="-"/>
            </a:pPr>
            <a:r>
              <a:rPr lang="fr-FR" dirty="0" smtClean="0"/>
              <a:t>Le modèle cherche à les classer en groupes (</a:t>
            </a:r>
            <a:r>
              <a:rPr lang="fr-FR" dirty="0" err="1" smtClean="0"/>
              <a:t>clustering</a:t>
            </a:r>
            <a:r>
              <a:rPr lang="fr-FR" dirty="0" smtClean="0"/>
              <a:t>): gain, neutre, amplification, perte…</a:t>
            </a:r>
          </a:p>
          <a:p>
            <a:pPr>
              <a:buFontTx/>
              <a:buChar char="-"/>
            </a:pPr>
            <a:r>
              <a:rPr lang="fr-FR" dirty="0" smtClean="0"/>
              <a:t>Les groupes ainsi trouvés déterminent le statut des segments.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8293768" y="5462337"/>
            <a:ext cx="23822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100" dirty="0" smtClean="0"/>
              <a:t>Données test</a:t>
            </a:r>
            <a:endParaRPr lang="fr-FR" sz="1100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 rotWithShape="1">
          <a:blip r:embed="rId2"/>
          <a:srcRect l="174" t="328" r="1" b="-1"/>
          <a:stretch/>
        </p:blipFill>
        <p:spPr>
          <a:xfrm>
            <a:off x="6232358" y="1171074"/>
            <a:ext cx="4981764" cy="4062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584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err="1" smtClean="0"/>
              <a:t>Calling</a:t>
            </a:r>
            <a:r>
              <a:rPr lang="fr-FR" dirty="0" smtClean="0"/>
              <a:t> avec modèle de mélange gaussien</a:t>
            </a:r>
            <a:endParaRPr lang="fr-FR" dirty="0"/>
          </a:p>
        </p:txBody>
      </p:sp>
      <p:sp>
        <p:nvSpPr>
          <p:cNvPr id="3" name="Espace réservé du contenu 3"/>
          <p:cNvSpPr txBox="1">
            <a:spLocks/>
          </p:cNvSpPr>
          <p:nvPr/>
        </p:nvSpPr>
        <p:spPr>
          <a:xfrm>
            <a:off x="938463" y="2515938"/>
            <a:ext cx="8895348" cy="3154946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>
                <a:latin typeface="Agency FB" panose="020B0503020202020204" pitchFamily="34" charset="0"/>
              </a:rPr>
              <a:t>CGHcall</a:t>
            </a:r>
            <a:r>
              <a:rPr lang="fr-FR" dirty="0" smtClean="0">
                <a:latin typeface="Agency FB" panose="020B0503020202020204" pitchFamily="34" charset="0"/>
              </a:rPr>
              <a:t>(</a:t>
            </a:r>
            <a:r>
              <a:rPr lang="fr-FR" dirty="0" err="1" smtClean="0">
                <a:latin typeface="Agency FB" panose="020B0503020202020204" pitchFamily="34" charset="0"/>
              </a:rPr>
              <a:t>postseg.cghdata,nclass</a:t>
            </a:r>
            <a:r>
              <a:rPr lang="fr-FR" dirty="0" smtClean="0">
                <a:latin typeface="Agency FB" panose="020B0503020202020204" pitchFamily="34" charset="0"/>
              </a:rPr>
              <a:t>=</a:t>
            </a:r>
            <a:r>
              <a:rPr lang="fr-FR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5</a:t>
            </a:r>
            <a:r>
              <a:rPr lang="fr-FR" dirty="0" smtClean="0">
                <a:latin typeface="Agency FB" panose="020B0503020202020204" pitchFamily="34" charset="0"/>
              </a:rPr>
              <a:t>, </a:t>
            </a:r>
            <a:r>
              <a:rPr lang="fr-FR" dirty="0" err="1" smtClean="0">
                <a:latin typeface="Agency FB" panose="020B0503020202020204" pitchFamily="34" charset="0"/>
              </a:rPr>
              <a:t>cellularity</a:t>
            </a:r>
            <a:r>
              <a:rPr lang="fr-FR" dirty="0" smtClean="0">
                <a:latin typeface="Agency FB" panose="020B0503020202020204" pitchFamily="34" charset="0"/>
              </a:rPr>
              <a:t>=</a:t>
            </a:r>
            <a:r>
              <a:rPr lang="fr-FR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c(0.8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, 0.55, 0.7, 0.95</a:t>
            </a:r>
            <a:r>
              <a:rPr lang="fr-FR" dirty="0" smtClean="0">
                <a:solidFill>
                  <a:srgbClr val="FF0000"/>
                </a:solidFill>
                <a:latin typeface="Agency FB" panose="020B0503020202020204" pitchFamily="34" charset="0"/>
              </a:rPr>
              <a:t>)</a:t>
            </a:r>
            <a:r>
              <a:rPr lang="fr-FR" dirty="0" smtClean="0">
                <a:latin typeface="Agency FB" panose="020B0503020202020204" pitchFamily="34" charset="0"/>
              </a:rPr>
              <a:t>)</a:t>
            </a:r>
            <a:endParaRPr lang="fr-FR" dirty="0">
              <a:latin typeface="Agency FB" panose="020B0503020202020204" pitchFamily="34" charset="0"/>
            </a:endParaRPr>
          </a:p>
        </p:txBody>
      </p:sp>
      <p:sp>
        <p:nvSpPr>
          <p:cNvPr id="7" name="Espace réservé du contenu 7"/>
          <p:cNvSpPr txBox="1">
            <a:spLocks/>
          </p:cNvSpPr>
          <p:nvPr/>
        </p:nvSpPr>
        <p:spPr>
          <a:xfrm>
            <a:off x="554181" y="1737895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Prise en compte de la </a:t>
            </a:r>
            <a:r>
              <a:rPr lang="fr-FR" dirty="0" err="1" smtClean="0"/>
              <a:t>cellularité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36844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err="1" smtClean="0"/>
              <a:t>Calling</a:t>
            </a:r>
            <a:r>
              <a:rPr lang="fr-FR" dirty="0" smtClean="0"/>
              <a:t> avec modèle de mélange gaussien</a:t>
            </a:r>
            <a:endParaRPr lang="fr-FR" dirty="0"/>
          </a:p>
        </p:txBody>
      </p:sp>
      <p:sp>
        <p:nvSpPr>
          <p:cNvPr id="7" name="Espace réservé du contenu 7"/>
          <p:cNvSpPr txBox="1">
            <a:spLocks/>
          </p:cNvSpPr>
          <p:nvPr/>
        </p:nvSpPr>
        <p:spPr>
          <a:xfrm>
            <a:off x="554181" y="1737895"/>
            <a:ext cx="4711014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Graphiques de probabilité:</a:t>
            </a:r>
          </a:p>
          <a:p>
            <a:pPr marL="0" indent="0">
              <a:buNone/>
            </a:pPr>
            <a:r>
              <a:rPr lang="fr-FR" dirty="0" smtClean="0"/>
              <a:t>En vert, probabilité de gain </a:t>
            </a:r>
          </a:p>
          <a:p>
            <a:pPr marL="0" indent="0">
              <a:buNone/>
            </a:pPr>
            <a:r>
              <a:rPr lang="fr-FR" dirty="0" smtClean="0"/>
              <a:t>En rouge, probabilité de perte</a:t>
            </a:r>
          </a:p>
          <a:p>
            <a:pPr marL="0" indent="0">
              <a:buNone/>
            </a:pPr>
            <a:r>
              <a:rPr lang="fr-FR" dirty="0" smtClean="0"/>
              <a:t>Les probabilités partent du haut si elles traitent d’un gain, et partent du bas si elles traitent d’une perte.</a:t>
            </a:r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195" y="1077495"/>
            <a:ext cx="6889744" cy="5502443"/>
          </a:xfrm>
          <a:prstGeom prst="rect">
            <a:avLst/>
          </a:prstGeom>
        </p:spPr>
      </p:pic>
      <p:sp>
        <p:nvSpPr>
          <p:cNvPr id="8" name="ZoneTexte 7"/>
          <p:cNvSpPr txBox="1"/>
          <p:nvPr/>
        </p:nvSpPr>
        <p:spPr>
          <a:xfrm>
            <a:off x="8481583" y="6559585"/>
            <a:ext cx="784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smtClean="0"/>
              <a:t>Données test</a:t>
            </a:r>
            <a:endParaRPr lang="fr-FR" sz="800" dirty="0"/>
          </a:p>
        </p:txBody>
      </p:sp>
    </p:spTree>
    <p:extLst>
      <p:ext uri="{BB962C8B-B14F-4D97-AF65-F5344CB8AC3E}">
        <p14:creationId xmlns:p14="http://schemas.microsoft.com/office/powerpoint/2010/main" val="3617961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121449"/>
            <a:ext cx="8596668" cy="1320800"/>
          </a:xfrm>
        </p:spPr>
        <p:txBody>
          <a:bodyPr/>
          <a:lstStyle/>
          <a:p>
            <a:r>
              <a:rPr lang="fr-FR" dirty="0" smtClean="0"/>
              <a:t>Conclusion</a:t>
            </a:r>
            <a:endParaRPr lang="fr-FR" dirty="0"/>
          </a:p>
        </p:txBody>
      </p:sp>
      <p:sp>
        <p:nvSpPr>
          <p:cNvPr id="5" name="Espace réservé du contenu 2"/>
          <p:cNvSpPr>
            <a:spLocks noGrp="1"/>
          </p:cNvSpPr>
          <p:nvPr>
            <p:ph idx="1"/>
          </p:nvPr>
        </p:nvSpPr>
        <p:spPr>
          <a:xfrm>
            <a:off x="677333" y="1727201"/>
            <a:ext cx="9896881" cy="4314162"/>
          </a:xfrm>
        </p:spPr>
        <p:txBody>
          <a:bodyPr/>
          <a:lstStyle/>
          <a:p>
            <a:r>
              <a:rPr lang="fr-FR" dirty="0" smtClean="0"/>
              <a:t>Nettoyage des données</a:t>
            </a:r>
          </a:p>
          <a:p>
            <a:r>
              <a:rPr lang="fr-FR" dirty="0" smtClean="0"/>
              <a:t>2 normalisations dont une avancée</a:t>
            </a:r>
          </a:p>
          <a:p>
            <a:r>
              <a:rPr lang="fr-FR" dirty="0" smtClean="0"/>
              <a:t>Segmentation </a:t>
            </a:r>
            <a:r>
              <a:rPr lang="fr-FR" dirty="0" err="1" smtClean="0"/>
              <a:t>DNAcopy</a:t>
            </a:r>
            <a:endParaRPr lang="fr-FR" dirty="0" smtClean="0"/>
          </a:p>
          <a:p>
            <a:r>
              <a:rPr lang="fr-FR" dirty="0" smtClean="0"/>
              <a:t>Calling par modèle statistique qui prend en compte la cellularité. </a:t>
            </a:r>
          </a:p>
          <a:p>
            <a:r>
              <a:rPr lang="fr-FR" dirty="0"/>
              <a:t>Détermine des </a:t>
            </a:r>
            <a:r>
              <a:rPr lang="fr-FR" dirty="0" smtClean="0"/>
              <a:t>probabilités de call pour chaque segment</a:t>
            </a:r>
          </a:p>
          <a:p>
            <a:r>
              <a:rPr lang="fr-FR" dirty="0" smtClean="0"/>
              <a:t>Traitement des données en cohorte, possiblement plus puissant avec une base de données de référence</a:t>
            </a:r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endParaRPr lang="fr-FR" dirty="0"/>
          </a:p>
        </p:txBody>
      </p:sp>
      <p:sp>
        <p:nvSpPr>
          <p:cNvPr id="19" name="Espace réservé du contenu 3"/>
          <p:cNvSpPr txBox="1">
            <a:spLocks/>
          </p:cNvSpPr>
          <p:nvPr/>
        </p:nvSpPr>
        <p:spPr>
          <a:xfrm>
            <a:off x="500870" y="1135151"/>
            <a:ext cx="10455888" cy="693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fr-FR" sz="2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370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Résumé</a:t>
            </a:r>
            <a:endParaRPr lang="fr-FR" dirty="0"/>
          </a:p>
        </p:txBody>
      </p:sp>
      <p:sp>
        <p:nvSpPr>
          <p:cNvPr id="7" name="Espace réservé du contenu 7"/>
          <p:cNvSpPr txBox="1">
            <a:spLocks/>
          </p:cNvSpPr>
          <p:nvPr/>
        </p:nvSpPr>
        <p:spPr>
          <a:xfrm>
            <a:off x="554181" y="1737895"/>
            <a:ext cx="10643208" cy="5037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 smtClean="0"/>
              <a:t>Input: </a:t>
            </a:r>
          </a:p>
          <a:p>
            <a:pPr marL="0" indent="0">
              <a:buNone/>
            </a:pPr>
            <a:r>
              <a:rPr lang="fr-FR" dirty="0" smtClean="0"/>
              <a:t>- fichier texte exporté par </a:t>
            </a:r>
            <a:r>
              <a:rPr lang="fr-FR" dirty="0" err="1" smtClean="0"/>
              <a:t>ChAS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- Valeurs de </a:t>
            </a:r>
            <a:r>
              <a:rPr lang="fr-FR" dirty="0" err="1" smtClean="0"/>
              <a:t>cellularité</a:t>
            </a:r>
            <a:endParaRPr lang="fr-FR" dirty="0" smtClean="0"/>
          </a:p>
          <a:p>
            <a:pPr marL="0" indent="0">
              <a:buNone/>
            </a:pP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Output: </a:t>
            </a:r>
          </a:p>
          <a:p>
            <a:pPr marL="0" indent="0">
              <a:buNone/>
            </a:pPr>
            <a:r>
              <a:rPr lang="fr-FR" dirty="0" smtClean="0"/>
              <a:t>pour chaque sonde, nombre de copies et probabilité de call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 smtClean="0"/>
              <a:t>À implémenter:</a:t>
            </a:r>
          </a:p>
          <a:p>
            <a:pPr>
              <a:buFontTx/>
              <a:buChar char="-"/>
            </a:pPr>
            <a:r>
              <a:rPr lang="fr-FR" dirty="0" smtClean="0"/>
              <a:t>Fonction de calcul du GI</a:t>
            </a:r>
          </a:p>
          <a:p>
            <a:pPr>
              <a:buFontTx/>
              <a:buChar char="-"/>
            </a:pPr>
            <a:endParaRPr lang="fr-FR" dirty="0" smtClean="0"/>
          </a:p>
          <a:p>
            <a:pPr marL="0" indent="0">
              <a:buNone/>
            </a:pP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52915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Objet </a:t>
            </a:r>
            <a:r>
              <a:rPr lang="fr-FR" dirty="0" err="1" smtClean="0"/>
              <a:t>CGHcall</a:t>
            </a: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3" name="Espace réservé du contenu 3"/>
          <p:cNvSpPr txBox="1">
            <a:spLocks/>
          </p:cNvSpPr>
          <p:nvPr/>
        </p:nvSpPr>
        <p:spPr>
          <a:xfrm>
            <a:off x="938462" y="1737895"/>
            <a:ext cx="10796337" cy="3932989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dirty="0" err="1" smtClean="0"/>
              <a:t>assayData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Contient des tableaux de tailles égales: log ratio, segmentation, call, probabilités de call </a:t>
            </a:r>
          </a:p>
          <a:p>
            <a:r>
              <a:rPr lang="fr-FR" dirty="0" err="1" smtClean="0"/>
              <a:t>PhenoData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Valeurs de </a:t>
            </a:r>
            <a:r>
              <a:rPr lang="fr-FR" dirty="0" err="1" smtClean="0"/>
              <a:t>cellularité</a:t>
            </a:r>
            <a:endParaRPr lang="fr-FR" dirty="0" smtClean="0"/>
          </a:p>
          <a:p>
            <a:r>
              <a:rPr lang="fr-FR" dirty="0" err="1" smtClean="0"/>
              <a:t>experimentData</a:t>
            </a:r>
            <a:endParaRPr lang="fr-FR" dirty="0" smtClean="0"/>
          </a:p>
          <a:p>
            <a:pPr marL="0" indent="0">
              <a:buNone/>
            </a:pPr>
            <a:r>
              <a:rPr lang="fr-FR" dirty="0" smtClean="0"/>
              <a:t>Données sur le laboratoire et les conditions expérimentales desquelles sont issues les données</a:t>
            </a:r>
          </a:p>
        </p:txBody>
      </p:sp>
    </p:spTree>
    <p:extLst>
      <p:ext uri="{BB962C8B-B14F-4D97-AF65-F5344CB8AC3E}">
        <p14:creationId xmlns:p14="http://schemas.microsoft.com/office/powerpoint/2010/main" val="43544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Image 4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777" y="1569650"/>
            <a:ext cx="3600000" cy="3600000"/>
          </a:xfrm>
          <a:prstGeom prst="rect">
            <a:avLst/>
          </a:prstGeom>
        </p:spPr>
      </p:pic>
      <p:pic>
        <p:nvPicPr>
          <p:cNvPr id="45" name="Image 4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5777" y="1566122"/>
            <a:ext cx="3600000" cy="3600000"/>
          </a:xfrm>
          <a:prstGeom prst="rect">
            <a:avLst/>
          </a:prstGeom>
        </p:spPr>
      </p:pic>
      <p:pic>
        <p:nvPicPr>
          <p:cNvPr id="46" name="Image 4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77" y="1569651"/>
            <a:ext cx="3600000" cy="3600000"/>
          </a:xfrm>
          <a:prstGeom prst="rect">
            <a:avLst/>
          </a:prstGeom>
        </p:spPr>
      </p:pic>
      <p:cxnSp>
        <p:nvCxnSpPr>
          <p:cNvPr id="47" name="Connecteur droit 46"/>
          <p:cNvCxnSpPr/>
          <p:nvPr/>
        </p:nvCxnSpPr>
        <p:spPr>
          <a:xfrm flipV="1">
            <a:off x="4215691" y="2100514"/>
            <a:ext cx="616744" cy="626269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4218072" y="2872039"/>
            <a:ext cx="602582" cy="1635793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>
            <a:off x="7813760" y="3713748"/>
            <a:ext cx="672515" cy="818148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49"/>
          <p:cNvCxnSpPr/>
          <p:nvPr/>
        </p:nvCxnSpPr>
        <p:spPr>
          <a:xfrm flipV="1">
            <a:off x="7813760" y="2109539"/>
            <a:ext cx="672515" cy="401051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8497179" y="2710741"/>
            <a:ext cx="291590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052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355" y="2612386"/>
            <a:ext cx="3600000" cy="3600000"/>
          </a:xfrm>
          <a:prstGeom prst="rect">
            <a:avLst/>
          </a:prstGeom>
        </p:spPr>
      </p:pic>
      <p:pic>
        <p:nvPicPr>
          <p:cNvPr id="15" name="Imag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355" y="2608858"/>
            <a:ext cx="3600000" cy="360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2612387"/>
            <a:ext cx="3600000" cy="3600000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>
            <a:normAutofit fontScale="90000"/>
          </a:bodyPr>
          <a:lstStyle/>
          <a:p>
            <a:r>
              <a:rPr lang="fr-FR" dirty="0" smtClean="0"/>
              <a:t>Deuxième normalisation</a:t>
            </a:r>
            <a:br>
              <a:rPr lang="fr-FR" dirty="0" smtClean="0"/>
            </a:br>
            <a:r>
              <a:rPr lang="fr-FR" dirty="0" smtClean="0"/>
              <a:t/>
            </a:r>
            <a:br>
              <a:rPr lang="fr-FR" dirty="0" smtClean="0"/>
            </a:br>
            <a:endParaRPr lang="fr-FR" dirty="0"/>
          </a:p>
        </p:txBody>
      </p:sp>
      <p:sp>
        <p:nvSpPr>
          <p:cNvPr id="5" name="Espace réservé du contenu 7"/>
          <p:cNvSpPr txBox="1">
            <a:spLocks/>
          </p:cNvSpPr>
          <p:nvPr/>
        </p:nvSpPr>
        <p:spPr>
          <a:xfrm>
            <a:off x="685355" y="1287549"/>
            <a:ext cx="8723340" cy="5145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dirty="0"/>
              <a:t>La valeur centrale de l’intervalle est </a:t>
            </a:r>
            <a:r>
              <a:rPr lang="fr-FR" dirty="0" smtClean="0"/>
              <a:t>soustraite au profil, </a:t>
            </a:r>
            <a:r>
              <a:rPr lang="fr-FR" dirty="0"/>
              <a:t>ce qui normalise les données autour de 0.</a:t>
            </a:r>
          </a:p>
        </p:txBody>
      </p:sp>
      <p:cxnSp>
        <p:nvCxnSpPr>
          <p:cNvPr id="12" name="Connecteur droit 11"/>
          <p:cNvCxnSpPr/>
          <p:nvPr/>
        </p:nvCxnSpPr>
        <p:spPr>
          <a:xfrm flipV="1">
            <a:off x="4055269" y="3143250"/>
            <a:ext cx="616744" cy="626269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4057650" y="3914775"/>
            <a:ext cx="602582" cy="1635793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7653338" y="4756484"/>
            <a:ext cx="672515" cy="818148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20"/>
          <p:cNvCxnSpPr/>
          <p:nvPr/>
        </p:nvCxnSpPr>
        <p:spPr>
          <a:xfrm flipV="1">
            <a:off x="7653338" y="3152275"/>
            <a:ext cx="672515" cy="401051"/>
          </a:xfrm>
          <a:prstGeom prst="line">
            <a:avLst/>
          </a:prstGeom>
          <a:ln>
            <a:solidFill>
              <a:srgbClr val="3B2D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8336757" y="3753477"/>
            <a:ext cx="2915903" cy="0"/>
          </a:xfrm>
          <a:prstGeom prst="line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541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Segmentation par l’algorithme DNAcopy</a:t>
            </a:r>
            <a:endParaRPr lang="fr-FR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89" name="Rectangle 88"/>
          <p:cNvSpPr/>
          <p:nvPr/>
        </p:nvSpPr>
        <p:spPr>
          <a:xfrm>
            <a:off x="1825625" y="2200275"/>
            <a:ext cx="1200150" cy="2920999"/>
          </a:xfrm>
          <a:prstGeom prst="rect">
            <a:avLst/>
          </a:prstGeom>
          <a:solidFill>
            <a:srgbClr val="54A021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3057526" y="2200274"/>
            <a:ext cx="2822980" cy="292100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92150" y="2200274"/>
            <a:ext cx="1100931" cy="2921000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Image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27750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17" name="Rectangle 16"/>
          <p:cNvSpPr/>
          <p:nvPr/>
        </p:nvSpPr>
        <p:spPr>
          <a:xfrm>
            <a:off x="9071811" y="2200274"/>
            <a:ext cx="1200902" cy="2921000"/>
          </a:xfrm>
          <a:prstGeom prst="rect">
            <a:avLst/>
          </a:prstGeom>
          <a:solidFill>
            <a:srgbClr val="54A021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ectangle 17"/>
          <p:cNvSpPr/>
          <p:nvPr/>
        </p:nvSpPr>
        <p:spPr>
          <a:xfrm>
            <a:off x="10307909" y="2200275"/>
            <a:ext cx="1407841" cy="2921000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Rectangle 18"/>
          <p:cNvSpPr/>
          <p:nvPr/>
        </p:nvSpPr>
        <p:spPr>
          <a:xfrm>
            <a:off x="6519864" y="2200274"/>
            <a:ext cx="2522948" cy="2921000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570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685355" y="1287549"/>
            <a:ext cx="4496245" cy="514514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89" name="Rectangle 88"/>
          <p:cNvSpPr/>
          <p:nvPr/>
        </p:nvSpPr>
        <p:spPr>
          <a:xfrm>
            <a:off x="3235899" y="2176461"/>
            <a:ext cx="1214598" cy="2965031"/>
          </a:xfrm>
          <a:prstGeom prst="rect">
            <a:avLst/>
          </a:prstGeom>
          <a:solidFill>
            <a:srgbClr val="54A021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475747" y="2176462"/>
            <a:ext cx="1417053" cy="296503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66750" y="2176461"/>
            <a:ext cx="2543899" cy="296503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3271348" y="5688506"/>
            <a:ext cx="1143699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moyenne: 0,1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235899" y="6233939"/>
            <a:ext cx="1260281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200" dirty="0" smtClean="0"/>
              <a:t>moyenne: -0,14</a:t>
            </a:r>
            <a:endParaRPr lang="fr-FR" sz="1200" dirty="0"/>
          </a:p>
        </p:txBody>
      </p:sp>
      <p:cxnSp>
        <p:nvCxnSpPr>
          <p:cNvPr id="12" name="Connecteur droit avec flèche 11"/>
          <p:cNvCxnSpPr>
            <a:stCxn id="89" idx="2"/>
            <a:endCxn id="3" idx="0"/>
          </p:cNvCxnSpPr>
          <p:nvPr/>
        </p:nvCxnSpPr>
        <p:spPr>
          <a:xfrm>
            <a:off x="3843198" y="5141492"/>
            <a:ext cx="0" cy="547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en angle 14"/>
          <p:cNvCxnSpPr>
            <a:stCxn id="7" idx="2"/>
            <a:endCxn id="9" idx="1"/>
          </p:cNvCxnSpPr>
          <p:nvPr/>
        </p:nvCxnSpPr>
        <p:spPr>
          <a:xfrm rot="16200000" flipH="1">
            <a:off x="1971826" y="5108365"/>
            <a:ext cx="1230947" cy="1297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en angle 18"/>
          <p:cNvCxnSpPr>
            <a:stCxn id="6" idx="2"/>
            <a:endCxn id="9" idx="3"/>
          </p:cNvCxnSpPr>
          <p:nvPr/>
        </p:nvCxnSpPr>
        <p:spPr>
          <a:xfrm rot="5400000">
            <a:off x="4224754" y="5412919"/>
            <a:ext cx="1230946" cy="6880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6184232" y="1435768"/>
            <a:ext cx="57190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séparer une région en segments, une fenêtre coulissante la parcourt et cherche le segment le plus différent du reste de la région. </a:t>
            </a:r>
          </a:p>
          <a:p>
            <a:endParaRPr lang="fr-FR" dirty="0"/>
          </a:p>
          <a:p>
            <a:r>
              <a:rPr lang="fr-FR" dirty="0"/>
              <a:t>Cette différence D est calculée à partir des moyennes de chaque segment.</a:t>
            </a:r>
          </a:p>
          <a:p>
            <a:endParaRPr lang="fr-FR" dirty="0"/>
          </a:p>
          <a:p>
            <a:r>
              <a:rPr lang="fr-FR" dirty="0"/>
              <a:t>Ici, D = 0,1 – (-0,14) = </a:t>
            </a:r>
            <a:r>
              <a:rPr lang="fr-FR" dirty="0" smtClean="0">
                <a:solidFill>
                  <a:schemeClr val="accent2"/>
                </a:solidFill>
              </a:rPr>
              <a:t>0,24</a:t>
            </a:r>
            <a:endParaRPr lang="fr-FR" dirty="0">
              <a:solidFill>
                <a:schemeClr val="accent2"/>
              </a:solidFill>
            </a:endParaRPr>
          </a:p>
          <a:p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48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9313" y="417095"/>
            <a:ext cx="8596668" cy="1320800"/>
          </a:xfrm>
        </p:spPr>
        <p:txBody>
          <a:bodyPr/>
          <a:lstStyle/>
          <a:p>
            <a:r>
              <a:rPr lang="fr-FR" dirty="0" smtClean="0"/>
              <a:t>Input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7775" y="1665704"/>
            <a:ext cx="7398352" cy="460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680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err="1"/>
              <a:t>Pre-process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503847" y="1281378"/>
            <a:ext cx="341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preprocess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maxmiss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nchrom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22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  <a:p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55" y="1802063"/>
            <a:ext cx="6613162" cy="411784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284703" y="5303602"/>
            <a:ext cx="3072063" cy="254988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ZoneTexte 5"/>
          <p:cNvSpPr txBox="1"/>
          <p:nvPr/>
        </p:nvSpPr>
        <p:spPr>
          <a:xfrm>
            <a:off x="7356766" y="5215007"/>
            <a:ext cx="470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25%   </a:t>
            </a:r>
            <a:r>
              <a:rPr lang="fr-FR" dirty="0" smtClean="0"/>
              <a:t>&lt;30       la ligne est conservée</a:t>
            </a:r>
            <a:endParaRPr lang="fr-FR" dirty="0"/>
          </a:p>
        </p:txBody>
      </p:sp>
      <p:sp>
        <p:nvSpPr>
          <p:cNvPr id="7" name="Rectangle 6"/>
          <p:cNvSpPr/>
          <p:nvPr/>
        </p:nvSpPr>
        <p:spPr>
          <a:xfrm>
            <a:off x="4284703" y="3358506"/>
            <a:ext cx="3072063" cy="254988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ZoneTexte 7"/>
          <p:cNvSpPr txBox="1"/>
          <p:nvPr/>
        </p:nvSpPr>
        <p:spPr>
          <a:xfrm>
            <a:off x="7356766" y="3269911"/>
            <a:ext cx="4706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100% </a:t>
            </a:r>
            <a:r>
              <a:rPr lang="fr-FR" dirty="0" smtClean="0"/>
              <a:t>&gt;30       la ligne est supprimée</a:t>
            </a:r>
            <a:endParaRPr lang="fr-FR" dirty="0"/>
          </a:p>
        </p:txBody>
      </p:sp>
      <p:sp>
        <p:nvSpPr>
          <p:cNvPr id="9" name="Rectangle 8"/>
          <p:cNvSpPr/>
          <p:nvPr/>
        </p:nvSpPr>
        <p:spPr>
          <a:xfrm>
            <a:off x="4284703" y="2569915"/>
            <a:ext cx="3072063" cy="254988"/>
          </a:xfrm>
          <a:prstGeom prst="rect">
            <a:avLst/>
          </a:prstGeo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ZoneTexte 9"/>
          <p:cNvSpPr txBox="1"/>
          <p:nvPr/>
        </p:nvSpPr>
        <p:spPr>
          <a:xfrm>
            <a:off x="7356765" y="2481320"/>
            <a:ext cx="47068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solidFill>
                  <a:srgbClr val="C00000"/>
                </a:solidFill>
              </a:rPr>
              <a:t>0%     </a:t>
            </a:r>
            <a:r>
              <a:rPr lang="fr-FR" dirty="0" smtClean="0"/>
              <a:t>&lt;30      la ligne est conservée</a:t>
            </a:r>
            <a:endParaRPr lang="fr-FR" dirty="0"/>
          </a:p>
        </p:txBody>
      </p:sp>
      <p:cxnSp>
        <p:nvCxnSpPr>
          <p:cNvPr id="12" name="Connecteur droit avec flèche 11"/>
          <p:cNvCxnSpPr/>
          <p:nvPr/>
        </p:nvCxnSpPr>
        <p:spPr>
          <a:xfrm>
            <a:off x="8494295" y="2679032"/>
            <a:ext cx="216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necteur droit avec flèche 12"/>
          <p:cNvCxnSpPr/>
          <p:nvPr/>
        </p:nvCxnSpPr>
        <p:spPr>
          <a:xfrm>
            <a:off x="8494295" y="3465095"/>
            <a:ext cx="216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>
            <a:off x="8494295" y="5414211"/>
            <a:ext cx="216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8697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err="1"/>
              <a:t>Pre-process</a:t>
            </a:r>
            <a:endParaRPr lang="fr-FR" dirty="0"/>
          </a:p>
        </p:txBody>
      </p:sp>
      <p:sp>
        <p:nvSpPr>
          <p:cNvPr id="3" name="ZoneTexte 2"/>
          <p:cNvSpPr txBox="1"/>
          <p:nvPr/>
        </p:nvSpPr>
        <p:spPr>
          <a:xfrm>
            <a:off x="3503845" y="1155732"/>
            <a:ext cx="3416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preprocess</a:t>
            </a:r>
            <a:r>
              <a:rPr lang="fr-FR" dirty="0" smtClean="0">
                <a:latin typeface="Agency FB" panose="020B0503020202020204" pitchFamily="34" charset="0"/>
              </a:rPr>
              <a:t>(data, </a:t>
            </a:r>
            <a:r>
              <a:rPr lang="fr-FR" dirty="0" err="1">
                <a:latin typeface="Agency FB" panose="020B0503020202020204" pitchFamily="34" charset="0"/>
              </a:rPr>
              <a:t>maxmiss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30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nchrom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22</a:t>
            </a:r>
            <a:r>
              <a:rPr lang="fr-FR" dirty="0">
                <a:latin typeface="Agency FB" panose="020B0503020202020204" pitchFamily="34" charset="0"/>
              </a:rPr>
              <a:t>)</a:t>
            </a:r>
          </a:p>
          <a:p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 rotWithShape="1">
          <a:blip r:embed="rId2"/>
          <a:srcRect l="456"/>
          <a:stretch/>
        </p:blipFill>
        <p:spPr>
          <a:xfrm>
            <a:off x="2334126" y="1604543"/>
            <a:ext cx="5782938" cy="4841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90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/>
              <a:t>Première normalisation</a:t>
            </a:r>
          </a:p>
        </p:txBody>
      </p:sp>
      <p:pic>
        <p:nvPicPr>
          <p:cNvPr id="8" name="Espace réservé du contenu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9340" y="1988052"/>
            <a:ext cx="5761818" cy="4590249"/>
          </a:xfrm>
        </p:spPr>
      </p:pic>
      <p:sp>
        <p:nvSpPr>
          <p:cNvPr id="3" name="ZoneTexte 2"/>
          <p:cNvSpPr txBox="1"/>
          <p:nvPr/>
        </p:nvSpPr>
        <p:spPr>
          <a:xfrm>
            <a:off x="2673626" y="1434418"/>
            <a:ext cx="462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>
                <a:latin typeface="Agency FB" panose="020B0503020202020204" pitchFamily="34" charset="0"/>
              </a:rPr>
              <a:t>normalize</a:t>
            </a:r>
            <a:r>
              <a:rPr lang="fr-FR" dirty="0" smtClean="0">
                <a:latin typeface="Agency FB" panose="020B0503020202020204" pitchFamily="34" charset="0"/>
              </a:rPr>
              <a:t>(data</a:t>
            </a:r>
            <a:r>
              <a:rPr lang="fr-FR" dirty="0">
                <a:latin typeface="Agency FB" panose="020B0503020202020204" pitchFamily="34" charset="0"/>
              </a:rPr>
              <a:t>, </a:t>
            </a:r>
            <a:r>
              <a:rPr lang="fr-FR" dirty="0" err="1">
                <a:latin typeface="Agency FB" panose="020B0503020202020204" pitchFamily="34" charset="0"/>
              </a:rPr>
              <a:t>method</a:t>
            </a:r>
            <a:r>
              <a:rPr lang="fr-FR" dirty="0">
                <a:latin typeface="Agency FB" panose="020B0503020202020204" pitchFamily="34" charset="0"/>
              </a:rPr>
              <a:t>="</a:t>
            </a:r>
            <a:r>
              <a:rPr lang="fr-FR" dirty="0" err="1">
                <a:solidFill>
                  <a:srgbClr val="FF0000"/>
                </a:solidFill>
                <a:latin typeface="Agency FB" panose="020B0503020202020204" pitchFamily="34" charset="0"/>
              </a:rPr>
              <a:t>median</a:t>
            </a:r>
            <a:r>
              <a:rPr lang="fr-FR" dirty="0">
                <a:latin typeface="Agency FB" panose="020B0503020202020204" pitchFamily="34" charset="0"/>
              </a:rPr>
              <a:t>", </a:t>
            </a:r>
            <a:r>
              <a:rPr lang="fr-FR" dirty="0" err="1">
                <a:latin typeface="Agency FB" panose="020B0503020202020204" pitchFamily="34" charset="0"/>
              </a:rPr>
              <a:t>smoothOutliers</a:t>
            </a:r>
            <a:r>
              <a:rPr lang="fr-FR" dirty="0">
                <a:latin typeface="Agency FB" panose="020B0503020202020204" pitchFamily="34" charset="0"/>
              </a:rPr>
              <a:t>=</a:t>
            </a:r>
            <a:r>
              <a:rPr lang="fr-FR" dirty="0">
                <a:solidFill>
                  <a:srgbClr val="FF0000"/>
                </a:solidFill>
                <a:latin typeface="Agency FB" panose="020B0503020202020204" pitchFamily="34" charset="0"/>
              </a:rPr>
              <a:t>TRUE</a:t>
            </a:r>
            <a:r>
              <a:rPr lang="fr-FR" dirty="0">
                <a:latin typeface="Agency FB" panose="020B0503020202020204" pitchFamily="34" charset="0"/>
              </a:rPr>
              <a:t>)</a:t>
            </a:r>
            <a:endParaRPr lang="fr-FR" dirty="0"/>
          </a:p>
        </p:txBody>
      </p:sp>
      <p:sp>
        <p:nvSpPr>
          <p:cNvPr id="9" name="Espace réservé du contenu 7"/>
          <p:cNvSpPr txBox="1">
            <a:spLocks/>
          </p:cNvSpPr>
          <p:nvPr/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Recentrage des données par la médiane ou le mode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951855"/>
            <a:ext cx="5198280" cy="3626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266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cxnSp>
        <p:nvCxnSpPr>
          <p:cNvPr id="29" name="Connecteur droit avec flèche 28"/>
          <p:cNvCxnSpPr/>
          <p:nvPr/>
        </p:nvCxnSpPr>
        <p:spPr>
          <a:xfrm>
            <a:off x="5662863" y="3799305"/>
            <a:ext cx="641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Espace réservé du contenu 7"/>
          <p:cNvSpPr txBox="1">
            <a:spLocks/>
          </p:cNvSpPr>
          <p:nvPr/>
        </p:nvSpPr>
        <p:spPr>
          <a:xfrm>
            <a:off x="685355" y="1287549"/>
            <a:ext cx="4496245" cy="514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79" y="1734610"/>
            <a:ext cx="4680000" cy="4680000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6312" y="1734610"/>
            <a:ext cx="4680000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8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685355" y="1287549"/>
            <a:ext cx="4496245" cy="514514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89" name="Rectangle 88"/>
          <p:cNvSpPr/>
          <p:nvPr/>
        </p:nvSpPr>
        <p:spPr>
          <a:xfrm>
            <a:off x="1817360" y="2176463"/>
            <a:ext cx="1214598" cy="2965031"/>
          </a:xfrm>
          <a:prstGeom prst="rect">
            <a:avLst/>
          </a:prstGeom>
          <a:solidFill>
            <a:srgbClr val="54A021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6184232" y="1435768"/>
            <a:ext cx="57190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séparer une région en segments, une fenêtre coulissante la parcourt et cherche le segment le plus différent du reste de la région. </a:t>
            </a:r>
          </a:p>
          <a:p>
            <a:endParaRPr lang="fr-FR" dirty="0"/>
          </a:p>
          <a:p>
            <a:endParaRPr lang="fr-FR" dirty="0">
              <a:solidFill>
                <a:schemeClr val="accent2"/>
              </a:solidFill>
            </a:endParaRPr>
          </a:p>
        </p:txBody>
      </p:sp>
      <p:cxnSp>
        <p:nvCxnSpPr>
          <p:cNvPr id="4" name="Connecteur droit avec flèche 3"/>
          <p:cNvCxnSpPr/>
          <p:nvPr/>
        </p:nvCxnSpPr>
        <p:spPr>
          <a:xfrm>
            <a:off x="3031958" y="4539916"/>
            <a:ext cx="449179" cy="0"/>
          </a:xfrm>
          <a:prstGeom prst="straightConnector1">
            <a:avLst/>
          </a:prstGeom>
          <a:ln>
            <a:solidFill>
              <a:srgbClr val="688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8791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85355" y="481263"/>
            <a:ext cx="8596668" cy="1320800"/>
          </a:xfrm>
        </p:spPr>
        <p:txBody>
          <a:bodyPr/>
          <a:lstStyle/>
          <a:p>
            <a:r>
              <a:rPr lang="fr-FR" dirty="0" smtClean="0"/>
              <a:t>Segmentation</a:t>
            </a:r>
            <a:br>
              <a:rPr lang="fr-FR" dirty="0" smtClean="0"/>
            </a:br>
            <a:endParaRPr lang="fr-FR" dirty="0"/>
          </a:p>
        </p:txBody>
      </p:sp>
      <p:sp>
        <p:nvSpPr>
          <p:cNvPr id="8" name="Espace réservé du contenu 7"/>
          <p:cNvSpPr>
            <a:spLocks noGrp="1"/>
          </p:cNvSpPr>
          <p:nvPr>
            <p:ph idx="1"/>
          </p:nvPr>
        </p:nvSpPr>
        <p:spPr>
          <a:xfrm>
            <a:off x="685355" y="1287549"/>
            <a:ext cx="4496245" cy="514514"/>
          </a:xfrm>
        </p:spPr>
        <p:txBody>
          <a:bodyPr/>
          <a:lstStyle/>
          <a:p>
            <a:pPr marL="0" indent="0">
              <a:buNone/>
            </a:pPr>
            <a:r>
              <a:rPr lang="fr-FR" dirty="0" smtClean="0"/>
              <a:t>Segmentation par l’algorithme </a:t>
            </a:r>
            <a:r>
              <a:rPr lang="fr-FR" dirty="0" err="1" smtClean="0"/>
              <a:t>DNAcopy</a:t>
            </a:r>
            <a:endParaRPr lang="fr-FR" dirty="0"/>
          </a:p>
        </p:txBody>
      </p:sp>
      <p:pic>
        <p:nvPicPr>
          <p:cNvPr id="88" name="Image 8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8" y="1802063"/>
            <a:ext cx="5800411" cy="3808158"/>
          </a:xfrm>
          <a:prstGeom prst="rect">
            <a:avLst/>
          </a:prstGeom>
          <a:solidFill>
            <a:srgbClr val="000000">
              <a:alpha val="50196"/>
            </a:srgbClr>
          </a:solidFill>
        </p:spPr>
      </p:pic>
      <p:sp>
        <p:nvSpPr>
          <p:cNvPr id="89" name="Rectangle 88"/>
          <p:cNvSpPr/>
          <p:nvPr/>
        </p:nvSpPr>
        <p:spPr>
          <a:xfrm>
            <a:off x="3235899" y="2176461"/>
            <a:ext cx="1214598" cy="2965031"/>
          </a:xfrm>
          <a:prstGeom prst="rect">
            <a:avLst/>
          </a:prstGeom>
          <a:solidFill>
            <a:srgbClr val="54A021">
              <a:alpha val="1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/>
          <p:cNvSpPr/>
          <p:nvPr/>
        </p:nvSpPr>
        <p:spPr>
          <a:xfrm>
            <a:off x="4475747" y="2176462"/>
            <a:ext cx="1417053" cy="296503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666750" y="2176461"/>
            <a:ext cx="2543899" cy="2965031"/>
          </a:xfrm>
          <a:prstGeom prst="rect">
            <a:avLst/>
          </a:prstGeom>
          <a:solidFill>
            <a:schemeClr val="accent4">
              <a:alpha val="16863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/>
          <p:cNvSpPr txBox="1"/>
          <p:nvPr/>
        </p:nvSpPr>
        <p:spPr>
          <a:xfrm>
            <a:off x="3271348" y="5688506"/>
            <a:ext cx="1143699" cy="27699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200" dirty="0" smtClean="0"/>
              <a:t>moyenne: 0,1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3235899" y="6233939"/>
            <a:ext cx="1260281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200" dirty="0" smtClean="0"/>
              <a:t>moyenne: -0,14</a:t>
            </a:r>
            <a:endParaRPr lang="fr-FR" sz="1200" dirty="0"/>
          </a:p>
        </p:txBody>
      </p:sp>
      <p:cxnSp>
        <p:nvCxnSpPr>
          <p:cNvPr id="12" name="Connecteur droit avec flèche 11"/>
          <p:cNvCxnSpPr>
            <a:stCxn id="89" idx="2"/>
            <a:endCxn id="3" idx="0"/>
          </p:cNvCxnSpPr>
          <p:nvPr/>
        </p:nvCxnSpPr>
        <p:spPr>
          <a:xfrm>
            <a:off x="3843198" y="5141492"/>
            <a:ext cx="0" cy="547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eur en angle 14"/>
          <p:cNvCxnSpPr>
            <a:stCxn id="7" idx="2"/>
            <a:endCxn id="9" idx="1"/>
          </p:cNvCxnSpPr>
          <p:nvPr/>
        </p:nvCxnSpPr>
        <p:spPr>
          <a:xfrm rot="16200000" flipH="1">
            <a:off x="1971826" y="5108365"/>
            <a:ext cx="1230947" cy="129719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Connecteur en angle 18"/>
          <p:cNvCxnSpPr>
            <a:stCxn id="6" idx="2"/>
            <a:endCxn id="9" idx="3"/>
          </p:cNvCxnSpPr>
          <p:nvPr/>
        </p:nvCxnSpPr>
        <p:spPr>
          <a:xfrm rot="5400000">
            <a:off x="4224754" y="5412919"/>
            <a:ext cx="1230946" cy="68809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6184232" y="1435768"/>
            <a:ext cx="57190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Pour séparer une région en segments, une fenêtre coulissante la parcourt et cherche le segment le plus différent du reste de la région. </a:t>
            </a:r>
          </a:p>
          <a:p>
            <a:endParaRPr lang="fr-FR" dirty="0"/>
          </a:p>
          <a:p>
            <a:r>
              <a:rPr lang="fr-FR" dirty="0"/>
              <a:t>Cette différence D est calculée à partir des moyennes de chaque segment.</a:t>
            </a:r>
          </a:p>
          <a:p>
            <a:endParaRPr lang="fr-FR" dirty="0"/>
          </a:p>
          <a:p>
            <a:r>
              <a:rPr lang="fr-FR" dirty="0"/>
              <a:t>Ici, D = 0,1 – (-0,14) = </a:t>
            </a:r>
            <a:r>
              <a:rPr lang="fr-FR" dirty="0" smtClean="0">
                <a:solidFill>
                  <a:schemeClr val="accent2"/>
                </a:solidFill>
              </a:rPr>
              <a:t>0,24</a:t>
            </a:r>
            <a:endParaRPr lang="fr-FR" dirty="0">
              <a:solidFill>
                <a:schemeClr val="accent2"/>
              </a:solidFill>
            </a:endParaRPr>
          </a:p>
          <a:p>
            <a:endParaRPr lang="fr-FR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232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te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6046</TotalTime>
  <Words>1078</Words>
  <Application>Microsoft Office PowerPoint</Application>
  <PresentationFormat>Grand écran</PresentationFormat>
  <Paragraphs>152</Paragraphs>
  <Slides>29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29</vt:i4>
      </vt:variant>
    </vt:vector>
  </HeadingPairs>
  <TitlesOfParts>
    <vt:vector size="34" baseType="lpstr">
      <vt:lpstr>Agency FB</vt:lpstr>
      <vt:lpstr>Arial</vt:lpstr>
      <vt:lpstr>Trebuchet MS</vt:lpstr>
      <vt:lpstr>Wingdings 3</vt:lpstr>
      <vt:lpstr>Facette</vt:lpstr>
      <vt:lpstr>CGHcall </vt:lpstr>
      <vt:lpstr>Pipeline </vt:lpstr>
      <vt:lpstr>Input</vt:lpstr>
      <vt:lpstr>Pre-process</vt:lpstr>
      <vt:lpstr>Pre-process</vt:lpstr>
      <vt:lpstr>Première normalisation</vt:lpstr>
      <vt:lpstr>Segmentation </vt:lpstr>
      <vt:lpstr>Segmentation </vt:lpstr>
      <vt:lpstr>Segmentation </vt:lpstr>
      <vt:lpstr>Segmentation </vt:lpstr>
      <vt:lpstr>Segmentation </vt:lpstr>
      <vt:lpstr>Segmentation </vt:lpstr>
      <vt:lpstr>Segmentation </vt:lpstr>
      <vt:lpstr>Deuxième normalisation  </vt:lpstr>
      <vt:lpstr>Deuxième normalisation  </vt:lpstr>
      <vt:lpstr>Deuxième normalisation  </vt:lpstr>
      <vt:lpstr>Deuxième normalisation  </vt:lpstr>
      <vt:lpstr>Calling avec modèle de mélange gaussien</vt:lpstr>
      <vt:lpstr>Calling avec modèle de mélange gaussien</vt:lpstr>
      <vt:lpstr>Calling avec modèle de mélange gaussien</vt:lpstr>
      <vt:lpstr>Calling avec modèle de mélange gaussien</vt:lpstr>
      <vt:lpstr>Calling avec modèle de mélange gaussien</vt:lpstr>
      <vt:lpstr>Conclusion</vt:lpstr>
      <vt:lpstr>Résumé</vt:lpstr>
      <vt:lpstr>Objet CGHcall </vt:lpstr>
      <vt:lpstr>Présentation PowerPoint</vt:lpstr>
      <vt:lpstr>Deuxième normalisation  </vt:lpstr>
      <vt:lpstr>Présentation PowerPoint</vt:lpstr>
      <vt:lpstr>Segmentation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CGHcall</dc:title>
  <dc:creator>BORDRON Elie</dc:creator>
  <cp:lastModifiedBy>BORDRON Elie</cp:lastModifiedBy>
  <cp:revision>145</cp:revision>
  <dcterms:created xsi:type="dcterms:W3CDTF">2022-03-15T15:33:15Z</dcterms:created>
  <dcterms:modified xsi:type="dcterms:W3CDTF">2022-06-08T00:16:33Z</dcterms:modified>
</cp:coreProperties>
</file>