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sldIdLst>
    <p:sldId id="256" r:id="rId2"/>
    <p:sldId id="271" r:id="rId3"/>
    <p:sldId id="261" r:id="rId4"/>
    <p:sldId id="260" r:id="rId5"/>
    <p:sldId id="272" r:id="rId6"/>
    <p:sldId id="275" r:id="rId7"/>
    <p:sldId id="269" r:id="rId8"/>
    <p:sldId id="276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6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2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35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859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02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27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0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4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2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0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rCGH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5" y="3128193"/>
            <a:ext cx="11590420" cy="8072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4172545" y="4047262"/>
            <a:ext cx="1019691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Contient les données </a:t>
            </a:r>
            <a:r>
              <a:rPr lang="fr-FR" sz="1000" dirty="0" err="1" smtClean="0">
                <a:solidFill>
                  <a:schemeClr val="tx1"/>
                </a:solidFill>
              </a:rPr>
              <a:t>re-échelonnées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456854" y="4260858"/>
            <a:ext cx="2482481" cy="10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Les données sont attribuées aux gènes correspondants; Il est possible de visualiser les gènes spécifiés.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8050" y="4043890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Fichier exporté par </a:t>
            </a:r>
            <a:r>
              <a:rPr lang="fr-FR" sz="1000" dirty="0" err="1" smtClean="0">
                <a:solidFill>
                  <a:schemeClr val="tx1"/>
                </a:solidFill>
              </a:rPr>
              <a:t>ChAS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92237" y="1729009"/>
            <a:ext cx="1048143" cy="10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black"/>
                </a:solidFill>
              </a:rPr>
              <a:t>Segmentation </a:t>
            </a:r>
            <a:r>
              <a:rPr lang="fr-FR" sz="1000" dirty="0" smtClean="0">
                <a:solidFill>
                  <a:prstClr val="black"/>
                </a:solidFill>
              </a:rPr>
              <a:t>par </a:t>
            </a:r>
            <a:r>
              <a:rPr lang="fr-FR" sz="1000" dirty="0" err="1" smtClean="0">
                <a:solidFill>
                  <a:prstClr val="black"/>
                </a:solidFill>
              </a:rPr>
              <a:t>DNAcopy</a:t>
            </a:r>
            <a:r>
              <a:rPr lang="fr-FR" sz="1000" dirty="0" smtClean="0">
                <a:solidFill>
                  <a:prstClr val="black"/>
                </a:solidFill>
              </a:rPr>
              <a:t>, </a:t>
            </a:r>
          </a:p>
          <a:p>
            <a:pPr lvl="0" algn="ctr"/>
            <a:r>
              <a:rPr lang="fr-FR" sz="1000" dirty="0" smtClean="0">
                <a:solidFill>
                  <a:prstClr val="black"/>
                </a:solidFill>
              </a:rPr>
              <a:t>Estimation simple du nombre de copies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70374" y="1731642"/>
            <a:ext cx="1048143" cy="10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 smtClean="0">
                <a:solidFill>
                  <a:prstClr val="black"/>
                </a:solidFill>
              </a:rPr>
              <a:t>La </a:t>
            </a:r>
            <a:r>
              <a:rPr lang="fr-FR" sz="1000" dirty="0" err="1" smtClean="0">
                <a:solidFill>
                  <a:prstClr val="black"/>
                </a:solidFill>
              </a:rPr>
              <a:t>ploidie</a:t>
            </a:r>
            <a:r>
              <a:rPr lang="fr-FR" sz="1000" dirty="0" smtClean="0">
                <a:solidFill>
                  <a:prstClr val="black"/>
                </a:solidFill>
              </a:rPr>
              <a:t> a priori et le génome de référence peuvent être spécifiés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402" y="1737895"/>
            <a:ext cx="1048143" cy="10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 smtClean="0">
                <a:solidFill>
                  <a:prstClr val="black"/>
                </a:solidFill>
              </a:rPr>
              <a:t>Lisse les </a:t>
            </a:r>
            <a:r>
              <a:rPr lang="fr-FR" sz="1000" dirty="0" err="1" smtClean="0">
                <a:solidFill>
                  <a:prstClr val="black"/>
                </a:solidFill>
              </a:rPr>
              <a:t>outliers</a:t>
            </a:r>
            <a:r>
              <a:rPr lang="fr-FR" sz="1000" dirty="0" smtClean="0">
                <a:solidFill>
                  <a:prstClr val="black"/>
                </a:solidFill>
              </a:rPr>
              <a:t>, génère des scores de variabilité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12191" y="4043890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Contient les données </a:t>
            </a:r>
            <a:r>
              <a:rPr lang="fr-FR" sz="1000" dirty="0" smtClean="0">
                <a:solidFill>
                  <a:schemeClr val="tx1"/>
                </a:solidFill>
              </a:rPr>
              <a:t>recentrées et segmentées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74717" y="1737895"/>
            <a:ext cx="1048143" cy="10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 smtClean="0">
                <a:solidFill>
                  <a:prstClr val="black"/>
                </a:solidFill>
              </a:rPr>
              <a:t>Normalisation par modèle de mélange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22860" y="4043890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Contient les données </a:t>
            </a:r>
            <a:r>
              <a:rPr lang="fr-FR" sz="1000" dirty="0" smtClean="0">
                <a:solidFill>
                  <a:schemeClr val="tx1"/>
                </a:solidFill>
              </a:rPr>
              <a:t>recentrées et segmentées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46" y="1227220"/>
            <a:ext cx="7726807" cy="49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 smtClean="0"/>
              <a:t>Rescaling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35663" y="1432731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adjustSignal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nCores</a:t>
            </a:r>
            <a:r>
              <a:rPr lang="fr-FR" dirty="0">
                <a:latin typeface="Agency FB" panose="020B0503020202020204" pitchFamily="34" charset="0"/>
              </a:rPr>
              <a:t>=1, </a:t>
            </a:r>
            <a:r>
              <a:rPr lang="fr-FR" dirty="0" err="1">
                <a:latin typeface="Agency FB" panose="020B0503020202020204" pitchFamily="34" charset="0"/>
              </a:rPr>
              <a:t>suppOutliers</a:t>
            </a:r>
            <a:r>
              <a:rPr lang="fr-FR" dirty="0">
                <a:latin typeface="Agency FB" panose="020B0503020202020204" pitchFamily="34" charset="0"/>
              </a:rPr>
              <a:t>=TRUE)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1" y="182063"/>
            <a:ext cx="3400155" cy="324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209" y="182063"/>
            <a:ext cx="3400155" cy="3240000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8189462" y="1802063"/>
            <a:ext cx="393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8189462" y="5125453"/>
            <a:ext cx="393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u contenu 3"/>
          <p:cNvSpPr txBox="1">
            <a:spLocks/>
          </p:cNvSpPr>
          <p:nvPr/>
        </p:nvSpPr>
        <p:spPr>
          <a:xfrm>
            <a:off x="677334" y="2160589"/>
            <a:ext cx="408487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Étape conçue pour traiter les données </a:t>
            </a:r>
            <a:r>
              <a:rPr lang="fr-FR" dirty="0" err="1" smtClean="0"/>
              <a:t>Agilent</a:t>
            </a:r>
            <a:r>
              <a:rPr lang="fr-FR" dirty="0" smtClean="0"/>
              <a:t> -&gt; seul le </a:t>
            </a:r>
            <a:r>
              <a:rPr lang="fr-FR" dirty="0" err="1" smtClean="0"/>
              <a:t>rescaling</a:t>
            </a:r>
            <a:r>
              <a:rPr lang="fr-FR" dirty="0" smtClean="0"/>
              <a:t> du LRR est nécessaire dans notre cas</a:t>
            </a:r>
            <a:endParaRPr lang="fr-FR" dirty="0"/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2" y="3505453"/>
            <a:ext cx="3400155" cy="3240000"/>
          </a:xfr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307" y="3505453"/>
            <a:ext cx="340015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 </a:t>
            </a:r>
            <a:r>
              <a:rPr lang="fr-FR" dirty="0" err="1" smtClean="0"/>
              <a:t>DNAcopy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65" y="1911935"/>
            <a:ext cx="4911331" cy="4680000"/>
          </a:xfrm>
        </p:spPr>
      </p:pic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 </a:t>
            </a:r>
            <a:r>
              <a:rPr lang="fr-FR" dirty="0" err="1" smtClean="0">
                <a:latin typeface="Agency FB" panose="020B0503020202020204" pitchFamily="34" charset="0"/>
              </a:rPr>
              <a:t>segmentCGH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 smtClean="0">
                <a:latin typeface="Agency FB" panose="020B0503020202020204" pitchFamily="34" charset="0"/>
              </a:rPr>
              <a:t>nCores</a:t>
            </a:r>
            <a:r>
              <a:rPr lang="fr-FR" dirty="0">
                <a:latin typeface="Agency FB" panose="020B0503020202020204" pitchFamily="34" charset="0"/>
              </a:rPr>
              <a:t>=1, </a:t>
            </a:r>
            <a:r>
              <a:rPr lang="fr-FR" dirty="0" err="1">
                <a:latin typeface="Agency FB" panose="020B0503020202020204" pitchFamily="34" charset="0"/>
              </a:rPr>
              <a:t>Smooth</a:t>
            </a:r>
            <a:r>
              <a:rPr lang="fr-FR" dirty="0">
                <a:latin typeface="Agency FB" panose="020B0503020202020204" pitchFamily="34" charset="0"/>
              </a:rPr>
              <a:t>=TRUE, </a:t>
            </a:r>
            <a:r>
              <a:rPr lang="fr-FR" dirty="0" err="1" smtClean="0">
                <a:latin typeface="Agency FB" panose="020B0503020202020204" pitchFamily="34" charset="0"/>
              </a:rPr>
              <a:t>UndoSD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 smtClean="0">
                <a:latin typeface="Agency FB" panose="020B0503020202020204" pitchFamily="34" charset="0"/>
              </a:rPr>
              <a:t>minLen</a:t>
            </a:r>
            <a:r>
              <a:rPr lang="fr-FR" dirty="0" smtClean="0">
                <a:latin typeface="Agency FB" panose="020B0503020202020204" pitchFamily="34" charset="0"/>
              </a:rPr>
              <a:t>=10)</a:t>
            </a:r>
            <a:endParaRPr lang="fr-FR" dirty="0">
              <a:latin typeface="Agency FB" panose="020B0503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33" y="1911935"/>
            <a:ext cx="4911332" cy="468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6662" y="66384"/>
            <a:ext cx="971686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7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 </a:t>
            </a:r>
            <a:r>
              <a:rPr lang="fr-FR" dirty="0" err="1" smtClean="0"/>
              <a:t>DNAcopy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662" y="66384"/>
            <a:ext cx="971686" cy="581106"/>
          </a:xfrm>
          <a:prstGeom prst="rect">
            <a:avLst/>
          </a:prstGeom>
        </p:spPr>
      </p:pic>
      <p:sp>
        <p:nvSpPr>
          <p:cNvPr id="7" name="Espace réservé du contenu 3"/>
          <p:cNvSpPr txBox="1">
            <a:spLocks/>
          </p:cNvSpPr>
          <p:nvPr/>
        </p:nvSpPr>
        <p:spPr>
          <a:xfrm>
            <a:off x="685355" y="1286296"/>
            <a:ext cx="8596668" cy="775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Estimation du nombre de copies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27" y="2925609"/>
            <a:ext cx="3777947" cy="3600000"/>
          </a:xfr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11" y="2925609"/>
            <a:ext cx="3777947" cy="3600000"/>
          </a:xfrm>
          <a:prstGeom prst="rect">
            <a:avLst/>
          </a:prstGeom>
        </p:spPr>
      </p:pic>
      <p:sp>
        <p:nvSpPr>
          <p:cNvPr id="11" name="Espace réservé du contenu 3"/>
          <p:cNvSpPr txBox="1">
            <a:spLocks/>
          </p:cNvSpPr>
          <p:nvPr/>
        </p:nvSpPr>
        <p:spPr>
          <a:xfrm>
            <a:off x="685355" y="1780876"/>
            <a:ext cx="8835634" cy="459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Cette étape est additionnelle à la segmentation. La ploïdie « A priori » peut être renseignée au début du pipeline.</a:t>
            </a:r>
            <a:endParaRPr lang="fr-FR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4892842" y="4725609"/>
            <a:ext cx="1708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 (modèle de mélange)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091699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EMnormalize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557" y="114510"/>
            <a:ext cx="971686" cy="58110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502" y="1982352"/>
            <a:ext cx="4911331" cy="468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4"/>
          <a:srcRect l="8639" t="18711" b="6711"/>
          <a:stretch/>
        </p:blipFill>
        <p:spPr>
          <a:xfrm rot="16200000">
            <a:off x="4856074" y="2418547"/>
            <a:ext cx="1877401" cy="3023059"/>
          </a:xfrm>
          <a:prstGeom prst="rect">
            <a:avLst/>
          </a:prstGeom>
        </p:spPr>
      </p:pic>
      <p:sp>
        <p:nvSpPr>
          <p:cNvPr id="13" name="Espace réservé du contenu 3"/>
          <p:cNvSpPr txBox="1">
            <a:spLocks/>
          </p:cNvSpPr>
          <p:nvPr/>
        </p:nvSpPr>
        <p:spPr>
          <a:xfrm>
            <a:off x="425116" y="1780876"/>
            <a:ext cx="3858129" cy="459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niveau zéro est estimé en cherchant la plus grande densité de segments. Un modèle de mélange la calcule. La valeur du pic trouvé est ensuite soustraite à toutes les valeurs.</a:t>
            </a:r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 (modèle de mélange)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EMnormalize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557" y="114510"/>
            <a:ext cx="971686" cy="58110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864" y="2181726"/>
            <a:ext cx="3067834" cy="292333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30" y="2181726"/>
            <a:ext cx="3067834" cy="2923334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7898667" y="3602606"/>
            <a:ext cx="834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25116" y="1780876"/>
            <a:ext cx="3858129" cy="459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niveau zéro est estimé en cherchant la plus grande densité de segments. Un modèle de mélange la calcule. La valeur du pic trouvé est ensuite soustraite à toutes les valeurs.</a:t>
            </a:r>
          </a:p>
          <a:p>
            <a:pPr marL="0" indent="0">
              <a:buFont typeface="Wingdings 3" charset="2"/>
              <a:buNone/>
            </a:pPr>
            <a:r>
              <a:rPr lang="fr-FR" dirty="0" smtClean="0"/>
              <a:t>(Ici, la normalisation est presque invisible)</a:t>
            </a:r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870318" y="3098104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  <a:r>
              <a:rPr lang="fr-FR" dirty="0" smtClean="0"/>
              <a:t>0,029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3" y="1727201"/>
            <a:ext cx="9896881" cy="4314162"/>
          </a:xfrm>
        </p:spPr>
        <p:txBody>
          <a:bodyPr/>
          <a:lstStyle/>
          <a:p>
            <a:r>
              <a:rPr lang="fr-FR" dirty="0" err="1" smtClean="0"/>
              <a:t>Rescaling</a:t>
            </a:r>
            <a:r>
              <a:rPr lang="fr-FR" dirty="0" smtClean="0"/>
              <a:t> des données</a:t>
            </a:r>
          </a:p>
          <a:p>
            <a:r>
              <a:rPr lang="fr-FR" dirty="0" smtClean="0"/>
              <a:t>Segmentation </a:t>
            </a:r>
            <a:r>
              <a:rPr lang="fr-FR" dirty="0" err="1" smtClean="0"/>
              <a:t>DNAcopy</a:t>
            </a:r>
            <a:endParaRPr lang="fr-FR" dirty="0" smtClean="0"/>
          </a:p>
          <a:p>
            <a:r>
              <a:rPr lang="fr-FR" dirty="0" smtClean="0"/>
              <a:t>Estimation (simple) du nombre de copies</a:t>
            </a:r>
          </a:p>
          <a:p>
            <a:r>
              <a:rPr lang="fr-FR" dirty="0" smtClean="0"/>
              <a:t>Recentrage par modèle de mélange</a:t>
            </a:r>
          </a:p>
          <a:p>
            <a:r>
              <a:rPr lang="fr-FR" dirty="0" smtClean="0"/>
              <a:t>Visualisation interactive des données et </a:t>
            </a:r>
            <a:r>
              <a:rPr lang="fr-FR" dirty="0" err="1" smtClean="0"/>
              <a:t>mapping</a:t>
            </a:r>
            <a:r>
              <a:rPr lang="fr-FR" dirty="0" smtClean="0"/>
              <a:t> des gènes sur ces dernières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1992</TotalTime>
  <Words>259</Words>
  <Application>Microsoft Office PowerPoint</Application>
  <PresentationFormat>Grand écran</PresentationFormat>
  <Paragraphs>39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Agency FB</vt:lpstr>
      <vt:lpstr>Arial</vt:lpstr>
      <vt:lpstr>Trebuchet MS</vt:lpstr>
      <vt:lpstr>Wingdings 3</vt:lpstr>
      <vt:lpstr>Facette</vt:lpstr>
      <vt:lpstr>rCGH</vt:lpstr>
      <vt:lpstr>Pipeline </vt:lpstr>
      <vt:lpstr>Input</vt:lpstr>
      <vt:lpstr>Rescaling</vt:lpstr>
      <vt:lpstr>Segmentation DNAcopy  </vt:lpstr>
      <vt:lpstr>Segmentation DNAcopy  </vt:lpstr>
      <vt:lpstr>Deuxième normalisation (modèle de mélange)  </vt:lpstr>
      <vt:lpstr>Deuxième normalisation (modèle de mélange) 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44</cp:revision>
  <dcterms:created xsi:type="dcterms:W3CDTF">2022-03-15T15:33:15Z</dcterms:created>
  <dcterms:modified xsi:type="dcterms:W3CDTF">2022-05-02T16:51:09Z</dcterms:modified>
</cp:coreProperties>
</file>