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7" r:id="rId3"/>
    <p:sldId id="261" r:id="rId4"/>
    <p:sldId id="266" r:id="rId5"/>
    <p:sldId id="272" r:id="rId6"/>
    <p:sldId id="273" r:id="rId7"/>
    <p:sldId id="274" r:id="rId8"/>
    <p:sldId id="268" r:id="rId9"/>
    <p:sldId id="275" r:id="rId10"/>
    <p:sldId id="276" r:id="rId11"/>
    <p:sldId id="278" r:id="rId12"/>
    <p:sldId id="277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85355" y="1219201"/>
            <a:ext cx="10512034" cy="4501320"/>
          </a:xfrm>
        </p:spPr>
        <p:txBody>
          <a:bodyPr/>
          <a:lstStyle/>
          <a:p>
            <a:endParaRPr lang="fr-FR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" b="62808"/>
          <a:stretch/>
        </p:blipFill>
        <p:spPr>
          <a:xfrm>
            <a:off x="496688" y="1509561"/>
            <a:ext cx="9393270" cy="21255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635140"/>
            <a:ext cx="11397915" cy="3419375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 rot="16200000">
            <a:off x="793820" y="3305562"/>
            <a:ext cx="97723" cy="314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6077262" y="3234738"/>
            <a:ext cx="206494" cy="3615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/>
          <p:cNvSpPr/>
          <p:nvPr/>
        </p:nvSpPr>
        <p:spPr>
          <a:xfrm rot="5400000">
            <a:off x="6005304" y="3799519"/>
            <a:ext cx="80214" cy="405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34402" y="3727893"/>
            <a:ext cx="1116330" cy="21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42681" y="3573780"/>
            <a:ext cx="452719" cy="1059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6045411" y="3573780"/>
            <a:ext cx="135098" cy="34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85355" y="1219201"/>
            <a:ext cx="10512034" cy="4501320"/>
          </a:xfrm>
        </p:spPr>
        <p:txBody>
          <a:bodyPr/>
          <a:lstStyle/>
          <a:p>
            <a:r>
              <a:rPr lang="fr-FR" dirty="0" smtClean="0"/>
              <a:t>Pour les échantillons 5,6 et 8, seules des pertes sont caractéris</a:t>
            </a:r>
            <a:r>
              <a:rPr lang="fr-FR" dirty="0" smtClean="0"/>
              <a:t>ées.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84" y="2860843"/>
            <a:ext cx="4018676" cy="349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" y="2860843"/>
            <a:ext cx="4018676" cy="349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08" y="2860843"/>
            <a:ext cx="4018676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6611753" cy="4501320"/>
          </a:xfrm>
        </p:spPr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ChAS</a:t>
            </a:r>
            <a:r>
              <a:rPr lang="fr-FR" dirty="0" smtClean="0"/>
              <a:t>, certains échantillons n’ont qu’un segment. Utiliser les </a:t>
            </a:r>
            <a:r>
              <a:rPr lang="fr-FR" dirty="0" err="1" smtClean="0"/>
              <a:t>donneés</a:t>
            </a:r>
            <a:r>
              <a:rPr lang="fr-FR" dirty="0" smtClean="0"/>
              <a:t> segmentées d’un autre package à la place pourrait être intéressant.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87" y="373380"/>
            <a:ext cx="4426370" cy="38462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461303" y="4455268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00060" y="5448300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 scores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Copy </a:t>
            </a:r>
            <a:r>
              <a:rPr lang="fr-FR" dirty="0" err="1" smtClean="0"/>
              <a:t>number</a:t>
            </a:r>
            <a:r>
              <a:rPr lang="fr-FR" dirty="0" smtClean="0"/>
              <a:t> moyen</a:t>
            </a:r>
          </a:p>
          <a:p>
            <a:r>
              <a:rPr lang="fr-FR" dirty="0" smtClean="0"/>
              <a:t>WGD: Combien de fois le génome a été dupliqué</a:t>
            </a:r>
          </a:p>
          <a:p>
            <a:r>
              <a:rPr lang="fr-FR" dirty="0" smtClean="0"/>
              <a:t>Score LOH: Nombre de segments </a:t>
            </a:r>
            <a:r>
              <a:rPr lang="fr-FR" dirty="0"/>
              <a:t>LOH </a:t>
            </a:r>
            <a:r>
              <a:rPr lang="fr-FR" dirty="0" smtClean="0"/>
              <a:t>&gt;15Mbp, en excluant les chromosomes totalement LOH. </a:t>
            </a:r>
            <a:r>
              <a:rPr lang="fr-FR" dirty="0" smtClean="0"/>
              <a:t>Ce score est </a:t>
            </a:r>
            <a:r>
              <a:rPr lang="fr-FR" dirty="0" smtClean="0"/>
              <a:t>lié à la mutation des gènes BRCA.</a:t>
            </a:r>
          </a:p>
          <a:p>
            <a:r>
              <a:rPr lang="fr-FR" dirty="0" smtClean="0"/>
              <a:t>Score LST: nombre de LST (Large-</a:t>
            </a:r>
            <a:r>
              <a:rPr lang="fr-FR" dirty="0" err="1" smtClean="0"/>
              <a:t>scale</a:t>
            </a:r>
            <a:r>
              <a:rPr lang="fr-FR" dirty="0" smtClean="0"/>
              <a:t> State Transition). Un LST est un </a:t>
            </a:r>
            <a:r>
              <a:rPr lang="fr-FR" dirty="0" err="1" smtClean="0"/>
              <a:t>breakpoint</a:t>
            </a:r>
            <a:r>
              <a:rPr lang="fr-FR" dirty="0" smtClean="0"/>
              <a:t> entre deux régions de plus de 10 </a:t>
            </a:r>
            <a:r>
              <a:rPr lang="fr-FR" dirty="0" err="1" smtClean="0"/>
              <a:t>Mbp</a:t>
            </a:r>
            <a:r>
              <a:rPr lang="fr-FR" dirty="0" smtClean="0"/>
              <a:t> chacune</a:t>
            </a:r>
            <a:r>
              <a:rPr lang="fr-FR" dirty="0" smtClean="0"/>
              <a:t>. Ce score est </a:t>
            </a:r>
            <a:r>
              <a:rPr lang="fr-FR" dirty="0"/>
              <a:t>lié à la mutation des gènes BRCA</a:t>
            </a:r>
            <a:r>
              <a:rPr lang="fr-FR" dirty="0" smtClean="0"/>
              <a:t>.</a:t>
            </a:r>
          </a:p>
          <a:p>
            <a:r>
              <a:rPr lang="fr-FR" dirty="0" smtClean="0"/>
              <a:t>Score td: </a:t>
            </a:r>
            <a:r>
              <a:rPr lang="fr-FR" dirty="0" smtClean="0"/>
              <a:t>nombre de duplications en tandem.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[1</a:t>
            </a:r>
            <a:r>
              <a:rPr lang="fr-FR" dirty="0"/>
              <a:t>] </a:t>
            </a:r>
            <a:r>
              <a:rPr lang="fr-FR" dirty="0" err="1"/>
              <a:t>Christinat</a:t>
            </a:r>
            <a:r>
              <a:rPr lang="fr-FR" dirty="0"/>
              <a:t> Y, </a:t>
            </a:r>
            <a:r>
              <a:rPr lang="fr-FR" dirty="0" err="1"/>
              <a:t>Chaskar</a:t>
            </a:r>
            <a:r>
              <a:rPr lang="fr-FR" dirty="0"/>
              <a:t> P, Clément S, Ho L, Charrier M, McKee T, </a:t>
            </a:r>
            <a:r>
              <a:rPr lang="fr-FR" dirty="0" err="1"/>
              <a:t>Tsantoulis</a:t>
            </a:r>
            <a:r>
              <a:rPr lang="fr-FR" dirty="0"/>
              <a:t> P. </a:t>
            </a:r>
            <a:r>
              <a:rPr lang="fr-FR" dirty="0" err="1"/>
              <a:t>Automated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of Arm-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Alterations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Cancer Patients in the </a:t>
            </a:r>
            <a:r>
              <a:rPr lang="fr-FR" dirty="0" err="1"/>
              <a:t>Clinical</a:t>
            </a:r>
            <a:r>
              <a:rPr lang="fr-FR" dirty="0"/>
              <a:t> Setting. J Mol </a:t>
            </a:r>
            <a:r>
              <a:rPr lang="fr-FR" dirty="0" err="1"/>
              <a:t>Diagn</a:t>
            </a:r>
            <a:r>
              <a:rPr lang="fr-FR" dirty="0"/>
              <a:t>. 2021 Dec;23(12):1722-1731. </a:t>
            </a:r>
            <a:r>
              <a:rPr lang="fr-FR" dirty="0" err="1"/>
              <a:t>doi</a:t>
            </a:r>
            <a:r>
              <a:rPr lang="fr-FR" dirty="0"/>
              <a:t>: 10.1016/j.jmoldx.2021.08.003. </a:t>
            </a:r>
            <a:r>
              <a:rPr lang="fr-FR" dirty="0" err="1"/>
              <a:t>Epub</a:t>
            </a:r>
            <a:r>
              <a:rPr lang="fr-FR" dirty="0"/>
              <a:t> 2021 </a:t>
            </a:r>
            <a:r>
              <a:rPr lang="fr-FR" dirty="0" err="1"/>
              <a:t>Aug</a:t>
            </a:r>
            <a:r>
              <a:rPr lang="fr-FR" dirty="0"/>
              <a:t> 25. PMID: 34454110.</a:t>
            </a:r>
          </a:p>
        </p:txBody>
      </p:sp>
    </p:spTree>
    <p:extLst>
      <p:ext uri="{BB962C8B-B14F-4D97-AF65-F5344CB8AC3E}">
        <p14:creationId xmlns:p14="http://schemas.microsoft.com/office/powerpoint/2010/main" val="2754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3" y="1672774"/>
            <a:ext cx="10762163" cy="41020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28851" y="407309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des segments trouvés dans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493" y="4069883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Exporté à partir de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5981" y="818147"/>
            <a:ext cx="1091076" cy="777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Pourcentage d’altération de chaque bras chromosomique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38" y="862128"/>
            <a:ext cx="4305901" cy="5534797"/>
          </a:xfrm>
          <a:prstGeom prst="rect">
            <a:avLst/>
          </a:prstGeom>
        </p:spPr>
      </p:pic>
      <p:sp>
        <p:nvSpPr>
          <p:cNvPr id="5" name="Espace réservé du contenu 4"/>
          <p:cNvSpPr txBox="1">
            <a:spLocks/>
          </p:cNvSpPr>
          <p:nvPr/>
        </p:nvSpPr>
        <p:spPr>
          <a:xfrm>
            <a:off x="677334" y="2160589"/>
            <a:ext cx="3958834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Les segments observés dans </a:t>
            </a:r>
            <a:r>
              <a:rPr lang="fr-FR" dirty="0" err="1" smtClean="0"/>
              <a:t>ChAS</a:t>
            </a:r>
            <a:r>
              <a:rPr lang="fr-FR" dirty="0" smtClean="0"/>
              <a:t> sont exportés dans un fichier texte de cette structure.</a:t>
            </a:r>
          </a:p>
          <a:p>
            <a:pPr marL="0" indent="0">
              <a:buNone/>
            </a:pPr>
            <a:r>
              <a:rPr lang="fr-FR" dirty="0" smtClean="0"/>
              <a:t>Seules 3 colonnes sont utilisées par </a:t>
            </a:r>
            <a:r>
              <a:rPr lang="fr-FR" dirty="0" err="1" smtClean="0"/>
              <a:t>OncoscanR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Filtrage et lissage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Les segments qui dépassent de la couverture d’</a:t>
            </a:r>
            <a:r>
              <a:rPr lang="fr-FR" dirty="0" err="1" smtClean="0"/>
              <a:t>oncoscan</a:t>
            </a:r>
            <a:r>
              <a:rPr lang="fr-FR" dirty="0" smtClean="0"/>
              <a:t> sont rabotés</a:t>
            </a:r>
          </a:p>
          <a:p>
            <a:r>
              <a:rPr lang="fr-FR" dirty="0" smtClean="0"/>
              <a:t>Les segments LOH sont rabotés là où ils se superposent avec des segments en perte. Exception: si un segment en perte est contenu dans un segment LOH, les segments sont conservés.</a:t>
            </a:r>
          </a:p>
          <a:p>
            <a:r>
              <a:rPr lang="fr-FR" dirty="0" smtClean="0"/>
              <a:t>Les segments distants de moins de 300kbp sont superposés</a:t>
            </a:r>
          </a:p>
          <a:p>
            <a:r>
              <a:rPr lang="fr-FR" dirty="0" smtClean="0"/>
              <a:t>Les segments de moins de 300kbp (artefacts) sont supprimés</a:t>
            </a:r>
          </a:p>
          <a:p>
            <a:pPr marL="0" indent="0">
              <a:buNone/>
            </a:pPr>
            <a:r>
              <a:rPr lang="fr-FR" dirty="0" smtClean="0"/>
              <a:t>300kbp est la résolution d’</a:t>
            </a:r>
            <a:r>
              <a:rPr lang="fr-FR" dirty="0" err="1" smtClean="0"/>
              <a:t>OncoScan</a:t>
            </a:r>
            <a:r>
              <a:rPr lang="fr-FR" dirty="0" smtClean="0"/>
              <a:t> CNV.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3298256"/>
            <a:ext cx="11397916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913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3" y="3298255"/>
            <a:ext cx="11397920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2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altéré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575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r>
              <a:rPr lang="fr-FR" dirty="0" smtClean="0"/>
              <a:t>Comment ce calcul est-il fait?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7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5355" y="1722329"/>
            <a:ext cx="10600266" cy="3880773"/>
          </a:xfrm>
        </p:spPr>
        <p:txBody>
          <a:bodyPr/>
          <a:lstStyle/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segments, 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52960"/>
          <a:stretch/>
        </p:blipFill>
        <p:spPr>
          <a:xfrm>
            <a:off x="1480887" y="3662716"/>
            <a:ext cx="4286250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3" y="5243794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897229" y="4594860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09110" y="4594860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 flipV="1">
            <a:off x="4797357" y="3794611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87" y="3662716"/>
            <a:ext cx="9111916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3" y="5243794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897229" y="4594860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09110" y="4594860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782300" y="4271695"/>
            <a:ext cx="495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[1]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55017" y="3662716"/>
            <a:ext cx="2095500" cy="157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53648" t="44553" r="25194" b="6227"/>
          <a:stretch/>
        </p:blipFill>
        <p:spPr>
          <a:xfrm>
            <a:off x="6338837" y="4044657"/>
            <a:ext cx="1927860" cy="77724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 flipV="1">
            <a:off x="7223031" y="4397692"/>
            <a:ext cx="327386" cy="2733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 flipV="1">
            <a:off x="4797357" y="3794611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flipV="1">
            <a:off x="7083611" y="4160519"/>
            <a:ext cx="606226" cy="2098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442353" y="3301542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Longueur des segments en gain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398352" y="4821897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Longueur du chromosome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685355" y="1722329"/>
            <a:ext cx="106002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segments en gain, 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segments représentent </a:t>
            </a:r>
            <a:r>
              <a:rPr lang="fr-FR" dirty="0"/>
              <a:t>68% </a:t>
            </a:r>
            <a:r>
              <a:rPr lang="fr-FR" dirty="0" smtClean="0"/>
              <a:t>de la longueur du chromosome. Ce pourcentage ne dépasse pas le seuil de 80%, donc le gain du bras 17q n’est pas caractérisé</a:t>
            </a:r>
          </a:p>
          <a:p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777413" y="4449512"/>
            <a:ext cx="98600" cy="145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07880" y="4374196"/>
            <a:ext cx="173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8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2470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1292</TotalTime>
  <Words>495</Words>
  <Application>Microsoft Office PowerPoint</Application>
  <PresentationFormat>Grand écran</PresentationFormat>
  <Paragraphs>49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OncoscanR</vt:lpstr>
      <vt:lpstr>Pipeline </vt:lpstr>
      <vt:lpstr>Input</vt:lpstr>
      <vt:lpstr>Filtrage et lissage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Limitations</vt:lpstr>
      <vt:lpstr>Calcul de scores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40</cp:revision>
  <dcterms:created xsi:type="dcterms:W3CDTF">2022-03-15T15:33:15Z</dcterms:created>
  <dcterms:modified xsi:type="dcterms:W3CDTF">2022-04-28T16:41:57Z</dcterms:modified>
</cp:coreProperties>
</file>