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99" r:id="rId2"/>
    <p:sldId id="270" r:id="rId3"/>
    <p:sldId id="273" r:id="rId4"/>
    <p:sldId id="274" r:id="rId5"/>
    <p:sldId id="276" r:id="rId6"/>
    <p:sldId id="277" r:id="rId7"/>
    <p:sldId id="279" r:id="rId8"/>
    <p:sldId id="278" r:id="rId9"/>
    <p:sldId id="287" r:id="rId10"/>
    <p:sldId id="282" r:id="rId11"/>
    <p:sldId id="280" r:id="rId12"/>
    <p:sldId id="281" r:id="rId13"/>
    <p:sldId id="297" r:id="rId14"/>
    <p:sldId id="288" r:id="rId15"/>
    <p:sldId id="290" r:id="rId16"/>
    <p:sldId id="289" r:id="rId17"/>
    <p:sldId id="285" r:id="rId18"/>
    <p:sldId id="292" r:id="rId19"/>
    <p:sldId id="293" r:id="rId20"/>
    <p:sldId id="295" r:id="rId21"/>
    <p:sldId id="300" r:id="rId22"/>
    <p:sldId id="301" r:id="rId23"/>
    <p:sldId id="305" r:id="rId24"/>
    <p:sldId id="311" r:id="rId25"/>
    <p:sldId id="307" r:id="rId26"/>
    <p:sldId id="306" r:id="rId27"/>
    <p:sldId id="309" r:id="rId28"/>
    <p:sldId id="310" r:id="rId29"/>
    <p:sldId id="298" r:id="rId30"/>
    <p:sldId id="29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2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22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2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4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5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3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4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7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5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ASCAT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28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3" cy="4320000"/>
          </a:xfrm>
          <a:prstGeom prst="rect">
            <a:avLst/>
          </a:prstGeom>
        </p:spPr>
      </p:pic>
      <p:sp>
        <p:nvSpPr>
          <p:cNvPr id="7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g est déterminée ainsi:</a:t>
            </a:r>
          </a:p>
        </p:txBody>
      </p:sp>
    </p:spTree>
    <p:extLst>
      <p:ext uri="{BB962C8B-B14F-4D97-AF65-F5344CB8AC3E}">
        <p14:creationId xmlns:p14="http://schemas.microsoft.com/office/powerpoint/2010/main" val="41063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2" cy="432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segment.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 est déterminée ainsi: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moyenne du segment est calculée</a:t>
            </a:r>
          </a:p>
        </p:txBody>
      </p:sp>
    </p:spTree>
    <p:extLst>
      <p:ext uri="{BB962C8B-B14F-4D97-AF65-F5344CB8AC3E}">
        <p14:creationId xmlns:p14="http://schemas.microsoft.com/office/powerpoint/2010/main" val="29212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2" cy="432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436702" y="1696624"/>
            <a:ext cx="4440098" cy="510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segment.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 est déterminée ainsi: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moyenne du segment est calculée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distance entre chaque point et la moyenne est obtenue</a:t>
            </a:r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</p:spTree>
    <p:extLst>
      <p:ext uri="{BB962C8B-B14F-4D97-AF65-F5344CB8AC3E}">
        <p14:creationId xmlns:p14="http://schemas.microsoft.com/office/powerpoint/2010/main" val="9723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2" cy="432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436702" y="1696624"/>
            <a:ext cx="4440098" cy="510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segment.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 est déterminée ainsi: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moyenne du segment est calculée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distance entre chaque point et la moyenne est obtenue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</a:t>
            </a:r>
            <a:r>
              <a:rPr lang="fr-FR" dirty="0" err="1" smtClean="0"/>
              <a:t>goodness</a:t>
            </a:r>
            <a:r>
              <a:rPr lang="fr-FR" dirty="0" smtClean="0"/>
              <a:t> of fit est la somme de ces distances (au carré)</a:t>
            </a:r>
          </a:p>
          <a:p>
            <a:pPr marL="0" indent="0">
              <a:buNone/>
            </a:pPr>
            <a:r>
              <a:rPr lang="fr-FR" dirty="0"/>
              <a:t>Ici, g =  </a:t>
            </a:r>
            <a:r>
              <a:rPr lang="fr-FR" dirty="0" smtClean="0"/>
              <a:t>2,42</a:t>
            </a:r>
          </a:p>
          <a:p>
            <a:pPr>
              <a:buFont typeface="Wingdings 3" charset="2"/>
              <a:buAutoNum type="arabicPeriod"/>
            </a:pPr>
            <a:endParaRPr lang="fr-FR" dirty="0" smtClean="0"/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</p:spTree>
    <p:extLst>
      <p:ext uri="{BB962C8B-B14F-4D97-AF65-F5344CB8AC3E}">
        <p14:creationId xmlns:p14="http://schemas.microsoft.com/office/powerpoint/2010/main" val="16372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31098" y="1442249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différents.</a:t>
            </a:r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9772678" y="2207042"/>
            <a:ext cx="19312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260785" y="2207042"/>
            <a:ext cx="179461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7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0" y="3711980"/>
            <a:ext cx="5650286" cy="30819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3711979"/>
            <a:ext cx="5650286" cy="30819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31098" y="1442249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5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différents.</a:t>
            </a:r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9772678" y="2207042"/>
            <a:ext cx="19312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>
            <a:stCxn id="15" idx="2"/>
          </p:cNvCxnSpPr>
          <p:nvPr/>
        </p:nvCxnSpPr>
        <p:spPr>
          <a:xfrm flipH="1">
            <a:off x="8857088" y="2640910"/>
            <a:ext cx="1012154" cy="145805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260785" y="2207042"/>
            <a:ext cx="179461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>
            <a:stCxn id="21" idx="2"/>
          </p:cNvCxnSpPr>
          <p:nvPr/>
        </p:nvCxnSpPr>
        <p:spPr>
          <a:xfrm flipH="1">
            <a:off x="5961118" y="2503821"/>
            <a:ext cx="1389398" cy="16029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0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0" y="3711980"/>
            <a:ext cx="5650286" cy="30819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3711979"/>
            <a:ext cx="5650286" cy="30819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260785" y="2207042"/>
            <a:ext cx="179461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contenu 3"/>
          <p:cNvSpPr txBox="1">
            <a:spLocks/>
          </p:cNvSpPr>
          <p:nvPr/>
        </p:nvSpPr>
        <p:spPr>
          <a:xfrm>
            <a:off x="5290460" y="4169264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2,42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Espace réservé du contenu 3"/>
          <p:cNvSpPr txBox="1">
            <a:spLocks/>
          </p:cNvSpPr>
          <p:nvPr/>
        </p:nvSpPr>
        <p:spPr>
          <a:xfrm>
            <a:off x="10956758" y="4182317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201,71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Connecteur droit 16"/>
          <p:cNvCxnSpPr>
            <a:stCxn id="11" idx="2"/>
          </p:cNvCxnSpPr>
          <p:nvPr/>
        </p:nvCxnSpPr>
        <p:spPr>
          <a:xfrm flipH="1">
            <a:off x="5961118" y="2503821"/>
            <a:ext cx="1389398" cy="16029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31098" y="1442249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6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différents.</a:t>
            </a:r>
          </a:p>
          <a:p>
            <a:pPr marL="0" indent="0">
              <a:buFont typeface="Wingdings 3" charset="2"/>
              <a:buNone/>
            </a:pPr>
            <a:r>
              <a:rPr lang="fr-FR" sz="1300" dirty="0" smtClean="0"/>
              <a:t>L’un comporte des sondes de valeurs similaires autour de 1, c’est bien un segment. g est faible.</a:t>
            </a:r>
            <a:br>
              <a:rPr lang="fr-FR" sz="1300" dirty="0" smtClean="0"/>
            </a:br>
            <a:r>
              <a:rPr lang="fr-FR" sz="1300" dirty="0" smtClean="0"/>
              <a:t>L’autre est hétéroclite (car constitué de deux sous-segments), ce qui rend les écarts à la moyenne plus grands. g est élevée.</a:t>
            </a:r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9772678" y="2207042"/>
            <a:ext cx="19312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>
            <a:stCxn id="21" idx="2"/>
          </p:cNvCxnSpPr>
          <p:nvPr/>
        </p:nvCxnSpPr>
        <p:spPr>
          <a:xfrm flipH="1">
            <a:off x="8857088" y="2640910"/>
            <a:ext cx="1012154" cy="145805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3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0" y="3711980"/>
            <a:ext cx="5650286" cy="30819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3711979"/>
            <a:ext cx="5650286" cy="30819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9772678" y="2207042"/>
            <a:ext cx="19312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contenu 3"/>
          <p:cNvSpPr txBox="1">
            <a:spLocks/>
          </p:cNvSpPr>
          <p:nvPr/>
        </p:nvSpPr>
        <p:spPr>
          <a:xfrm>
            <a:off x="5290460" y="4169264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2,42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Espace réservé du contenu 3"/>
          <p:cNvSpPr txBox="1">
            <a:spLocks/>
          </p:cNvSpPr>
          <p:nvPr/>
        </p:nvSpPr>
        <p:spPr>
          <a:xfrm>
            <a:off x="10956758" y="4182317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201,71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0" name="Connecteur droit 19"/>
          <p:cNvCxnSpPr>
            <a:stCxn id="14" idx="2"/>
          </p:cNvCxnSpPr>
          <p:nvPr/>
        </p:nvCxnSpPr>
        <p:spPr>
          <a:xfrm flipH="1">
            <a:off x="8857088" y="2640910"/>
            <a:ext cx="1012154" cy="145805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différents.</a:t>
            </a:r>
          </a:p>
          <a:p>
            <a:pPr marL="0" indent="0">
              <a:buFont typeface="Wingdings 3" charset="2"/>
              <a:buNone/>
            </a:pPr>
            <a:r>
              <a:rPr lang="fr-FR" sz="1300" dirty="0" smtClean="0"/>
              <a:t>L’un comporte des sondes de valeurs similaires autour de 1, c’est bien un segment. g est faible.</a:t>
            </a:r>
            <a:br>
              <a:rPr lang="fr-FR" sz="1300" dirty="0" smtClean="0"/>
            </a:br>
            <a:r>
              <a:rPr lang="fr-FR" sz="1300" dirty="0" smtClean="0"/>
              <a:t>L’autre est hétéroclite (car constitué de deux sous-segments), ce qui rend les écarts à la moyenne plus grands. g est élevée.</a:t>
            </a:r>
          </a:p>
          <a:p>
            <a:pPr marL="0" indent="0">
              <a:buNone/>
            </a:pPr>
            <a:r>
              <a:rPr lang="fr-FR" sz="1300" dirty="0"/>
              <a:t>La </a:t>
            </a:r>
            <a:r>
              <a:rPr lang="fr-FR" sz="1300" dirty="0" err="1"/>
              <a:t>goodness</a:t>
            </a:r>
            <a:r>
              <a:rPr lang="fr-FR" sz="1300" dirty="0"/>
              <a:t> of </a:t>
            </a:r>
            <a:r>
              <a:rPr lang="fr-FR" sz="1300" dirty="0" smtClean="0"/>
              <a:t>fit élevée rend compte d’un défaut de segmentation sur ce segment hétéroclite. Le </a:t>
            </a:r>
            <a:r>
              <a:rPr lang="fr-FR" sz="1300" u="sng" dirty="0" smtClean="0"/>
              <a:t>score de qualité</a:t>
            </a:r>
            <a:r>
              <a:rPr lang="fr-FR" sz="1300" dirty="0" smtClean="0"/>
              <a:t> est élevé si de nombreux segments hétéroclites sont formés par la segmentation, on cherche donc la solution ayant le score de qualité </a:t>
            </a:r>
            <a:r>
              <a:rPr lang="fr-FR" sz="1300" u="sng" dirty="0" smtClean="0"/>
              <a:t>le plus faible</a:t>
            </a:r>
            <a:r>
              <a:rPr lang="fr-FR" sz="1300" dirty="0" smtClean="0"/>
              <a:t>.</a:t>
            </a:r>
            <a:endParaRPr lang="fr-FR" sz="1300" dirty="0"/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7260785" y="2207042"/>
            <a:ext cx="179461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>
            <a:stCxn id="24" idx="2"/>
          </p:cNvCxnSpPr>
          <p:nvPr/>
        </p:nvCxnSpPr>
        <p:spPr>
          <a:xfrm flipH="1">
            <a:off x="5961118" y="2503821"/>
            <a:ext cx="1389398" cy="16029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Détermine la cellularité et la ploïdie</a:t>
            </a:r>
          </a:p>
          <a:p>
            <a:r>
              <a:rPr lang="fr-FR" dirty="0" smtClean="0"/>
              <a:t>Estime le nombre de copies pour chaque allèle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2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4" y="1914769"/>
            <a:ext cx="5739098" cy="412659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Le nombre de copies peut être estimé à partir de ces deux paramètres. </a:t>
            </a:r>
          </a:p>
          <a:p>
            <a:pPr marL="0" indent="0">
              <a:buNone/>
            </a:pPr>
            <a:r>
              <a:rPr lang="fr-FR" dirty="0" smtClean="0"/>
              <a:t>Partant de ce constat, différentes valeurs </a:t>
            </a:r>
            <a:r>
              <a:rPr lang="fr-FR" dirty="0"/>
              <a:t>de cellularité </a:t>
            </a:r>
            <a:r>
              <a:rPr lang="fr-FR" dirty="0" smtClean="0"/>
              <a:t>et </a:t>
            </a:r>
            <a:r>
              <a:rPr lang="fr-FR" dirty="0"/>
              <a:t>ploïdie sont </a:t>
            </a:r>
            <a:r>
              <a:rPr lang="fr-FR" dirty="0" smtClean="0"/>
              <a:t>testées.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Une métrique, issue du nombre de copies obtenu, évalue si ces valeurs sont pertinentes (</a:t>
            </a:r>
            <a:r>
              <a:rPr lang="fr-FR" dirty="0" smtClean="0">
                <a:solidFill>
                  <a:srgbClr val="C00000"/>
                </a:solidFill>
              </a:rPr>
              <a:t>mauvaise solution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bonne solution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la cellularité et la ploïdie sont-elles estimées?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5" y="3143003"/>
            <a:ext cx="10867999" cy="18865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719137" y="4616757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Contient les données de log ratio et BAF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44126" y="1507957"/>
            <a:ext cx="1801399" cy="143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La </a:t>
            </a:r>
            <a:r>
              <a:rPr lang="fr-FR" sz="1000" dirty="0">
                <a:solidFill>
                  <a:schemeClr val="accent1">
                    <a:lumMod val="50000"/>
                  </a:schemeClr>
                </a:solidFill>
              </a:rPr>
              <a:t>cellularité</a:t>
            </a:r>
            <a:r>
              <a:rPr lang="fr-FR" sz="1000" dirty="0">
                <a:solidFill>
                  <a:schemeClr val="tx1"/>
                </a:solidFill>
              </a:rPr>
              <a:t> et la </a:t>
            </a:r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ploïdie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>
                <a:solidFill>
                  <a:schemeClr val="tx1"/>
                </a:solidFill>
              </a:rPr>
              <a:t>sont déterminées à cette étape. </a:t>
            </a:r>
            <a:r>
              <a:rPr lang="fr-FR" sz="1000" dirty="0" smtClean="0">
                <a:solidFill>
                  <a:schemeClr val="tx1"/>
                </a:solidFill>
              </a:rPr>
              <a:t>Le </a:t>
            </a:r>
            <a:r>
              <a:rPr lang="fr-FR" sz="1000" dirty="0">
                <a:solidFill>
                  <a:schemeClr val="tx1"/>
                </a:solidFill>
              </a:rPr>
              <a:t>nombre de copies </a:t>
            </a:r>
            <a:r>
              <a:rPr lang="fr-FR" sz="1000" dirty="0" smtClean="0">
                <a:solidFill>
                  <a:schemeClr val="tx1"/>
                </a:solidFill>
              </a:rPr>
              <a:t>des deux allèles </a:t>
            </a:r>
            <a:r>
              <a:rPr lang="fr-FR" sz="1000" dirty="0">
                <a:solidFill>
                  <a:schemeClr val="tx1"/>
                </a:solidFill>
              </a:rPr>
              <a:t>est estimé.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67647" y="4616754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Contient les données de log ratio et BAF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79340" y="4616754"/>
            <a:ext cx="226355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Différents graphes peuvent être générés à partir des profils ASCAT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0627" y="4616754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Un OSCHP normalisé peut être donné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31046" y="1507957"/>
            <a:ext cx="1682638" cy="143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000" dirty="0">
                <a:solidFill>
                  <a:prstClr val="black"/>
                </a:solidFill>
              </a:rPr>
              <a:t>Segmentation par l’algorithme ASPCF</a:t>
            </a:r>
          </a:p>
          <a:p>
            <a:pPr lvl="0"/>
            <a:r>
              <a:rPr lang="fr-FR" sz="1000" dirty="0">
                <a:solidFill>
                  <a:prstClr val="black"/>
                </a:solidFill>
              </a:rPr>
              <a:t>À partir des valeurs de log ratio et </a:t>
            </a:r>
            <a:r>
              <a:rPr lang="fr-FR" sz="1000" dirty="0" smtClean="0">
                <a:solidFill>
                  <a:prstClr val="black"/>
                </a:solidFill>
              </a:rPr>
              <a:t>BAF.</a:t>
            </a:r>
            <a:endParaRPr lang="fr-F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2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4" y="1914769"/>
            <a:ext cx="5739098" cy="412659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Le nombre de copies peut être estimé à partir de ces deux paramètres. </a:t>
            </a:r>
          </a:p>
          <a:p>
            <a:pPr marL="0" indent="0">
              <a:buNone/>
            </a:pPr>
            <a:r>
              <a:rPr lang="fr-FR" dirty="0" smtClean="0"/>
              <a:t>Partant de ce constat, différentes valeurs </a:t>
            </a:r>
            <a:r>
              <a:rPr lang="fr-FR" dirty="0"/>
              <a:t>de cellularité </a:t>
            </a:r>
            <a:r>
              <a:rPr lang="fr-FR" dirty="0" smtClean="0"/>
              <a:t>et </a:t>
            </a:r>
            <a:r>
              <a:rPr lang="fr-FR" dirty="0"/>
              <a:t>ploïdie sont </a:t>
            </a:r>
            <a:r>
              <a:rPr lang="fr-FR" dirty="0" smtClean="0"/>
              <a:t>testées.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Une métrique, issue du nombre de copies obtenu, évalue si ces valeurs sont pertinentes (</a:t>
            </a:r>
            <a:r>
              <a:rPr lang="fr-FR" dirty="0" smtClean="0">
                <a:solidFill>
                  <a:srgbClr val="C00000"/>
                </a:solidFill>
              </a:rPr>
              <a:t>mauvaise solution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bonne solution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r>
              <a:rPr lang="fr-FR" dirty="0" smtClean="0"/>
              <a:t>Ici, ces paramètres ont été estimés à 0,87 et 1,63.</a:t>
            </a:r>
          </a:p>
          <a:p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la cellularité et la ploïdie sont-elles estimées?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899" y="1975357"/>
            <a:ext cx="3751482" cy="3751482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8121438" y="2715536"/>
            <a:ext cx="0" cy="2612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7586573" y="2663858"/>
            <a:ext cx="466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910424" y="5478889"/>
            <a:ext cx="953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1,63</a:t>
            </a:r>
            <a:endParaRPr lang="fr-FR" sz="1000" dirty="0"/>
          </a:p>
        </p:txBody>
      </p:sp>
      <p:sp>
        <p:nvSpPr>
          <p:cNvPr id="20" name="ZoneTexte 19"/>
          <p:cNvSpPr txBox="1"/>
          <p:nvPr/>
        </p:nvSpPr>
        <p:spPr>
          <a:xfrm rot="16200000">
            <a:off x="6975031" y="2268396"/>
            <a:ext cx="953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0,87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5186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28" y="965138"/>
            <a:ext cx="7690725" cy="5760000"/>
          </a:xfr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297506" y="1570569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dirty="0" smtClean="0"/>
              <a:t>Les variations de log Ratio et BAF sont fonction de la ploïdie. On peut donc retrouver la ploïdie à partir de ces valeurs.</a:t>
            </a:r>
            <a:endParaRPr lang="fr-FR" dirty="0"/>
          </a:p>
        </p:txBody>
      </p:sp>
      <p:sp>
        <p:nvSpPr>
          <p:cNvPr id="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433170" y="13727"/>
            <a:ext cx="2758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https</a:t>
            </a:r>
            <a:r>
              <a:rPr lang="fr-FR" sz="800" dirty="0"/>
              <a:t>://www.biodiscovery.com/videos/ascat-algorithm</a:t>
            </a:r>
          </a:p>
        </p:txBody>
      </p:sp>
    </p:spTree>
    <p:extLst>
      <p:ext uri="{BB962C8B-B14F-4D97-AF65-F5344CB8AC3E}">
        <p14:creationId xmlns:p14="http://schemas.microsoft.com/office/powerpoint/2010/main" val="325741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23" y="957099"/>
            <a:ext cx="7688930" cy="5768040"/>
          </a:xfr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297506" y="1570569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dirty="0" smtClean="0"/>
              <a:t>Les variations de log Ratio et BAF sont fonction de la ploïdie. On peut donc </a:t>
            </a:r>
            <a:r>
              <a:rPr lang="fr-FR" u="sng" dirty="0" smtClean="0"/>
              <a:t>retrouver la ploïdie </a:t>
            </a:r>
            <a:r>
              <a:rPr lang="fr-FR" dirty="0" smtClean="0"/>
              <a:t>à partir de ces valeurs.</a:t>
            </a:r>
          </a:p>
          <a:p>
            <a:pPr marL="0" indent="0" algn="just">
              <a:buFont typeface="Wingdings 3" charset="2"/>
              <a:buNone/>
            </a:pPr>
            <a:r>
              <a:rPr lang="fr-FR" dirty="0" smtClean="0"/>
              <a:t>Ici, la cellularité est de 50%. Les profils BAF et LRR se rapprochent d’un profil non aberrant. Sachant cela, on peut </a:t>
            </a:r>
            <a:r>
              <a:rPr lang="fr-FR" u="sng" dirty="0" smtClean="0"/>
              <a:t>retrouver la cellularité </a:t>
            </a:r>
            <a:r>
              <a:rPr lang="fr-FR" dirty="0" smtClean="0"/>
              <a:t>à partir de ces valeurs.</a:t>
            </a:r>
            <a:endParaRPr lang="fr-FR" dirty="0"/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433170" y="13727"/>
            <a:ext cx="2758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https</a:t>
            </a:r>
            <a:r>
              <a:rPr lang="fr-FR" sz="800" dirty="0"/>
              <a:t>://www.biodiscovery.com/videos/ascat-algorithm</a:t>
            </a:r>
          </a:p>
        </p:txBody>
      </p:sp>
    </p:spTree>
    <p:extLst>
      <p:ext uri="{BB962C8B-B14F-4D97-AF65-F5344CB8AC3E}">
        <p14:creationId xmlns:p14="http://schemas.microsoft.com/office/powerpoint/2010/main" val="1805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41" name="Espace réservé du contenu 2"/>
          <p:cNvSpPr txBox="1">
            <a:spLocks/>
          </p:cNvSpPr>
          <p:nvPr/>
        </p:nvSpPr>
        <p:spPr>
          <a:xfrm>
            <a:off x="5163837" y="1851923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Le log Ratio et le BAF sont calculés à partir du nombre de copies de chaque </a:t>
            </a:r>
            <a:r>
              <a:rPr lang="fr-FR" dirty="0" smtClean="0"/>
              <a:t>allèle (des </a:t>
            </a:r>
            <a:r>
              <a:rPr lang="fr-FR" dirty="0" smtClean="0">
                <a:solidFill>
                  <a:srgbClr val="7030A0"/>
                </a:solidFill>
              </a:rPr>
              <a:t>nombres entiers</a:t>
            </a:r>
            <a:r>
              <a:rPr lang="fr-FR" dirty="0" smtClean="0"/>
              <a:t>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7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5163837" y="1851923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Le log Ratio et le BAF sont calculés à partir du nombre de copies de chaque allèle.</a:t>
            </a:r>
          </a:p>
          <a:p>
            <a:pPr marL="0" indent="0" algn="just">
              <a:buNone/>
            </a:pPr>
            <a:r>
              <a:rPr lang="fr-FR" dirty="0" smtClean="0"/>
              <a:t>L’équation du log ratio est vraie pour un échantillon diploïde, mais une tumeur peut être aneuploïde. On prend donc en compte la ploïdie </a:t>
            </a:r>
            <a:r>
              <a:rPr lang="el-GR" dirty="0" smtClean="0"/>
              <a:t>ψ</a:t>
            </a:r>
            <a:r>
              <a:rPr lang="fr-FR" dirty="0" smtClean="0"/>
              <a:t>.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87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/>
          <a:srcRect l="66992" t="62183" r="23728" b="10166"/>
          <a:stretch/>
        </p:blipFill>
        <p:spPr>
          <a:xfrm>
            <a:off x="2688964" y="2912217"/>
            <a:ext cx="265723" cy="281354"/>
          </a:xfrm>
          <a:prstGeom prst="rect">
            <a:avLst/>
          </a:prstGeom>
        </p:spPr>
      </p:pic>
      <p:cxnSp>
        <p:nvCxnSpPr>
          <p:cNvPr id="28" name="Connecteur droit 27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 rotWithShape="1">
          <a:blip r:embed="rId3"/>
          <a:srcRect l="66992" t="62183" r="23728" b="10166"/>
          <a:stretch/>
        </p:blipFill>
        <p:spPr>
          <a:xfrm>
            <a:off x="2688964" y="2912217"/>
            <a:ext cx="265723" cy="281354"/>
          </a:xfrm>
          <a:prstGeom prst="rect">
            <a:avLst/>
          </a:prstGeom>
        </p:spPr>
      </p:pic>
      <p:cxnSp>
        <p:nvCxnSpPr>
          <p:cNvPr id="40" name="Connecteur droit 39"/>
          <p:cNvCxnSpPr/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space réservé du contenu 2"/>
          <p:cNvSpPr txBox="1">
            <a:spLocks/>
          </p:cNvSpPr>
          <p:nvPr/>
        </p:nvSpPr>
        <p:spPr>
          <a:xfrm>
            <a:off x="5163837" y="1851923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Le log Ratio et le BAF sont calculés à partir du nombre de copies de chaque allèle.</a:t>
            </a:r>
          </a:p>
          <a:p>
            <a:pPr marL="0" indent="0" algn="just">
              <a:buNone/>
            </a:pPr>
            <a:r>
              <a:rPr lang="fr-FR" dirty="0" smtClean="0"/>
              <a:t>L’équation du log ratio est vraie pour un échantillon diploïde, mais une tumeur peut être aneuploïde. On prend donc en compte la ploïdie </a:t>
            </a:r>
            <a:r>
              <a:rPr lang="el-GR" dirty="0" smtClean="0"/>
              <a:t>ψ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13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0" y="4991252"/>
            <a:ext cx="5055221" cy="540936"/>
          </a:xfrm>
          <a:prstGeom prst="rect">
            <a:avLst/>
          </a:prstGeom>
        </p:spPr>
      </p:pic>
      <p:sp>
        <p:nvSpPr>
          <p:cNvPr id="22" name="Accolade fermante 21"/>
          <p:cNvSpPr/>
          <p:nvPr/>
        </p:nvSpPr>
        <p:spPr>
          <a:xfrm rot="5400000">
            <a:off x="1682279" y="5464669"/>
            <a:ext cx="148114" cy="137258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fermante 22"/>
          <p:cNvSpPr/>
          <p:nvPr/>
        </p:nvSpPr>
        <p:spPr>
          <a:xfrm rot="5400000">
            <a:off x="2258966" y="5042760"/>
            <a:ext cx="148115" cy="981075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ccolade fermante 23"/>
          <p:cNvSpPr/>
          <p:nvPr/>
        </p:nvSpPr>
        <p:spPr>
          <a:xfrm rot="5400000">
            <a:off x="4775247" y="4849176"/>
            <a:ext cx="148111" cy="1368246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ccolade fermante 24"/>
          <p:cNvSpPr/>
          <p:nvPr/>
        </p:nvSpPr>
        <p:spPr>
          <a:xfrm rot="5400000">
            <a:off x="3617827" y="5082667"/>
            <a:ext cx="148115" cy="901260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461824" y="5657571"/>
            <a:ext cx="5890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0,25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397372" y="5657571"/>
            <a:ext cx="5890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0,75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142516" y="5645202"/>
            <a:ext cx="151485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nombre de copies dans une cellule saine (2)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864750" y="5645202"/>
            <a:ext cx="104704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nombre de copies dans une cellule tumorale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4"/>
          <a:srcRect l="66992" t="62183" r="23728" b="10166"/>
          <a:stretch/>
        </p:blipFill>
        <p:spPr>
          <a:xfrm>
            <a:off x="2688964" y="2912217"/>
            <a:ext cx="265723" cy="281354"/>
          </a:xfrm>
          <a:prstGeom prst="rect">
            <a:avLst/>
          </a:prstGeom>
        </p:spPr>
      </p:pic>
      <p:sp>
        <p:nvSpPr>
          <p:cNvPr id="37" name="Rectangle à coins arrondis 36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>
            <a:stCxn id="37" idx="3"/>
          </p:cNvCxnSpPr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4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0" y="4991252"/>
            <a:ext cx="5055221" cy="540936"/>
          </a:xfrm>
          <a:prstGeom prst="rect">
            <a:avLst/>
          </a:prstGeom>
        </p:spPr>
      </p:pic>
      <p:sp>
        <p:nvSpPr>
          <p:cNvPr id="22" name="Accolade fermante 21"/>
          <p:cNvSpPr/>
          <p:nvPr/>
        </p:nvSpPr>
        <p:spPr>
          <a:xfrm rot="5400000">
            <a:off x="1682279" y="5464669"/>
            <a:ext cx="148114" cy="137258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fermante 22"/>
          <p:cNvSpPr/>
          <p:nvPr/>
        </p:nvSpPr>
        <p:spPr>
          <a:xfrm rot="5400000">
            <a:off x="2258966" y="5042760"/>
            <a:ext cx="148115" cy="981075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Accolade fermante 23"/>
          <p:cNvSpPr/>
          <p:nvPr/>
        </p:nvSpPr>
        <p:spPr>
          <a:xfrm rot="5400000">
            <a:off x="4775247" y="4849176"/>
            <a:ext cx="148111" cy="136824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25" name="Accolade fermante 24"/>
          <p:cNvSpPr/>
          <p:nvPr/>
        </p:nvSpPr>
        <p:spPr>
          <a:xfrm rot="5400000">
            <a:off x="3617827" y="5082667"/>
            <a:ext cx="148115" cy="901260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461824" y="5657571"/>
            <a:ext cx="5890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0,75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397372" y="5657571"/>
            <a:ext cx="5890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0,25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142516" y="5645202"/>
            <a:ext cx="1514857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rgbClr val="C00000"/>
                </a:solidFill>
              </a:rPr>
              <a:t>nombre de copies dans une cellule saine (2)</a:t>
            </a:r>
            <a:endParaRPr lang="fr-FR" sz="1300" dirty="0">
              <a:solidFill>
                <a:srgbClr val="C000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864750" y="5645202"/>
            <a:ext cx="1047047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6">
                    <a:lumMod val="50000"/>
                  </a:schemeClr>
                </a:solidFill>
              </a:rPr>
              <a:t>nombre de copies dans une cellule tumorale</a:t>
            </a:r>
            <a:endParaRPr lang="fr-FR" sz="1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4"/>
          <a:srcRect l="66992" t="62183" r="23728" b="10166"/>
          <a:stretch/>
        </p:blipFill>
        <p:spPr>
          <a:xfrm>
            <a:off x="2688964" y="2912217"/>
            <a:ext cx="265723" cy="281354"/>
          </a:xfrm>
          <a:prstGeom prst="rect">
            <a:avLst/>
          </a:prstGeom>
        </p:spPr>
      </p:pic>
      <p:sp>
        <p:nvSpPr>
          <p:cNvPr id="37" name="Rectangle à coins arrondis 36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>
            <a:stCxn id="37" idx="3"/>
          </p:cNvCxnSpPr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373" y="2370944"/>
            <a:ext cx="4614994" cy="1908000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7237045" y="2524369"/>
            <a:ext cx="911449" cy="3028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à coins arrondis 41"/>
          <p:cNvSpPr/>
          <p:nvPr/>
        </p:nvSpPr>
        <p:spPr>
          <a:xfrm>
            <a:off x="8589108" y="2537817"/>
            <a:ext cx="1242646" cy="302864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à coins arrondis 42"/>
          <p:cNvSpPr/>
          <p:nvPr/>
        </p:nvSpPr>
        <p:spPr>
          <a:xfrm>
            <a:off x="6871677" y="3516277"/>
            <a:ext cx="613508" cy="3028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>
            <a:off x="7366000" y="3868513"/>
            <a:ext cx="1449754" cy="302864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à coins arrondis 44"/>
          <p:cNvSpPr/>
          <p:nvPr/>
        </p:nvSpPr>
        <p:spPr>
          <a:xfrm>
            <a:off x="6375400" y="3867315"/>
            <a:ext cx="736600" cy="3028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à coins arrondis 45"/>
          <p:cNvSpPr/>
          <p:nvPr/>
        </p:nvSpPr>
        <p:spPr>
          <a:xfrm>
            <a:off x="7729415" y="3516277"/>
            <a:ext cx="609600" cy="302864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8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Espace réservé du contenu 2"/>
          <p:cNvSpPr txBox="1">
            <a:spLocks/>
          </p:cNvSpPr>
          <p:nvPr/>
        </p:nvSpPr>
        <p:spPr>
          <a:xfrm>
            <a:off x="297506" y="1570569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Les équations obtenues expriment log Ratio et BAF en fonction de la cellularité </a:t>
            </a:r>
            <a:r>
              <a:rPr lang="el-GR" dirty="0" smtClean="0"/>
              <a:t>ρ</a:t>
            </a:r>
            <a:r>
              <a:rPr lang="fr-FR" dirty="0" smtClean="0"/>
              <a:t> et de la ploïdie </a:t>
            </a:r>
            <a:r>
              <a:rPr lang="el-GR" dirty="0" smtClean="0"/>
              <a:t>ψ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r>
              <a:rPr lang="fr-FR" dirty="0" smtClean="0"/>
              <a:t>Il est donc possible de déterminer </a:t>
            </a:r>
            <a:r>
              <a:rPr lang="el-GR" dirty="0" smtClean="0"/>
              <a:t>ρ</a:t>
            </a:r>
            <a:r>
              <a:rPr lang="fr-FR" dirty="0" smtClean="0"/>
              <a:t> et </a:t>
            </a:r>
            <a:r>
              <a:rPr lang="el-GR" dirty="0" smtClean="0"/>
              <a:t>ψ</a:t>
            </a:r>
            <a:r>
              <a:rPr lang="fr-FR" dirty="0" smtClean="0"/>
              <a:t> à partir du log Ratio et du BAF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r>
              <a:rPr lang="fr-FR" dirty="0" smtClean="0"/>
              <a:t>Ces deux paramètres</a:t>
            </a:r>
            <a:endParaRPr lang="el-GR" dirty="0"/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373" y="2370944"/>
            <a:ext cx="4614994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3" y="1727201"/>
            <a:ext cx="9896881" cy="4314162"/>
          </a:xfrm>
        </p:spPr>
        <p:txBody>
          <a:bodyPr/>
          <a:lstStyle/>
          <a:p>
            <a:r>
              <a:rPr lang="fr-FR" dirty="0" smtClean="0"/>
              <a:t>MAPD</a:t>
            </a:r>
          </a:p>
          <a:p>
            <a:r>
              <a:rPr lang="fr-FR" dirty="0" smtClean="0"/>
              <a:t>Nombre de SNP hétérozygotes</a:t>
            </a:r>
          </a:p>
          <a:p>
            <a:r>
              <a:rPr lang="fr-FR" dirty="0" smtClean="0"/>
              <a:t>Proportion de sondes tumorales homozygotes</a:t>
            </a:r>
          </a:p>
          <a:p>
            <a:r>
              <a:rPr lang="fr-FR" dirty="0" smtClean="0"/>
              <a:t>Fraction du génome ayant une délétion homozygote</a:t>
            </a:r>
          </a:p>
          <a:p>
            <a:r>
              <a:rPr lang="fr-FR" dirty="0"/>
              <a:t>Fraction du génome ayant </a:t>
            </a:r>
            <a:r>
              <a:rPr lang="fr-FR" dirty="0" smtClean="0"/>
              <a:t>une LOH</a:t>
            </a:r>
          </a:p>
          <a:p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Genome</a:t>
            </a:r>
            <a:r>
              <a:rPr lang="fr-FR" dirty="0" smtClean="0"/>
              <a:t> </a:t>
            </a:r>
            <a:r>
              <a:rPr lang="fr-FR" dirty="0" err="1" smtClean="0"/>
              <a:t>Doubling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 (WGD)</a:t>
            </a:r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Métriques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388077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6020" y="5553588"/>
            <a:ext cx="456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LRR et BAF recentrées dans </a:t>
            </a:r>
            <a:r>
              <a:rPr lang="fr-FR" dirty="0" err="1" smtClean="0"/>
              <a:t>ChAS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930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23" y="965138"/>
            <a:ext cx="7688930" cy="5760000"/>
          </a:xfr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297506" y="1570569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Dans des cas où le log ratio est fixe, la piste BAF permet de déterminer la ploïdie.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12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6" y="1437490"/>
            <a:ext cx="7920000" cy="39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388077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6020" y="5553588"/>
            <a:ext cx="577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LRR et BAF recentrées dans </a:t>
            </a:r>
            <a:r>
              <a:rPr lang="fr-FR" dirty="0" err="1" smtClean="0"/>
              <a:t>ChAS</a:t>
            </a:r>
            <a:r>
              <a:rPr lang="fr-FR" dirty="0" smtClean="0"/>
              <a:t> (rouge)</a:t>
            </a:r>
          </a:p>
          <a:p>
            <a:r>
              <a:rPr lang="fr-FR" dirty="0" smtClean="0"/>
              <a:t>Données LRR et BAF segmentées (vert)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2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408655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</a:p>
          <a:p>
            <a:pPr marL="0" indent="0">
              <a:buNone/>
            </a:pPr>
            <a:r>
              <a:rPr lang="fr-FR" dirty="0" smtClean="0"/>
              <a:t>Un segment est déterminé par deux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breakpoints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466507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954126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9657347" y="2767263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545053" y="2326105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0026316" y="2326104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9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408655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</a:p>
          <a:p>
            <a:pPr marL="0" indent="0">
              <a:buNone/>
            </a:pPr>
            <a:r>
              <a:rPr lang="fr-FR" dirty="0" smtClean="0"/>
              <a:t>Un segment est déterminé par deux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breakpoints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smtClean="0"/>
              <a:t>présents sur les deux pistes.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466507" y="1947691"/>
            <a:ext cx="487619" cy="24622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954126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66507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954126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9657347" y="2767263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9657347" y="5029200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9657347" y="4090737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545053" y="2326105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0026316" y="2326104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9545053" y="3893126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0026316" y="3893125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3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408655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Cette étape vise à regrouper les données en segments de même valeur, un segment correspondant à une aberration.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Un segment est déterminé par deux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breakpoints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présents sur les deux pistes.</a:t>
            </a:r>
          </a:p>
          <a:p>
            <a:pPr marL="0" indent="0">
              <a:buNone/>
            </a:pPr>
            <a:r>
              <a:rPr lang="fr-FR" dirty="0" smtClean="0"/>
              <a:t>Plusieurs segmentations sont possibles en faisant varier ce qui définit un </a:t>
            </a:r>
            <a:r>
              <a:rPr lang="fr-FR" dirty="0" err="1" smtClean="0"/>
              <a:t>breakpoint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u="sng" dirty="0" smtClean="0"/>
              <a:t>Comment trouver la meilleure segmentation?</a:t>
            </a:r>
            <a:endParaRPr lang="fr-FR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466507" y="1947691"/>
            <a:ext cx="487619" cy="24622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954126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66507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954126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9657347" y="2767263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9657347" y="5029200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9657347" y="4090737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545053" y="2326105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0026316" y="2326104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9545053" y="3893126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0026316" y="3893125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157977" y="1442249"/>
            <a:ext cx="7920000" cy="396000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1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</p:txBody>
      </p:sp>
    </p:spTree>
    <p:extLst>
      <p:ext uri="{BB962C8B-B14F-4D97-AF65-F5344CB8AC3E}">
        <p14:creationId xmlns:p14="http://schemas.microsoft.com/office/powerpoint/2010/main" val="19992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 Ce paramètre g évalue l’hétérogénéité d’un segment.</a:t>
            </a:r>
          </a:p>
        </p:txBody>
      </p:sp>
    </p:spTree>
    <p:extLst>
      <p:ext uri="{BB962C8B-B14F-4D97-AF65-F5344CB8AC3E}">
        <p14:creationId xmlns:p14="http://schemas.microsoft.com/office/powerpoint/2010/main" val="9882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2587</TotalTime>
  <Words>1419</Words>
  <Application>Microsoft Office PowerPoint</Application>
  <PresentationFormat>Grand écran</PresentationFormat>
  <Paragraphs>178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Wingdings 3</vt:lpstr>
      <vt:lpstr>Facette</vt:lpstr>
      <vt:lpstr>ASCAT </vt:lpstr>
      <vt:lpstr>Pipeline 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Résultats</vt:lpstr>
      <vt:lpstr>Calling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112</cp:revision>
  <dcterms:created xsi:type="dcterms:W3CDTF">2022-03-15T15:33:15Z</dcterms:created>
  <dcterms:modified xsi:type="dcterms:W3CDTF">2022-04-19T17:24:22Z</dcterms:modified>
</cp:coreProperties>
</file>