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36" r:id="rId1"/>
  </p:sldMasterIdLst>
  <p:sldIdLst>
    <p:sldId id="299" r:id="rId2"/>
    <p:sldId id="270" r:id="rId3"/>
    <p:sldId id="273" r:id="rId4"/>
    <p:sldId id="274" r:id="rId5"/>
    <p:sldId id="276" r:id="rId6"/>
    <p:sldId id="277" r:id="rId7"/>
    <p:sldId id="279" r:id="rId8"/>
    <p:sldId id="278" r:id="rId9"/>
    <p:sldId id="287" r:id="rId10"/>
    <p:sldId id="282" r:id="rId11"/>
    <p:sldId id="280" r:id="rId12"/>
    <p:sldId id="281" r:id="rId13"/>
    <p:sldId id="297" r:id="rId14"/>
    <p:sldId id="288" r:id="rId15"/>
    <p:sldId id="290" r:id="rId16"/>
    <p:sldId id="289" r:id="rId17"/>
    <p:sldId id="285" r:id="rId18"/>
    <p:sldId id="292" r:id="rId19"/>
    <p:sldId id="325" r:id="rId20"/>
    <p:sldId id="305" r:id="rId21"/>
    <p:sldId id="338" r:id="rId22"/>
    <p:sldId id="311" r:id="rId23"/>
    <p:sldId id="312" r:id="rId24"/>
    <p:sldId id="307" r:id="rId25"/>
    <p:sldId id="306" r:id="rId26"/>
    <p:sldId id="315" r:id="rId27"/>
    <p:sldId id="309" r:id="rId28"/>
    <p:sldId id="310" r:id="rId29"/>
    <p:sldId id="339" r:id="rId30"/>
    <p:sldId id="326" r:id="rId31"/>
    <p:sldId id="328" r:id="rId32"/>
    <p:sldId id="327" r:id="rId33"/>
    <p:sldId id="330" r:id="rId34"/>
    <p:sldId id="329" r:id="rId35"/>
    <p:sldId id="320" r:id="rId36"/>
    <p:sldId id="335" r:id="rId37"/>
    <p:sldId id="334" r:id="rId38"/>
    <p:sldId id="321" r:id="rId39"/>
    <p:sldId id="324" r:id="rId40"/>
    <p:sldId id="333" r:id="rId41"/>
    <p:sldId id="336" r:id="rId42"/>
    <p:sldId id="340" r:id="rId43"/>
    <p:sldId id="337" r:id="rId44"/>
    <p:sldId id="332" r:id="rId45"/>
    <p:sldId id="300" r:id="rId46"/>
    <p:sldId id="301" r:id="rId47"/>
    <p:sldId id="296" r:id="rId48"/>
    <p:sldId id="298" r:id="rId49"/>
    <p:sldId id="341" r:id="rId50"/>
    <p:sldId id="342" r:id="rId5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6600"/>
    <a:srgbClr val="328BCE"/>
    <a:srgbClr val="FF9021"/>
    <a:srgbClr val="000000"/>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35" autoAdjust="0"/>
    <p:restoredTop sz="94660"/>
  </p:normalViewPr>
  <p:slideViewPr>
    <p:cSldViewPr snapToGrid="0">
      <p:cViewPr varScale="1">
        <p:scale>
          <a:sx n="122" d="100"/>
          <a:sy n="122" d="100"/>
        </p:scale>
        <p:origin x="96" y="3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fr-FR" smtClean="0"/>
              <a:t>Modifiez le style du titre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5/31/2022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5420266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fr-FR" smtClean="0"/>
              <a:t>Modifiez le style du titre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smtClean="0"/>
              <a:pPr/>
              <a:t>5/31/2022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3313119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fr-FR" smtClean="0"/>
              <a:t>Modifiez le style du titre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smtClean="0"/>
              <a:pPr/>
              <a:t>5/31/2022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9522258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fr-FR" smtClean="0"/>
              <a:t>Modifiez le style du titre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smtClean="0"/>
              <a:pPr/>
              <a:t>5/31/2022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5319291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fr-FR" smtClean="0"/>
              <a:t>Modifiez le style du titre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smtClean="0"/>
              <a:pPr/>
              <a:t>5/31/2022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4774332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fr-FR" smtClean="0"/>
              <a:t>Modifiez le style du titre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smtClean="0"/>
              <a:pPr/>
              <a:t>5/31/2022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576155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5/31/2022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‹N°›</a:t>
            </a:fld>
            <a:endParaRPr lang="en-US" dirty="0"/>
          </a:p>
        </p:txBody>
      </p:sp>
    </p:spTree>
    <p:extLst>
      <p:ext uri="{BB962C8B-B14F-4D97-AF65-F5344CB8AC3E}">
        <p14:creationId xmlns:p14="http://schemas.microsoft.com/office/powerpoint/2010/main" val="29426583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fr-FR" smtClean="0"/>
              <a:t>Modifiez le style du titre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5/31/2022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6629037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5/31/2022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42850342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fr-FR" smtClean="0"/>
              <a:t>Modifiez le style du titre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smtClean="0"/>
              <a:pPr/>
              <a:t>5/31/2022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3845936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5/31/2022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‹N°›</a:t>
            </a:fld>
            <a:endParaRPr lang="en-US" dirty="0"/>
          </a:p>
        </p:txBody>
      </p:sp>
    </p:spTree>
    <p:extLst>
      <p:ext uri="{BB962C8B-B14F-4D97-AF65-F5344CB8AC3E}">
        <p14:creationId xmlns:p14="http://schemas.microsoft.com/office/powerpoint/2010/main" val="18787428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smtClean="0"/>
              <a:t>Modifiez le style du titre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5/31/2022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32778738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5/31/2022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6904451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5/31/2022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5576720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fr-FR" smtClean="0"/>
              <a:t>Modifiez le style du titre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42A54C80-263E-416B-A8E0-580EDEADCBDC}" type="datetimeFigureOut">
              <a:rPr lang="en-US" smtClean="0"/>
              <a:t>5/31/2022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‹N°›</a:t>
            </a:fld>
            <a:endParaRPr lang="en-US" dirty="0"/>
          </a:p>
        </p:txBody>
      </p:sp>
    </p:spTree>
    <p:extLst>
      <p:ext uri="{BB962C8B-B14F-4D97-AF65-F5344CB8AC3E}">
        <p14:creationId xmlns:p14="http://schemas.microsoft.com/office/powerpoint/2010/main" val="5560526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5/31/2022</a:t>
            </a:fld>
            <a:endParaRPr lang="en-US" dirty="0"/>
          </a:p>
        </p:txBody>
      </p:sp>
    </p:spTree>
    <p:extLst>
      <p:ext uri="{BB962C8B-B14F-4D97-AF65-F5344CB8AC3E}">
        <p14:creationId xmlns:p14="http://schemas.microsoft.com/office/powerpoint/2010/main" val="19129524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fr-FR" smtClean="0"/>
              <a:t>Modifiez le style du titre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5/31/2022</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4166450579"/>
      </p:ext>
    </p:extLst>
  </p:cSld>
  <p:clrMap bg1="lt1" tx1="dk1" bg2="lt2" tx2="dk2" accent1="accent1" accent2="accent2" accent3="accent3" accent4="accent4" accent5="accent5" accent6="accent6" hlink="hlink" folHlink="folHlink"/>
  <p:sldLayoutIdLst>
    <p:sldLayoutId id="2147483737" r:id="rId1"/>
    <p:sldLayoutId id="2147483738" r:id="rId2"/>
    <p:sldLayoutId id="2147483739" r:id="rId3"/>
    <p:sldLayoutId id="2147483740" r:id="rId4"/>
    <p:sldLayoutId id="2147483741" r:id="rId5"/>
    <p:sldLayoutId id="2147483742" r:id="rId6"/>
    <p:sldLayoutId id="2147483743" r:id="rId7"/>
    <p:sldLayoutId id="2147483744" r:id="rId8"/>
    <p:sldLayoutId id="2147483745" r:id="rId9"/>
    <p:sldLayoutId id="2147483746" r:id="rId10"/>
    <p:sldLayoutId id="2147483747" r:id="rId11"/>
    <p:sldLayoutId id="2147483748" r:id="rId12"/>
    <p:sldLayoutId id="2147483749" r:id="rId13"/>
    <p:sldLayoutId id="2147483750" r:id="rId14"/>
    <p:sldLayoutId id="2147483751" r:id="rId15"/>
    <p:sldLayoutId id="2147483752"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4.png"/></Relationships>
</file>

<file path=ppt/slides/_rels/slide2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3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3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2.pn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17.png"/></Relationships>
</file>

<file path=ppt/slides/_rels/slide3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3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9.png"/></Relationships>
</file>

<file path=ppt/slides/_rels/slide3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26.png"/></Relationships>
</file>

<file path=ppt/slides/_rels/slide3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32.png"/><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31.png"/></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smtClean="0"/>
              <a:t>ASCAT</a:t>
            </a:r>
            <a:br>
              <a:rPr lang="fr-FR" dirty="0" smtClean="0"/>
            </a:br>
            <a:endParaRPr lang="fr-FR" dirty="0"/>
          </a:p>
        </p:txBody>
      </p:sp>
      <p:sp>
        <p:nvSpPr>
          <p:cNvPr id="3" name="Sous-titre 2"/>
          <p:cNvSpPr>
            <a:spLocks noGrp="1"/>
          </p:cNvSpPr>
          <p:nvPr>
            <p:ph type="subTitle" idx="1"/>
          </p:nvPr>
        </p:nvSpPr>
        <p:spPr/>
        <p:txBody>
          <a:bodyPr/>
          <a:lstStyle/>
          <a:p>
            <a:r>
              <a:rPr lang="fr-FR" dirty="0" smtClean="0"/>
              <a:t>Segmentation ASPCF, estimation ploïdie et cellularité</a:t>
            </a:r>
            <a:endParaRPr lang="fr-FR" dirty="0"/>
          </a:p>
        </p:txBody>
      </p:sp>
    </p:spTree>
    <p:extLst>
      <p:ext uri="{BB962C8B-B14F-4D97-AF65-F5344CB8AC3E}">
        <p14:creationId xmlns:p14="http://schemas.microsoft.com/office/powerpoint/2010/main" val="228282971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85355" y="121449"/>
            <a:ext cx="8596668" cy="1320800"/>
          </a:xfrm>
        </p:spPr>
        <p:txBody>
          <a:bodyPr/>
          <a:lstStyle/>
          <a:p>
            <a:r>
              <a:rPr lang="fr-FR" dirty="0" smtClean="0"/>
              <a:t>Segmentation (algorithme ASPCF)</a:t>
            </a:r>
            <a:endParaRPr lang="fr-FR" dirty="0"/>
          </a:p>
        </p:txBody>
      </p:sp>
      <p:sp>
        <p:nvSpPr>
          <p:cNvPr id="19" name="Espace réservé du contenu 3"/>
          <p:cNvSpPr txBox="1">
            <a:spLocks/>
          </p:cNvSpPr>
          <p:nvPr/>
        </p:nvSpPr>
        <p:spPr>
          <a:xfrm>
            <a:off x="500870" y="1135151"/>
            <a:ext cx="10455888" cy="69365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fr-FR" sz="2200" dirty="0">
                <a:solidFill>
                  <a:schemeClr val="accent1">
                    <a:lumMod val="50000"/>
                  </a:schemeClr>
                </a:solidFill>
              </a:rPr>
              <a:t>Comment trouver la meilleure </a:t>
            </a:r>
            <a:r>
              <a:rPr lang="fr-FR" sz="2200" dirty="0" smtClean="0">
                <a:solidFill>
                  <a:schemeClr val="accent1">
                    <a:lumMod val="50000"/>
                  </a:schemeClr>
                </a:solidFill>
              </a:rPr>
              <a:t>segmentation?</a:t>
            </a:r>
            <a:endParaRPr lang="fr-FR" sz="2200" dirty="0">
              <a:solidFill>
                <a:schemeClr val="accent1">
                  <a:lumMod val="50000"/>
                </a:schemeClr>
              </a:solidFill>
            </a:endParaRPr>
          </a:p>
        </p:txBody>
      </p:sp>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40000" y="2160000"/>
            <a:ext cx="6692073" cy="4320000"/>
          </a:xfrm>
          <a:prstGeom prst="rect">
            <a:avLst/>
          </a:prstGeom>
        </p:spPr>
      </p:pic>
      <p:sp>
        <p:nvSpPr>
          <p:cNvPr id="7" name="Espace réservé du contenu 3"/>
          <p:cNvSpPr txBox="1">
            <a:spLocks/>
          </p:cNvSpPr>
          <p:nvPr/>
        </p:nvSpPr>
        <p:spPr>
          <a:xfrm>
            <a:off x="7959340" y="2149396"/>
            <a:ext cx="1072365" cy="306556"/>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fr-FR" sz="1000" dirty="0"/>
              <a:t>s</a:t>
            </a:r>
            <a:r>
              <a:rPr lang="fr-FR" sz="1000" dirty="0" smtClean="0"/>
              <a:t>egment fictif</a:t>
            </a:r>
          </a:p>
        </p:txBody>
      </p:sp>
      <p:sp>
        <p:nvSpPr>
          <p:cNvPr id="9" name="Espace réservé du contenu 3"/>
          <p:cNvSpPr txBox="1">
            <a:spLocks/>
          </p:cNvSpPr>
          <p:nvPr/>
        </p:nvSpPr>
        <p:spPr>
          <a:xfrm>
            <a:off x="436702" y="1696624"/>
            <a:ext cx="4440098" cy="408655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fr-FR" dirty="0" smtClean="0"/>
              <a:t>Le calcul d’un </a:t>
            </a:r>
            <a:r>
              <a:rPr lang="fr-FR" u="sng" dirty="0" smtClean="0"/>
              <a:t>score de qualité</a:t>
            </a:r>
            <a:r>
              <a:rPr lang="fr-FR" dirty="0" smtClean="0"/>
              <a:t> permet de comparer différentes solutions de segmentation.</a:t>
            </a:r>
          </a:p>
          <a:p>
            <a:pPr marL="0" indent="0">
              <a:buNone/>
            </a:pPr>
            <a:r>
              <a:rPr lang="fr-FR" dirty="0" smtClean="0"/>
              <a:t>Le score de qualité est obtenu à partir de la somme des </a:t>
            </a:r>
            <a:r>
              <a:rPr lang="fr-FR" dirty="0" err="1" smtClean="0"/>
              <a:t>goodness</a:t>
            </a:r>
            <a:r>
              <a:rPr lang="fr-FR" dirty="0" smtClean="0"/>
              <a:t> of fit</a:t>
            </a:r>
            <a:r>
              <a:rPr lang="fr-FR" dirty="0"/>
              <a:t> (g)</a:t>
            </a:r>
            <a:r>
              <a:rPr lang="fr-FR" dirty="0" smtClean="0"/>
              <a:t> des segments.</a:t>
            </a:r>
            <a:r>
              <a:rPr lang="fr-FR" dirty="0"/>
              <a:t> Ce paramètre g évalue l’hétérogénéité d’un segment</a:t>
            </a:r>
            <a:r>
              <a:rPr lang="fr-FR" dirty="0" smtClean="0"/>
              <a:t>.</a:t>
            </a:r>
          </a:p>
          <a:p>
            <a:pPr marL="0" indent="0">
              <a:buNone/>
            </a:pPr>
            <a:r>
              <a:rPr lang="fr-FR" dirty="0" smtClean="0"/>
              <a:t>g est déterminée ainsi:</a:t>
            </a:r>
          </a:p>
        </p:txBody>
      </p:sp>
    </p:spTree>
    <p:extLst>
      <p:ext uri="{BB962C8B-B14F-4D97-AF65-F5344CB8AC3E}">
        <p14:creationId xmlns:p14="http://schemas.microsoft.com/office/powerpoint/2010/main" val="410638248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40000" y="2160000"/>
            <a:ext cx="6692072" cy="4320000"/>
          </a:xfrm>
          <a:prstGeom prst="rect">
            <a:avLst/>
          </a:prstGeom>
        </p:spPr>
      </p:pic>
      <p:sp>
        <p:nvSpPr>
          <p:cNvPr id="2" name="Titre 1"/>
          <p:cNvSpPr>
            <a:spLocks noGrp="1"/>
          </p:cNvSpPr>
          <p:nvPr>
            <p:ph type="title"/>
          </p:nvPr>
        </p:nvSpPr>
        <p:spPr>
          <a:xfrm>
            <a:off x="685355" y="121449"/>
            <a:ext cx="8596668" cy="1320800"/>
          </a:xfrm>
        </p:spPr>
        <p:txBody>
          <a:bodyPr/>
          <a:lstStyle/>
          <a:p>
            <a:r>
              <a:rPr lang="fr-FR" dirty="0" smtClean="0"/>
              <a:t>Segmentation (algorithme ASPCF)</a:t>
            </a:r>
            <a:endParaRPr lang="fr-FR" dirty="0"/>
          </a:p>
        </p:txBody>
      </p:sp>
      <p:sp>
        <p:nvSpPr>
          <p:cNvPr id="19" name="Espace réservé du contenu 3"/>
          <p:cNvSpPr txBox="1">
            <a:spLocks/>
          </p:cNvSpPr>
          <p:nvPr/>
        </p:nvSpPr>
        <p:spPr>
          <a:xfrm>
            <a:off x="500870" y="1135151"/>
            <a:ext cx="10455888" cy="69365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fr-FR" sz="2200" dirty="0">
                <a:solidFill>
                  <a:schemeClr val="accent1">
                    <a:lumMod val="50000"/>
                  </a:schemeClr>
                </a:solidFill>
              </a:rPr>
              <a:t>Comment trouver la meilleure </a:t>
            </a:r>
            <a:r>
              <a:rPr lang="fr-FR" sz="2200" dirty="0" smtClean="0">
                <a:solidFill>
                  <a:schemeClr val="accent1">
                    <a:lumMod val="50000"/>
                  </a:schemeClr>
                </a:solidFill>
              </a:rPr>
              <a:t>segmentation?</a:t>
            </a:r>
            <a:endParaRPr lang="fr-FR" sz="2200" dirty="0">
              <a:solidFill>
                <a:schemeClr val="accent1">
                  <a:lumMod val="50000"/>
                </a:schemeClr>
              </a:solidFill>
            </a:endParaRPr>
          </a:p>
        </p:txBody>
      </p:sp>
      <p:sp>
        <p:nvSpPr>
          <p:cNvPr id="7" name="Espace réservé du contenu 3"/>
          <p:cNvSpPr txBox="1">
            <a:spLocks/>
          </p:cNvSpPr>
          <p:nvPr/>
        </p:nvSpPr>
        <p:spPr>
          <a:xfrm>
            <a:off x="7959340" y="2149396"/>
            <a:ext cx="1072365" cy="306556"/>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fr-FR" sz="1000" dirty="0"/>
              <a:t>s</a:t>
            </a:r>
            <a:r>
              <a:rPr lang="fr-FR" sz="1000" dirty="0" smtClean="0"/>
              <a:t>egment fictif</a:t>
            </a:r>
          </a:p>
        </p:txBody>
      </p:sp>
      <p:sp>
        <p:nvSpPr>
          <p:cNvPr id="10" name="Espace réservé du contenu 3"/>
          <p:cNvSpPr txBox="1">
            <a:spLocks/>
          </p:cNvSpPr>
          <p:nvPr/>
        </p:nvSpPr>
        <p:spPr>
          <a:xfrm>
            <a:off x="436702" y="1696624"/>
            <a:ext cx="4440098" cy="408655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fr-FR" dirty="0" smtClean="0"/>
              <a:t>Le calcul d’un </a:t>
            </a:r>
            <a:r>
              <a:rPr lang="fr-FR" u="sng" dirty="0" smtClean="0"/>
              <a:t>score de qualité</a:t>
            </a:r>
            <a:r>
              <a:rPr lang="fr-FR" dirty="0" smtClean="0"/>
              <a:t> permet de comparer différentes solutions de segmentation.</a:t>
            </a:r>
          </a:p>
          <a:p>
            <a:pPr marL="0" indent="0">
              <a:buNone/>
            </a:pPr>
            <a:r>
              <a:rPr lang="fr-FR" dirty="0" smtClean="0"/>
              <a:t>Le score de qualité est obtenu à partir de la somme des </a:t>
            </a:r>
            <a:r>
              <a:rPr lang="fr-FR" dirty="0" err="1" smtClean="0"/>
              <a:t>goodness</a:t>
            </a:r>
            <a:r>
              <a:rPr lang="fr-FR" dirty="0" smtClean="0"/>
              <a:t> of fit</a:t>
            </a:r>
            <a:r>
              <a:rPr lang="fr-FR" dirty="0"/>
              <a:t> (g)</a:t>
            </a:r>
            <a:r>
              <a:rPr lang="fr-FR" dirty="0" smtClean="0"/>
              <a:t> des segments.</a:t>
            </a:r>
            <a:r>
              <a:rPr lang="fr-FR" dirty="0"/>
              <a:t> Ce paramètre g évalue l’hétérogénéité d’un segment.</a:t>
            </a:r>
            <a:endParaRPr lang="fr-FR" dirty="0" smtClean="0"/>
          </a:p>
          <a:p>
            <a:pPr marL="0" indent="0">
              <a:buNone/>
            </a:pPr>
            <a:r>
              <a:rPr lang="fr-FR" dirty="0"/>
              <a:t>g</a:t>
            </a:r>
            <a:r>
              <a:rPr lang="fr-FR" dirty="0" smtClean="0"/>
              <a:t> est déterminée ainsi:</a:t>
            </a:r>
          </a:p>
          <a:p>
            <a:pPr>
              <a:buFont typeface="Wingdings 3" charset="2"/>
              <a:buAutoNum type="arabicPeriod"/>
            </a:pPr>
            <a:r>
              <a:rPr lang="fr-FR" dirty="0" smtClean="0"/>
              <a:t>La moyenne du segment est calculée</a:t>
            </a:r>
          </a:p>
        </p:txBody>
      </p:sp>
    </p:spTree>
    <p:extLst>
      <p:ext uri="{BB962C8B-B14F-4D97-AF65-F5344CB8AC3E}">
        <p14:creationId xmlns:p14="http://schemas.microsoft.com/office/powerpoint/2010/main" val="292120915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40000" y="2160000"/>
            <a:ext cx="6692072" cy="4320000"/>
          </a:xfrm>
          <a:prstGeom prst="rect">
            <a:avLst/>
          </a:prstGeom>
        </p:spPr>
      </p:pic>
      <p:sp>
        <p:nvSpPr>
          <p:cNvPr id="2" name="Titre 1"/>
          <p:cNvSpPr>
            <a:spLocks noGrp="1"/>
          </p:cNvSpPr>
          <p:nvPr>
            <p:ph type="title"/>
          </p:nvPr>
        </p:nvSpPr>
        <p:spPr>
          <a:xfrm>
            <a:off x="685355" y="121449"/>
            <a:ext cx="8596668" cy="1320800"/>
          </a:xfrm>
        </p:spPr>
        <p:txBody>
          <a:bodyPr/>
          <a:lstStyle/>
          <a:p>
            <a:r>
              <a:rPr lang="fr-FR" dirty="0" smtClean="0"/>
              <a:t>Segmentation (algorithme ASPCF)</a:t>
            </a:r>
            <a:endParaRPr lang="fr-FR" dirty="0"/>
          </a:p>
        </p:txBody>
      </p:sp>
      <p:sp>
        <p:nvSpPr>
          <p:cNvPr id="19" name="Espace réservé du contenu 3"/>
          <p:cNvSpPr txBox="1">
            <a:spLocks/>
          </p:cNvSpPr>
          <p:nvPr/>
        </p:nvSpPr>
        <p:spPr>
          <a:xfrm>
            <a:off x="500870" y="1135151"/>
            <a:ext cx="10455888" cy="69365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fr-FR" sz="2200" dirty="0">
                <a:solidFill>
                  <a:schemeClr val="accent1">
                    <a:lumMod val="50000"/>
                  </a:schemeClr>
                </a:solidFill>
              </a:rPr>
              <a:t>Comment trouver la meilleure </a:t>
            </a:r>
            <a:r>
              <a:rPr lang="fr-FR" sz="2200" dirty="0" smtClean="0">
                <a:solidFill>
                  <a:schemeClr val="accent1">
                    <a:lumMod val="50000"/>
                  </a:schemeClr>
                </a:solidFill>
              </a:rPr>
              <a:t>segmentation?</a:t>
            </a:r>
            <a:endParaRPr lang="fr-FR" sz="2200" dirty="0">
              <a:solidFill>
                <a:schemeClr val="accent1">
                  <a:lumMod val="50000"/>
                </a:schemeClr>
              </a:solidFill>
            </a:endParaRPr>
          </a:p>
        </p:txBody>
      </p:sp>
      <p:sp>
        <p:nvSpPr>
          <p:cNvPr id="8" name="Espace réservé du contenu 3"/>
          <p:cNvSpPr txBox="1">
            <a:spLocks/>
          </p:cNvSpPr>
          <p:nvPr/>
        </p:nvSpPr>
        <p:spPr>
          <a:xfrm>
            <a:off x="436702" y="1696624"/>
            <a:ext cx="4440098" cy="510276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fr-FR" dirty="0" smtClean="0"/>
              <a:t>Le calcul d’un </a:t>
            </a:r>
            <a:r>
              <a:rPr lang="fr-FR" u="sng" dirty="0" smtClean="0"/>
              <a:t>score de qualité</a:t>
            </a:r>
            <a:r>
              <a:rPr lang="fr-FR" dirty="0" smtClean="0"/>
              <a:t> permet de comparer différentes solutions de segmentation.</a:t>
            </a:r>
          </a:p>
          <a:p>
            <a:pPr marL="0" indent="0">
              <a:buNone/>
            </a:pPr>
            <a:r>
              <a:rPr lang="fr-FR" dirty="0" smtClean="0"/>
              <a:t>Le score de qualité est obtenu à partir de la somme des </a:t>
            </a:r>
            <a:r>
              <a:rPr lang="fr-FR" dirty="0" err="1" smtClean="0"/>
              <a:t>goodness</a:t>
            </a:r>
            <a:r>
              <a:rPr lang="fr-FR" dirty="0" smtClean="0"/>
              <a:t> of fit</a:t>
            </a:r>
            <a:r>
              <a:rPr lang="fr-FR" dirty="0"/>
              <a:t> (g)</a:t>
            </a:r>
            <a:r>
              <a:rPr lang="fr-FR" dirty="0" smtClean="0"/>
              <a:t> des segments.</a:t>
            </a:r>
            <a:r>
              <a:rPr lang="fr-FR" dirty="0"/>
              <a:t> Ce paramètre g évalue l’hétérogénéité d’un segment.</a:t>
            </a:r>
            <a:endParaRPr lang="fr-FR" dirty="0" smtClean="0"/>
          </a:p>
          <a:p>
            <a:pPr marL="0" indent="0">
              <a:buNone/>
            </a:pPr>
            <a:r>
              <a:rPr lang="fr-FR" dirty="0"/>
              <a:t>g</a:t>
            </a:r>
            <a:r>
              <a:rPr lang="fr-FR" dirty="0" smtClean="0"/>
              <a:t> est déterminée ainsi:</a:t>
            </a:r>
          </a:p>
          <a:p>
            <a:pPr>
              <a:buFont typeface="Wingdings 3" charset="2"/>
              <a:buAutoNum type="arabicPeriod"/>
            </a:pPr>
            <a:r>
              <a:rPr lang="fr-FR" dirty="0" smtClean="0"/>
              <a:t>La moyenne du segment est calculée</a:t>
            </a:r>
          </a:p>
          <a:p>
            <a:pPr>
              <a:buFont typeface="Wingdings 3" charset="2"/>
              <a:buAutoNum type="arabicPeriod"/>
            </a:pPr>
            <a:r>
              <a:rPr lang="fr-FR" dirty="0" smtClean="0"/>
              <a:t>La distance entre chaque point et la moyenne est obtenue</a:t>
            </a:r>
          </a:p>
        </p:txBody>
      </p:sp>
      <p:sp>
        <p:nvSpPr>
          <p:cNvPr id="9" name="Espace réservé du contenu 3"/>
          <p:cNvSpPr txBox="1">
            <a:spLocks/>
          </p:cNvSpPr>
          <p:nvPr/>
        </p:nvSpPr>
        <p:spPr>
          <a:xfrm>
            <a:off x="7959340" y="2149396"/>
            <a:ext cx="1072365" cy="306556"/>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fr-FR" sz="1000" dirty="0"/>
              <a:t>s</a:t>
            </a:r>
            <a:r>
              <a:rPr lang="fr-FR" sz="1000" dirty="0" smtClean="0"/>
              <a:t>egment fictif</a:t>
            </a:r>
          </a:p>
        </p:txBody>
      </p:sp>
    </p:spTree>
    <p:extLst>
      <p:ext uri="{BB962C8B-B14F-4D97-AF65-F5344CB8AC3E}">
        <p14:creationId xmlns:p14="http://schemas.microsoft.com/office/powerpoint/2010/main" val="97232583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40000" y="2160000"/>
            <a:ext cx="6692072" cy="4320000"/>
          </a:xfrm>
          <a:prstGeom prst="rect">
            <a:avLst/>
          </a:prstGeom>
        </p:spPr>
      </p:pic>
      <p:sp>
        <p:nvSpPr>
          <p:cNvPr id="2" name="Titre 1"/>
          <p:cNvSpPr>
            <a:spLocks noGrp="1"/>
          </p:cNvSpPr>
          <p:nvPr>
            <p:ph type="title"/>
          </p:nvPr>
        </p:nvSpPr>
        <p:spPr>
          <a:xfrm>
            <a:off x="685355" y="121449"/>
            <a:ext cx="8596668" cy="1320800"/>
          </a:xfrm>
        </p:spPr>
        <p:txBody>
          <a:bodyPr/>
          <a:lstStyle/>
          <a:p>
            <a:r>
              <a:rPr lang="fr-FR" dirty="0" smtClean="0"/>
              <a:t>Segmentation (algorithme ASPCF)</a:t>
            </a:r>
            <a:endParaRPr lang="fr-FR" dirty="0"/>
          </a:p>
        </p:txBody>
      </p:sp>
      <p:sp>
        <p:nvSpPr>
          <p:cNvPr id="19" name="Espace réservé du contenu 3"/>
          <p:cNvSpPr txBox="1">
            <a:spLocks/>
          </p:cNvSpPr>
          <p:nvPr/>
        </p:nvSpPr>
        <p:spPr>
          <a:xfrm>
            <a:off x="500870" y="1135151"/>
            <a:ext cx="10455888" cy="69365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fr-FR" sz="2200" dirty="0">
                <a:solidFill>
                  <a:schemeClr val="accent1">
                    <a:lumMod val="50000"/>
                  </a:schemeClr>
                </a:solidFill>
              </a:rPr>
              <a:t>Comment trouver la meilleure </a:t>
            </a:r>
            <a:r>
              <a:rPr lang="fr-FR" sz="2200" dirty="0" smtClean="0">
                <a:solidFill>
                  <a:schemeClr val="accent1">
                    <a:lumMod val="50000"/>
                  </a:schemeClr>
                </a:solidFill>
              </a:rPr>
              <a:t>segmentation?</a:t>
            </a:r>
            <a:endParaRPr lang="fr-FR" sz="2200" dirty="0">
              <a:solidFill>
                <a:schemeClr val="accent1">
                  <a:lumMod val="50000"/>
                </a:schemeClr>
              </a:solidFill>
            </a:endParaRPr>
          </a:p>
        </p:txBody>
      </p:sp>
      <p:sp>
        <p:nvSpPr>
          <p:cNvPr id="8" name="Espace réservé du contenu 3"/>
          <p:cNvSpPr txBox="1">
            <a:spLocks/>
          </p:cNvSpPr>
          <p:nvPr/>
        </p:nvSpPr>
        <p:spPr>
          <a:xfrm>
            <a:off x="436702" y="1696624"/>
            <a:ext cx="4440098" cy="510276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fr-FR" dirty="0" smtClean="0"/>
              <a:t>Le calcul d’un </a:t>
            </a:r>
            <a:r>
              <a:rPr lang="fr-FR" u="sng" dirty="0" smtClean="0"/>
              <a:t>score de qualité</a:t>
            </a:r>
            <a:r>
              <a:rPr lang="fr-FR" dirty="0" smtClean="0"/>
              <a:t> permet de comparer différentes solutions de segmentation.</a:t>
            </a:r>
          </a:p>
          <a:p>
            <a:pPr marL="0" indent="0">
              <a:buNone/>
            </a:pPr>
            <a:r>
              <a:rPr lang="fr-FR" dirty="0" smtClean="0"/>
              <a:t>Le score de qualité est obtenu à partir de la somme des </a:t>
            </a:r>
            <a:r>
              <a:rPr lang="fr-FR" dirty="0" err="1" smtClean="0"/>
              <a:t>goodness</a:t>
            </a:r>
            <a:r>
              <a:rPr lang="fr-FR" dirty="0" smtClean="0"/>
              <a:t> of fit</a:t>
            </a:r>
            <a:r>
              <a:rPr lang="fr-FR" dirty="0"/>
              <a:t> (g)</a:t>
            </a:r>
            <a:r>
              <a:rPr lang="fr-FR" dirty="0" smtClean="0"/>
              <a:t> des segments.</a:t>
            </a:r>
            <a:r>
              <a:rPr lang="fr-FR" dirty="0"/>
              <a:t> Ce paramètre g évalue l’hétérogénéité d’un segment.</a:t>
            </a:r>
            <a:endParaRPr lang="fr-FR" dirty="0" smtClean="0"/>
          </a:p>
          <a:p>
            <a:pPr marL="0" indent="0">
              <a:buNone/>
            </a:pPr>
            <a:r>
              <a:rPr lang="fr-FR" dirty="0"/>
              <a:t>g</a:t>
            </a:r>
            <a:r>
              <a:rPr lang="fr-FR" dirty="0" smtClean="0"/>
              <a:t> est déterminée ainsi:</a:t>
            </a:r>
          </a:p>
          <a:p>
            <a:pPr>
              <a:buFont typeface="Wingdings 3" charset="2"/>
              <a:buAutoNum type="arabicPeriod"/>
            </a:pPr>
            <a:r>
              <a:rPr lang="fr-FR" dirty="0" smtClean="0"/>
              <a:t>La moyenne du segment est calculée</a:t>
            </a:r>
          </a:p>
          <a:p>
            <a:pPr>
              <a:buFont typeface="Wingdings 3" charset="2"/>
              <a:buAutoNum type="arabicPeriod"/>
            </a:pPr>
            <a:r>
              <a:rPr lang="fr-FR" dirty="0" smtClean="0"/>
              <a:t>La distance entre chaque point et la moyenne est obtenue</a:t>
            </a:r>
          </a:p>
          <a:p>
            <a:pPr>
              <a:buFont typeface="Wingdings 3" charset="2"/>
              <a:buAutoNum type="arabicPeriod"/>
            </a:pPr>
            <a:r>
              <a:rPr lang="fr-FR" dirty="0" smtClean="0"/>
              <a:t>La </a:t>
            </a:r>
            <a:r>
              <a:rPr lang="fr-FR" dirty="0" err="1" smtClean="0"/>
              <a:t>goodness</a:t>
            </a:r>
            <a:r>
              <a:rPr lang="fr-FR" dirty="0" smtClean="0"/>
              <a:t> of fit est la somme de ces distances (au carré)</a:t>
            </a:r>
          </a:p>
          <a:p>
            <a:pPr marL="0" indent="0">
              <a:buNone/>
            </a:pPr>
            <a:r>
              <a:rPr lang="fr-FR" dirty="0"/>
              <a:t>Ici, g =  </a:t>
            </a:r>
            <a:r>
              <a:rPr lang="fr-FR" dirty="0" smtClean="0"/>
              <a:t>2,42</a:t>
            </a:r>
          </a:p>
          <a:p>
            <a:pPr>
              <a:buFont typeface="Wingdings 3" charset="2"/>
              <a:buAutoNum type="arabicPeriod"/>
            </a:pPr>
            <a:endParaRPr lang="fr-FR" dirty="0" smtClean="0"/>
          </a:p>
        </p:txBody>
      </p:sp>
      <p:sp>
        <p:nvSpPr>
          <p:cNvPr id="9" name="Espace réservé du contenu 3"/>
          <p:cNvSpPr txBox="1">
            <a:spLocks/>
          </p:cNvSpPr>
          <p:nvPr/>
        </p:nvSpPr>
        <p:spPr>
          <a:xfrm>
            <a:off x="7959340" y="2149396"/>
            <a:ext cx="1072365" cy="306556"/>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fr-FR" sz="1000" dirty="0"/>
              <a:t>s</a:t>
            </a:r>
            <a:r>
              <a:rPr lang="fr-FR" sz="1000" dirty="0" smtClean="0"/>
              <a:t>egment fictif</a:t>
            </a:r>
          </a:p>
        </p:txBody>
      </p:sp>
    </p:spTree>
    <p:extLst>
      <p:ext uri="{BB962C8B-B14F-4D97-AF65-F5344CB8AC3E}">
        <p14:creationId xmlns:p14="http://schemas.microsoft.com/office/powerpoint/2010/main" val="163722900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Image 22"/>
          <p:cNvPicPr>
            <a:picLocks noChangeAspect="1"/>
          </p:cNvPicPr>
          <p:nvPr/>
        </p:nvPicPr>
        <p:blipFill rotWithShape="1">
          <a:blip r:embed="rId2">
            <a:extLst>
              <a:ext uri="{28A0092B-C50C-407E-A947-70E740481C1C}">
                <a14:useLocalDpi xmlns:a14="http://schemas.microsoft.com/office/drawing/2010/main" val="0"/>
              </a:ext>
            </a:extLst>
          </a:blip>
          <a:srcRect b="49386"/>
          <a:stretch/>
        </p:blipFill>
        <p:spPr>
          <a:xfrm>
            <a:off x="6456880" y="1591883"/>
            <a:ext cx="5411139" cy="1366592"/>
          </a:xfrm>
          <a:prstGeom prst="rect">
            <a:avLst/>
          </a:prstGeom>
        </p:spPr>
      </p:pic>
      <p:sp>
        <p:nvSpPr>
          <p:cNvPr id="2" name="Titre 1"/>
          <p:cNvSpPr>
            <a:spLocks noGrp="1"/>
          </p:cNvSpPr>
          <p:nvPr>
            <p:ph type="title"/>
          </p:nvPr>
        </p:nvSpPr>
        <p:spPr>
          <a:xfrm>
            <a:off x="685355" y="121449"/>
            <a:ext cx="8596668" cy="1320800"/>
          </a:xfrm>
        </p:spPr>
        <p:txBody>
          <a:bodyPr/>
          <a:lstStyle/>
          <a:p>
            <a:r>
              <a:rPr lang="fr-FR" dirty="0" smtClean="0"/>
              <a:t>Segmentation (algorithme ASPCF)</a:t>
            </a:r>
            <a:endParaRPr lang="fr-FR" dirty="0"/>
          </a:p>
        </p:txBody>
      </p:sp>
      <p:sp>
        <p:nvSpPr>
          <p:cNvPr id="19" name="Espace réservé du contenu 3"/>
          <p:cNvSpPr txBox="1">
            <a:spLocks/>
          </p:cNvSpPr>
          <p:nvPr/>
        </p:nvSpPr>
        <p:spPr>
          <a:xfrm>
            <a:off x="500870" y="875787"/>
            <a:ext cx="10455888" cy="69365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fr-FR" sz="2200" dirty="0">
                <a:solidFill>
                  <a:schemeClr val="accent1">
                    <a:lumMod val="50000"/>
                  </a:schemeClr>
                </a:solidFill>
              </a:rPr>
              <a:t>Comment trouver la meilleure </a:t>
            </a:r>
            <a:r>
              <a:rPr lang="fr-FR" sz="2200" dirty="0" smtClean="0">
                <a:solidFill>
                  <a:schemeClr val="accent1">
                    <a:lumMod val="50000"/>
                  </a:schemeClr>
                </a:solidFill>
              </a:rPr>
              <a:t>segmentation?</a:t>
            </a:r>
            <a:endParaRPr lang="fr-FR" sz="2200" dirty="0">
              <a:solidFill>
                <a:schemeClr val="accent1">
                  <a:lumMod val="50000"/>
                </a:schemeClr>
              </a:solidFill>
            </a:endParaRPr>
          </a:p>
        </p:txBody>
      </p:sp>
      <p:sp>
        <p:nvSpPr>
          <p:cNvPr id="10" name="Espace réservé du contenu 3"/>
          <p:cNvSpPr txBox="1">
            <a:spLocks/>
          </p:cNvSpPr>
          <p:nvPr/>
        </p:nvSpPr>
        <p:spPr>
          <a:xfrm>
            <a:off x="436702" y="1696624"/>
            <a:ext cx="4440098" cy="408655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endParaRPr lang="fr-FR" dirty="0" smtClean="0"/>
          </a:p>
        </p:txBody>
      </p:sp>
      <p:sp>
        <p:nvSpPr>
          <p:cNvPr id="18" name="Espace réservé du contenu 3"/>
          <p:cNvSpPr txBox="1">
            <a:spLocks/>
          </p:cNvSpPr>
          <p:nvPr/>
        </p:nvSpPr>
        <p:spPr>
          <a:xfrm>
            <a:off x="531098" y="1442249"/>
            <a:ext cx="5803677" cy="408655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endParaRPr lang="fr-FR" sz="1300" dirty="0" smtClean="0"/>
          </a:p>
        </p:txBody>
      </p:sp>
      <p:sp>
        <p:nvSpPr>
          <p:cNvPr id="24" name="Espace réservé du contenu 3"/>
          <p:cNvSpPr txBox="1">
            <a:spLocks/>
          </p:cNvSpPr>
          <p:nvPr/>
        </p:nvSpPr>
        <p:spPr>
          <a:xfrm>
            <a:off x="540000" y="1440000"/>
            <a:ext cx="5803677" cy="408655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fr-FR" sz="1300" dirty="0" smtClean="0"/>
              <a:t>Pour visualiser ce que la </a:t>
            </a:r>
            <a:r>
              <a:rPr lang="fr-FR" sz="1300" dirty="0" err="1" smtClean="0"/>
              <a:t>goodness</a:t>
            </a:r>
            <a:r>
              <a:rPr lang="fr-FR" sz="1300" dirty="0" smtClean="0"/>
              <a:t> of fit (g) nous apprend, on peut s’intéresser à deux segments différents.</a:t>
            </a:r>
          </a:p>
          <a:p>
            <a:pPr marL="0" indent="0">
              <a:buFont typeface="Wingdings 3" charset="2"/>
              <a:buNone/>
            </a:pPr>
            <a:endParaRPr lang="fr-FR" sz="1300" dirty="0" smtClean="0"/>
          </a:p>
        </p:txBody>
      </p:sp>
      <p:sp>
        <p:nvSpPr>
          <p:cNvPr id="12" name="Rectangle 11"/>
          <p:cNvSpPr/>
          <p:nvPr/>
        </p:nvSpPr>
        <p:spPr>
          <a:xfrm>
            <a:off x="9772678" y="2207042"/>
            <a:ext cx="193128" cy="433868"/>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 name="Rectangle 16"/>
          <p:cNvSpPr/>
          <p:nvPr/>
        </p:nvSpPr>
        <p:spPr>
          <a:xfrm>
            <a:off x="7260785" y="2207042"/>
            <a:ext cx="179461" cy="296779"/>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84570292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Image 22"/>
          <p:cNvPicPr>
            <a:picLocks noChangeAspect="1"/>
          </p:cNvPicPr>
          <p:nvPr/>
        </p:nvPicPr>
        <p:blipFill rotWithShape="1">
          <a:blip r:embed="rId2">
            <a:extLst>
              <a:ext uri="{28A0092B-C50C-407E-A947-70E740481C1C}">
                <a14:useLocalDpi xmlns:a14="http://schemas.microsoft.com/office/drawing/2010/main" val="0"/>
              </a:ext>
            </a:extLst>
          </a:blip>
          <a:srcRect b="49386"/>
          <a:stretch/>
        </p:blipFill>
        <p:spPr>
          <a:xfrm>
            <a:off x="6456880" y="1591883"/>
            <a:ext cx="5411139" cy="1366592"/>
          </a:xfrm>
          <a:prstGeom prst="rect">
            <a:avLst/>
          </a:prstGeom>
        </p:spPr>
      </p:pic>
      <p:pic>
        <p:nvPicPr>
          <p:cNvPr id="7" name="Imag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56880" y="3711980"/>
            <a:ext cx="5650286" cy="3081974"/>
          </a:xfrm>
          <a:prstGeom prst="rect">
            <a:avLst/>
          </a:prstGeom>
        </p:spPr>
      </p:pic>
      <p:pic>
        <p:nvPicPr>
          <p:cNvPr id="6" name="Imag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5355" y="3711979"/>
            <a:ext cx="5650286" cy="3081974"/>
          </a:xfrm>
          <a:prstGeom prst="rect">
            <a:avLst/>
          </a:prstGeom>
        </p:spPr>
      </p:pic>
      <p:sp>
        <p:nvSpPr>
          <p:cNvPr id="2" name="Titre 1"/>
          <p:cNvSpPr>
            <a:spLocks noGrp="1"/>
          </p:cNvSpPr>
          <p:nvPr>
            <p:ph type="title"/>
          </p:nvPr>
        </p:nvSpPr>
        <p:spPr>
          <a:xfrm>
            <a:off x="685355" y="121449"/>
            <a:ext cx="8596668" cy="1320800"/>
          </a:xfrm>
        </p:spPr>
        <p:txBody>
          <a:bodyPr/>
          <a:lstStyle/>
          <a:p>
            <a:r>
              <a:rPr lang="fr-FR" dirty="0" smtClean="0"/>
              <a:t>Segmentation (algorithme ASPCF)</a:t>
            </a:r>
            <a:endParaRPr lang="fr-FR" dirty="0"/>
          </a:p>
        </p:txBody>
      </p:sp>
      <p:sp>
        <p:nvSpPr>
          <p:cNvPr id="19" name="Espace réservé du contenu 3"/>
          <p:cNvSpPr txBox="1">
            <a:spLocks/>
          </p:cNvSpPr>
          <p:nvPr/>
        </p:nvSpPr>
        <p:spPr>
          <a:xfrm>
            <a:off x="500870" y="875787"/>
            <a:ext cx="10455888" cy="69365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fr-FR" sz="2200" dirty="0">
                <a:solidFill>
                  <a:schemeClr val="accent1">
                    <a:lumMod val="50000"/>
                  </a:schemeClr>
                </a:solidFill>
              </a:rPr>
              <a:t>Comment trouver la meilleure </a:t>
            </a:r>
            <a:r>
              <a:rPr lang="fr-FR" sz="2200" dirty="0" smtClean="0">
                <a:solidFill>
                  <a:schemeClr val="accent1">
                    <a:lumMod val="50000"/>
                  </a:schemeClr>
                </a:solidFill>
              </a:rPr>
              <a:t>segmentation?</a:t>
            </a:r>
            <a:endParaRPr lang="fr-FR" sz="2200" dirty="0">
              <a:solidFill>
                <a:schemeClr val="accent1">
                  <a:lumMod val="50000"/>
                </a:schemeClr>
              </a:solidFill>
            </a:endParaRPr>
          </a:p>
        </p:txBody>
      </p:sp>
      <p:sp>
        <p:nvSpPr>
          <p:cNvPr id="10" name="Espace réservé du contenu 3"/>
          <p:cNvSpPr txBox="1">
            <a:spLocks/>
          </p:cNvSpPr>
          <p:nvPr/>
        </p:nvSpPr>
        <p:spPr>
          <a:xfrm>
            <a:off x="436702" y="1696624"/>
            <a:ext cx="4440098" cy="408655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endParaRPr lang="fr-FR" dirty="0" smtClean="0"/>
          </a:p>
        </p:txBody>
      </p:sp>
      <p:sp>
        <p:nvSpPr>
          <p:cNvPr id="18" name="Espace réservé du contenu 3"/>
          <p:cNvSpPr txBox="1">
            <a:spLocks/>
          </p:cNvSpPr>
          <p:nvPr/>
        </p:nvSpPr>
        <p:spPr>
          <a:xfrm>
            <a:off x="531098" y="1442249"/>
            <a:ext cx="5803677" cy="408655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endParaRPr lang="fr-FR" sz="1300" dirty="0" smtClean="0"/>
          </a:p>
        </p:txBody>
      </p:sp>
      <p:sp>
        <p:nvSpPr>
          <p:cNvPr id="25" name="Espace réservé du contenu 3"/>
          <p:cNvSpPr txBox="1">
            <a:spLocks/>
          </p:cNvSpPr>
          <p:nvPr/>
        </p:nvSpPr>
        <p:spPr>
          <a:xfrm>
            <a:off x="540000" y="1440000"/>
            <a:ext cx="5803677" cy="408655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fr-FR" sz="1300" dirty="0" smtClean="0"/>
              <a:t>Pour visualiser ce que la </a:t>
            </a:r>
            <a:r>
              <a:rPr lang="fr-FR" sz="1300" dirty="0" err="1" smtClean="0"/>
              <a:t>goodness</a:t>
            </a:r>
            <a:r>
              <a:rPr lang="fr-FR" sz="1300" dirty="0" smtClean="0"/>
              <a:t> of fit (g) nous apprend, on peut s’intéresser à deux segments différents.</a:t>
            </a:r>
          </a:p>
          <a:p>
            <a:pPr marL="0" indent="0">
              <a:buFont typeface="Wingdings 3" charset="2"/>
              <a:buNone/>
            </a:pPr>
            <a:endParaRPr lang="fr-FR" sz="1300" dirty="0" smtClean="0"/>
          </a:p>
        </p:txBody>
      </p:sp>
      <p:sp>
        <p:nvSpPr>
          <p:cNvPr id="15" name="Rectangle 14"/>
          <p:cNvSpPr/>
          <p:nvPr/>
        </p:nvSpPr>
        <p:spPr>
          <a:xfrm>
            <a:off x="9772678" y="2207042"/>
            <a:ext cx="193128" cy="433868"/>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6" name="Connecteur droit 15"/>
          <p:cNvCxnSpPr>
            <a:stCxn id="15" idx="2"/>
          </p:cNvCxnSpPr>
          <p:nvPr/>
        </p:nvCxnSpPr>
        <p:spPr>
          <a:xfrm flipH="1">
            <a:off x="8857088" y="2640910"/>
            <a:ext cx="1012154" cy="1458054"/>
          </a:xfrm>
          <a:prstGeom prst="line">
            <a:avLst/>
          </a:prstGeom>
          <a:ln w="9525"/>
        </p:spPr>
        <p:style>
          <a:lnRef idx="1">
            <a:schemeClr val="dk1"/>
          </a:lnRef>
          <a:fillRef idx="0">
            <a:schemeClr val="dk1"/>
          </a:fillRef>
          <a:effectRef idx="0">
            <a:schemeClr val="dk1"/>
          </a:effectRef>
          <a:fontRef idx="minor">
            <a:schemeClr val="tx1"/>
          </a:fontRef>
        </p:style>
      </p:cxnSp>
      <p:sp>
        <p:nvSpPr>
          <p:cNvPr id="21" name="Rectangle 20"/>
          <p:cNvSpPr/>
          <p:nvPr/>
        </p:nvSpPr>
        <p:spPr>
          <a:xfrm>
            <a:off x="7260785" y="2207042"/>
            <a:ext cx="179461" cy="296779"/>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24" name="Connecteur droit 23"/>
          <p:cNvCxnSpPr>
            <a:stCxn id="21" idx="2"/>
          </p:cNvCxnSpPr>
          <p:nvPr/>
        </p:nvCxnSpPr>
        <p:spPr>
          <a:xfrm flipH="1">
            <a:off x="5961118" y="2503821"/>
            <a:ext cx="1389398" cy="1602958"/>
          </a:xfrm>
          <a:prstGeom prst="line">
            <a:avLst/>
          </a:prstGeom>
          <a:ln w="9525"/>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19209007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Image 22"/>
          <p:cNvPicPr>
            <a:picLocks noChangeAspect="1"/>
          </p:cNvPicPr>
          <p:nvPr/>
        </p:nvPicPr>
        <p:blipFill rotWithShape="1">
          <a:blip r:embed="rId2">
            <a:extLst>
              <a:ext uri="{28A0092B-C50C-407E-A947-70E740481C1C}">
                <a14:useLocalDpi xmlns:a14="http://schemas.microsoft.com/office/drawing/2010/main" val="0"/>
              </a:ext>
            </a:extLst>
          </a:blip>
          <a:srcRect b="49386"/>
          <a:stretch/>
        </p:blipFill>
        <p:spPr>
          <a:xfrm>
            <a:off x="6456880" y="1591883"/>
            <a:ext cx="5411139" cy="1366592"/>
          </a:xfrm>
          <a:prstGeom prst="rect">
            <a:avLst/>
          </a:prstGeom>
        </p:spPr>
      </p:pic>
      <p:pic>
        <p:nvPicPr>
          <p:cNvPr id="7" name="Imag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56880" y="3711980"/>
            <a:ext cx="5650286" cy="3081974"/>
          </a:xfrm>
          <a:prstGeom prst="rect">
            <a:avLst/>
          </a:prstGeom>
        </p:spPr>
      </p:pic>
      <p:pic>
        <p:nvPicPr>
          <p:cNvPr id="6" name="Imag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5355" y="3711979"/>
            <a:ext cx="5650286" cy="3081974"/>
          </a:xfrm>
          <a:prstGeom prst="rect">
            <a:avLst/>
          </a:prstGeom>
        </p:spPr>
      </p:pic>
      <p:sp>
        <p:nvSpPr>
          <p:cNvPr id="2" name="Titre 1"/>
          <p:cNvSpPr>
            <a:spLocks noGrp="1"/>
          </p:cNvSpPr>
          <p:nvPr>
            <p:ph type="title"/>
          </p:nvPr>
        </p:nvSpPr>
        <p:spPr>
          <a:xfrm>
            <a:off x="685355" y="121449"/>
            <a:ext cx="8596668" cy="1320800"/>
          </a:xfrm>
        </p:spPr>
        <p:txBody>
          <a:bodyPr/>
          <a:lstStyle/>
          <a:p>
            <a:r>
              <a:rPr lang="fr-FR" dirty="0" smtClean="0"/>
              <a:t>Segmentation (algorithme ASPCF)</a:t>
            </a:r>
            <a:endParaRPr lang="fr-FR" dirty="0"/>
          </a:p>
        </p:txBody>
      </p:sp>
      <p:sp>
        <p:nvSpPr>
          <p:cNvPr id="19" name="Espace réservé du contenu 3"/>
          <p:cNvSpPr txBox="1">
            <a:spLocks/>
          </p:cNvSpPr>
          <p:nvPr/>
        </p:nvSpPr>
        <p:spPr>
          <a:xfrm>
            <a:off x="500870" y="875787"/>
            <a:ext cx="10455888" cy="69365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fr-FR" sz="2200" dirty="0">
                <a:solidFill>
                  <a:schemeClr val="accent1">
                    <a:lumMod val="50000"/>
                  </a:schemeClr>
                </a:solidFill>
              </a:rPr>
              <a:t>Comment trouver la meilleure </a:t>
            </a:r>
            <a:r>
              <a:rPr lang="fr-FR" sz="2200" dirty="0" smtClean="0">
                <a:solidFill>
                  <a:schemeClr val="accent1">
                    <a:lumMod val="50000"/>
                  </a:schemeClr>
                </a:solidFill>
              </a:rPr>
              <a:t>segmentation?</a:t>
            </a:r>
            <a:endParaRPr lang="fr-FR" sz="2200" dirty="0">
              <a:solidFill>
                <a:schemeClr val="accent1">
                  <a:lumMod val="50000"/>
                </a:schemeClr>
              </a:solidFill>
            </a:endParaRPr>
          </a:p>
        </p:txBody>
      </p:sp>
      <p:sp>
        <p:nvSpPr>
          <p:cNvPr id="10" name="Espace réservé du contenu 3"/>
          <p:cNvSpPr txBox="1">
            <a:spLocks/>
          </p:cNvSpPr>
          <p:nvPr/>
        </p:nvSpPr>
        <p:spPr>
          <a:xfrm>
            <a:off x="436702" y="1696624"/>
            <a:ext cx="4440098" cy="408655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endParaRPr lang="fr-FR" dirty="0" smtClean="0"/>
          </a:p>
        </p:txBody>
      </p:sp>
      <p:sp>
        <p:nvSpPr>
          <p:cNvPr id="11" name="Rectangle 10"/>
          <p:cNvSpPr/>
          <p:nvPr/>
        </p:nvSpPr>
        <p:spPr>
          <a:xfrm>
            <a:off x="7260785" y="2207042"/>
            <a:ext cx="179461" cy="296779"/>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 name="Espace réservé du contenu 3"/>
          <p:cNvSpPr txBox="1">
            <a:spLocks/>
          </p:cNvSpPr>
          <p:nvPr/>
        </p:nvSpPr>
        <p:spPr>
          <a:xfrm>
            <a:off x="5290460" y="4169264"/>
            <a:ext cx="1341316" cy="380384"/>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fr-FR" sz="1200" dirty="0" smtClean="0">
                <a:solidFill>
                  <a:schemeClr val="accent1">
                    <a:lumMod val="50000"/>
                  </a:schemeClr>
                </a:solidFill>
              </a:rPr>
              <a:t>g </a:t>
            </a:r>
            <a:r>
              <a:rPr lang="fr-FR" sz="1200" dirty="0">
                <a:solidFill>
                  <a:schemeClr val="accent1">
                    <a:lumMod val="50000"/>
                  </a:schemeClr>
                </a:solidFill>
              </a:rPr>
              <a:t>=  </a:t>
            </a:r>
            <a:r>
              <a:rPr lang="fr-FR" sz="1200" dirty="0" smtClean="0">
                <a:solidFill>
                  <a:schemeClr val="accent1">
                    <a:lumMod val="50000"/>
                  </a:schemeClr>
                </a:solidFill>
              </a:rPr>
              <a:t>2,42</a:t>
            </a:r>
          </a:p>
          <a:p>
            <a:pPr>
              <a:buFont typeface="Wingdings 3" charset="2"/>
              <a:buAutoNum type="arabicPeriod"/>
            </a:pPr>
            <a:endParaRPr lang="fr-FR" sz="1200" dirty="0" smtClean="0">
              <a:solidFill>
                <a:schemeClr val="accent1">
                  <a:lumMod val="50000"/>
                </a:schemeClr>
              </a:solidFill>
            </a:endParaRPr>
          </a:p>
        </p:txBody>
      </p:sp>
      <p:sp>
        <p:nvSpPr>
          <p:cNvPr id="16" name="Espace réservé du contenu 3"/>
          <p:cNvSpPr txBox="1">
            <a:spLocks/>
          </p:cNvSpPr>
          <p:nvPr/>
        </p:nvSpPr>
        <p:spPr>
          <a:xfrm>
            <a:off x="10956758" y="4182317"/>
            <a:ext cx="1341316" cy="380384"/>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fr-FR" sz="1200" dirty="0" smtClean="0">
                <a:solidFill>
                  <a:schemeClr val="accent1">
                    <a:lumMod val="50000"/>
                  </a:schemeClr>
                </a:solidFill>
              </a:rPr>
              <a:t>g </a:t>
            </a:r>
            <a:r>
              <a:rPr lang="fr-FR" sz="1200" dirty="0">
                <a:solidFill>
                  <a:schemeClr val="accent1">
                    <a:lumMod val="50000"/>
                  </a:schemeClr>
                </a:solidFill>
              </a:rPr>
              <a:t>=  </a:t>
            </a:r>
            <a:r>
              <a:rPr lang="fr-FR" sz="1200" dirty="0" smtClean="0">
                <a:solidFill>
                  <a:schemeClr val="accent1">
                    <a:lumMod val="50000"/>
                  </a:schemeClr>
                </a:solidFill>
              </a:rPr>
              <a:t>201,71</a:t>
            </a:r>
          </a:p>
          <a:p>
            <a:pPr>
              <a:buFont typeface="Wingdings 3" charset="2"/>
              <a:buAutoNum type="arabicPeriod"/>
            </a:pPr>
            <a:endParaRPr lang="fr-FR" sz="1200" dirty="0" smtClean="0">
              <a:solidFill>
                <a:schemeClr val="accent1">
                  <a:lumMod val="50000"/>
                </a:schemeClr>
              </a:solidFill>
            </a:endParaRPr>
          </a:p>
        </p:txBody>
      </p:sp>
      <p:cxnSp>
        <p:nvCxnSpPr>
          <p:cNvPr id="17" name="Connecteur droit 16"/>
          <p:cNvCxnSpPr>
            <a:stCxn id="11" idx="2"/>
          </p:cNvCxnSpPr>
          <p:nvPr/>
        </p:nvCxnSpPr>
        <p:spPr>
          <a:xfrm flipH="1">
            <a:off x="5961118" y="2503821"/>
            <a:ext cx="1389398" cy="1602958"/>
          </a:xfrm>
          <a:prstGeom prst="line">
            <a:avLst/>
          </a:prstGeom>
          <a:ln w="9525"/>
        </p:spPr>
        <p:style>
          <a:lnRef idx="1">
            <a:schemeClr val="dk1"/>
          </a:lnRef>
          <a:fillRef idx="0">
            <a:schemeClr val="dk1"/>
          </a:fillRef>
          <a:effectRef idx="0">
            <a:schemeClr val="dk1"/>
          </a:effectRef>
          <a:fontRef idx="minor">
            <a:schemeClr val="tx1"/>
          </a:fontRef>
        </p:style>
      </p:cxnSp>
      <p:sp>
        <p:nvSpPr>
          <p:cNvPr id="18" name="Espace réservé du contenu 3"/>
          <p:cNvSpPr txBox="1">
            <a:spLocks/>
          </p:cNvSpPr>
          <p:nvPr/>
        </p:nvSpPr>
        <p:spPr>
          <a:xfrm>
            <a:off x="531098" y="1442249"/>
            <a:ext cx="5803677" cy="408655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endParaRPr lang="fr-FR" sz="1300" dirty="0" smtClean="0"/>
          </a:p>
        </p:txBody>
      </p:sp>
      <p:sp>
        <p:nvSpPr>
          <p:cNvPr id="26" name="Espace réservé du contenu 3"/>
          <p:cNvSpPr txBox="1">
            <a:spLocks/>
          </p:cNvSpPr>
          <p:nvPr/>
        </p:nvSpPr>
        <p:spPr>
          <a:xfrm>
            <a:off x="540000" y="1440000"/>
            <a:ext cx="5803677" cy="408655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fr-FR" sz="1300" dirty="0" smtClean="0"/>
              <a:t>Pour visualiser ce que la </a:t>
            </a:r>
            <a:r>
              <a:rPr lang="fr-FR" sz="1300" dirty="0" err="1" smtClean="0"/>
              <a:t>goodness</a:t>
            </a:r>
            <a:r>
              <a:rPr lang="fr-FR" sz="1300" dirty="0" smtClean="0"/>
              <a:t> of fit (g) nous apprend, on peut s’intéresser à deux segments différents.</a:t>
            </a:r>
          </a:p>
          <a:p>
            <a:pPr marL="0" indent="0">
              <a:buFont typeface="Wingdings 3" charset="2"/>
              <a:buNone/>
            </a:pPr>
            <a:r>
              <a:rPr lang="fr-FR" sz="1300" dirty="0" smtClean="0"/>
              <a:t>L’un comporte des sondes de valeurs similaires autour de 1, c’est bien un segment. g est faible.</a:t>
            </a:r>
            <a:br>
              <a:rPr lang="fr-FR" sz="1300" dirty="0" smtClean="0"/>
            </a:br>
            <a:r>
              <a:rPr lang="fr-FR" sz="1300" dirty="0" smtClean="0"/>
              <a:t>L’autre est hétéroclite (car constitué de deux sous-segments), ce qui rend les écarts à la moyenne plus grands. g est élevée.</a:t>
            </a:r>
          </a:p>
          <a:p>
            <a:pPr marL="0" indent="0">
              <a:buFont typeface="Wingdings 3" charset="2"/>
              <a:buNone/>
            </a:pPr>
            <a:endParaRPr lang="fr-FR" sz="1300" dirty="0" smtClean="0"/>
          </a:p>
        </p:txBody>
      </p:sp>
      <p:sp>
        <p:nvSpPr>
          <p:cNvPr id="21" name="Rectangle 20"/>
          <p:cNvSpPr/>
          <p:nvPr/>
        </p:nvSpPr>
        <p:spPr>
          <a:xfrm>
            <a:off x="9772678" y="2207042"/>
            <a:ext cx="193128" cy="433868"/>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24" name="Connecteur droit 23"/>
          <p:cNvCxnSpPr>
            <a:stCxn id="21" idx="2"/>
          </p:cNvCxnSpPr>
          <p:nvPr/>
        </p:nvCxnSpPr>
        <p:spPr>
          <a:xfrm flipH="1">
            <a:off x="8857088" y="2640910"/>
            <a:ext cx="1012154" cy="1458054"/>
          </a:xfrm>
          <a:prstGeom prst="line">
            <a:avLst/>
          </a:prstGeom>
          <a:ln w="9525"/>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81534421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Image 22"/>
          <p:cNvPicPr>
            <a:picLocks noChangeAspect="1"/>
          </p:cNvPicPr>
          <p:nvPr/>
        </p:nvPicPr>
        <p:blipFill rotWithShape="1">
          <a:blip r:embed="rId2">
            <a:extLst>
              <a:ext uri="{28A0092B-C50C-407E-A947-70E740481C1C}">
                <a14:useLocalDpi xmlns:a14="http://schemas.microsoft.com/office/drawing/2010/main" val="0"/>
              </a:ext>
            </a:extLst>
          </a:blip>
          <a:srcRect b="49386"/>
          <a:stretch/>
        </p:blipFill>
        <p:spPr>
          <a:xfrm>
            <a:off x="6456880" y="1591883"/>
            <a:ext cx="5411139" cy="1366592"/>
          </a:xfrm>
          <a:prstGeom prst="rect">
            <a:avLst/>
          </a:prstGeom>
        </p:spPr>
      </p:pic>
      <p:pic>
        <p:nvPicPr>
          <p:cNvPr id="7" name="Imag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56880" y="3711980"/>
            <a:ext cx="5650286" cy="3081974"/>
          </a:xfrm>
          <a:prstGeom prst="rect">
            <a:avLst/>
          </a:prstGeom>
        </p:spPr>
      </p:pic>
      <p:pic>
        <p:nvPicPr>
          <p:cNvPr id="6" name="Imag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5355" y="3711979"/>
            <a:ext cx="5650286" cy="3081974"/>
          </a:xfrm>
          <a:prstGeom prst="rect">
            <a:avLst/>
          </a:prstGeom>
        </p:spPr>
      </p:pic>
      <p:sp>
        <p:nvSpPr>
          <p:cNvPr id="2" name="Titre 1"/>
          <p:cNvSpPr>
            <a:spLocks noGrp="1"/>
          </p:cNvSpPr>
          <p:nvPr>
            <p:ph type="title"/>
          </p:nvPr>
        </p:nvSpPr>
        <p:spPr>
          <a:xfrm>
            <a:off x="685355" y="121449"/>
            <a:ext cx="8596668" cy="1320800"/>
          </a:xfrm>
        </p:spPr>
        <p:txBody>
          <a:bodyPr/>
          <a:lstStyle/>
          <a:p>
            <a:r>
              <a:rPr lang="fr-FR" dirty="0" smtClean="0"/>
              <a:t>Segmentation (algorithme ASPCF)</a:t>
            </a:r>
            <a:endParaRPr lang="fr-FR" dirty="0"/>
          </a:p>
        </p:txBody>
      </p:sp>
      <p:sp>
        <p:nvSpPr>
          <p:cNvPr id="19" name="Espace réservé du contenu 3"/>
          <p:cNvSpPr txBox="1">
            <a:spLocks/>
          </p:cNvSpPr>
          <p:nvPr/>
        </p:nvSpPr>
        <p:spPr>
          <a:xfrm>
            <a:off x="500870" y="875787"/>
            <a:ext cx="10455888" cy="69365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fr-FR" sz="2200" dirty="0">
                <a:solidFill>
                  <a:schemeClr val="accent1">
                    <a:lumMod val="50000"/>
                  </a:schemeClr>
                </a:solidFill>
              </a:rPr>
              <a:t>Comment trouver la meilleure </a:t>
            </a:r>
            <a:r>
              <a:rPr lang="fr-FR" sz="2200" dirty="0" smtClean="0">
                <a:solidFill>
                  <a:schemeClr val="accent1">
                    <a:lumMod val="50000"/>
                  </a:schemeClr>
                </a:solidFill>
              </a:rPr>
              <a:t>segmentation?</a:t>
            </a:r>
            <a:endParaRPr lang="fr-FR" sz="2200" dirty="0">
              <a:solidFill>
                <a:schemeClr val="accent1">
                  <a:lumMod val="50000"/>
                </a:schemeClr>
              </a:solidFill>
            </a:endParaRPr>
          </a:p>
        </p:txBody>
      </p:sp>
      <p:sp>
        <p:nvSpPr>
          <p:cNvPr id="10" name="Espace réservé du contenu 3"/>
          <p:cNvSpPr txBox="1">
            <a:spLocks/>
          </p:cNvSpPr>
          <p:nvPr/>
        </p:nvSpPr>
        <p:spPr>
          <a:xfrm>
            <a:off x="436702" y="1696624"/>
            <a:ext cx="4440098" cy="408655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endParaRPr lang="fr-FR" dirty="0" smtClean="0"/>
          </a:p>
        </p:txBody>
      </p:sp>
      <p:sp>
        <p:nvSpPr>
          <p:cNvPr id="14" name="Rectangle 13"/>
          <p:cNvSpPr/>
          <p:nvPr/>
        </p:nvSpPr>
        <p:spPr>
          <a:xfrm>
            <a:off x="9772678" y="2207042"/>
            <a:ext cx="193128" cy="433868"/>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 name="Espace réservé du contenu 3"/>
          <p:cNvSpPr txBox="1">
            <a:spLocks/>
          </p:cNvSpPr>
          <p:nvPr/>
        </p:nvSpPr>
        <p:spPr>
          <a:xfrm>
            <a:off x="5290460" y="4169264"/>
            <a:ext cx="1341316" cy="380384"/>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fr-FR" sz="1200" dirty="0" smtClean="0">
                <a:solidFill>
                  <a:schemeClr val="accent1">
                    <a:lumMod val="50000"/>
                  </a:schemeClr>
                </a:solidFill>
              </a:rPr>
              <a:t>g </a:t>
            </a:r>
            <a:r>
              <a:rPr lang="fr-FR" sz="1200" dirty="0">
                <a:solidFill>
                  <a:schemeClr val="accent1">
                    <a:lumMod val="50000"/>
                  </a:schemeClr>
                </a:solidFill>
              </a:rPr>
              <a:t>=  </a:t>
            </a:r>
            <a:r>
              <a:rPr lang="fr-FR" sz="1200" dirty="0" smtClean="0">
                <a:solidFill>
                  <a:schemeClr val="accent1">
                    <a:lumMod val="50000"/>
                  </a:schemeClr>
                </a:solidFill>
              </a:rPr>
              <a:t>2,42</a:t>
            </a:r>
          </a:p>
          <a:p>
            <a:pPr>
              <a:buFont typeface="Wingdings 3" charset="2"/>
              <a:buAutoNum type="arabicPeriod"/>
            </a:pPr>
            <a:endParaRPr lang="fr-FR" sz="1200" dirty="0" smtClean="0">
              <a:solidFill>
                <a:schemeClr val="accent1">
                  <a:lumMod val="50000"/>
                </a:schemeClr>
              </a:solidFill>
            </a:endParaRPr>
          </a:p>
        </p:txBody>
      </p:sp>
      <p:sp>
        <p:nvSpPr>
          <p:cNvPr id="16" name="Espace réservé du contenu 3"/>
          <p:cNvSpPr txBox="1">
            <a:spLocks/>
          </p:cNvSpPr>
          <p:nvPr/>
        </p:nvSpPr>
        <p:spPr>
          <a:xfrm>
            <a:off x="10956758" y="4182317"/>
            <a:ext cx="1341316" cy="380384"/>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fr-FR" sz="1200" dirty="0" smtClean="0">
                <a:solidFill>
                  <a:schemeClr val="accent1">
                    <a:lumMod val="50000"/>
                  </a:schemeClr>
                </a:solidFill>
              </a:rPr>
              <a:t>g </a:t>
            </a:r>
            <a:r>
              <a:rPr lang="fr-FR" sz="1200" dirty="0">
                <a:solidFill>
                  <a:schemeClr val="accent1">
                    <a:lumMod val="50000"/>
                  </a:schemeClr>
                </a:solidFill>
              </a:rPr>
              <a:t>=  </a:t>
            </a:r>
            <a:r>
              <a:rPr lang="fr-FR" sz="1200" dirty="0" smtClean="0">
                <a:solidFill>
                  <a:schemeClr val="accent1">
                    <a:lumMod val="50000"/>
                  </a:schemeClr>
                </a:solidFill>
              </a:rPr>
              <a:t>201,71</a:t>
            </a:r>
          </a:p>
          <a:p>
            <a:pPr>
              <a:buFont typeface="Wingdings 3" charset="2"/>
              <a:buAutoNum type="arabicPeriod"/>
            </a:pPr>
            <a:endParaRPr lang="fr-FR" sz="1200" dirty="0" smtClean="0">
              <a:solidFill>
                <a:schemeClr val="accent1">
                  <a:lumMod val="50000"/>
                </a:schemeClr>
              </a:solidFill>
            </a:endParaRPr>
          </a:p>
        </p:txBody>
      </p:sp>
      <p:cxnSp>
        <p:nvCxnSpPr>
          <p:cNvPr id="20" name="Connecteur droit 19"/>
          <p:cNvCxnSpPr>
            <a:stCxn id="14" idx="2"/>
          </p:cNvCxnSpPr>
          <p:nvPr/>
        </p:nvCxnSpPr>
        <p:spPr>
          <a:xfrm flipH="1">
            <a:off x="8857088" y="2640910"/>
            <a:ext cx="1012154" cy="1458054"/>
          </a:xfrm>
          <a:prstGeom prst="line">
            <a:avLst/>
          </a:prstGeom>
          <a:ln w="9525"/>
        </p:spPr>
        <p:style>
          <a:lnRef idx="1">
            <a:schemeClr val="dk1"/>
          </a:lnRef>
          <a:fillRef idx="0">
            <a:schemeClr val="dk1"/>
          </a:fillRef>
          <a:effectRef idx="0">
            <a:schemeClr val="dk1"/>
          </a:effectRef>
          <a:fontRef idx="minor">
            <a:schemeClr val="tx1"/>
          </a:fontRef>
        </p:style>
      </p:cxnSp>
      <p:sp>
        <p:nvSpPr>
          <p:cNvPr id="18" name="Espace réservé du contenu 3"/>
          <p:cNvSpPr txBox="1">
            <a:spLocks/>
          </p:cNvSpPr>
          <p:nvPr/>
        </p:nvSpPr>
        <p:spPr>
          <a:xfrm>
            <a:off x="540000" y="1440000"/>
            <a:ext cx="5803677" cy="408655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fr-FR" sz="1300" dirty="0" smtClean="0"/>
              <a:t>Pour visualiser ce que la </a:t>
            </a:r>
            <a:r>
              <a:rPr lang="fr-FR" sz="1300" dirty="0" err="1" smtClean="0"/>
              <a:t>goodness</a:t>
            </a:r>
            <a:r>
              <a:rPr lang="fr-FR" sz="1300" dirty="0" smtClean="0"/>
              <a:t> of fit (g) nous apprend, on peut s’intéresser à deux segments différents.</a:t>
            </a:r>
          </a:p>
          <a:p>
            <a:pPr marL="0" indent="0">
              <a:buFont typeface="Wingdings 3" charset="2"/>
              <a:buNone/>
            </a:pPr>
            <a:r>
              <a:rPr lang="fr-FR" sz="1300" dirty="0" smtClean="0"/>
              <a:t>L’un comporte des sondes de valeurs similaires autour de 1, c’est bien un segment. g est faible.</a:t>
            </a:r>
            <a:br>
              <a:rPr lang="fr-FR" sz="1300" dirty="0" smtClean="0"/>
            </a:br>
            <a:r>
              <a:rPr lang="fr-FR" sz="1300" dirty="0" smtClean="0"/>
              <a:t>L’autre est hétéroclite (car constitué de deux sous-segments), ce qui rend les écarts à la moyenne plus grands. g est élevée.</a:t>
            </a:r>
          </a:p>
          <a:p>
            <a:pPr marL="0" indent="0">
              <a:buNone/>
            </a:pPr>
            <a:r>
              <a:rPr lang="fr-FR" sz="1300" dirty="0"/>
              <a:t>La </a:t>
            </a:r>
            <a:r>
              <a:rPr lang="fr-FR" sz="1300" dirty="0" err="1"/>
              <a:t>goodness</a:t>
            </a:r>
            <a:r>
              <a:rPr lang="fr-FR" sz="1300" dirty="0"/>
              <a:t> of </a:t>
            </a:r>
            <a:r>
              <a:rPr lang="fr-FR" sz="1300" dirty="0" smtClean="0"/>
              <a:t>fit élevée rend compte d’un défaut de segmentation sur ce segment hétéroclite. Le </a:t>
            </a:r>
            <a:r>
              <a:rPr lang="fr-FR" sz="1300" u="sng" dirty="0" smtClean="0"/>
              <a:t>score de qualité</a:t>
            </a:r>
            <a:r>
              <a:rPr lang="fr-FR" sz="1300" dirty="0" smtClean="0"/>
              <a:t> est élevé si de nombreux segments hétéroclites sont formés par la segmentation, on cherche donc la solution ayant le score de qualité </a:t>
            </a:r>
            <a:r>
              <a:rPr lang="fr-FR" sz="1300" u="sng" dirty="0" smtClean="0"/>
              <a:t>le plus faible</a:t>
            </a:r>
            <a:r>
              <a:rPr lang="fr-FR" sz="1300" dirty="0" smtClean="0"/>
              <a:t>.</a:t>
            </a:r>
            <a:endParaRPr lang="fr-FR" sz="1300" dirty="0"/>
          </a:p>
          <a:p>
            <a:pPr marL="0" indent="0">
              <a:buFont typeface="Wingdings 3" charset="2"/>
              <a:buNone/>
            </a:pPr>
            <a:endParaRPr lang="fr-FR" sz="1300" dirty="0" smtClean="0"/>
          </a:p>
        </p:txBody>
      </p:sp>
      <p:sp>
        <p:nvSpPr>
          <p:cNvPr id="24" name="Rectangle 23"/>
          <p:cNvSpPr/>
          <p:nvPr/>
        </p:nvSpPr>
        <p:spPr>
          <a:xfrm>
            <a:off x="7260785" y="2207042"/>
            <a:ext cx="179461" cy="296779"/>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25" name="Connecteur droit 24"/>
          <p:cNvCxnSpPr>
            <a:stCxn id="24" idx="2"/>
          </p:cNvCxnSpPr>
          <p:nvPr/>
        </p:nvCxnSpPr>
        <p:spPr>
          <a:xfrm flipH="1">
            <a:off x="5961118" y="2503821"/>
            <a:ext cx="1389398" cy="1602958"/>
          </a:xfrm>
          <a:prstGeom prst="line">
            <a:avLst/>
          </a:prstGeom>
          <a:ln w="9525"/>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32406090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355" y="2064248"/>
            <a:ext cx="4793752" cy="4793752"/>
          </a:xfrm>
          <a:prstGeom prst="rect">
            <a:avLst/>
          </a:prstGeom>
        </p:spPr>
      </p:pic>
      <p:pic>
        <p:nvPicPr>
          <p:cNvPr id="5" name="Imag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41571" y="2064248"/>
            <a:ext cx="4793752" cy="4793752"/>
          </a:xfrm>
          <a:prstGeom prst="rect">
            <a:avLst/>
          </a:prstGeom>
        </p:spPr>
      </p:pic>
      <p:sp>
        <p:nvSpPr>
          <p:cNvPr id="3" name="Espace réservé du contenu 2"/>
          <p:cNvSpPr>
            <a:spLocks noGrp="1"/>
          </p:cNvSpPr>
          <p:nvPr>
            <p:ph idx="1"/>
          </p:nvPr>
        </p:nvSpPr>
        <p:spPr>
          <a:xfrm>
            <a:off x="685355" y="890821"/>
            <a:ext cx="8596668" cy="3880773"/>
          </a:xfrm>
        </p:spPr>
        <p:txBody>
          <a:bodyPr/>
          <a:lstStyle/>
          <a:p>
            <a:pPr marL="0" indent="0">
              <a:buNone/>
            </a:pPr>
            <a:r>
              <a:rPr lang="fr-FR" dirty="0" smtClean="0"/>
              <a:t>Estime le nombre de copies réel pour chaque allèle, donc des nombres entiers.</a:t>
            </a:r>
          </a:p>
        </p:txBody>
      </p:sp>
      <p:sp>
        <p:nvSpPr>
          <p:cNvPr id="7" name="Titre 1"/>
          <p:cNvSpPr txBox="1">
            <a:spLocks/>
          </p:cNvSpPr>
          <p:nvPr/>
        </p:nvSpPr>
        <p:spPr>
          <a:xfrm>
            <a:off x="685355" y="121449"/>
            <a:ext cx="8596668"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FR" dirty="0"/>
              <a:t>Calling</a:t>
            </a:r>
          </a:p>
        </p:txBody>
      </p:sp>
      <p:cxnSp>
        <p:nvCxnSpPr>
          <p:cNvPr id="12" name="Connecteur droit avec flèche 11"/>
          <p:cNvCxnSpPr/>
          <p:nvPr/>
        </p:nvCxnSpPr>
        <p:spPr>
          <a:xfrm>
            <a:off x="5376984" y="4358030"/>
            <a:ext cx="640861"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13" name="Rectangle 12"/>
          <p:cNvSpPr/>
          <p:nvPr/>
        </p:nvSpPr>
        <p:spPr>
          <a:xfrm>
            <a:off x="7987323" y="2064248"/>
            <a:ext cx="2506085" cy="7033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Rectangle 13"/>
          <p:cNvSpPr/>
          <p:nvPr/>
        </p:nvSpPr>
        <p:spPr>
          <a:xfrm>
            <a:off x="2370581" y="1970740"/>
            <a:ext cx="2506085" cy="7033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5223135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685355" y="1418670"/>
            <a:ext cx="8596668" cy="2157178"/>
          </a:xfrm>
        </p:spPr>
        <p:txBody>
          <a:bodyPr/>
          <a:lstStyle/>
          <a:p>
            <a:pPr marL="0" indent="0">
              <a:buNone/>
            </a:pPr>
            <a:r>
              <a:rPr lang="fr-FR" dirty="0" smtClean="0"/>
              <a:t>Estime le nombre de copies réel pour chaque </a:t>
            </a:r>
            <a:r>
              <a:rPr lang="fr-FR" dirty="0"/>
              <a:t>allèle, donc des nombres entiers</a:t>
            </a:r>
            <a:r>
              <a:rPr lang="fr-FR" dirty="0" smtClean="0"/>
              <a:t>.</a:t>
            </a:r>
          </a:p>
          <a:p>
            <a:pPr marL="0" indent="0">
              <a:buNone/>
            </a:pPr>
            <a:r>
              <a:rPr lang="fr-FR" dirty="0"/>
              <a:t>Cette estimation </a:t>
            </a:r>
            <a:r>
              <a:rPr lang="fr-FR" dirty="0" smtClean="0"/>
              <a:t>estime et tient </a:t>
            </a:r>
            <a:r>
              <a:rPr lang="fr-FR" dirty="0"/>
              <a:t>compte de la cellularité et de la ploïdie</a:t>
            </a:r>
            <a:r>
              <a:rPr lang="fr-FR" dirty="0" smtClean="0"/>
              <a:t>.</a:t>
            </a:r>
          </a:p>
          <a:p>
            <a:pPr marL="0" indent="0">
              <a:buNone/>
            </a:pPr>
            <a:endParaRPr lang="fr-FR" dirty="0"/>
          </a:p>
          <a:p>
            <a:pPr marL="0" indent="0" algn="ctr">
              <a:buNone/>
            </a:pPr>
            <a:r>
              <a:rPr lang="fr-FR" dirty="0" smtClean="0"/>
              <a:t>Comment cela est-il possible?</a:t>
            </a:r>
            <a:endParaRPr lang="fr-FR" dirty="0"/>
          </a:p>
          <a:p>
            <a:pPr marL="0" indent="0">
              <a:buNone/>
            </a:pPr>
            <a:endParaRPr lang="fr-FR" dirty="0" smtClean="0"/>
          </a:p>
          <a:p>
            <a:pPr marL="0" indent="0">
              <a:buNone/>
            </a:pPr>
            <a:endParaRPr lang="fr-FR" dirty="0"/>
          </a:p>
        </p:txBody>
      </p:sp>
      <p:pic>
        <p:nvPicPr>
          <p:cNvPr id="6" name="Imag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9245" y="3692764"/>
            <a:ext cx="10222542" cy="2555636"/>
          </a:xfrm>
          <a:prstGeom prst="rect">
            <a:avLst/>
          </a:prstGeom>
        </p:spPr>
      </p:pic>
      <p:sp>
        <p:nvSpPr>
          <p:cNvPr id="7" name="Titre 1"/>
          <p:cNvSpPr txBox="1">
            <a:spLocks/>
          </p:cNvSpPr>
          <p:nvPr/>
        </p:nvSpPr>
        <p:spPr>
          <a:xfrm>
            <a:off x="685355" y="121449"/>
            <a:ext cx="8596668"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FR" dirty="0"/>
              <a:t>Calling</a:t>
            </a:r>
          </a:p>
        </p:txBody>
      </p:sp>
    </p:spTree>
    <p:extLst>
      <p:ext uri="{BB962C8B-B14F-4D97-AF65-F5344CB8AC3E}">
        <p14:creationId xmlns:p14="http://schemas.microsoft.com/office/powerpoint/2010/main" val="367148576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69313" y="417095"/>
            <a:ext cx="8596668" cy="1320800"/>
          </a:xfrm>
        </p:spPr>
        <p:txBody>
          <a:bodyPr/>
          <a:lstStyle/>
          <a:p>
            <a:r>
              <a:rPr lang="fr-FR" dirty="0" smtClean="0"/>
              <a:t>Pipeline</a:t>
            </a:r>
            <a:br>
              <a:rPr lang="fr-FR" dirty="0" smtClean="0"/>
            </a:br>
            <a:endParaRPr lang="fr-FR" dirty="0"/>
          </a:p>
        </p:txBody>
      </p:sp>
      <p:sp>
        <p:nvSpPr>
          <p:cNvPr id="16" name="Rectangle 15"/>
          <p:cNvSpPr/>
          <p:nvPr/>
        </p:nvSpPr>
        <p:spPr>
          <a:xfrm>
            <a:off x="3953967" y="4671465"/>
            <a:ext cx="962526" cy="813496"/>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dirty="0" smtClean="0">
                <a:solidFill>
                  <a:schemeClr val="tx1"/>
                </a:solidFill>
              </a:rPr>
              <a:t>données brutes log ratio et BAF</a:t>
            </a:r>
            <a:endParaRPr lang="fr-FR" sz="1000" dirty="0">
              <a:solidFill>
                <a:schemeClr val="tx1"/>
              </a:solidFill>
            </a:endParaRPr>
          </a:p>
        </p:txBody>
      </p:sp>
      <p:sp>
        <p:nvSpPr>
          <p:cNvPr id="27" name="Rectangle 26"/>
          <p:cNvSpPr/>
          <p:nvPr/>
        </p:nvSpPr>
        <p:spPr>
          <a:xfrm>
            <a:off x="7378956" y="1562665"/>
            <a:ext cx="1801399" cy="1430433"/>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dirty="0">
                <a:solidFill>
                  <a:schemeClr val="tx1"/>
                </a:solidFill>
              </a:rPr>
              <a:t>La </a:t>
            </a:r>
            <a:r>
              <a:rPr lang="fr-FR" sz="1000" dirty="0">
                <a:solidFill>
                  <a:schemeClr val="accent1">
                    <a:lumMod val="50000"/>
                  </a:schemeClr>
                </a:solidFill>
              </a:rPr>
              <a:t>cellularité</a:t>
            </a:r>
            <a:r>
              <a:rPr lang="fr-FR" sz="1000" dirty="0">
                <a:solidFill>
                  <a:schemeClr val="tx1"/>
                </a:solidFill>
              </a:rPr>
              <a:t> et la </a:t>
            </a:r>
            <a:r>
              <a:rPr lang="fr-FR" sz="1000" dirty="0" smtClean="0">
                <a:solidFill>
                  <a:schemeClr val="accent1">
                    <a:lumMod val="50000"/>
                  </a:schemeClr>
                </a:solidFill>
              </a:rPr>
              <a:t>ploïdie</a:t>
            </a:r>
            <a:r>
              <a:rPr lang="fr-FR" sz="1000" dirty="0" smtClean="0">
                <a:solidFill>
                  <a:schemeClr val="tx1"/>
                </a:solidFill>
              </a:rPr>
              <a:t> </a:t>
            </a:r>
            <a:r>
              <a:rPr lang="fr-FR" sz="1000" dirty="0">
                <a:solidFill>
                  <a:schemeClr val="tx1"/>
                </a:solidFill>
              </a:rPr>
              <a:t>sont déterminées à cette étape. </a:t>
            </a:r>
            <a:r>
              <a:rPr lang="fr-FR" sz="1000" dirty="0" smtClean="0">
                <a:solidFill>
                  <a:schemeClr val="tx1"/>
                </a:solidFill>
              </a:rPr>
              <a:t>Le </a:t>
            </a:r>
            <a:r>
              <a:rPr lang="fr-FR" sz="1000" dirty="0">
                <a:solidFill>
                  <a:schemeClr val="tx1"/>
                </a:solidFill>
              </a:rPr>
              <a:t>nombre de copies </a:t>
            </a:r>
            <a:r>
              <a:rPr lang="fr-FR" sz="1000" dirty="0" smtClean="0">
                <a:solidFill>
                  <a:schemeClr val="tx1"/>
                </a:solidFill>
              </a:rPr>
              <a:t>des deux allèles </a:t>
            </a:r>
            <a:r>
              <a:rPr lang="fr-FR" sz="1000" dirty="0">
                <a:solidFill>
                  <a:schemeClr val="tx1"/>
                </a:solidFill>
              </a:rPr>
              <a:t>est estimé.</a:t>
            </a:r>
          </a:p>
        </p:txBody>
      </p:sp>
      <p:sp>
        <p:nvSpPr>
          <p:cNvPr id="29" name="Rectangle 28"/>
          <p:cNvSpPr/>
          <p:nvPr/>
        </p:nvSpPr>
        <p:spPr>
          <a:xfrm>
            <a:off x="6202477" y="4671462"/>
            <a:ext cx="962526" cy="813496"/>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dirty="0" smtClean="0">
                <a:solidFill>
                  <a:schemeClr val="tx1"/>
                </a:solidFill>
              </a:rPr>
              <a:t>Données brutes et segmentées</a:t>
            </a:r>
            <a:endParaRPr lang="fr-FR" sz="1000" dirty="0">
              <a:solidFill>
                <a:schemeClr val="tx1"/>
              </a:solidFill>
            </a:endParaRPr>
          </a:p>
        </p:txBody>
      </p:sp>
      <p:sp>
        <p:nvSpPr>
          <p:cNvPr id="31" name="Rectangle 30"/>
          <p:cNvSpPr/>
          <p:nvPr/>
        </p:nvSpPr>
        <p:spPr>
          <a:xfrm>
            <a:off x="1705457" y="4671462"/>
            <a:ext cx="962526" cy="813496"/>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dirty="0">
                <a:solidFill>
                  <a:schemeClr val="tx1"/>
                </a:solidFill>
              </a:rPr>
              <a:t>Un OSCHP normalisé peut être donné</a:t>
            </a:r>
          </a:p>
        </p:txBody>
      </p:sp>
      <p:sp>
        <p:nvSpPr>
          <p:cNvPr id="33" name="Rectangle 32"/>
          <p:cNvSpPr/>
          <p:nvPr/>
        </p:nvSpPr>
        <p:spPr>
          <a:xfrm>
            <a:off x="4765876" y="1562665"/>
            <a:ext cx="1682638" cy="1430433"/>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fr-FR" sz="1000" dirty="0">
                <a:solidFill>
                  <a:prstClr val="black"/>
                </a:solidFill>
              </a:rPr>
              <a:t>Segmentation par l’algorithme ASPCF</a:t>
            </a:r>
          </a:p>
          <a:p>
            <a:pPr lvl="0"/>
            <a:r>
              <a:rPr lang="fr-FR" sz="1000" dirty="0">
                <a:solidFill>
                  <a:prstClr val="black"/>
                </a:solidFill>
              </a:rPr>
              <a:t>À partir des valeurs de log ratio et </a:t>
            </a:r>
            <a:r>
              <a:rPr lang="fr-FR" sz="1000" dirty="0" smtClean="0">
                <a:solidFill>
                  <a:prstClr val="black"/>
                </a:solidFill>
              </a:rPr>
              <a:t>BAF.</a:t>
            </a:r>
            <a:endParaRPr lang="fr-FR" sz="1000" dirty="0">
              <a:solidFill>
                <a:prstClr val="black"/>
              </a:solidFill>
            </a:endParaRPr>
          </a:p>
        </p:txBody>
      </p:sp>
      <p:sp>
        <p:nvSpPr>
          <p:cNvPr id="10" name="Rectangle 9"/>
          <p:cNvSpPr/>
          <p:nvPr/>
        </p:nvSpPr>
        <p:spPr>
          <a:xfrm>
            <a:off x="9551370" y="3317052"/>
            <a:ext cx="962526" cy="813496"/>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dirty="0" smtClean="0">
                <a:solidFill>
                  <a:schemeClr val="tx1"/>
                </a:solidFill>
              </a:rPr>
              <a:t>Données brutes, segmentées et estimées</a:t>
            </a:r>
            <a:endParaRPr lang="fr-FR" sz="1000" dirty="0">
              <a:solidFill>
                <a:schemeClr val="tx1"/>
              </a:solidFill>
            </a:endParaRPr>
          </a:p>
        </p:txBody>
      </p:sp>
      <p:pic>
        <p:nvPicPr>
          <p:cNvPr id="3" name="Imag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8485" y="3317052"/>
            <a:ext cx="7486191" cy="1761158"/>
          </a:xfrm>
          <a:prstGeom prst="rect">
            <a:avLst/>
          </a:prstGeom>
        </p:spPr>
      </p:pic>
    </p:spTree>
    <p:extLst>
      <p:ext uri="{BB962C8B-B14F-4D97-AF65-F5344CB8AC3E}">
        <p14:creationId xmlns:p14="http://schemas.microsoft.com/office/powerpoint/2010/main" val="141082250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85355" y="121449"/>
            <a:ext cx="8596668" cy="1320800"/>
          </a:xfrm>
        </p:spPr>
        <p:txBody>
          <a:bodyPr/>
          <a:lstStyle/>
          <a:p>
            <a:r>
              <a:rPr lang="fr-FR" dirty="0" smtClean="0"/>
              <a:t>Calling</a:t>
            </a:r>
            <a:endParaRPr lang="fr-FR" dirty="0"/>
          </a:p>
        </p:txBody>
      </p:sp>
      <p:sp>
        <p:nvSpPr>
          <p:cNvPr id="41" name="Espace réservé du contenu 2"/>
          <p:cNvSpPr txBox="1">
            <a:spLocks/>
          </p:cNvSpPr>
          <p:nvPr/>
        </p:nvSpPr>
        <p:spPr>
          <a:xfrm>
            <a:off x="1641367" y="2245837"/>
            <a:ext cx="8174893" cy="412659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just">
              <a:buNone/>
            </a:pPr>
            <a:r>
              <a:rPr lang="fr-FR" dirty="0" smtClean="0"/>
              <a:t>Pour le savoir, partons des équations du log Ratio et du BAF et voyons qu’il est possible d’exprimer le nombre de copies en fonction du log Ratio, du BAF, de la ploïdie et de la cellularité.</a:t>
            </a:r>
            <a:endParaRPr lang="fr-FR" dirty="0"/>
          </a:p>
        </p:txBody>
      </p:sp>
      <p:sp>
        <p:nvSpPr>
          <p:cNvPr id="6" name="Espace réservé du contenu 3"/>
          <p:cNvSpPr txBox="1">
            <a:spLocks/>
          </p:cNvSpPr>
          <p:nvPr/>
        </p:nvSpPr>
        <p:spPr>
          <a:xfrm>
            <a:off x="500870" y="836818"/>
            <a:ext cx="10455888" cy="693650"/>
          </a:xfrm>
          <a:prstGeom prst="rect">
            <a:avLst/>
          </a:prstGeom>
        </p:spPr>
        <p:txBody>
          <a:bodyPr vert="horz" lIns="91440" tIns="45720" rIns="91440" bIns="45720" rtlCol="0">
            <a:normAutofit fontScale="92500" lnSpcReduction="1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fr-FR" sz="2200" dirty="0">
                <a:solidFill>
                  <a:schemeClr val="accent1">
                    <a:lumMod val="50000"/>
                  </a:schemeClr>
                </a:solidFill>
              </a:rPr>
              <a:t>Comment ASCAT estime le nombre de copies en tenant compte de la cellularité et de la ploïdie?</a:t>
            </a:r>
          </a:p>
        </p:txBody>
      </p:sp>
      <p:pic>
        <p:nvPicPr>
          <p:cNvPr id="5" name="Imag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14175" y="3956219"/>
            <a:ext cx="5629275" cy="971550"/>
          </a:xfrm>
          <a:prstGeom prst="rect">
            <a:avLst/>
          </a:prstGeom>
        </p:spPr>
      </p:pic>
    </p:spTree>
    <p:extLst>
      <p:ext uri="{BB962C8B-B14F-4D97-AF65-F5344CB8AC3E}">
        <p14:creationId xmlns:p14="http://schemas.microsoft.com/office/powerpoint/2010/main" val="417172587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85355" y="121449"/>
            <a:ext cx="8596668" cy="1320800"/>
          </a:xfrm>
        </p:spPr>
        <p:txBody>
          <a:bodyPr/>
          <a:lstStyle/>
          <a:p>
            <a:r>
              <a:rPr lang="fr-FR" dirty="0" smtClean="0"/>
              <a:t>Calling</a:t>
            </a:r>
            <a:endParaRPr lang="fr-FR" dirty="0"/>
          </a:p>
        </p:txBody>
      </p:sp>
      <p:pic>
        <p:nvPicPr>
          <p:cNvPr id="40" name="Image 39"/>
          <p:cNvPicPr>
            <a:picLocks noChangeAspect="1"/>
          </p:cNvPicPr>
          <p:nvPr/>
        </p:nvPicPr>
        <p:blipFill>
          <a:blip r:embed="rId2"/>
          <a:stretch>
            <a:fillRect/>
          </a:stretch>
        </p:blipFill>
        <p:spPr>
          <a:xfrm>
            <a:off x="629608" y="2371609"/>
            <a:ext cx="3196772" cy="1906670"/>
          </a:xfrm>
          <a:prstGeom prst="rect">
            <a:avLst/>
          </a:prstGeom>
        </p:spPr>
      </p:pic>
      <p:sp>
        <p:nvSpPr>
          <p:cNvPr id="41" name="Espace réservé du contenu 2"/>
          <p:cNvSpPr txBox="1">
            <a:spLocks/>
          </p:cNvSpPr>
          <p:nvPr/>
        </p:nvSpPr>
        <p:spPr>
          <a:xfrm>
            <a:off x="5163837" y="1851923"/>
            <a:ext cx="4118186" cy="412659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just">
              <a:buNone/>
            </a:pPr>
            <a:r>
              <a:rPr lang="fr-FR" dirty="0" smtClean="0"/>
              <a:t>Voici les équations du log Ratio et du BAF. Ces deux paramètres sont calculés à partir du nombre de copies de chaque allèle.</a:t>
            </a:r>
            <a:endParaRPr lang="fr-FR" dirty="0"/>
          </a:p>
        </p:txBody>
      </p:sp>
      <p:sp>
        <p:nvSpPr>
          <p:cNvPr id="6" name="Espace réservé du contenu 3"/>
          <p:cNvSpPr txBox="1">
            <a:spLocks/>
          </p:cNvSpPr>
          <p:nvPr/>
        </p:nvSpPr>
        <p:spPr>
          <a:xfrm>
            <a:off x="500870" y="836818"/>
            <a:ext cx="10455888" cy="693650"/>
          </a:xfrm>
          <a:prstGeom prst="rect">
            <a:avLst/>
          </a:prstGeom>
        </p:spPr>
        <p:txBody>
          <a:bodyPr vert="horz" lIns="91440" tIns="45720" rIns="91440" bIns="45720" rtlCol="0">
            <a:normAutofit fontScale="92500" lnSpcReduction="1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fr-FR" sz="2200" dirty="0">
                <a:solidFill>
                  <a:schemeClr val="accent1">
                    <a:lumMod val="50000"/>
                  </a:schemeClr>
                </a:solidFill>
              </a:rPr>
              <a:t>Comment ASCAT estime le nombre de copies en tenant compte de la cellularité et de la ploïdie?</a:t>
            </a:r>
          </a:p>
        </p:txBody>
      </p:sp>
      <p:sp>
        <p:nvSpPr>
          <p:cNvPr id="10" name="Espace réservé du contenu 2"/>
          <p:cNvSpPr txBox="1">
            <a:spLocks/>
          </p:cNvSpPr>
          <p:nvPr/>
        </p:nvSpPr>
        <p:spPr>
          <a:xfrm>
            <a:off x="626280" y="5042606"/>
            <a:ext cx="3194717" cy="1039446"/>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just">
              <a:buNone/>
            </a:pPr>
            <a:r>
              <a:rPr lang="fr-FR" sz="1000" dirty="0" smtClean="0"/>
              <a:t>Ces équations ne représentent pas forcément la manière dont la technologie </a:t>
            </a:r>
            <a:r>
              <a:rPr lang="fr-FR" sz="1000" dirty="0" err="1" smtClean="0"/>
              <a:t>OncoScan</a:t>
            </a:r>
            <a:r>
              <a:rPr lang="fr-FR" sz="1000" dirty="0" smtClean="0"/>
              <a:t> CNV calcule les valeurs de log Ratio et BAF.</a:t>
            </a:r>
          </a:p>
          <a:p>
            <a:pPr marL="0" indent="0" algn="just">
              <a:buNone/>
            </a:pPr>
            <a:r>
              <a:rPr lang="fr-FR" sz="1000" dirty="0" smtClean="0"/>
              <a:t>Elles reflètent le lien mathématique qui existe entre log ratio, BAF, et nombre de copies.</a:t>
            </a:r>
            <a:endParaRPr lang="fr-FR" sz="1000" dirty="0"/>
          </a:p>
        </p:txBody>
      </p:sp>
    </p:spTree>
    <p:extLst>
      <p:ext uri="{BB962C8B-B14F-4D97-AF65-F5344CB8AC3E}">
        <p14:creationId xmlns:p14="http://schemas.microsoft.com/office/powerpoint/2010/main" val="139216784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p:cNvPicPr>
            <a:picLocks noChangeAspect="1"/>
          </p:cNvPicPr>
          <p:nvPr/>
        </p:nvPicPr>
        <p:blipFill>
          <a:blip r:embed="rId2"/>
          <a:stretch>
            <a:fillRect/>
          </a:stretch>
        </p:blipFill>
        <p:spPr>
          <a:xfrm>
            <a:off x="629608" y="2371609"/>
            <a:ext cx="3196772" cy="1906670"/>
          </a:xfrm>
          <a:prstGeom prst="rect">
            <a:avLst/>
          </a:prstGeom>
        </p:spPr>
      </p:pic>
      <p:sp>
        <p:nvSpPr>
          <p:cNvPr id="2" name="Titre 1"/>
          <p:cNvSpPr>
            <a:spLocks noGrp="1"/>
          </p:cNvSpPr>
          <p:nvPr>
            <p:ph type="title"/>
          </p:nvPr>
        </p:nvSpPr>
        <p:spPr>
          <a:xfrm>
            <a:off x="685355" y="121449"/>
            <a:ext cx="8596668" cy="1320800"/>
          </a:xfrm>
        </p:spPr>
        <p:txBody>
          <a:bodyPr/>
          <a:lstStyle/>
          <a:p>
            <a:r>
              <a:rPr lang="fr-FR" dirty="0" smtClean="0"/>
              <a:t>Calling</a:t>
            </a:r>
            <a:endParaRPr lang="fr-FR" dirty="0"/>
          </a:p>
        </p:txBody>
      </p:sp>
      <p:sp>
        <p:nvSpPr>
          <p:cNvPr id="14" name="Rectangle à coins arrondis 13"/>
          <p:cNvSpPr/>
          <p:nvPr/>
        </p:nvSpPr>
        <p:spPr>
          <a:xfrm>
            <a:off x="774195" y="2704024"/>
            <a:ext cx="328246" cy="390769"/>
          </a:xfrm>
          <a:prstGeom prst="round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Rectangle à coins arrondis 15"/>
          <p:cNvSpPr/>
          <p:nvPr/>
        </p:nvSpPr>
        <p:spPr>
          <a:xfrm>
            <a:off x="2227994" y="2594609"/>
            <a:ext cx="460970" cy="231640"/>
          </a:xfrm>
          <a:prstGeom prst="round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 name="Rectangle à coins arrondis 16"/>
          <p:cNvSpPr/>
          <p:nvPr/>
        </p:nvSpPr>
        <p:spPr>
          <a:xfrm>
            <a:off x="2936540" y="2594609"/>
            <a:ext cx="460970" cy="231640"/>
          </a:xfrm>
          <a:prstGeom prst="round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 name="Rectangle à coins arrondis 17"/>
          <p:cNvSpPr/>
          <p:nvPr/>
        </p:nvSpPr>
        <p:spPr>
          <a:xfrm>
            <a:off x="1350017" y="2755909"/>
            <a:ext cx="221347" cy="312617"/>
          </a:xfrm>
          <a:prstGeom prst="round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9" name="Connecteur droit 18"/>
          <p:cNvCxnSpPr/>
          <p:nvPr/>
        </p:nvCxnSpPr>
        <p:spPr>
          <a:xfrm flipH="1" flipV="1">
            <a:off x="2474110" y="2283390"/>
            <a:ext cx="4047" cy="306148"/>
          </a:xfrm>
          <a:prstGeom prst="line">
            <a:avLst/>
          </a:prstGeom>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0" name="Connecteur droit 19"/>
          <p:cNvCxnSpPr/>
          <p:nvPr/>
        </p:nvCxnSpPr>
        <p:spPr>
          <a:xfrm flipH="1" flipV="1">
            <a:off x="3182656" y="2283390"/>
            <a:ext cx="4047" cy="306148"/>
          </a:xfrm>
          <a:prstGeom prst="line">
            <a:avLst/>
          </a:prstGeom>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30" name="Rectangle à coins arrondis 29"/>
          <p:cNvSpPr/>
          <p:nvPr/>
        </p:nvSpPr>
        <p:spPr>
          <a:xfrm>
            <a:off x="813272" y="3629176"/>
            <a:ext cx="328246" cy="390769"/>
          </a:xfrm>
          <a:prstGeom prst="round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31" name="Connecteur droit 30"/>
          <p:cNvCxnSpPr/>
          <p:nvPr/>
        </p:nvCxnSpPr>
        <p:spPr>
          <a:xfrm flipH="1" flipV="1">
            <a:off x="938318" y="2384743"/>
            <a:ext cx="4047" cy="306148"/>
          </a:xfrm>
          <a:prstGeom prst="line">
            <a:avLst/>
          </a:prstGeom>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32" name="ZoneTexte 31"/>
          <p:cNvSpPr txBox="1"/>
          <p:nvPr/>
        </p:nvSpPr>
        <p:spPr>
          <a:xfrm>
            <a:off x="500870" y="2064935"/>
            <a:ext cx="963275" cy="292388"/>
          </a:xfrm>
          <a:prstGeom prst="rect">
            <a:avLst/>
          </a:prstGeom>
          <a:noFill/>
        </p:spPr>
        <p:txBody>
          <a:bodyPr wrap="square" rtlCol="0">
            <a:spAutoFit/>
          </a:bodyPr>
          <a:lstStyle/>
          <a:p>
            <a:r>
              <a:rPr lang="fr-FR" sz="1300" dirty="0" smtClean="0">
                <a:solidFill>
                  <a:schemeClr val="tx2">
                    <a:lumMod val="50000"/>
                  </a:schemeClr>
                </a:solidFill>
              </a:rPr>
              <a:t>Log Ratio</a:t>
            </a:r>
            <a:endParaRPr lang="fr-FR" sz="1300" dirty="0">
              <a:solidFill>
                <a:schemeClr val="tx2">
                  <a:lumMod val="50000"/>
                </a:schemeClr>
              </a:solidFill>
            </a:endParaRPr>
          </a:p>
        </p:txBody>
      </p:sp>
      <p:cxnSp>
        <p:nvCxnSpPr>
          <p:cNvPr id="33" name="Connecteur droit 32"/>
          <p:cNvCxnSpPr/>
          <p:nvPr/>
        </p:nvCxnSpPr>
        <p:spPr>
          <a:xfrm flipH="1" flipV="1">
            <a:off x="1464145" y="2599075"/>
            <a:ext cx="1" cy="156834"/>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4" name="ZoneTexte 33"/>
          <p:cNvSpPr txBox="1"/>
          <p:nvPr/>
        </p:nvSpPr>
        <p:spPr>
          <a:xfrm>
            <a:off x="1104866" y="2368249"/>
            <a:ext cx="1514857" cy="246221"/>
          </a:xfrm>
          <a:prstGeom prst="rect">
            <a:avLst/>
          </a:prstGeom>
          <a:noFill/>
        </p:spPr>
        <p:txBody>
          <a:bodyPr wrap="square" rtlCol="0">
            <a:spAutoFit/>
          </a:bodyPr>
          <a:lstStyle/>
          <a:p>
            <a:r>
              <a:rPr lang="fr-FR" sz="1000" dirty="0" smtClean="0">
                <a:solidFill>
                  <a:schemeClr val="bg1">
                    <a:lumMod val="50000"/>
                  </a:schemeClr>
                </a:solidFill>
              </a:rPr>
              <a:t>constante</a:t>
            </a:r>
            <a:endParaRPr lang="fr-FR" sz="1000" dirty="0">
              <a:solidFill>
                <a:schemeClr val="bg1">
                  <a:lumMod val="50000"/>
                </a:schemeClr>
              </a:solidFill>
            </a:endParaRPr>
          </a:p>
        </p:txBody>
      </p:sp>
      <p:sp>
        <p:nvSpPr>
          <p:cNvPr id="35" name="ZoneTexte 34"/>
          <p:cNvSpPr txBox="1"/>
          <p:nvPr/>
        </p:nvSpPr>
        <p:spPr>
          <a:xfrm>
            <a:off x="1948868" y="1530468"/>
            <a:ext cx="1019222" cy="692497"/>
          </a:xfrm>
          <a:prstGeom prst="rect">
            <a:avLst/>
          </a:prstGeom>
          <a:noFill/>
        </p:spPr>
        <p:txBody>
          <a:bodyPr wrap="square" rtlCol="0">
            <a:spAutoFit/>
          </a:bodyPr>
          <a:lstStyle/>
          <a:p>
            <a:r>
              <a:rPr lang="fr-FR" sz="1300" dirty="0" smtClean="0">
                <a:solidFill>
                  <a:schemeClr val="tx2">
                    <a:lumMod val="50000"/>
                  </a:schemeClr>
                </a:solidFill>
              </a:rPr>
              <a:t>Nombre de copies de l’</a:t>
            </a:r>
            <a:r>
              <a:rPr lang="fr-FR" sz="1300" dirty="0" err="1" smtClean="0">
                <a:solidFill>
                  <a:schemeClr val="tx2">
                    <a:lumMod val="50000"/>
                  </a:schemeClr>
                </a:solidFill>
              </a:rPr>
              <a:t>allele</a:t>
            </a:r>
            <a:r>
              <a:rPr lang="fr-FR" sz="1300" dirty="0" smtClean="0">
                <a:solidFill>
                  <a:schemeClr val="tx2">
                    <a:lumMod val="50000"/>
                  </a:schemeClr>
                </a:solidFill>
              </a:rPr>
              <a:t> A</a:t>
            </a:r>
            <a:endParaRPr lang="fr-FR" sz="1300" dirty="0">
              <a:solidFill>
                <a:schemeClr val="tx2">
                  <a:lumMod val="50000"/>
                </a:schemeClr>
              </a:solidFill>
            </a:endParaRPr>
          </a:p>
        </p:txBody>
      </p:sp>
      <p:sp>
        <p:nvSpPr>
          <p:cNvPr id="36" name="ZoneTexte 35"/>
          <p:cNvSpPr txBox="1"/>
          <p:nvPr/>
        </p:nvSpPr>
        <p:spPr>
          <a:xfrm>
            <a:off x="2880884" y="1530468"/>
            <a:ext cx="1019222" cy="692497"/>
          </a:xfrm>
          <a:prstGeom prst="rect">
            <a:avLst/>
          </a:prstGeom>
          <a:noFill/>
        </p:spPr>
        <p:txBody>
          <a:bodyPr wrap="square" rtlCol="0">
            <a:spAutoFit/>
          </a:bodyPr>
          <a:lstStyle/>
          <a:p>
            <a:r>
              <a:rPr lang="fr-FR" sz="1300" dirty="0" smtClean="0">
                <a:solidFill>
                  <a:schemeClr val="tx2">
                    <a:lumMod val="50000"/>
                  </a:schemeClr>
                </a:solidFill>
              </a:rPr>
              <a:t>Nombre de copies de l’</a:t>
            </a:r>
            <a:r>
              <a:rPr lang="fr-FR" sz="1300" dirty="0" err="1" smtClean="0">
                <a:solidFill>
                  <a:schemeClr val="tx2">
                    <a:lumMod val="50000"/>
                  </a:schemeClr>
                </a:solidFill>
              </a:rPr>
              <a:t>allele</a:t>
            </a:r>
            <a:r>
              <a:rPr lang="fr-FR" sz="1300" dirty="0" smtClean="0">
                <a:solidFill>
                  <a:schemeClr val="tx2">
                    <a:lumMod val="50000"/>
                  </a:schemeClr>
                </a:solidFill>
              </a:rPr>
              <a:t> B</a:t>
            </a:r>
            <a:endParaRPr lang="fr-FR" sz="1300" dirty="0">
              <a:solidFill>
                <a:schemeClr val="tx2">
                  <a:lumMod val="50000"/>
                </a:schemeClr>
              </a:solidFill>
            </a:endParaRPr>
          </a:p>
        </p:txBody>
      </p:sp>
      <p:cxnSp>
        <p:nvCxnSpPr>
          <p:cNvPr id="38" name="Connecteur droit 37"/>
          <p:cNvCxnSpPr/>
          <p:nvPr/>
        </p:nvCxnSpPr>
        <p:spPr>
          <a:xfrm flipH="1" flipV="1">
            <a:off x="973348" y="4016261"/>
            <a:ext cx="4047" cy="306148"/>
          </a:xfrm>
          <a:prstGeom prst="line">
            <a:avLst/>
          </a:prstGeom>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39" name="ZoneTexte 38"/>
          <p:cNvSpPr txBox="1"/>
          <p:nvPr/>
        </p:nvSpPr>
        <p:spPr>
          <a:xfrm>
            <a:off x="500870" y="4351735"/>
            <a:ext cx="963275" cy="492443"/>
          </a:xfrm>
          <a:prstGeom prst="rect">
            <a:avLst/>
          </a:prstGeom>
          <a:noFill/>
        </p:spPr>
        <p:txBody>
          <a:bodyPr wrap="square" rtlCol="0">
            <a:spAutoFit/>
          </a:bodyPr>
          <a:lstStyle/>
          <a:p>
            <a:r>
              <a:rPr lang="fr-FR" sz="1300" dirty="0" smtClean="0">
                <a:solidFill>
                  <a:schemeClr val="tx2">
                    <a:lumMod val="50000"/>
                  </a:schemeClr>
                </a:solidFill>
              </a:rPr>
              <a:t>B </a:t>
            </a:r>
            <a:r>
              <a:rPr lang="fr-FR" sz="1300" dirty="0" err="1" smtClean="0">
                <a:solidFill>
                  <a:schemeClr val="tx2">
                    <a:lumMod val="50000"/>
                  </a:schemeClr>
                </a:solidFill>
              </a:rPr>
              <a:t>Allele</a:t>
            </a:r>
            <a:r>
              <a:rPr lang="fr-FR" sz="1300" dirty="0" smtClean="0">
                <a:solidFill>
                  <a:schemeClr val="tx2">
                    <a:lumMod val="50000"/>
                  </a:schemeClr>
                </a:solidFill>
              </a:rPr>
              <a:t> </a:t>
            </a:r>
            <a:r>
              <a:rPr lang="fr-FR" sz="1300" dirty="0" err="1" smtClean="0">
                <a:solidFill>
                  <a:schemeClr val="tx2">
                    <a:lumMod val="50000"/>
                  </a:schemeClr>
                </a:solidFill>
              </a:rPr>
              <a:t>Frequency</a:t>
            </a:r>
            <a:endParaRPr lang="fr-FR" sz="1300" dirty="0">
              <a:solidFill>
                <a:schemeClr val="tx2">
                  <a:lumMod val="50000"/>
                </a:schemeClr>
              </a:solidFill>
            </a:endParaRPr>
          </a:p>
        </p:txBody>
      </p:sp>
      <p:sp>
        <p:nvSpPr>
          <p:cNvPr id="21" name="Espace réservé du contenu 2"/>
          <p:cNvSpPr txBox="1">
            <a:spLocks/>
          </p:cNvSpPr>
          <p:nvPr/>
        </p:nvSpPr>
        <p:spPr>
          <a:xfrm>
            <a:off x="5163837" y="1851923"/>
            <a:ext cx="4118186" cy="412659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just">
              <a:buNone/>
            </a:pPr>
            <a:r>
              <a:rPr lang="fr-FR" dirty="0"/>
              <a:t>Voici les équations du log Ratio et du BAF. Ces deux paramètres sont calculés à partir du nombre de copies de chaque allèle.</a:t>
            </a:r>
          </a:p>
        </p:txBody>
      </p:sp>
      <p:cxnSp>
        <p:nvCxnSpPr>
          <p:cNvPr id="23" name="Connecteur droit 22"/>
          <p:cNvCxnSpPr/>
          <p:nvPr/>
        </p:nvCxnSpPr>
        <p:spPr>
          <a:xfrm>
            <a:off x="2968090" y="3048193"/>
            <a:ext cx="828800" cy="0"/>
          </a:xfrm>
          <a:prstGeom prst="line">
            <a:avLst/>
          </a:prstGeom>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24" name="ZoneTexte 23"/>
          <p:cNvSpPr txBox="1"/>
          <p:nvPr/>
        </p:nvSpPr>
        <p:spPr>
          <a:xfrm>
            <a:off x="3834198" y="2678615"/>
            <a:ext cx="1214539" cy="692497"/>
          </a:xfrm>
          <a:prstGeom prst="rect">
            <a:avLst/>
          </a:prstGeom>
          <a:noFill/>
        </p:spPr>
        <p:txBody>
          <a:bodyPr wrap="square" rtlCol="0">
            <a:spAutoFit/>
          </a:bodyPr>
          <a:lstStyle/>
          <a:p>
            <a:r>
              <a:rPr lang="fr-FR" sz="1300" dirty="0" smtClean="0">
                <a:solidFill>
                  <a:schemeClr val="tx2">
                    <a:lumMod val="50000"/>
                  </a:schemeClr>
                </a:solidFill>
              </a:rPr>
              <a:t>Nombre de copies total: ploïdie</a:t>
            </a:r>
            <a:endParaRPr lang="fr-FR" sz="1300" dirty="0">
              <a:solidFill>
                <a:schemeClr val="tx2">
                  <a:lumMod val="50000"/>
                </a:schemeClr>
              </a:solidFill>
            </a:endParaRPr>
          </a:p>
        </p:txBody>
      </p:sp>
      <p:sp>
        <p:nvSpPr>
          <p:cNvPr id="25" name="Rectangle à coins arrondis 24"/>
          <p:cNvSpPr/>
          <p:nvPr/>
        </p:nvSpPr>
        <p:spPr>
          <a:xfrm>
            <a:off x="2639844" y="2902814"/>
            <a:ext cx="328246" cy="290757"/>
          </a:xfrm>
          <a:prstGeom prst="round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6" name="Espace réservé du contenu 3"/>
          <p:cNvSpPr txBox="1">
            <a:spLocks/>
          </p:cNvSpPr>
          <p:nvPr/>
        </p:nvSpPr>
        <p:spPr>
          <a:xfrm>
            <a:off x="500870" y="836818"/>
            <a:ext cx="10455888" cy="693650"/>
          </a:xfrm>
          <a:prstGeom prst="rect">
            <a:avLst/>
          </a:prstGeom>
        </p:spPr>
        <p:txBody>
          <a:bodyPr vert="horz" lIns="91440" tIns="45720" rIns="91440" bIns="45720" rtlCol="0">
            <a:normAutofit fontScale="92500" lnSpcReduction="1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fr-FR" sz="2200" dirty="0">
                <a:solidFill>
                  <a:schemeClr val="accent1">
                    <a:lumMod val="50000"/>
                  </a:schemeClr>
                </a:solidFill>
              </a:rPr>
              <a:t>Comment ASCAT estime le nombre de copies en tenant compte de la cellularité et de la ploïdie?</a:t>
            </a:r>
          </a:p>
        </p:txBody>
      </p:sp>
      <p:sp>
        <p:nvSpPr>
          <p:cNvPr id="27" name="Espace réservé du contenu 2"/>
          <p:cNvSpPr txBox="1">
            <a:spLocks/>
          </p:cNvSpPr>
          <p:nvPr/>
        </p:nvSpPr>
        <p:spPr>
          <a:xfrm>
            <a:off x="626280" y="5042606"/>
            <a:ext cx="3194717" cy="1039446"/>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just">
              <a:buNone/>
            </a:pPr>
            <a:r>
              <a:rPr lang="fr-FR" sz="1000" dirty="0" smtClean="0"/>
              <a:t>Ces équations ne représentent pas forcément la manière dont la technologie </a:t>
            </a:r>
            <a:r>
              <a:rPr lang="fr-FR" sz="1000" dirty="0" err="1" smtClean="0"/>
              <a:t>OncoScan</a:t>
            </a:r>
            <a:r>
              <a:rPr lang="fr-FR" sz="1000" dirty="0" smtClean="0"/>
              <a:t> CNV calcule les valeurs de log Ratio et BAF.</a:t>
            </a:r>
          </a:p>
          <a:p>
            <a:pPr marL="0" indent="0" algn="just">
              <a:buNone/>
            </a:pPr>
            <a:r>
              <a:rPr lang="fr-FR" sz="1000" dirty="0" smtClean="0"/>
              <a:t>Elles reflètent le lien mathématique qui existe entre log ratio, BAF, et nombre de copies.</a:t>
            </a:r>
            <a:endParaRPr lang="fr-FR" sz="1000" dirty="0"/>
          </a:p>
        </p:txBody>
      </p:sp>
    </p:spTree>
    <p:extLst>
      <p:ext uri="{BB962C8B-B14F-4D97-AF65-F5344CB8AC3E}">
        <p14:creationId xmlns:p14="http://schemas.microsoft.com/office/powerpoint/2010/main" val="45387855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p:cNvPicPr>
            <a:picLocks noChangeAspect="1"/>
          </p:cNvPicPr>
          <p:nvPr/>
        </p:nvPicPr>
        <p:blipFill>
          <a:blip r:embed="rId2"/>
          <a:stretch>
            <a:fillRect/>
          </a:stretch>
        </p:blipFill>
        <p:spPr>
          <a:xfrm>
            <a:off x="629608" y="2371609"/>
            <a:ext cx="3196772" cy="1906670"/>
          </a:xfrm>
          <a:prstGeom prst="rect">
            <a:avLst/>
          </a:prstGeom>
        </p:spPr>
      </p:pic>
      <p:sp>
        <p:nvSpPr>
          <p:cNvPr id="2" name="Titre 1"/>
          <p:cNvSpPr>
            <a:spLocks noGrp="1"/>
          </p:cNvSpPr>
          <p:nvPr>
            <p:ph type="title"/>
          </p:nvPr>
        </p:nvSpPr>
        <p:spPr>
          <a:xfrm>
            <a:off x="685355" y="121449"/>
            <a:ext cx="8596668" cy="1320800"/>
          </a:xfrm>
        </p:spPr>
        <p:txBody>
          <a:bodyPr/>
          <a:lstStyle/>
          <a:p>
            <a:r>
              <a:rPr lang="fr-FR" dirty="0" smtClean="0"/>
              <a:t>Calling</a:t>
            </a:r>
            <a:endParaRPr lang="fr-FR" dirty="0"/>
          </a:p>
        </p:txBody>
      </p:sp>
      <p:sp>
        <p:nvSpPr>
          <p:cNvPr id="14" name="Rectangle à coins arrondis 13"/>
          <p:cNvSpPr/>
          <p:nvPr/>
        </p:nvSpPr>
        <p:spPr>
          <a:xfrm>
            <a:off x="774195" y="2704024"/>
            <a:ext cx="328246" cy="390769"/>
          </a:xfrm>
          <a:prstGeom prst="round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Rectangle à coins arrondis 15"/>
          <p:cNvSpPr/>
          <p:nvPr/>
        </p:nvSpPr>
        <p:spPr>
          <a:xfrm>
            <a:off x="2227994" y="2594609"/>
            <a:ext cx="460970" cy="231640"/>
          </a:xfrm>
          <a:prstGeom prst="round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 name="Rectangle à coins arrondis 16"/>
          <p:cNvSpPr/>
          <p:nvPr/>
        </p:nvSpPr>
        <p:spPr>
          <a:xfrm>
            <a:off x="2936540" y="2594609"/>
            <a:ext cx="460970" cy="231640"/>
          </a:xfrm>
          <a:prstGeom prst="round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 name="Rectangle à coins arrondis 17"/>
          <p:cNvSpPr/>
          <p:nvPr/>
        </p:nvSpPr>
        <p:spPr>
          <a:xfrm>
            <a:off x="1350017" y="2755909"/>
            <a:ext cx="221347" cy="312617"/>
          </a:xfrm>
          <a:prstGeom prst="round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9" name="Connecteur droit 18"/>
          <p:cNvCxnSpPr/>
          <p:nvPr/>
        </p:nvCxnSpPr>
        <p:spPr>
          <a:xfrm flipH="1" flipV="1">
            <a:off x="2474110" y="2283390"/>
            <a:ext cx="4047" cy="306148"/>
          </a:xfrm>
          <a:prstGeom prst="line">
            <a:avLst/>
          </a:prstGeom>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0" name="Connecteur droit 19"/>
          <p:cNvCxnSpPr/>
          <p:nvPr/>
        </p:nvCxnSpPr>
        <p:spPr>
          <a:xfrm flipH="1" flipV="1">
            <a:off x="3182656" y="2283390"/>
            <a:ext cx="4047" cy="306148"/>
          </a:xfrm>
          <a:prstGeom prst="line">
            <a:avLst/>
          </a:prstGeom>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30" name="Rectangle à coins arrondis 29"/>
          <p:cNvSpPr/>
          <p:nvPr/>
        </p:nvSpPr>
        <p:spPr>
          <a:xfrm>
            <a:off x="813272" y="3629176"/>
            <a:ext cx="328246" cy="390769"/>
          </a:xfrm>
          <a:prstGeom prst="round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31" name="Connecteur droit 30"/>
          <p:cNvCxnSpPr/>
          <p:nvPr/>
        </p:nvCxnSpPr>
        <p:spPr>
          <a:xfrm flipH="1" flipV="1">
            <a:off x="938318" y="2384743"/>
            <a:ext cx="4047" cy="306148"/>
          </a:xfrm>
          <a:prstGeom prst="line">
            <a:avLst/>
          </a:prstGeom>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32" name="ZoneTexte 31"/>
          <p:cNvSpPr txBox="1"/>
          <p:nvPr/>
        </p:nvSpPr>
        <p:spPr>
          <a:xfrm>
            <a:off x="500870" y="2064935"/>
            <a:ext cx="963275" cy="292388"/>
          </a:xfrm>
          <a:prstGeom prst="rect">
            <a:avLst/>
          </a:prstGeom>
          <a:noFill/>
        </p:spPr>
        <p:txBody>
          <a:bodyPr wrap="square" rtlCol="0">
            <a:spAutoFit/>
          </a:bodyPr>
          <a:lstStyle/>
          <a:p>
            <a:r>
              <a:rPr lang="fr-FR" sz="1300" dirty="0" smtClean="0">
                <a:solidFill>
                  <a:schemeClr val="tx2">
                    <a:lumMod val="50000"/>
                  </a:schemeClr>
                </a:solidFill>
              </a:rPr>
              <a:t>Log Ratio</a:t>
            </a:r>
            <a:endParaRPr lang="fr-FR" sz="1300" dirty="0">
              <a:solidFill>
                <a:schemeClr val="tx2">
                  <a:lumMod val="50000"/>
                </a:schemeClr>
              </a:solidFill>
            </a:endParaRPr>
          </a:p>
        </p:txBody>
      </p:sp>
      <p:cxnSp>
        <p:nvCxnSpPr>
          <p:cNvPr id="33" name="Connecteur droit 32"/>
          <p:cNvCxnSpPr/>
          <p:nvPr/>
        </p:nvCxnSpPr>
        <p:spPr>
          <a:xfrm flipH="1" flipV="1">
            <a:off x="1464145" y="2599075"/>
            <a:ext cx="1" cy="156834"/>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4" name="ZoneTexte 33"/>
          <p:cNvSpPr txBox="1"/>
          <p:nvPr/>
        </p:nvSpPr>
        <p:spPr>
          <a:xfrm>
            <a:off x="1104866" y="2368249"/>
            <a:ext cx="1514857" cy="246221"/>
          </a:xfrm>
          <a:prstGeom prst="rect">
            <a:avLst/>
          </a:prstGeom>
          <a:noFill/>
        </p:spPr>
        <p:txBody>
          <a:bodyPr wrap="square" rtlCol="0">
            <a:spAutoFit/>
          </a:bodyPr>
          <a:lstStyle/>
          <a:p>
            <a:r>
              <a:rPr lang="fr-FR" sz="1000" dirty="0" smtClean="0">
                <a:solidFill>
                  <a:schemeClr val="bg1">
                    <a:lumMod val="50000"/>
                  </a:schemeClr>
                </a:solidFill>
              </a:rPr>
              <a:t>constante</a:t>
            </a:r>
            <a:endParaRPr lang="fr-FR" sz="1000" dirty="0">
              <a:solidFill>
                <a:schemeClr val="bg1">
                  <a:lumMod val="50000"/>
                </a:schemeClr>
              </a:solidFill>
            </a:endParaRPr>
          </a:p>
        </p:txBody>
      </p:sp>
      <p:sp>
        <p:nvSpPr>
          <p:cNvPr id="35" name="ZoneTexte 34"/>
          <p:cNvSpPr txBox="1"/>
          <p:nvPr/>
        </p:nvSpPr>
        <p:spPr>
          <a:xfrm>
            <a:off x="1948868" y="1530468"/>
            <a:ext cx="1019222" cy="692497"/>
          </a:xfrm>
          <a:prstGeom prst="rect">
            <a:avLst/>
          </a:prstGeom>
          <a:noFill/>
        </p:spPr>
        <p:txBody>
          <a:bodyPr wrap="square" rtlCol="0">
            <a:spAutoFit/>
          </a:bodyPr>
          <a:lstStyle/>
          <a:p>
            <a:r>
              <a:rPr lang="fr-FR" sz="1300" dirty="0" smtClean="0">
                <a:solidFill>
                  <a:schemeClr val="tx2">
                    <a:lumMod val="50000"/>
                  </a:schemeClr>
                </a:solidFill>
              </a:rPr>
              <a:t>Nombre de copies de l’</a:t>
            </a:r>
            <a:r>
              <a:rPr lang="fr-FR" sz="1300" dirty="0" err="1" smtClean="0">
                <a:solidFill>
                  <a:schemeClr val="tx2">
                    <a:lumMod val="50000"/>
                  </a:schemeClr>
                </a:solidFill>
              </a:rPr>
              <a:t>allele</a:t>
            </a:r>
            <a:r>
              <a:rPr lang="fr-FR" sz="1300" dirty="0" smtClean="0">
                <a:solidFill>
                  <a:schemeClr val="tx2">
                    <a:lumMod val="50000"/>
                  </a:schemeClr>
                </a:solidFill>
              </a:rPr>
              <a:t> A</a:t>
            </a:r>
            <a:endParaRPr lang="fr-FR" sz="1300" dirty="0">
              <a:solidFill>
                <a:schemeClr val="tx2">
                  <a:lumMod val="50000"/>
                </a:schemeClr>
              </a:solidFill>
            </a:endParaRPr>
          </a:p>
        </p:txBody>
      </p:sp>
      <p:sp>
        <p:nvSpPr>
          <p:cNvPr id="36" name="ZoneTexte 35"/>
          <p:cNvSpPr txBox="1"/>
          <p:nvPr/>
        </p:nvSpPr>
        <p:spPr>
          <a:xfrm>
            <a:off x="2880884" y="1530468"/>
            <a:ext cx="1019222" cy="692497"/>
          </a:xfrm>
          <a:prstGeom prst="rect">
            <a:avLst/>
          </a:prstGeom>
          <a:noFill/>
        </p:spPr>
        <p:txBody>
          <a:bodyPr wrap="square" rtlCol="0">
            <a:spAutoFit/>
          </a:bodyPr>
          <a:lstStyle/>
          <a:p>
            <a:r>
              <a:rPr lang="fr-FR" sz="1300" dirty="0" smtClean="0">
                <a:solidFill>
                  <a:schemeClr val="tx2">
                    <a:lumMod val="50000"/>
                  </a:schemeClr>
                </a:solidFill>
              </a:rPr>
              <a:t>Nombre de copies de l’</a:t>
            </a:r>
            <a:r>
              <a:rPr lang="fr-FR" sz="1300" dirty="0" err="1" smtClean="0">
                <a:solidFill>
                  <a:schemeClr val="tx2">
                    <a:lumMod val="50000"/>
                  </a:schemeClr>
                </a:solidFill>
              </a:rPr>
              <a:t>allele</a:t>
            </a:r>
            <a:r>
              <a:rPr lang="fr-FR" sz="1300" dirty="0" smtClean="0">
                <a:solidFill>
                  <a:schemeClr val="tx2">
                    <a:lumMod val="50000"/>
                  </a:schemeClr>
                </a:solidFill>
              </a:rPr>
              <a:t> B</a:t>
            </a:r>
            <a:endParaRPr lang="fr-FR" sz="1300" dirty="0">
              <a:solidFill>
                <a:schemeClr val="tx2">
                  <a:lumMod val="50000"/>
                </a:schemeClr>
              </a:solidFill>
            </a:endParaRPr>
          </a:p>
        </p:txBody>
      </p:sp>
      <p:cxnSp>
        <p:nvCxnSpPr>
          <p:cNvPr id="38" name="Connecteur droit 37"/>
          <p:cNvCxnSpPr/>
          <p:nvPr/>
        </p:nvCxnSpPr>
        <p:spPr>
          <a:xfrm flipH="1" flipV="1">
            <a:off x="973348" y="4016261"/>
            <a:ext cx="4047" cy="306148"/>
          </a:xfrm>
          <a:prstGeom prst="line">
            <a:avLst/>
          </a:prstGeom>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39" name="ZoneTexte 38"/>
          <p:cNvSpPr txBox="1"/>
          <p:nvPr/>
        </p:nvSpPr>
        <p:spPr>
          <a:xfrm>
            <a:off x="500870" y="4351735"/>
            <a:ext cx="963275" cy="492443"/>
          </a:xfrm>
          <a:prstGeom prst="rect">
            <a:avLst/>
          </a:prstGeom>
          <a:noFill/>
        </p:spPr>
        <p:txBody>
          <a:bodyPr wrap="square" rtlCol="0">
            <a:spAutoFit/>
          </a:bodyPr>
          <a:lstStyle/>
          <a:p>
            <a:r>
              <a:rPr lang="fr-FR" sz="1300" dirty="0" smtClean="0">
                <a:solidFill>
                  <a:schemeClr val="tx2">
                    <a:lumMod val="50000"/>
                  </a:schemeClr>
                </a:solidFill>
              </a:rPr>
              <a:t>B </a:t>
            </a:r>
            <a:r>
              <a:rPr lang="fr-FR" sz="1300" dirty="0" err="1" smtClean="0">
                <a:solidFill>
                  <a:schemeClr val="tx2">
                    <a:lumMod val="50000"/>
                  </a:schemeClr>
                </a:solidFill>
              </a:rPr>
              <a:t>Allele</a:t>
            </a:r>
            <a:r>
              <a:rPr lang="fr-FR" sz="1300" dirty="0" smtClean="0">
                <a:solidFill>
                  <a:schemeClr val="tx2">
                    <a:lumMod val="50000"/>
                  </a:schemeClr>
                </a:solidFill>
              </a:rPr>
              <a:t> </a:t>
            </a:r>
            <a:r>
              <a:rPr lang="fr-FR" sz="1300" dirty="0" err="1" smtClean="0">
                <a:solidFill>
                  <a:schemeClr val="tx2">
                    <a:lumMod val="50000"/>
                  </a:schemeClr>
                </a:solidFill>
              </a:rPr>
              <a:t>Frequency</a:t>
            </a:r>
            <a:endParaRPr lang="fr-FR" sz="1300" dirty="0">
              <a:solidFill>
                <a:schemeClr val="tx2">
                  <a:lumMod val="50000"/>
                </a:schemeClr>
              </a:solidFill>
            </a:endParaRPr>
          </a:p>
        </p:txBody>
      </p:sp>
      <p:cxnSp>
        <p:nvCxnSpPr>
          <p:cNvPr id="23" name="Connecteur droit 22"/>
          <p:cNvCxnSpPr/>
          <p:nvPr/>
        </p:nvCxnSpPr>
        <p:spPr>
          <a:xfrm>
            <a:off x="2968090" y="3048193"/>
            <a:ext cx="828800" cy="0"/>
          </a:xfrm>
          <a:prstGeom prst="line">
            <a:avLst/>
          </a:prstGeom>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24" name="ZoneTexte 23"/>
          <p:cNvSpPr txBox="1"/>
          <p:nvPr/>
        </p:nvSpPr>
        <p:spPr>
          <a:xfrm>
            <a:off x="3834198" y="2678615"/>
            <a:ext cx="1214539" cy="692497"/>
          </a:xfrm>
          <a:prstGeom prst="rect">
            <a:avLst/>
          </a:prstGeom>
          <a:noFill/>
        </p:spPr>
        <p:txBody>
          <a:bodyPr wrap="square" rtlCol="0">
            <a:spAutoFit/>
          </a:bodyPr>
          <a:lstStyle/>
          <a:p>
            <a:r>
              <a:rPr lang="fr-FR" sz="1300" dirty="0" smtClean="0">
                <a:solidFill>
                  <a:schemeClr val="tx2">
                    <a:lumMod val="50000"/>
                  </a:schemeClr>
                </a:solidFill>
              </a:rPr>
              <a:t>Nombre de copies total: ploïdie</a:t>
            </a:r>
            <a:endParaRPr lang="fr-FR" sz="1300" dirty="0">
              <a:solidFill>
                <a:schemeClr val="tx2">
                  <a:lumMod val="50000"/>
                </a:schemeClr>
              </a:solidFill>
            </a:endParaRPr>
          </a:p>
        </p:txBody>
      </p:sp>
      <p:sp>
        <p:nvSpPr>
          <p:cNvPr id="25" name="Rectangle à coins arrondis 24"/>
          <p:cNvSpPr/>
          <p:nvPr/>
        </p:nvSpPr>
        <p:spPr>
          <a:xfrm>
            <a:off x="2639844" y="2902814"/>
            <a:ext cx="328246" cy="290757"/>
          </a:xfrm>
          <a:prstGeom prst="round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6" name="Espace réservé du contenu 2"/>
          <p:cNvSpPr txBox="1">
            <a:spLocks/>
          </p:cNvSpPr>
          <p:nvPr/>
        </p:nvSpPr>
        <p:spPr>
          <a:xfrm>
            <a:off x="5163837" y="1851923"/>
            <a:ext cx="4118186" cy="412659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just">
              <a:buNone/>
            </a:pPr>
            <a:r>
              <a:rPr lang="fr-FR" dirty="0" smtClean="0"/>
              <a:t>Le log Ratio et le BAF sont calculés à partir du nombre de copies de chaque allèle.</a:t>
            </a:r>
          </a:p>
          <a:p>
            <a:pPr marL="0" indent="0" algn="just">
              <a:buNone/>
            </a:pPr>
            <a:r>
              <a:rPr lang="fr-FR" dirty="0"/>
              <a:t>L’équation du log ratio correspond au cas particulier où l’échantillon  contient 100% de cellules tumorales diploïdes.</a:t>
            </a:r>
          </a:p>
          <a:p>
            <a:pPr marL="0" indent="0" algn="just">
              <a:buNone/>
            </a:pPr>
            <a:endParaRPr lang="fr-FR" dirty="0"/>
          </a:p>
        </p:txBody>
      </p:sp>
      <p:sp>
        <p:nvSpPr>
          <p:cNvPr id="27" name="Espace réservé du contenu 3"/>
          <p:cNvSpPr txBox="1">
            <a:spLocks/>
          </p:cNvSpPr>
          <p:nvPr/>
        </p:nvSpPr>
        <p:spPr>
          <a:xfrm>
            <a:off x="500870" y="836818"/>
            <a:ext cx="10455888" cy="693650"/>
          </a:xfrm>
          <a:prstGeom prst="rect">
            <a:avLst/>
          </a:prstGeom>
        </p:spPr>
        <p:txBody>
          <a:bodyPr vert="horz" lIns="91440" tIns="45720" rIns="91440" bIns="45720" rtlCol="0">
            <a:normAutofit fontScale="92500" lnSpcReduction="1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fr-FR" sz="2200" dirty="0">
                <a:solidFill>
                  <a:schemeClr val="accent1">
                    <a:lumMod val="50000"/>
                  </a:schemeClr>
                </a:solidFill>
              </a:rPr>
              <a:t>Comment ASCAT estime le nombre de copies en tenant compte de la cellularité et de la ploïdie?</a:t>
            </a:r>
          </a:p>
        </p:txBody>
      </p:sp>
    </p:spTree>
    <p:extLst>
      <p:ext uri="{BB962C8B-B14F-4D97-AF65-F5344CB8AC3E}">
        <p14:creationId xmlns:p14="http://schemas.microsoft.com/office/powerpoint/2010/main" val="163500218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p:cNvPicPr>
            <a:picLocks noChangeAspect="1"/>
          </p:cNvPicPr>
          <p:nvPr/>
        </p:nvPicPr>
        <p:blipFill>
          <a:blip r:embed="rId2"/>
          <a:stretch>
            <a:fillRect/>
          </a:stretch>
        </p:blipFill>
        <p:spPr>
          <a:xfrm>
            <a:off x="629608" y="2371609"/>
            <a:ext cx="3196772" cy="1906670"/>
          </a:xfrm>
          <a:prstGeom prst="rect">
            <a:avLst/>
          </a:prstGeom>
        </p:spPr>
      </p:pic>
      <p:sp>
        <p:nvSpPr>
          <p:cNvPr id="2" name="Titre 1"/>
          <p:cNvSpPr>
            <a:spLocks noGrp="1"/>
          </p:cNvSpPr>
          <p:nvPr>
            <p:ph type="title"/>
          </p:nvPr>
        </p:nvSpPr>
        <p:spPr>
          <a:xfrm>
            <a:off x="685355" y="121449"/>
            <a:ext cx="8596668" cy="1320800"/>
          </a:xfrm>
        </p:spPr>
        <p:txBody>
          <a:bodyPr/>
          <a:lstStyle/>
          <a:p>
            <a:r>
              <a:rPr lang="fr-FR" dirty="0" smtClean="0"/>
              <a:t>Calling</a:t>
            </a:r>
            <a:endParaRPr lang="fr-FR" dirty="0"/>
          </a:p>
        </p:txBody>
      </p:sp>
      <p:sp>
        <p:nvSpPr>
          <p:cNvPr id="14" name="Rectangle à coins arrondis 13"/>
          <p:cNvSpPr/>
          <p:nvPr/>
        </p:nvSpPr>
        <p:spPr>
          <a:xfrm>
            <a:off x="774195" y="2704024"/>
            <a:ext cx="328246" cy="390769"/>
          </a:xfrm>
          <a:prstGeom prst="round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Rectangle à coins arrondis 15"/>
          <p:cNvSpPr/>
          <p:nvPr/>
        </p:nvSpPr>
        <p:spPr>
          <a:xfrm>
            <a:off x="2227994" y="2594609"/>
            <a:ext cx="460970" cy="231640"/>
          </a:xfrm>
          <a:prstGeom prst="round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 name="Rectangle à coins arrondis 16"/>
          <p:cNvSpPr/>
          <p:nvPr/>
        </p:nvSpPr>
        <p:spPr>
          <a:xfrm>
            <a:off x="2936540" y="2594609"/>
            <a:ext cx="460970" cy="231640"/>
          </a:xfrm>
          <a:prstGeom prst="round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 name="Rectangle à coins arrondis 17"/>
          <p:cNvSpPr/>
          <p:nvPr/>
        </p:nvSpPr>
        <p:spPr>
          <a:xfrm>
            <a:off x="1350017" y="2755909"/>
            <a:ext cx="221347" cy="312617"/>
          </a:xfrm>
          <a:prstGeom prst="round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9" name="Connecteur droit 18"/>
          <p:cNvCxnSpPr/>
          <p:nvPr/>
        </p:nvCxnSpPr>
        <p:spPr>
          <a:xfrm flipH="1" flipV="1">
            <a:off x="2474110" y="2283390"/>
            <a:ext cx="4047" cy="306148"/>
          </a:xfrm>
          <a:prstGeom prst="line">
            <a:avLst/>
          </a:prstGeom>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0" name="Connecteur droit 19"/>
          <p:cNvCxnSpPr/>
          <p:nvPr/>
        </p:nvCxnSpPr>
        <p:spPr>
          <a:xfrm flipH="1" flipV="1">
            <a:off x="3182656" y="2283390"/>
            <a:ext cx="4047" cy="306148"/>
          </a:xfrm>
          <a:prstGeom prst="line">
            <a:avLst/>
          </a:prstGeom>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30" name="Rectangle à coins arrondis 29"/>
          <p:cNvSpPr/>
          <p:nvPr/>
        </p:nvSpPr>
        <p:spPr>
          <a:xfrm>
            <a:off x="813272" y="3629176"/>
            <a:ext cx="328246" cy="390769"/>
          </a:xfrm>
          <a:prstGeom prst="round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31" name="Connecteur droit 30"/>
          <p:cNvCxnSpPr/>
          <p:nvPr/>
        </p:nvCxnSpPr>
        <p:spPr>
          <a:xfrm flipH="1" flipV="1">
            <a:off x="938318" y="2384743"/>
            <a:ext cx="4047" cy="306148"/>
          </a:xfrm>
          <a:prstGeom prst="line">
            <a:avLst/>
          </a:prstGeom>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32" name="ZoneTexte 31"/>
          <p:cNvSpPr txBox="1"/>
          <p:nvPr/>
        </p:nvSpPr>
        <p:spPr>
          <a:xfrm>
            <a:off x="500870" y="2064935"/>
            <a:ext cx="963275" cy="292388"/>
          </a:xfrm>
          <a:prstGeom prst="rect">
            <a:avLst/>
          </a:prstGeom>
          <a:noFill/>
        </p:spPr>
        <p:txBody>
          <a:bodyPr wrap="square" rtlCol="0">
            <a:spAutoFit/>
          </a:bodyPr>
          <a:lstStyle/>
          <a:p>
            <a:r>
              <a:rPr lang="fr-FR" sz="1300" dirty="0" smtClean="0">
                <a:solidFill>
                  <a:schemeClr val="tx2">
                    <a:lumMod val="50000"/>
                  </a:schemeClr>
                </a:solidFill>
              </a:rPr>
              <a:t>Log Ratio</a:t>
            </a:r>
            <a:endParaRPr lang="fr-FR" sz="1300" dirty="0">
              <a:solidFill>
                <a:schemeClr val="tx2">
                  <a:lumMod val="50000"/>
                </a:schemeClr>
              </a:solidFill>
            </a:endParaRPr>
          </a:p>
        </p:txBody>
      </p:sp>
      <p:cxnSp>
        <p:nvCxnSpPr>
          <p:cNvPr id="33" name="Connecteur droit 32"/>
          <p:cNvCxnSpPr/>
          <p:nvPr/>
        </p:nvCxnSpPr>
        <p:spPr>
          <a:xfrm flipH="1" flipV="1">
            <a:off x="1464145" y="2599075"/>
            <a:ext cx="1" cy="156834"/>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4" name="ZoneTexte 33"/>
          <p:cNvSpPr txBox="1"/>
          <p:nvPr/>
        </p:nvSpPr>
        <p:spPr>
          <a:xfrm>
            <a:off x="1104866" y="2368249"/>
            <a:ext cx="1514857" cy="246221"/>
          </a:xfrm>
          <a:prstGeom prst="rect">
            <a:avLst/>
          </a:prstGeom>
          <a:noFill/>
        </p:spPr>
        <p:txBody>
          <a:bodyPr wrap="square" rtlCol="0">
            <a:spAutoFit/>
          </a:bodyPr>
          <a:lstStyle/>
          <a:p>
            <a:r>
              <a:rPr lang="fr-FR" sz="1000" dirty="0" smtClean="0">
                <a:solidFill>
                  <a:schemeClr val="bg1">
                    <a:lumMod val="50000"/>
                  </a:schemeClr>
                </a:solidFill>
              </a:rPr>
              <a:t>constante</a:t>
            </a:r>
            <a:endParaRPr lang="fr-FR" sz="1000" dirty="0">
              <a:solidFill>
                <a:schemeClr val="bg1">
                  <a:lumMod val="50000"/>
                </a:schemeClr>
              </a:solidFill>
            </a:endParaRPr>
          </a:p>
        </p:txBody>
      </p:sp>
      <p:sp>
        <p:nvSpPr>
          <p:cNvPr id="35" name="ZoneTexte 34"/>
          <p:cNvSpPr txBox="1"/>
          <p:nvPr/>
        </p:nvSpPr>
        <p:spPr>
          <a:xfrm>
            <a:off x="1948868" y="1530468"/>
            <a:ext cx="1019222" cy="692497"/>
          </a:xfrm>
          <a:prstGeom prst="rect">
            <a:avLst/>
          </a:prstGeom>
          <a:noFill/>
        </p:spPr>
        <p:txBody>
          <a:bodyPr wrap="square" rtlCol="0">
            <a:spAutoFit/>
          </a:bodyPr>
          <a:lstStyle/>
          <a:p>
            <a:r>
              <a:rPr lang="fr-FR" sz="1300" dirty="0" smtClean="0">
                <a:solidFill>
                  <a:schemeClr val="tx2">
                    <a:lumMod val="50000"/>
                  </a:schemeClr>
                </a:solidFill>
              </a:rPr>
              <a:t>Nombre de copies de l’</a:t>
            </a:r>
            <a:r>
              <a:rPr lang="fr-FR" sz="1300" dirty="0" err="1" smtClean="0">
                <a:solidFill>
                  <a:schemeClr val="tx2">
                    <a:lumMod val="50000"/>
                  </a:schemeClr>
                </a:solidFill>
              </a:rPr>
              <a:t>allele</a:t>
            </a:r>
            <a:r>
              <a:rPr lang="fr-FR" sz="1300" dirty="0" smtClean="0">
                <a:solidFill>
                  <a:schemeClr val="tx2">
                    <a:lumMod val="50000"/>
                  </a:schemeClr>
                </a:solidFill>
              </a:rPr>
              <a:t> A</a:t>
            </a:r>
            <a:endParaRPr lang="fr-FR" sz="1300" dirty="0">
              <a:solidFill>
                <a:schemeClr val="tx2">
                  <a:lumMod val="50000"/>
                </a:schemeClr>
              </a:solidFill>
            </a:endParaRPr>
          </a:p>
        </p:txBody>
      </p:sp>
      <p:sp>
        <p:nvSpPr>
          <p:cNvPr id="36" name="ZoneTexte 35"/>
          <p:cNvSpPr txBox="1"/>
          <p:nvPr/>
        </p:nvSpPr>
        <p:spPr>
          <a:xfrm>
            <a:off x="2880884" y="1530468"/>
            <a:ext cx="1019222" cy="692497"/>
          </a:xfrm>
          <a:prstGeom prst="rect">
            <a:avLst/>
          </a:prstGeom>
          <a:noFill/>
        </p:spPr>
        <p:txBody>
          <a:bodyPr wrap="square" rtlCol="0">
            <a:spAutoFit/>
          </a:bodyPr>
          <a:lstStyle/>
          <a:p>
            <a:r>
              <a:rPr lang="fr-FR" sz="1300" dirty="0" smtClean="0">
                <a:solidFill>
                  <a:schemeClr val="tx2">
                    <a:lumMod val="50000"/>
                  </a:schemeClr>
                </a:solidFill>
              </a:rPr>
              <a:t>Nombre de copies de l’</a:t>
            </a:r>
            <a:r>
              <a:rPr lang="fr-FR" sz="1300" dirty="0" err="1" smtClean="0">
                <a:solidFill>
                  <a:schemeClr val="tx2">
                    <a:lumMod val="50000"/>
                  </a:schemeClr>
                </a:solidFill>
              </a:rPr>
              <a:t>allele</a:t>
            </a:r>
            <a:r>
              <a:rPr lang="fr-FR" sz="1300" dirty="0" smtClean="0">
                <a:solidFill>
                  <a:schemeClr val="tx2">
                    <a:lumMod val="50000"/>
                  </a:schemeClr>
                </a:solidFill>
              </a:rPr>
              <a:t> B</a:t>
            </a:r>
            <a:endParaRPr lang="fr-FR" sz="1300" dirty="0">
              <a:solidFill>
                <a:schemeClr val="tx2">
                  <a:lumMod val="50000"/>
                </a:schemeClr>
              </a:solidFill>
            </a:endParaRPr>
          </a:p>
        </p:txBody>
      </p:sp>
      <p:pic>
        <p:nvPicPr>
          <p:cNvPr id="21" name="Image 20"/>
          <p:cNvPicPr>
            <a:picLocks noChangeAspect="1"/>
          </p:cNvPicPr>
          <p:nvPr/>
        </p:nvPicPr>
        <p:blipFill rotWithShape="1">
          <a:blip r:embed="rId3"/>
          <a:srcRect l="66992" t="62183" r="23728" b="10166"/>
          <a:stretch/>
        </p:blipFill>
        <p:spPr>
          <a:xfrm>
            <a:off x="2688964" y="2912217"/>
            <a:ext cx="265723" cy="281354"/>
          </a:xfrm>
          <a:prstGeom prst="rect">
            <a:avLst/>
          </a:prstGeom>
        </p:spPr>
      </p:pic>
      <p:cxnSp>
        <p:nvCxnSpPr>
          <p:cNvPr id="28" name="Connecteur droit 27"/>
          <p:cNvCxnSpPr/>
          <p:nvPr/>
        </p:nvCxnSpPr>
        <p:spPr>
          <a:xfrm flipH="1" flipV="1">
            <a:off x="973348" y="4016261"/>
            <a:ext cx="4047" cy="306148"/>
          </a:xfrm>
          <a:prstGeom prst="line">
            <a:avLst/>
          </a:prstGeom>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29" name="ZoneTexte 28"/>
          <p:cNvSpPr txBox="1"/>
          <p:nvPr/>
        </p:nvSpPr>
        <p:spPr>
          <a:xfrm>
            <a:off x="500870" y="4351735"/>
            <a:ext cx="963275" cy="492443"/>
          </a:xfrm>
          <a:prstGeom prst="rect">
            <a:avLst/>
          </a:prstGeom>
          <a:noFill/>
        </p:spPr>
        <p:txBody>
          <a:bodyPr wrap="square" rtlCol="0">
            <a:spAutoFit/>
          </a:bodyPr>
          <a:lstStyle/>
          <a:p>
            <a:r>
              <a:rPr lang="fr-FR" sz="1300" dirty="0" smtClean="0">
                <a:solidFill>
                  <a:schemeClr val="tx2">
                    <a:lumMod val="50000"/>
                  </a:schemeClr>
                </a:solidFill>
              </a:rPr>
              <a:t>B </a:t>
            </a:r>
            <a:r>
              <a:rPr lang="fr-FR" sz="1300" dirty="0" err="1" smtClean="0">
                <a:solidFill>
                  <a:schemeClr val="tx2">
                    <a:lumMod val="50000"/>
                  </a:schemeClr>
                </a:solidFill>
              </a:rPr>
              <a:t>Allele</a:t>
            </a:r>
            <a:r>
              <a:rPr lang="fr-FR" sz="1300" dirty="0" smtClean="0">
                <a:solidFill>
                  <a:schemeClr val="tx2">
                    <a:lumMod val="50000"/>
                  </a:schemeClr>
                </a:solidFill>
              </a:rPr>
              <a:t> </a:t>
            </a:r>
            <a:r>
              <a:rPr lang="fr-FR" sz="1300" dirty="0" err="1" smtClean="0">
                <a:solidFill>
                  <a:schemeClr val="tx2">
                    <a:lumMod val="50000"/>
                  </a:schemeClr>
                </a:solidFill>
              </a:rPr>
              <a:t>Frequency</a:t>
            </a:r>
            <a:endParaRPr lang="fr-FR" sz="1300" dirty="0">
              <a:solidFill>
                <a:schemeClr val="tx2">
                  <a:lumMod val="50000"/>
                </a:schemeClr>
              </a:solidFill>
            </a:endParaRPr>
          </a:p>
        </p:txBody>
      </p:sp>
      <p:pic>
        <p:nvPicPr>
          <p:cNvPr id="39" name="Image 38"/>
          <p:cNvPicPr>
            <a:picLocks noChangeAspect="1"/>
          </p:cNvPicPr>
          <p:nvPr/>
        </p:nvPicPr>
        <p:blipFill rotWithShape="1">
          <a:blip r:embed="rId3"/>
          <a:srcRect l="66992" t="62183" r="23728" b="10166"/>
          <a:stretch/>
        </p:blipFill>
        <p:spPr>
          <a:xfrm>
            <a:off x="2688964" y="2912217"/>
            <a:ext cx="265723" cy="281354"/>
          </a:xfrm>
          <a:prstGeom prst="rect">
            <a:avLst/>
          </a:prstGeom>
        </p:spPr>
      </p:pic>
      <p:cxnSp>
        <p:nvCxnSpPr>
          <p:cNvPr id="40" name="Connecteur droit 39"/>
          <p:cNvCxnSpPr/>
          <p:nvPr/>
        </p:nvCxnSpPr>
        <p:spPr>
          <a:xfrm>
            <a:off x="2968090" y="3048193"/>
            <a:ext cx="828800" cy="0"/>
          </a:xfrm>
          <a:prstGeom prst="line">
            <a:avLst/>
          </a:prstGeom>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41" name="ZoneTexte 40"/>
          <p:cNvSpPr txBox="1"/>
          <p:nvPr/>
        </p:nvSpPr>
        <p:spPr>
          <a:xfrm>
            <a:off x="3834198" y="2678615"/>
            <a:ext cx="1214539" cy="692497"/>
          </a:xfrm>
          <a:prstGeom prst="rect">
            <a:avLst/>
          </a:prstGeom>
          <a:noFill/>
        </p:spPr>
        <p:txBody>
          <a:bodyPr wrap="square" rtlCol="0">
            <a:spAutoFit/>
          </a:bodyPr>
          <a:lstStyle/>
          <a:p>
            <a:r>
              <a:rPr lang="fr-FR" sz="1300" dirty="0" smtClean="0">
                <a:solidFill>
                  <a:schemeClr val="tx2">
                    <a:lumMod val="50000"/>
                  </a:schemeClr>
                </a:solidFill>
              </a:rPr>
              <a:t>Nombre de copies total: ploïdie</a:t>
            </a:r>
            <a:endParaRPr lang="fr-FR" sz="1300" dirty="0">
              <a:solidFill>
                <a:schemeClr val="tx2">
                  <a:lumMod val="50000"/>
                </a:schemeClr>
              </a:solidFill>
            </a:endParaRPr>
          </a:p>
        </p:txBody>
      </p:sp>
      <p:sp>
        <p:nvSpPr>
          <p:cNvPr id="42" name="Rectangle à coins arrondis 41"/>
          <p:cNvSpPr/>
          <p:nvPr/>
        </p:nvSpPr>
        <p:spPr>
          <a:xfrm>
            <a:off x="2639844" y="2902814"/>
            <a:ext cx="328246" cy="290757"/>
          </a:xfrm>
          <a:prstGeom prst="round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3" name="Espace réservé du contenu 2"/>
          <p:cNvSpPr txBox="1">
            <a:spLocks/>
          </p:cNvSpPr>
          <p:nvPr/>
        </p:nvSpPr>
        <p:spPr>
          <a:xfrm>
            <a:off x="5163837" y="1851923"/>
            <a:ext cx="4118186" cy="412659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just">
              <a:buNone/>
            </a:pPr>
            <a:r>
              <a:rPr lang="fr-FR" dirty="0" smtClean="0"/>
              <a:t>Le log Ratio et le BAF sont calculés à partir du nombre de copies de chaque allèle.</a:t>
            </a:r>
          </a:p>
          <a:p>
            <a:pPr marL="0" indent="0" algn="just">
              <a:buNone/>
            </a:pPr>
            <a:r>
              <a:rPr lang="fr-FR" dirty="0"/>
              <a:t>L’équation du log ratio correspond au cas particulier où l’échantillon  contient 100% de cellules tumorales diploïdes.</a:t>
            </a:r>
          </a:p>
          <a:p>
            <a:pPr marL="0" indent="0" algn="just">
              <a:buNone/>
            </a:pPr>
            <a:r>
              <a:rPr lang="fr-FR" dirty="0"/>
              <a:t>Pour représenter un cas plus général, on prend en compte la ploïdie à l’aide du paramètre </a:t>
            </a:r>
            <a:r>
              <a:rPr lang="el-GR" dirty="0"/>
              <a:t>ψ</a:t>
            </a:r>
            <a:r>
              <a:rPr lang="fr-FR" dirty="0"/>
              <a:t>.</a:t>
            </a:r>
          </a:p>
          <a:p>
            <a:pPr marL="0" indent="0" algn="just">
              <a:buNone/>
            </a:pPr>
            <a:endParaRPr lang="fr-FR" dirty="0"/>
          </a:p>
        </p:txBody>
      </p:sp>
      <p:sp>
        <p:nvSpPr>
          <p:cNvPr id="26" name="Espace réservé du contenu 3"/>
          <p:cNvSpPr txBox="1">
            <a:spLocks/>
          </p:cNvSpPr>
          <p:nvPr/>
        </p:nvSpPr>
        <p:spPr>
          <a:xfrm>
            <a:off x="500870" y="836818"/>
            <a:ext cx="10455888" cy="693650"/>
          </a:xfrm>
          <a:prstGeom prst="rect">
            <a:avLst/>
          </a:prstGeom>
        </p:spPr>
        <p:txBody>
          <a:bodyPr vert="horz" lIns="91440" tIns="45720" rIns="91440" bIns="45720" rtlCol="0">
            <a:normAutofit fontScale="92500" lnSpcReduction="1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fr-FR" sz="2200" dirty="0">
                <a:solidFill>
                  <a:schemeClr val="accent1">
                    <a:lumMod val="50000"/>
                  </a:schemeClr>
                </a:solidFill>
              </a:rPr>
              <a:t>Comment ASCAT estime le nombre de copies en tenant compte de la cellularité et de la ploïdie?</a:t>
            </a:r>
          </a:p>
        </p:txBody>
      </p:sp>
    </p:spTree>
    <p:extLst>
      <p:ext uri="{BB962C8B-B14F-4D97-AF65-F5344CB8AC3E}">
        <p14:creationId xmlns:p14="http://schemas.microsoft.com/office/powerpoint/2010/main" val="128138007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p:cNvPicPr>
            <a:picLocks noChangeAspect="1"/>
          </p:cNvPicPr>
          <p:nvPr/>
        </p:nvPicPr>
        <p:blipFill>
          <a:blip r:embed="rId2"/>
          <a:stretch>
            <a:fillRect/>
          </a:stretch>
        </p:blipFill>
        <p:spPr>
          <a:xfrm>
            <a:off x="629608" y="2371609"/>
            <a:ext cx="3196772" cy="1906670"/>
          </a:xfrm>
          <a:prstGeom prst="rect">
            <a:avLst/>
          </a:prstGeom>
        </p:spPr>
      </p:pic>
      <p:sp>
        <p:nvSpPr>
          <p:cNvPr id="2" name="Titre 1"/>
          <p:cNvSpPr>
            <a:spLocks noGrp="1"/>
          </p:cNvSpPr>
          <p:nvPr>
            <p:ph type="title"/>
          </p:nvPr>
        </p:nvSpPr>
        <p:spPr>
          <a:xfrm>
            <a:off x="685355" y="121449"/>
            <a:ext cx="8596668" cy="1320800"/>
          </a:xfrm>
        </p:spPr>
        <p:txBody>
          <a:bodyPr/>
          <a:lstStyle/>
          <a:p>
            <a:r>
              <a:rPr lang="fr-FR" dirty="0" smtClean="0"/>
              <a:t>Calling</a:t>
            </a:r>
            <a:endParaRPr lang="fr-FR" dirty="0"/>
          </a:p>
        </p:txBody>
      </p:sp>
      <p:sp>
        <p:nvSpPr>
          <p:cNvPr id="14" name="Rectangle à coins arrondis 13"/>
          <p:cNvSpPr/>
          <p:nvPr/>
        </p:nvSpPr>
        <p:spPr>
          <a:xfrm>
            <a:off x="774195" y="2704024"/>
            <a:ext cx="328246" cy="390769"/>
          </a:xfrm>
          <a:prstGeom prst="round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Rectangle à coins arrondis 15"/>
          <p:cNvSpPr/>
          <p:nvPr/>
        </p:nvSpPr>
        <p:spPr>
          <a:xfrm>
            <a:off x="2227994" y="2594609"/>
            <a:ext cx="460970" cy="231640"/>
          </a:xfrm>
          <a:prstGeom prst="round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 name="Rectangle à coins arrondis 16"/>
          <p:cNvSpPr/>
          <p:nvPr/>
        </p:nvSpPr>
        <p:spPr>
          <a:xfrm>
            <a:off x="2936540" y="2594609"/>
            <a:ext cx="460970" cy="231640"/>
          </a:xfrm>
          <a:prstGeom prst="round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 name="Rectangle à coins arrondis 17"/>
          <p:cNvSpPr/>
          <p:nvPr/>
        </p:nvSpPr>
        <p:spPr>
          <a:xfrm>
            <a:off x="1350017" y="2755909"/>
            <a:ext cx="221347" cy="312617"/>
          </a:xfrm>
          <a:prstGeom prst="round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9" name="Connecteur droit 18"/>
          <p:cNvCxnSpPr/>
          <p:nvPr/>
        </p:nvCxnSpPr>
        <p:spPr>
          <a:xfrm flipH="1" flipV="1">
            <a:off x="2474110" y="2283390"/>
            <a:ext cx="4047" cy="306148"/>
          </a:xfrm>
          <a:prstGeom prst="line">
            <a:avLst/>
          </a:prstGeom>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0" name="Connecteur droit 19"/>
          <p:cNvCxnSpPr/>
          <p:nvPr/>
        </p:nvCxnSpPr>
        <p:spPr>
          <a:xfrm flipH="1" flipV="1">
            <a:off x="3182656" y="2283390"/>
            <a:ext cx="4047" cy="306148"/>
          </a:xfrm>
          <a:prstGeom prst="line">
            <a:avLst/>
          </a:prstGeom>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pic>
        <p:nvPicPr>
          <p:cNvPr id="13" name="Image 12"/>
          <p:cNvPicPr>
            <a:picLocks noChangeAspect="1"/>
          </p:cNvPicPr>
          <p:nvPr/>
        </p:nvPicPr>
        <p:blipFill>
          <a:blip r:embed="rId3"/>
          <a:stretch>
            <a:fillRect/>
          </a:stretch>
        </p:blipFill>
        <p:spPr>
          <a:xfrm>
            <a:off x="500870" y="4991252"/>
            <a:ext cx="5055221" cy="540936"/>
          </a:xfrm>
          <a:prstGeom prst="rect">
            <a:avLst/>
          </a:prstGeom>
        </p:spPr>
      </p:pic>
      <p:sp>
        <p:nvSpPr>
          <p:cNvPr id="22" name="Accolade fermante 21"/>
          <p:cNvSpPr/>
          <p:nvPr/>
        </p:nvSpPr>
        <p:spPr>
          <a:xfrm rot="5400000">
            <a:off x="1682279" y="5464669"/>
            <a:ext cx="148114" cy="137258"/>
          </a:xfrm>
          <a:prstGeom prst="rightBrace">
            <a:avLst/>
          </a:prstGeom>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23" name="Accolade fermante 22"/>
          <p:cNvSpPr/>
          <p:nvPr/>
        </p:nvSpPr>
        <p:spPr>
          <a:xfrm rot="5400000">
            <a:off x="2258966" y="5042760"/>
            <a:ext cx="148115" cy="981075"/>
          </a:xfrm>
          <a:prstGeom prst="rightBrace">
            <a:avLst/>
          </a:prstGeom>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24" name="Accolade fermante 23"/>
          <p:cNvSpPr/>
          <p:nvPr/>
        </p:nvSpPr>
        <p:spPr>
          <a:xfrm rot="5400000">
            <a:off x="4775247" y="4849176"/>
            <a:ext cx="148111" cy="1368246"/>
          </a:xfrm>
          <a:prstGeom prst="rightBrace">
            <a:avLst/>
          </a:prstGeom>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25" name="Accolade fermante 24"/>
          <p:cNvSpPr/>
          <p:nvPr/>
        </p:nvSpPr>
        <p:spPr>
          <a:xfrm rot="5400000">
            <a:off x="3617827" y="5082667"/>
            <a:ext cx="148115" cy="901260"/>
          </a:xfrm>
          <a:prstGeom prst="rightBrace">
            <a:avLst/>
          </a:prstGeom>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4" name="ZoneTexte 3"/>
          <p:cNvSpPr txBox="1"/>
          <p:nvPr/>
        </p:nvSpPr>
        <p:spPr>
          <a:xfrm>
            <a:off x="414216" y="5657571"/>
            <a:ext cx="1636632" cy="892552"/>
          </a:xfrm>
          <a:prstGeom prst="rect">
            <a:avLst/>
          </a:prstGeom>
          <a:noFill/>
          <a:ln>
            <a:solidFill>
              <a:schemeClr val="accent1"/>
            </a:solidFill>
          </a:ln>
        </p:spPr>
        <p:txBody>
          <a:bodyPr wrap="square" rtlCol="0">
            <a:spAutoFit/>
          </a:bodyPr>
          <a:lstStyle/>
          <a:p>
            <a:r>
              <a:rPr lang="fr-FR" sz="1300" dirty="0" smtClean="0">
                <a:solidFill>
                  <a:schemeClr val="accent1">
                    <a:lumMod val="50000"/>
                  </a:schemeClr>
                </a:solidFill>
              </a:rPr>
              <a:t>Proportion de cellules tumorales dans l’échantillon:</a:t>
            </a:r>
          </a:p>
          <a:p>
            <a:r>
              <a:rPr lang="fr-FR" sz="1300" dirty="0" smtClean="0">
                <a:solidFill>
                  <a:schemeClr val="accent1">
                    <a:lumMod val="50000"/>
                  </a:schemeClr>
                </a:solidFill>
              </a:rPr>
              <a:t>cellularité</a:t>
            </a:r>
            <a:endParaRPr lang="fr-FR" sz="1300" dirty="0">
              <a:solidFill>
                <a:schemeClr val="accent1">
                  <a:lumMod val="50000"/>
                </a:schemeClr>
              </a:solidFill>
            </a:endParaRPr>
          </a:p>
        </p:txBody>
      </p:sp>
      <p:sp>
        <p:nvSpPr>
          <p:cNvPr id="27" name="ZoneTexte 26"/>
          <p:cNvSpPr txBox="1"/>
          <p:nvPr/>
        </p:nvSpPr>
        <p:spPr>
          <a:xfrm>
            <a:off x="4440666" y="5657060"/>
            <a:ext cx="1036818" cy="892552"/>
          </a:xfrm>
          <a:prstGeom prst="rect">
            <a:avLst/>
          </a:prstGeom>
          <a:noFill/>
          <a:ln>
            <a:solidFill>
              <a:schemeClr val="accent1"/>
            </a:solidFill>
          </a:ln>
        </p:spPr>
        <p:txBody>
          <a:bodyPr wrap="square" rtlCol="0">
            <a:spAutoFit/>
          </a:bodyPr>
          <a:lstStyle/>
          <a:p>
            <a:r>
              <a:rPr lang="fr-FR" sz="1300" dirty="0" smtClean="0">
                <a:solidFill>
                  <a:schemeClr val="accent1">
                    <a:lumMod val="50000"/>
                  </a:schemeClr>
                </a:solidFill>
              </a:rPr>
              <a:t>nombre de copies dans les cellules saines (2)</a:t>
            </a:r>
            <a:endParaRPr lang="fr-FR" sz="1300" dirty="0">
              <a:solidFill>
                <a:schemeClr val="accent1">
                  <a:lumMod val="50000"/>
                </a:schemeClr>
              </a:solidFill>
            </a:endParaRPr>
          </a:p>
        </p:txBody>
      </p:sp>
      <p:sp>
        <p:nvSpPr>
          <p:cNvPr id="28" name="ZoneTexte 27"/>
          <p:cNvSpPr txBox="1"/>
          <p:nvPr/>
        </p:nvSpPr>
        <p:spPr>
          <a:xfrm>
            <a:off x="2049634" y="5655048"/>
            <a:ext cx="1047047" cy="892552"/>
          </a:xfrm>
          <a:prstGeom prst="rect">
            <a:avLst/>
          </a:prstGeom>
          <a:noFill/>
          <a:ln>
            <a:solidFill>
              <a:schemeClr val="accent1"/>
            </a:solidFill>
          </a:ln>
        </p:spPr>
        <p:txBody>
          <a:bodyPr wrap="square" rtlCol="0">
            <a:spAutoFit/>
          </a:bodyPr>
          <a:lstStyle/>
          <a:p>
            <a:r>
              <a:rPr lang="fr-FR" sz="1300" dirty="0" smtClean="0">
                <a:solidFill>
                  <a:schemeClr val="accent1">
                    <a:lumMod val="50000"/>
                  </a:schemeClr>
                </a:solidFill>
              </a:rPr>
              <a:t>nombre de copies dans les cellules tumorales</a:t>
            </a:r>
            <a:endParaRPr lang="fr-FR" sz="1300" dirty="0">
              <a:solidFill>
                <a:schemeClr val="accent1">
                  <a:lumMod val="50000"/>
                </a:schemeClr>
              </a:solidFill>
            </a:endParaRPr>
          </a:p>
        </p:txBody>
      </p:sp>
      <p:sp>
        <p:nvSpPr>
          <p:cNvPr id="30" name="Rectangle à coins arrondis 29"/>
          <p:cNvSpPr/>
          <p:nvPr/>
        </p:nvSpPr>
        <p:spPr>
          <a:xfrm>
            <a:off x="813272" y="3629176"/>
            <a:ext cx="328246" cy="390769"/>
          </a:xfrm>
          <a:prstGeom prst="round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31" name="Connecteur droit 30"/>
          <p:cNvCxnSpPr/>
          <p:nvPr/>
        </p:nvCxnSpPr>
        <p:spPr>
          <a:xfrm flipH="1" flipV="1">
            <a:off x="938318" y="2384743"/>
            <a:ext cx="4047" cy="306148"/>
          </a:xfrm>
          <a:prstGeom prst="line">
            <a:avLst/>
          </a:prstGeom>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32" name="ZoneTexte 31"/>
          <p:cNvSpPr txBox="1"/>
          <p:nvPr/>
        </p:nvSpPr>
        <p:spPr>
          <a:xfrm>
            <a:off x="500870" y="2064935"/>
            <a:ext cx="963275" cy="292388"/>
          </a:xfrm>
          <a:prstGeom prst="rect">
            <a:avLst/>
          </a:prstGeom>
          <a:noFill/>
        </p:spPr>
        <p:txBody>
          <a:bodyPr wrap="square" rtlCol="0">
            <a:spAutoFit/>
          </a:bodyPr>
          <a:lstStyle/>
          <a:p>
            <a:r>
              <a:rPr lang="fr-FR" sz="1300" dirty="0" smtClean="0">
                <a:solidFill>
                  <a:schemeClr val="tx2">
                    <a:lumMod val="50000"/>
                  </a:schemeClr>
                </a:solidFill>
              </a:rPr>
              <a:t>Log Ratio</a:t>
            </a:r>
            <a:endParaRPr lang="fr-FR" sz="1300" dirty="0">
              <a:solidFill>
                <a:schemeClr val="tx2">
                  <a:lumMod val="50000"/>
                </a:schemeClr>
              </a:solidFill>
            </a:endParaRPr>
          </a:p>
        </p:txBody>
      </p:sp>
      <p:cxnSp>
        <p:nvCxnSpPr>
          <p:cNvPr id="33" name="Connecteur droit 32"/>
          <p:cNvCxnSpPr/>
          <p:nvPr/>
        </p:nvCxnSpPr>
        <p:spPr>
          <a:xfrm flipH="1" flipV="1">
            <a:off x="1464145" y="2599075"/>
            <a:ext cx="1" cy="156834"/>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4" name="ZoneTexte 33"/>
          <p:cNvSpPr txBox="1"/>
          <p:nvPr/>
        </p:nvSpPr>
        <p:spPr>
          <a:xfrm>
            <a:off x="1104866" y="2368249"/>
            <a:ext cx="1514857" cy="246221"/>
          </a:xfrm>
          <a:prstGeom prst="rect">
            <a:avLst/>
          </a:prstGeom>
          <a:noFill/>
        </p:spPr>
        <p:txBody>
          <a:bodyPr wrap="square" rtlCol="0">
            <a:spAutoFit/>
          </a:bodyPr>
          <a:lstStyle/>
          <a:p>
            <a:r>
              <a:rPr lang="fr-FR" sz="1000" dirty="0" smtClean="0">
                <a:solidFill>
                  <a:schemeClr val="bg1">
                    <a:lumMod val="50000"/>
                  </a:schemeClr>
                </a:solidFill>
              </a:rPr>
              <a:t>constante</a:t>
            </a:r>
            <a:endParaRPr lang="fr-FR" sz="1000" dirty="0">
              <a:solidFill>
                <a:schemeClr val="bg1">
                  <a:lumMod val="50000"/>
                </a:schemeClr>
              </a:solidFill>
            </a:endParaRPr>
          </a:p>
        </p:txBody>
      </p:sp>
      <p:sp>
        <p:nvSpPr>
          <p:cNvPr id="35" name="ZoneTexte 34"/>
          <p:cNvSpPr txBox="1"/>
          <p:nvPr/>
        </p:nvSpPr>
        <p:spPr>
          <a:xfrm>
            <a:off x="1948868" y="1530468"/>
            <a:ext cx="1019222" cy="692497"/>
          </a:xfrm>
          <a:prstGeom prst="rect">
            <a:avLst/>
          </a:prstGeom>
          <a:noFill/>
        </p:spPr>
        <p:txBody>
          <a:bodyPr wrap="square" rtlCol="0">
            <a:spAutoFit/>
          </a:bodyPr>
          <a:lstStyle/>
          <a:p>
            <a:r>
              <a:rPr lang="fr-FR" sz="1300" dirty="0" smtClean="0">
                <a:solidFill>
                  <a:schemeClr val="tx2">
                    <a:lumMod val="50000"/>
                  </a:schemeClr>
                </a:solidFill>
              </a:rPr>
              <a:t>Nombre de copies de l’</a:t>
            </a:r>
            <a:r>
              <a:rPr lang="fr-FR" sz="1300" dirty="0" err="1" smtClean="0">
                <a:solidFill>
                  <a:schemeClr val="tx2">
                    <a:lumMod val="50000"/>
                  </a:schemeClr>
                </a:solidFill>
              </a:rPr>
              <a:t>allele</a:t>
            </a:r>
            <a:r>
              <a:rPr lang="fr-FR" sz="1300" dirty="0" smtClean="0">
                <a:solidFill>
                  <a:schemeClr val="tx2">
                    <a:lumMod val="50000"/>
                  </a:schemeClr>
                </a:solidFill>
              </a:rPr>
              <a:t> A</a:t>
            </a:r>
            <a:endParaRPr lang="fr-FR" sz="1300" dirty="0">
              <a:solidFill>
                <a:schemeClr val="tx2">
                  <a:lumMod val="50000"/>
                </a:schemeClr>
              </a:solidFill>
            </a:endParaRPr>
          </a:p>
        </p:txBody>
      </p:sp>
      <p:sp>
        <p:nvSpPr>
          <p:cNvPr id="36" name="ZoneTexte 35"/>
          <p:cNvSpPr txBox="1"/>
          <p:nvPr/>
        </p:nvSpPr>
        <p:spPr>
          <a:xfrm>
            <a:off x="2880884" y="1530468"/>
            <a:ext cx="1019222" cy="692497"/>
          </a:xfrm>
          <a:prstGeom prst="rect">
            <a:avLst/>
          </a:prstGeom>
          <a:noFill/>
        </p:spPr>
        <p:txBody>
          <a:bodyPr wrap="square" rtlCol="0">
            <a:spAutoFit/>
          </a:bodyPr>
          <a:lstStyle/>
          <a:p>
            <a:r>
              <a:rPr lang="fr-FR" sz="1300" dirty="0" smtClean="0">
                <a:solidFill>
                  <a:schemeClr val="tx2">
                    <a:lumMod val="50000"/>
                  </a:schemeClr>
                </a:solidFill>
              </a:rPr>
              <a:t>Nombre de copies de l’</a:t>
            </a:r>
            <a:r>
              <a:rPr lang="fr-FR" sz="1300" dirty="0" err="1" smtClean="0">
                <a:solidFill>
                  <a:schemeClr val="tx2">
                    <a:lumMod val="50000"/>
                  </a:schemeClr>
                </a:solidFill>
              </a:rPr>
              <a:t>allele</a:t>
            </a:r>
            <a:r>
              <a:rPr lang="fr-FR" sz="1300" dirty="0" smtClean="0">
                <a:solidFill>
                  <a:schemeClr val="tx2">
                    <a:lumMod val="50000"/>
                  </a:schemeClr>
                </a:solidFill>
              </a:rPr>
              <a:t> B</a:t>
            </a:r>
            <a:endParaRPr lang="fr-FR" sz="1300" dirty="0">
              <a:solidFill>
                <a:schemeClr val="tx2">
                  <a:lumMod val="50000"/>
                </a:schemeClr>
              </a:solidFill>
            </a:endParaRPr>
          </a:p>
        </p:txBody>
      </p:sp>
      <p:pic>
        <p:nvPicPr>
          <p:cNvPr id="29" name="Image 28"/>
          <p:cNvPicPr>
            <a:picLocks noChangeAspect="1"/>
          </p:cNvPicPr>
          <p:nvPr/>
        </p:nvPicPr>
        <p:blipFill rotWithShape="1">
          <a:blip r:embed="rId4"/>
          <a:srcRect l="66992" t="62183" r="23728" b="10166"/>
          <a:stretch/>
        </p:blipFill>
        <p:spPr>
          <a:xfrm>
            <a:off x="2688964" y="2912217"/>
            <a:ext cx="265723" cy="281354"/>
          </a:xfrm>
          <a:prstGeom prst="rect">
            <a:avLst/>
          </a:prstGeom>
        </p:spPr>
      </p:pic>
      <p:sp>
        <p:nvSpPr>
          <p:cNvPr id="37" name="Rectangle à coins arrondis 36"/>
          <p:cNvSpPr/>
          <p:nvPr/>
        </p:nvSpPr>
        <p:spPr>
          <a:xfrm>
            <a:off x="2639844" y="2902814"/>
            <a:ext cx="328246" cy="290757"/>
          </a:xfrm>
          <a:prstGeom prst="round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38" name="Connecteur droit 37"/>
          <p:cNvCxnSpPr>
            <a:stCxn id="37" idx="3"/>
          </p:cNvCxnSpPr>
          <p:nvPr/>
        </p:nvCxnSpPr>
        <p:spPr>
          <a:xfrm>
            <a:off x="2968090" y="3048193"/>
            <a:ext cx="828800" cy="0"/>
          </a:xfrm>
          <a:prstGeom prst="line">
            <a:avLst/>
          </a:prstGeom>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39" name="ZoneTexte 38"/>
          <p:cNvSpPr txBox="1"/>
          <p:nvPr/>
        </p:nvSpPr>
        <p:spPr>
          <a:xfrm>
            <a:off x="3834198" y="2678615"/>
            <a:ext cx="1214539" cy="692497"/>
          </a:xfrm>
          <a:prstGeom prst="rect">
            <a:avLst/>
          </a:prstGeom>
          <a:noFill/>
        </p:spPr>
        <p:txBody>
          <a:bodyPr wrap="square" rtlCol="0">
            <a:spAutoFit/>
          </a:bodyPr>
          <a:lstStyle/>
          <a:p>
            <a:r>
              <a:rPr lang="fr-FR" sz="1300" dirty="0" smtClean="0">
                <a:solidFill>
                  <a:schemeClr val="tx2">
                    <a:lumMod val="50000"/>
                  </a:schemeClr>
                </a:solidFill>
              </a:rPr>
              <a:t>Nombre de copies total: ploïdie</a:t>
            </a:r>
            <a:endParaRPr lang="fr-FR" sz="1300" dirty="0">
              <a:solidFill>
                <a:schemeClr val="tx2">
                  <a:lumMod val="50000"/>
                </a:schemeClr>
              </a:solidFill>
            </a:endParaRPr>
          </a:p>
        </p:txBody>
      </p:sp>
      <p:cxnSp>
        <p:nvCxnSpPr>
          <p:cNvPr id="41" name="Connecteur droit 40"/>
          <p:cNvCxnSpPr/>
          <p:nvPr/>
        </p:nvCxnSpPr>
        <p:spPr>
          <a:xfrm flipH="1" flipV="1">
            <a:off x="973348" y="4016261"/>
            <a:ext cx="4047" cy="306148"/>
          </a:xfrm>
          <a:prstGeom prst="line">
            <a:avLst/>
          </a:prstGeom>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42" name="ZoneTexte 41"/>
          <p:cNvSpPr txBox="1"/>
          <p:nvPr/>
        </p:nvSpPr>
        <p:spPr>
          <a:xfrm>
            <a:off x="500870" y="4351735"/>
            <a:ext cx="963275" cy="492443"/>
          </a:xfrm>
          <a:prstGeom prst="rect">
            <a:avLst/>
          </a:prstGeom>
          <a:noFill/>
        </p:spPr>
        <p:txBody>
          <a:bodyPr wrap="square" rtlCol="0">
            <a:spAutoFit/>
          </a:bodyPr>
          <a:lstStyle/>
          <a:p>
            <a:r>
              <a:rPr lang="fr-FR" sz="1300" dirty="0" smtClean="0">
                <a:solidFill>
                  <a:schemeClr val="tx2">
                    <a:lumMod val="50000"/>
                  </a:schemeClr>
                </a:solidFill>
              </a:rPr>
              <a:t>B </a:t>
            </a:r>
            <a:r>
              <a:rPr lang="fr-FR" sz="1300" dirty="0" err="1" smtClean="0">
                <a:solidFill>
                  <a:schemeClr val="tx2">
                    <a:lumMod val="50000"/>
                  </a:schemeClr>
                </a:solidFill>
              </a:rPr>
              <a:t>Allele</a:t>
            </a:r>
            <a:r>
              <a:rPr lang="fr-FR" sz="1300" dirty="0" smtClean="0">
                <a:solidFill>
                  <a:schemeClr val="tx2">
                    <a:lumMod val="50000"/>
                  </a:schemeClr>
                </a:solidFill>
              </a:rPr>
              <a:t> </a:t>
            </a:r>
            <a:r>
              <a:rPr lang="fr-FR" sz="1300" dirty="0" err="1" smtClean="0">
                <a:solidFill>
                  <a:schemeClr val="tx2">
                    <a:lumMod val="50000"/>
                  </a:schemeClr>
                </a:solidFill>
              </a:rPr>
              <a:t>Frequency</a:t>
            </a:r>
            <a:endParaRPr lang="fr-FR" sz="1300" dirty="0">
              <a:solidFill>
                <a:schemeClr val="tx2">
                  <a:lumMod val="50000"/>
                </a:schemeClr>
              </a:solidFill>
            </a:endParaRPr>
          </a:p>
        </p:txBody>
      </p:sp>
      <p:sp>
        <p:nvSpPr>
          <p:cNvPr id="45" name="ZoneTexte 44"/>
          <p:cNvSpPr txBox="1"/>
          <p:nvPr/>
        </p:nvSpPr>
        <p:spPr>
          <a:xfrm>
            <a:off x="3146301" y="5660444"/>
            <a:ext cx="1235729" cy="892552"/>
          </a:xfrm>
          <a:prstGeom prst="rect">
            <a:avLst/>
          </a:prstGeom>
          <a:noFill/>
          <a:ln>
            <a:solidFill>
              <a:schemeClr val="accent1"/>
            </a:solidFill>
          </a:ln>
        </p:spPr>
        <p:txBody>
          <a:bodyPr wrap="square" rtlCol="0">
            <a:spAutoFit/>
          </a:bodyPr>
          <a:lstStyle/>
          <a:p>
            <a:r>
              <a:rPr lang="fr-FR" sz="1300" dirty="0" smtClean="0">
                <a:solidFill>
                  <a:schemeClr val="accent1">
                    <a:lumMod val="50000"/>
                  </a:schemeClr>
                </a:solidFill>
              </a:rPr>
              <a:t>Proportion de cellules saines dans l’échantillon</a:t>
            </a:r>
            <a:endParaRPr lang="fr-FR" sz="1300" dirty="0">
              <a:solidFill>
                <a:schemeClr val="accent1">
                  <a:lumMod val="50000"/>
                </a:schemeClr>
              </a:solidFill>
            </a:endParaRPr>
          </a:p>
        </p:txBody>
      </p:sp>
      <p:sp>
        <p:nvSpPr>
          <p:cNvPr id="48" name="Espace réservé du contenu 2"/>
          <p:cNvSpPr txBox="1">
            <a:spLocks/>
          </p:cNvSpPr>
          <p:nvPr/>
        </p:nvSpPr>
        <p:spPr>
          <a:xfrm>
            <a:off x="5905777" y="4650154"/>
            <a:ext cx="4118186" cy="200128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just">
              <a:buNone/>
            </a:pPr>
            <a:r>
              <a:rPr lang="fr-FR" dirty="0" smtClean="0"/>
              <a:t>Dans le cas d’une contamination par des cellules non aberrantes, le calcul du nombre de copies diffère.</a:t>
            </a:r>
          </a:p>
          <a:p>
            <a:pPr marL="0" indent="0" algn="just">
              <a:buNone/>
            </a:pPr>
            <a:endParaRPr lang="fr-FR" dirty="0"/>
          </a:p>
        </p:txBody>
      </p:sp>
      <p:sp>
        <p:nvSpPr>
          <p:cNvPr id="40" name="Espace réservé du contenu 3"/>
          <p:cNvSpPr txBox="1">
            <a:spLocks/>
          </p:cNvSpPr>
          <p:nvPr/>
        </p:nvSpPr>
        <p:spPr>
          <a:xfrm>
            <a:off x="500870" y="836818"/>
            <a:ext cx="10455888" cy="693650"/>
          </a:xfrm>
          <a:prstGeom prst="rect">
            <a:avLst/>
          </a:prstGeom>
        </p:spPr>
        <p:txBody>
          <a:bodyPr vert="horz" lIns="91440" tIns="45720" rIns="91440" bIns="45720" rtlCol="0">
            <a:normAutofit fontScale="92500" lnSpcReduction="1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fr-FR" sz="2200" dirty="0">
                <a:solidFill>
                  <a:schemeClr val="accent1">
                    <a:lumMod val="50000"/>
                  </a:schemeClr>
                </a:solidFill>
              </a:rPr>
              <a:t>Comment ASCAT estime le nombre de copies en tenant compte de la cellularité et de la ploïdie?</a:t>
            </a:r>
          </a:p>
        </p:txBody>
      </p:sp>
    </p:spTree>
    <p:extLst>
      <p:ext uri="{BB962C8B-B14F-4D97-AF65-F5344CB8AC3E}">
        <p14:creationId xmlns:p14="http://schemas.microsoft.com/office/powerpoint/2010/main" val="395343556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p:cNvPicPr>
            <a:picLocks noChangeAspect="1"/>
          </p:cNvPicPr>
          <p:nvPr/>
        </p:nvPicPr>
        <p:blipFill>
          <a:blip r:embed="rId2"/>
          <a:stretch>
            <a:fillRect/>
          </a:stretch>
        </p:blipFill>
        <p:spPr>
          <a:xfrm>
            <a:off x="629608" y="2371609"/>
            <a:ext cx="3196772" cy="1906670"/>
          </a:xfrm>
          <a:prstGeom prst="rect">
            <a:avLst/>
          </a:prstGeom>
        </p:spPr>
      </p:pic>
      <p:sp>
        <p:nvSpPr>
          <p:cNvPr id="2" name="Titre 1"/>
          <p:cNvSpPr>
            <a:spLocks noGrp="1"/>
          </p:cNvSpPr>
          <p:nvPr>
            <p:ph type="title"/>
          </p:nvPr>
        </p:nvSpPr>
        <p:spPr>
          <a:xfrm>
            <a:off x="685355" y="121449"/>
            <a:ext cx="8596668" cy="1320800"/>
          </a:xfrm>
        </p:spPr>
        <p:txBody>
          <a:bodyPr/>
          <a:lstStyle/>
          <a:p>
            <a:r>
              <a:rPr lang="fr-FR" dirty="0" smtClean="0"/>
              <a:t>Calling</a:t>
            </a:r>
            <a:endParaRPr lang="fr-FR" dirty="0"/>
          </a:p>
        </p:txBody>
      </p:sp>
      <p:sp>
        <p:nvSpPr>
          <p:cNvPr id="14" name="Rectangle à coins arrondis 13"/>
          <p:cNvSpPr/>
          <p:nvPr/>
        </p:nvSpPr>
        <p:spPr>
          <a:xfrm>
            <a:off x="774195" y="2704024"/>
            <a:ext cx="328246" cy="390769"/>
          </a:xfrm>
          <a:prstGeom prst="round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Rectangle à coins arrondis 15"/>
          <p:cNvSpPr/>
          <p:nvPr/>
        </p:nvSpPr>
        <p:spPr>
          <a:xfrm>
            <a:off x="2227994" y="2594609"/>
            <a:ext cx="460970" cy="231640"/>
          </a:xfrm>
          <a:prstGeom prst="round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 name="Rectangle à coins arrondis 16"/>
          <p:cNvSpPr/>
          <p:nvPr/>
        </p:nvSpPr>
        <p:spPr>
          <a:xfrm>
            <a:off x="2936540" y="2594609"/>
            <a:ext cx="460970" cy="231640"/>
          </a:xfrm>
          <a:prstGeom prst="round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 name="Rectangle à coins arrondis 17"/>
          <p:cNvSpPr/>
          <p:nvPr/>
        </p:nvSpPr>
        <p:spPr>
          <a:xfrm>
            <a:off x="1350017" y="2755909"/>
            <a:ext cx="221347" cy="312617"/>
          </a:xfrm>
          <a:prstGeom prst="round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9" name="Connecteur droit 18"/>
          <p:cNvCxnSpPr/>
          <p:nvPr/>
        </p:nvCxnSpPr>
        <p:spPr>
          <a:xfrm flipH="1" flipV="1">
            <a:off x="2474110" y="2283390"/>
            <a:ext cx="4047" cy="306148"/>
          </a:xfrm>
          <a:prstGeom prst="line">
            <a:avLst/>
          </a:prstGeom>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0" name="Connecteur droit 19"/>
          <p:cNvCxnSpPr/>
          <p:nvPr/>
        </p:nvCxnSpPr>
        <p:spPr>
          <a:xfrm flipH="1" flipV="1">
            <a:off x="3182656" y="2283390"/>
            <a:ext cx="4047" cy="306148"/>
          </a:xfrm>
          <a:prstGeom prst="line">
            <a:avLst/>
          </a:prstGeom>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pic>
        <p:nvPicPr>
          <p:cNvPr id="13" name="Image 12"/>
          <p:cNvPicPr>
            <a:picLocks noChangeAspect="1"/>
          </p:cNvPicPr>
          <p:nvPr/>
        </p:nvPicPr>
        <p:blipFill>
          <a:blip r:embed="rId3"/>
          <a:stretch>
            <a:fillRect/>
          </a:stretch>
        </p:blipFill>
        <p:spPr>
          <a:xfrm>
            <a:off x="500870" y="4991252"/>
            <a:ext cx="5055221" cy="540936"/>
          </a:xfrm>
          <a:prstGeom prst="rect">
            <a:avLst/>
          </a:prstGeom>
        </p:spPr>
      </p:pic>
      <p:sp>
        <p:nvSpPr>
          <p:cNvPr id="22" name="Accolade fermante 21"/>
          <p:cNvSpPr/>
          <p:nvPr/>
        </p:nvSpPr>
        <p:spPr>
          <a:xfrm rot="5400000">
            <a:off x="1682279" y="5464669"/>
            <a:ext cx="148114" cy="137258"/>
          </a:xfrm>
          <a:prstGeom prst="rightBrace">
            <a:avLst/>
          </a:prstGeom>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23" name="Accolade fermante 22"/>
          <p:cNvSpPr/>
          <p:nvPr/>
        </p:nvSpPr>
        <p:spPr>
          <a:xfrm rot="5400000">
            <a:off x="2258966" y="5042760"/>
            <a:ext cx="148115" cy="981075"/>
          </a:xfrm>
          <a:prstGeom prst="rightBrace">
            <a:avLst/>
          </a:prstGeom>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24" name="Accolade fermante 23"/>
          <p:cNvSpPr/>
          <p:nvPr/>
        </p:nvSpPr>
        <p:spPr>
          <a:xfrm rot="5400000">
            <a:off x="4775247" y="4849176"/>
            <a:ext cx="148111" cy="1368246"/>
          </a:xfrm>
          <a:prstGeom prst="rightBrace">
            <a:avLst/>
          </a:prstGeom>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25" name="Accolade fermante 24"/>
          <p:cNvSpPr/>
          <p:nvPr/>
        </p:nvSpPr>
        <p:spPr>
          <a:xfrm rot="5400000">
            <a:off x="3617827" y="5082667"/>
            <a:ext cx="148115" cy="901260"/>
          </a:xfrm>
          <a:prstGeom prst="rightBrace">
            <a:avLst/>
          </a:prstGeom>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4" name="ZoneTexte 3"/>
          <p:cNvSpPr txBox="1"/>
          <p:nvPr/>
        </p:nvSpPr>
        <p:spPr>
          <a:xfrm>
            <a:off x="414216" y="5657571"/>
            <a:ext cx="1636632" cy="892552"/>
          </a:xfrm>
          <a:prstGeom prst="rect">
            <a:avLst/>
          </a:prstGeom>
          <a:noFill/>
          <a:ln>
            <a:solidFill>
              <a:schemeClr val="accent1"/>
            </a:solidFill>
          </a:ln>
        </p:spPr>
        <p:txBody>
          <a:bodyPr wrap="square" rtlCol="0">
            <a:spAutoFit/>
          </a:bodyPr>
          <a:lstStyle/>
          <a:p>
            <a:r>
              <a:rPr lang="fr-FR" sz="1300" dirty="0" smtClean="0">
                <a:solidFill>
                  <a:schemeClr val="accent1">
                    <a:lumMod val="50000"/>
                  </a:schemeClr>
                </a:solidFill>
              </a:rPr>
              <a:t>Proportion de cellules tumorales dans l’échantillon:</a:t>
            </a:r>
          </a:p>
          <a:p>
            <a:r>
              <a:rPr lang="fr-FR" sz="1300" dirty="0" smtClean="0">
                <a:solidFill>
                  <a:schemeClr val="accent1">
                    <a:lumMod val="50000"/>
                  </a:schemeClr>
                </a:solidFill>
              </a:rPr>
              <a:t>cellularité</a:t>
            </a:r>
            <a:endParaRPr lang="fr-FR" sz="1300" dirty="0">
              <a:solidFill>
                <a:schemeClr val="accent1">
                  <a:lumMod val="50000"/>
                </a:schemeClr>
              </a:solidFill>
            </a:endParaRPr>
          </a:p>
        </p:txBody>
      </p:sp>
      <p:sp>
        <p:nvSpPr>
          <p:cNvPr id="27" name="ZoneTexte 26"/>
          <p:cNvSpPr txBox="1"/>
          <p:nvPr/>
        </p:nvSpPr>
        <p:spPr>
          <a:xfrm>
            <a:off x="4440666" y="5657060"/>
            <a:ext cx="1036818" cy="892552"/>
          </a:xfrm>
          <a:prstGeom prst="rect">
            <a:avLst/>
          </a:prstGeom>
          <a:noFill/>
          <a:ln>
            <a:solidFill>
              <a:schemeClr val="accent1"/>
            </a:solidFill>
          </a:ln>
        </p:spPr>
        <p:txBody>
          <a:bodyPr wrap="square" rtlCol="0">
            <a:spAutoFit/>
          </a:bodyPr>
          <a:lstStyle/>
          <a:p>
            <a:r>
              <a:rPr lang="fr-FR" sz="1300" dirty="0" smtClean="0">
                <a:solidFill>
                  <a:schemeClr val="accent1">
                    <a:lumMod val="50000"/>
                  </a:schemeClr>
                </a:solidFill>
              </a:rPr>
              <a:t>nombre de copies dans les cellules saines (2)</a:t>
            </a:r>
            <a:endParaRPr lang="fr-FR" sz="1300" dirty="0">
              <a:solidFill>
                <a:schemeClr val="accent1">
                  <a:lumMod val="50000"/>
                </a:schemeClr>
              </a:solidFill>
            </a:endParaRPr>
          </a:p>
        </p:txBody>
      </p:sp>
      <p:sp>
        <p:nvSpPr>
          <p:cNvPr id="28" name="ZoneTexte 27"/>
          <p:cNvSpPr txBox="1"/>
          <p:nvPr/>
        </p:nvSpPr>
        <p:spPr>
          <a:xfrm>
            <a:off x="2049634" y="5655048"/>
            <a:ext cx="1047047" cy="892552"/>
          </a:xfrm>
          <a:prstGeom prst="rect">
            <a:avLst/>
          </a:prstGeom>
          <a:noFill/>
          <a:ln>
            <a:solidFill>
              <a:schemeClr val="accent1"/>
            </a:solidFill>
          </a:ln>
        </p:spPr>
        <p:txBody>
          <a:bodyPr wrap="square" rtlCol="0">
            <a:spAutoFit/>
          </a:bodyPr>
          <a:lstStyle/>
          <a:p>
            <a:r>
              <a:rPr lang="fr-FR" sz="1300" dirty="0" smtClean="0">
                <a:solidFill>
                  <a:schemeClr val="accent1">
                    <a:lumMod val="50000"/>
                  </a:schemeClr>
                </a:solidFill>
              </a:rPr>
              <a:t>nombre de copies dans les cellules tumorales</a:t>
            </a:r>
            <a:endParaRPr lang="fr-FR" sz="1300" dirty="0">
              <a:solidFill>
                <a:schemeClr val="accent1">
                  <a:lumMod val="50000"/>
                </a:schemeClr>
              </a:solidFill>
            </a:endParaRPr>
          </a:p>
        </p:txBody>
      </p:sp>
      <p:sp>
        <p:nvSpPr>
          <p:cNvPr id="30" name="Rectangle à coins arrondis 29"/>
          <p:cNvSpPr/>
          <p:nvPr/>
        </p:nvSpPr>
        <p:spPr>
          <a:xfrm>
            <a:off x="813272" y="3629176"/>
            <a:ext cx="328246" cy="390769"/>
          </a:xfrm>
          <a:prstGeom prst="round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31" name="Connecteur droit 30"/>
          <p:cNvCxnSpPr/>
          <p:nvPr/>
        </p:nvCxnSpPr>
        <p:spPr>
          <a:xfrm flipH="1" flipV="1">
            <a:off x="938318" y="2384743"/>
            <a:ext cx="4047" cy="306148"/>
          </a:xfrm>
          <a:prstGeom prst="line">
            <a:avLst/>
          </a:prstGeom>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32" name="ZoneTexte 31"/>
          <p:cNvSpPr txBox="1"/>
          <p:nvPr/>
        </p:nvSpPr>
        <p:spPr>
          <a:xfrm>
            <a:off x="500870" y="2064935"/>
            <a:ext cx="963275" cy="292388"/>
          </a:xfrm>
          <a:prstGeom prst="rect">
            <a:avLst/>
          </a:prstGeom>
          <a:noFill/>
        </p:spPr>
        <p:txBody>
          <a:bodyPr wrap="square" rtlCol="0">
            <a:spAutoFit/>
          </a:bodyPr>
          <a:lstStyle/>
          <a:p>
            <a:r>
              <a:rPr lang="fr-FR" sz="1300" dirty="0" smtClean="0">
                <a:solidFill>
                  <a:schemeClr val="tx2">
                    <a:lumMod val="50000"/>
                  </a:schemeClr>
                </a:solidFill>
              </a:rPr>
              <a:t>Log Ratio</a:t>
            </a:r>
            <a:endParaRPr lang="fr-FR" sz="1300" dirty="0">
              <a:solidFill>
                <a:schemeClr val="tx2">
                  <a:lumMod val="50000"/>
                </a:schemeClr>
              </a:solidFill>
            </a:endParaRPr>
          </a:p>
        </p:txBody>
      </p:sp>
      <p:cxnSp>
        <p:nvCxnSpPr>
          <p:cNvPr id="33" name="Connecteur droit 32"/>
          <p:cNvCxnSpPr/>
          <p:nvPr/>
        </p:nvCxnSpPr>
        <p:spPr>
          <a:xfrm flipH="1" flipV="1">
            <a:off x="1464145" y="2599075"/>
            <a:ext cx="1" cy="156834"/>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4" name="ZoneTexte 33"/>
          <p:cNvSpPr txBox="1"/>
          <p:nvPr/>
        </p:nvSpPr>
        <p:spPr>
          <a:xfrm>
            <a:off x="1104866" y="2368249"/>
            <a:ext cx="1514857" cy="246221"/>
          </a:xfrm>
          <a:prstGeom prst="rect">
            <a:avLst/>
          </a:prstGeom>
          <a:noFill/>
        </p:spPr>
        <p:txBody>
          <a:bodyPr wrap="square" rtlCol="0">
            <a:spAutoFit/>
          </a:bodyPr>
          <a:lstStyle/>
          <a:p>
            <a:r>
              <a:rPr lang="fr-FR" sz="1000" dirty="0" smtClean="0">
                <a:solidFill>
                  <a:schemeClr val="bg1">
                    <a:lumMod val="50000"/>
                  </a:schemeClr>
                </a:solidFill>
              </a:rPr>
              <a:t>constante</a:t>
            </a:r>
            <a:endParaRPr lang="fr-FR" sz="1000" dirty="0">
              <a:solidFill>
                <a:schemeClr val="bg1">
                  <a:lumMod val="50000"/>
                </a:schemeClr>
              </a:solidFill>
            </a:endParaRPr>
          </a:p>
        </p:txBody>
      </p:sp>
      <p:sp>
        <p:nvSpPr>
          <p:cNvPr id="35" name="ZoneTexte 34"/>
          <p:cNvSpPr txBox="1"/>
          <p:nvPr/>
        </p:nvSpPr>
        <p:spPr>
          <a:xfrm>
            <a:off x="1948868" y="1530468"/>
            <a:ext cx="1019222" cy="692497"/>
          </a:xfrm>
          <a:prstGeom prst="rect">
            <a:avLst/>
          </a:prstGeom>
          <a:noFill/>
        </p:spPr>
        <p:txBody>
          <a:bodyPr wrap="square" rtlCol="0">
            <a:spAutoFit/>
          </a:bodyPr>
          <a:lstStyle/>
          <a:p>
            <a:r>
              <a:rPr lang="fr-FR" sz="1300" dirty="0" smtClean="0">
                <a:solidFill>
                  <a:schemeClr val="tx2">
                    <a:lumMod val="50000"/>
                  </a:schemeClr>
                </a:solidFill>
              </a:rPr>
              <a:t>Nombre de copies de l’</a:t>
            </a:r>
            <a:r>
              <a:rPr lang="fr-FR" sz="1300" dirty="0" err="1" smtClean="0">
                <a:solidFill>
                  <a:schemeClr val="tx2">
                    <a:lumMod val="50000"/>
                  </a:schemeClr>
                </a:solidFill>
              </a:rPr>
              <a:t>allele</a:t>
            </a:r>
            <a:r>
              <a:rPr lang="fr-FR" sz="1300" dirty="0" smtClean="0">
                <a:solidFill>
                  <a:schemeClr val="tx2">
                    <a:lumMod val="50000"/>
                  </a:schemeClr>
                </a:solidFill>
              </a:rPr>
              <a:t> A</a:t>
            </a:r>
            <a:endParaRPr lang="fr-FR" sz="1300" dirty="0">
              <a:solidFill>
                <a:schemeClr val="tx2">
                  <a:lumMod val="50000"/>
                </a:schemeClr>
              </a:solidFill>
            </a:endParaRPr>
          </a:p>
        </p:txBody>
      </p:sp>
      <p:sp>
        <p:nvSpPr>
          <p:cNvPr id="36" name="ZoneTexte 35"/>
          <p:cNvSpPr txBox="1"/>
          <p:nvPr/>
        </p:nvSpPr>
        <p:spPr>
          <a:xfrm>
            <a:off x="2880884" y="1530468"/>
            <a:ext cx="1019222" cy="692497"/>
          </a:xfrm>
          <a:prstGeom prst="rect">
            <a:avLst/>
          </a:prstGeom>
          <a:noFill/>
        </p:spPr>
        <p:txBody>
          <a:bodyPr wrap="square" rtlCol="0">
            <a:spAutoFit/>
          </a:bodyPr>
          <a:lstStyle/>
          <a:p>
            <a:r>
              <a:rPr lang="fr-FR" sz="1300" dirty="0" smtClean="0">
                <a:solidFill>
                  <a:schemeClr val="tx2">
                    <a:lumMod val="50000"/>
                  </a:schemeClr>
                </a:solidFill>
              </a:rPr>
              <a:t>Nombre de copies de l’</a:t>
            </a:r>
            <a:r>
              <a:rPr lang="fr-FR" sz="1300" dirty="0" err="1" smtClean="0">
                <a:solidFill>
                  <a:schemeClr val="tx2">
                    <a:lumMod val="50000"/>
                  </a:schemeClr>
                </a:solidFill>
              </a:rPr>
              <a:t>allele</a:t>
            </a:r>
            <a:r>
              <a:rPr lang="fr-FR" sz="1300" dirty="0" smtClean="0">
                <a:solidFill>
                  <a:schemeClr val="tx2">
                    <a:lumMod val="50000"/>
                  </a:schemeClr>
                </a:solidFill>
              </a:rPr>
              <a:t> B</a:t>
            </a:r>
            <a:endParaRPr lang="fr-FR" sz="1300" dirty="0">
              <a:solidFill>
                <a:schemeClr val="tx2">
                  <a:lumMod val="50000"/>
                </a:schemeClr>
              </a:solidFill>
            </a:endParaRPr>
          </a:p>
        </p:txBody>
      </p:sp>
      <p:pic>
        <p:nvPicPr>
          <p:cNvPr id="29" name="Image 28"/>
          <p:cNvPicPr>
            <a:picLocks noChangeAspect="1"/>
          </p:cNvPicPr>
          <p:nvPr/>
        </p:nvPicPr>
        <p:blipFill rotWithShape="1">
          <a:blip r:embed="rId4"/>
          <a:srcRect l="66992" t="62183" r="23728" b="10166"/>
          <a:stretch/>
        </p:blipFill>
        <p:spPr>
          <a:xfrm>
            <a:off x="2688964" y="2912217"/>
            <a:ext cx="265723" cy="281354"/>
          </a:xfrm>
          <a:prstGeom prst="rect">
            <a:avLst/>
          </a:prstGeom>
        </p:spPr>
      </p:pic>
      <p:sp>
        <p:nvSpPr>
          <p:cNvPr id="37" name="Rectangle à coins arrondis 36"/>
          <p:cNvSpPr/>
          <p:nvPr/>
        </p:nvSpPr>
        <p:spPr>
          <a:xfrm>
            <a:off x="2639844" y="2902814"/>
            <a:ext cx="328246" cy="290757"/>
          </a:xfrm>
          <a:prstGeom prst="round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38" name="Connecteur droit 37"/>
          <p:cNvCxnSpPr>
            <a:stCxn id="37" idx="3"/>
          </p:cNvCxnSpPr>
          <p:nvPr/>
        </p:nvCxnSpPr>
        <p:spPr>
          <a:xfrm>
            <a:off x="2968090" y="3048193"/>
            <a:ext cx="828800" cy="0"/>
          </a:xfrm>
          <a:prstGeom prst="line">
            <a:avLst/>
          </a:prstGeom>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39" name="ZoneTexte 38"/>
          <p:cNvSpPr txBox="1"/>
          <p:nvPr/>
        </p:nvSpPr>
        <p:spPr>
          <a:xfrm>
            <a:off x="3834198" y="2678615"/>
            <a:ext cx="1214539" cy="692497"/>
          </a:xfrm>
          <a:prstGeom prst="rect">
            <a:avLst/>
          </a:prstGeom>
          <a:noFill/>
        </p:spPr>
        <p:txBody>
          <a:bodyPr wrap="square" rtlCol="0">
            <a:spAutoFit/>
          </a:bodyPr>
          <a:lstStyle/>
          <a:p>
            <a:r>
              <a:rPr lang="fr-FR" sz="1300" dirty="0" smtClean="0">
                <a:solidFill>
                  <a:schemeClr val="tx2">
                    <a:lumMod val="50000"/>
                  </a:schemeClr>
                </a:solidFill>
              </a:rPr>
              <a:t>Nombre de copies total: ploïdie</a:t>
            </a:r>
            <a:endParaRPr lang="fr-FR" sz="1300" dirty="0">
              <a:solidFill>
                <a:schemeClr val="tx2">
                  <a:lumMod val="50000"/>
                </a:schemeClr>
              </a:solidFill>
            </a:endParaRPr>
          </a:p>
        </p:txBody>
      </p:sp>
      <p:cxnSp>
        <p:nvCxnSpPr>
          <p:cNvPr id="41" name="Connecteur droit 40"/>
          <p:cNvCxnSpPr/>
          <p:nvPr/>
        </p:nvCxnSpPr>
        <p:spPr>
          <a:xfrm flipH="1" flipV="1">
            <a:off x="973348" y="4016261"/>
            <a:ext cx="4047" cy="306148"/>
          </a:xfrm>
          <a:prstGeom prst="line">
            <a:avLst/>
          </a:prstGeom>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42" name="ZoneTexte 41"/>
          <p:cNvSpPr txBox="1"/>
          <p:nvPr/>
        </p:nvSpPr>
        <p:spPr>
          <a:xfrm>
            <a:off x="500870" y="4351735"/>
            <a:ext cx="963275" cy="492443"/>
          </a:xfrm>
          <a:prstGeom prst="rect">
            <a:avLst/>
          </a:prstGeom>
          <a:noFill/>
        </p:spPr>
        <p:txBody>
          <a:bodyPr wrap="square" rtlCol="0">
            <a:spAutoFit/>
          </a:bodyPr>
          <a:lstStyle/>
          <a:p>
            <a:r>
              <a:rPr lang="fr-FR" sz="1300" dirty="0" smtClean="0">
                <a:solidFill>
                  <a:schemeClr val="tx2">
                    <a:lumMod val="50000"/>
                  </a:schemeClr>
                </a:solidFill>
              </a:rPr>
              <a:t>B </a:t>
            </a:r>
            <a:r>
              <a:rPr lang="fr-FR" sz="1300" dirty="0" err="1" smtClean="0">
                <a:solidFill>
                  <a:schemeClr val="tx2">
                    <a:lumMod val="50000"/>
                  </a:schemeClr>
                </a:solidFill>
              </a:rPr>
              <a:t>Allele</a:t>
            </a:r>
            <a:r>
              <a:rPr lang="fr-FR" sz="1300" dirty="0" smtClean="0">
                <a:solidFill>
                  <a:schemeClr val="tx2">
                    <a:lumMod val="50000"/>
                  </a:schemeClr>
                </a:solidFill>
              </a:rPr>
              <a:t> </a:t>
            </a:r>
            <a:r>
              <a:rPr lang="fr-FR" sz="1300" dirty="0" err="1" smtClean="0">
                <a:solidFill>
                  <a:schemeClr val="tx2">
                    <a:lumMod val="50000"/>
                  </a:schemeClr>
                </a:solidFill>
              </a:rPr>
              <a:t>Frequency</a:t>
            </a:r>
            <a:endParaRPr lang="fr-FR" sz="1300" dirty="0">
              <a:solidFill>
                <a:schemeClr val="tx2">
                  <a:lumMod val="50000"/>
                </a:schemeClr>
              </a:solidFill>
            </a:endParaRPr>
          </a:p>
        </p:txBody>
      </p:sp>
      <p:sp>
        <p:nvSpPr>
          <p:cNvPr id="45" name="ZoneTexte 44"/>
          <p:cNvSpPr txBox="1"/>
          <p:nvPr/>
        </p:nvSpPr>
        <p:spPr>
          <a:xfrm>
            <a:off x="3146301" y="5660444"/>
            <a:ext cx="1235729" cy="892552"/>
          </a:xfrm>
          <a:prstGeom prst="rect">
            <a:avLst/>
          </a:prstGeom>
          <a:noFill/>
          <a:ln>
            <a:solidFill>
              <a:schemeClr val="accent1"/>
            </a:solidFill>
          </a:ln>
        </p:spPr>
        <p:txBody>
          <a:bodyPr wrap="square" rtlCol="0">
            <a:spAutoFit/>
          </a:bodyPr>
          <a:lstStyle/>
          <a:p>
            <a:r>
              <a:rPr lang="fr-FR" sz="1300" dirty="0" smtClean="0">
                <a:solidFill>
                  <a:schemeClr val="accent1">
                    <a:lumMod val="50000"/>
                  </a:schemeClr>
                </a:solidFill>
              </a:rPr>
              <a:t>Proportion de cellules saines dans l’échantillon</a:t>
            </a:r>
            <a:endParaRPr lang="fr-FR" sz="1300" dirty="0">
              <a:solidFill>
                <a:schemeClr val="accent1">
                  <a:lumMod val="50000"/>
                </a:schemeClr>
              </a:solidFill>
            </a:endParaRPr>
          </a:p>
        </p:txBody>
      </p:sp>
      <p:sp>
        <p:nvSpPr>
          <p:cNvPr id="43" name="Espace réservé du contenu 2"/>
          <p:cNvSpPr txBox="1">
            <a:spLocks/>
          </p:cNvSpPr>
          <p:nvPr/>
        </p:nvSpPr>
        <p:spPr>
          <a:xfrm>
            <a:off x="5905777" y="4650154"/>
            <a:ext cx="4118186" cy="200128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just">
              <a:buNone/>
            </a:pPr>
            <a:r>
              <a:rPr lang="fr-FR" dirty="0" smtClean="0"/>
              <a:t>Dans le cas d’une contamination par des cellules non aberrantes, le calcul du nombre de copies diffère.</a:t>
            </a:r>
          </a:p>
          <a:p>
            <a:pPr marL="0" indent="0" algn="just">
              <a:buNone/>
            </a:pPr>
            <a:r>
              <a:rPr lang="fr-FR" dirty="0" smtClean="0"/>
              <a:t>Appliquer cela dans le calcul du log Ratio et du BAF permet de prendre en compte la cellularité.</a:t>
            </a:r>
            <a:endParaRPr lang="fr-FR" dirty="0"/>
          </a:p>
          <a:p>
            <a:pPr marL="0" indent="0" algn="just">
              <a:buNone/>
            </a:pPr>
            <a:endParaRPr lang="fr-FR" dirty="0"/>
          </a:p>
        </p:txBody>
      </p:sp>
      <p:sp>
        <p:nvSpPr>
          <p:cNvPr id="40" name="Espace réservé du contenu 3"/>
          <p:cNvSpPr txBox="1">
            <a:spLocks/>
          </p:cNvSpPr>
          <p:nvPr/>
        </p:nvSpPr>
        <p:spPr>
          <a:xfrm>
            <a:off x="500870" y="836818"/>
            <a:ext cx="10455888" cy="693650"/>
          </a:xfrm>
          <a:prstGeom prst="rect">
            <a:avLst/>
          </a:prstGeom>
        </p:spPr>
        <p:txBody>
          <a:bodyPr vert="horz" lIns="91440" tIns="45720" rIns="91440" bIns="45720" rtlCol="0">
            <a:normAutofit fontScale="92500" lnSpcReduction="1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fr-FR" sz="2200" dirty="0">
                <a:solidFill>
                  <a:schemeClr val="accent1">
                    <a:lumMod val="50000"/>
                  </a:schemeClr>
                </a:solidFill>
              </a:rPr>
              <a:t>Comment ASCAT estime le nombre de copies en tenant compte de la cellularité et de la ploïdie?</a:t>
            </a:r>
          </a:p>
        </p:txBody>
      </p:sp>
    </p:spTree>
    <p:extLst>
      <p:ext uri="{BB962C8B-B14F-4D97-AF65-F5344CB8AC3E}">
        <p14:creationId xmlns:p14="http://schemas.microsoft.com/office/powerpoint/2010/main" val="362425580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p:cNvPicPr>
            <a:picLocks noChangeAspect="1"/>
          </p:cNvPicPr>
          <p:nvPr/>
        </p:nvPicPr>
        <p:blipFill>
          <a:blip r:embed="rId2"/>
          <a:stretch>
            <a:fillRect/>
          </a:stretch>
        </p:blipFill>
        <p:spPr>
          <a:xfrm>
            <a:off x="629608" y="2371609"/>
            <a:ext cx="3196772" cy="1906670"/>
          </a:xfrm>
          <a:prstGeom prst="rect">
            <a:avLst/>
          </a:prstGeom>
        </p:spPr>
      </p:pic>
      <p:sp>
        <p:nvSpPr>
          <p:cNvPr id="2" name="Titre 1"/>
          <p:cNvSpPr>
            <a:spLocks noGrp="1"/>
          </p:cNvSpPr>
          <p:nvPr>
            <p:ph type="title"/>
          </p:nvPr>
        </p:nvSpPr>
        <p:spPr>
          <a:xfrm>
            <a:off x="685355" y="121449"/>
            <a:ext cx="8596668" cy="1320800"/>
          </a:xfrm>
        </p:spPr>
        <p:txBody>
          <a:bodyPr/>
          <a:lstStyle/>
          <a:p>
            <a:r>
              <a:rPr lang="fr-FR" dirty="0" smtClean="0"/>
              <a:t>Calling</a:t>
            </a:r>
            <a:endParaRPr lang="fr-FR" dirty="0"/>
          </a:p>
        </p:txBody>
      </p:sp>
      <p:sp>
        <p:nvSpPr>
          <p:cNvPr id="14" name="Rectangle à coins arrondis 13"/>
          <p:cNvSpPr/>
          <p:nvPr/>
        </p:nvSpPr>
        <p:spPr>
          <a:xfrm>
            <a:off x="774195" y="2704024"/>
            <a:ext cx="328246" cy="390769"/>
          </a:xfrm>
          <a:prstGeom prst="round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Rectangle à coins arrondis 15"/>
          <p:cNvSpPr/>
          <p:nvPr/>
        </p:nvSpPr>
        <p:spPr>
          <a:xfrm>
            <a:off x="2227994" y="2594609"/>
            <a:ext cx="460970" cy="231640"/>
          </a:xfrm>
          <a:prstGeom prst="round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 name="Rectangle à coins arrondis 16"/>
          <p:cNvSpPr/>
          <p:nvPr/>
        </p:nvSpPr>
        <p:spPr>
          <a:xfrm>
            <a:off x="2936540" y="2594609"/>
            <a:ext cx="460970" cy="231640"/>
          </a:xfrm>
          <a:prstGeom prst="round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 name="Rectangle à coins arrondis 17"/>
          <p:cNvSpPr/>
          <p:nvPr/>
        </p:nvSpPr>
        <p:spPr>
          <a:xfrm>
            <a:off x="1350017" y="2755909"/>
            <a:ext cx="221347" cy="312617"/>
          </a:xfrm>
          <a:prstGeom prst="round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9" name="Connecteur droit 18"/>
          <p:cNvCxnSpPr/>
          <p:nvPr/>
        </p:nvCxnSpPr>
        <p:spPr>
          <a:xfrm flipH="1" flipV="1">
            <a:off x="2474110" y="2283390"/>
            <a:ext cx="4047" cy="306148"/>
          </a:xfrm>
          <a:prstGeom prst="line">
            <a:avLst/>
          </a:prstGeom>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0" name="Connecteur droit 19"/>
          <p:cNvCxnSpPr/>
          <p:nvPr/>
        </p:nvCxnSpPr>
        <p:spPr>
          <a:xfrm flipH="1" flipV="1">
            <a:off x="3182656" y="2283390"/>
            <a:ext cx="4047" cy="306148"/>
          </a:xfrm>
          <a:prstGeom prst="line">
            <a:avLst/>
          </a:prstGeom>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pic>
        <p:nvPicPr>
          <p:cNvPr id="13" name="Image 12"/>
          <p:cNvPicPr>
            <a:picLocks noChangeAspect="1"/>
          </p:cNvPicPr>
          <p:nvPr/>
        </p:nvPicPr>
        <p:blipFill>
          <a:blip r:embed="rId3"/>
          <a:stretch>
            <a:fillRect/>
          </a:stretch>
        </p:blipFill>
        <p:spPr>
          <a:xfrm>
            <a:off x="500870" y="4991252"/>
            <a:ext cx="5055221" cy="540936"/>
          </a:xfrm>
          <a:prstGeom prst="rect">
            <a:avLst/>
          </a:prstGeom>
        </p:spPr>
      </p:pic>
      <p:sp>
        <p:nvSpPr>
          <p:cNvPr id="22" name="Accolade fermante 21"/>
          <p:cNvSpPr/>
          <p:nvPr/>
        </p:nvSpPr>
        <p:spPr>
          <a:xfrm rot="5400000">
            <a:off x="1682279" y="5464669"/>
            <a:ext cx="148114" cy="137258"/>
          </a:xfrm>
          <a:prstGeom prst="rightBrace">
            <a:avLst/>
          </a:prstGeom>
          <a:ln>
            <a:solidFill>
              <a:schemeClr val="accent6">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23" name="Accolade fermante 22"/>
          <p:cNvSpPr/>
          <p:nvPr/>
        </p:nvSpPr>
        <p:spPr>
          <a:xfrm rot="5400000">
            <a:off x="2258966" y="5042760"/>
            <a:ext cx="148115" cy="981075"/>
          </a:xfrm>
          <a:prstGeom prst="rightBrace">
            <a:avLst/>
          </a:prstGeom>
          <a:ln>
            <a:solidFill>
              <a:schemeClr val="accent6">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solidFill>
                <a:schemeClr val="accent6">
                  <a:lumMod val="50000"/>
                </a:schemeClr>
              </a:solidFill>
            </a:endParaRPr>
          </a:p>
        </p:txBody>
      </p:sp>
      <p:sp>
        <p:nvSpPr>
          <p:cNvPr id="24" name="Accolade fermante 23"/>
          <p:cNvSpPr/>
          <p:nvPr/>
        </p:nvSpPr>
        <p:spPr>
          <a:xfrm rot="5400000">
            <a:off x="4775247" y="4849176"/>
            <a:ext cx="148111" cy="1368246"/>
          </a:xfrm>
          <a:prstGeom prst="rightBrace">
            <a:avLst/>
          </a:prstGeom>
          <a:ln>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solidFill>
                <a:srgbClr val="C00000"/>
              </a:solidFill>
            </a:endParaRPr>
          </a:p>
        </p:txBody>
      </p:sp>
      <p:sp>
        <p:nvSpPr>
          <p:cNvPr id="25" name="Accolade fermante 24"/>
          <p:cNvSpPr/>
          <p:nvPr/>
        </p:nvSpPr>
        <p:spPr>
          <a:xfrm rot="5400000">
            <a:off x="3617827" y="5082667"/>
            <a:ext cx="148115" cy="901260"/>
          </a:xfrm>
          <a:prstGeom prst="rightBrace">
            <a:avLst/>
          </a:prstGeom>
          <a:ln>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30" name="Rectangle à coins arrondis 29"/>
          <p:cNvSpPr/>
          <p:nvPr/>
        </p:nvSpPr>
        <p:spPr>
          <a:xfrm>
            <a:off x="813272" y="3629176"/>
            <a:ext cx="328246" cy="390769"/>
          </a:xfrm>
          <a:prstGeom prst="round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31" name="Connecteur droit 30"/>
          <p:cNvCxnSpPr/>
          <p:nvPr/>
        </p:nvCxnSpPr>
        <p:spPr>
          <a:xfrm flipH="1" flipV="1">
            <a:off x="938318" y="2384743"/>
            <a:ext cx="4047" cy="306148"/>
          </a:xfrm>
          <a:prstGeom prst="line">
            <a:avLst/>
          </a:prstGeom>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32" name="ZoneTexte 31"/>
          <p:cNvSpPr txBox="1"/>
          <p:nvPr/>
        </p:nvSpPr>
        <p:spPr>
          <a:xfrm>
            <a:off x="500870" y="2064935"/>
            <a:ext cx="963275" cy="292388"/>
          </a:xfrm>
          <a:prstGeom prst="rect">
            <a:avLst/>
          </a:prstGeom>
          <a:noFill/>
        </p:spPr>
        <p:txBody>
          <a:bodyPr wrap="square" rtlCol="0">
            <a:spAutoFit/>
          </a:bodyPr>
          <a:lstStyle/>
          <a:p>
            <a:r>
              <a:rPr lang="fr-FR" sz="1300" dirty="0" smtClean="0">
                <a:solidFill>
                  <a:schemeClr val="tx2">
                    <a:lumMod val="50000"/>
                  </a:schemeClr>
                </a:solidFill>
              </a:rPr>
              <a:t>Log Ratio</a:t>
            </a:r>
            <a:endParaRPr lang="fr-FR" sz="1300" dirty="0">
              <a:solidFill>
                <a:schemeClr val="tx2">
                  <a:lumMod val="50000"/>
                </a:schemeClr>
              </a:solidFill>
            </a:endParaRPr>
          </a:p>
        </p:txBody>
      </p:sp>
      <p:cxnSp>
        <p:nvCxnSpPr>
          <p:cNvPr id="33" name="Connecteur droit 32"/>
          <p:cNvCxnSpPr/>
          <p:nvPr/>
        </p:nvCxnSpPr>
        <p:spPr>
          <a:xfrm flipH="1" flipV="1">
            <a:off x="1464145" y="2599075"/>
            <a:ext cx="1" cy="156834"/>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4" name="ZoneTexte 33"/>
          <p:cNvSpPr txBox="1"/>
          <p:nvPr/>
        </p:nvSpPr>
        <p:spPr>
          <a:xfrm>
            <a:off x="1104866" y="2368249"/>
            <a:ext cx="1514857" cy="246221"/>
          </a:xfrm>
          <a:prstGeom prst="rect">
            <a:avLst/>
          </a:prstGeom>
          <a:noFill/>
        </p:spPr>
        <p:txBody>
          <a:bodyPr wrap="square" rtlCol="0">
            <a:spAutoFit/>
          </a:bodyPr>
          <a:lstStyle/>
          <a:p>
            <a:r>
              <a:rPr lang="fr-FR" sz="1000" dirty="0" smtClean="0">
                <a:solidFill>
                  <a:schemeClr val="bg1">
                    <a:lumMod val="50000"/>
                  </a:schemeClr>
                </a:solidFill>
              </a:rPr>
              <a:t>constante</a:t>
            </a:r>
            <a:endParaRPr lang="fr-FR" sz="1000" dirty="0">
              <a:solidFill>
                <a:schemeClr val="bg1">
                  <a:lumMod val="50000"/>
                </a:schemeClr>
              </a:solidFill>
            </a:endParaRPr>
          </a:p>
        </p:txBody>
      </p:sp>
      <p:sp>
        <p:nvSpPr>
          <p:cNvPr id="35" name="ZoneTexte 34"/>
          <p:cNvSpPr txBox="1"/>
          <p:nvPr/>
        </p:nvSpPr>
        <p:spPr>
          <a:xfrm>
            <a:off x="1948868" y="1530468"/>
            <a:ext cx="1019222" cy="692497"/>
          </a:xfrm>
          <a:prstGeom prst="rect">
            <a:avLst/>
          </a:prstGeom>
          <a:noFill/>
        </p:spPr>
        <p:txBody>
          <a:bodyPr wrap="square" rtlCol="0">
            <a:spAutoFit/>
          </a:bodyPr>
          <a:lstStyle/>
          <a:p>
            <a:r>
              <a:rPr lang="fr-FR" sz="1300" dirty="0" smtClean="0">
                <a:solidFill>
                  <a:schemeClr val="tx2">
                    <a:lumMod val="50000"/>
                  </a:schemeClr>
                </a:solidFill>
              </a:rPr>
              <a:t>Nombre de copies de l’</a:t>
            </a:r>
            <a:r>
              <a:rPr lang="fr-FR" sz="1300" dirty="0" err="1" smtClean="0">
                <a:solidFill>
                  <a:schemeClr val="tx2">
                    <a:lumMod val="50000"/>
                  </a:schemeClr>
                </a:solidFill>
              </a:rPr>
              <a:t>allele</a:t>
            </a:r>
            <a:r>
              <a:rPr lang="fr-FR" sz="1300" dirty="0" smtClean="0">
                <a:solidFill>
                  <a:schemeClr val="tx2">
                    <a:lumMod val="50000"/>
                  </a:schemeClr>
                </a:solidFill>
              </a:rPr>
              <a:t> A</a:t>
            </a:r>
            <a:endParaRPr lang="fr-FR" sz="1300" dirty="0">
              <a:solidFill>
                <a:schemeClr val="tx2">
                  <a:lumMod val="50000"/>
                </a:schemeClr>
              </a:solidFill>
            </a:endParaRPr>
          </a:p>
        </p:txBody>
      </p:sp>
      <p:sp>
        <p:nvSpPr>
          <p:cNvPr id="36" name="ZoneTexte 35"/>
          <p:cNvSpPr txBox="1"/>
          <p:nvPr/>
        </p:nvSpPr>
        <p:spPr>
          <a:xfrm>
            <a:off x="2880884" y="1530468"/>
            <a:ext cx="1019222" cy="692497"/>
          </a:xfrm>
          <a:prstGeom prst="rect">
            <a:avLst/>
          </a:prstGeom>
          <a:noFill/>
        </p:spPr>
        <p:txBody>
          <a:bodyPr wrap="square" rtlCol="0">
            <a:spAutoFit/>
          </a:bodyPr>
          <a:lstStyle/>
          <a:p>
            <a:r>
              <a:rPr lang="fr-FR" sz="1300" dirty="0" smtClean="0">
                <a:solidFill>
                  <a:schemeClr val="tx2">
                    <a:lumMod val="50000"/>
                  </a:schemeClr>
                </a:solidFill>
              </a:rPr>
              <a:t>Nombre de copies de l’</a:t>
            </a:r>
            <a:r>
              <a:rPr lang="fr-FR" sz="1300" dirty="0" err="1" smtClean="0">
                <a:solidFill>
                  <a:schemeClr val="tx2">
                    <a:lumMod val="50000"/>
                  </a:schemeClr>
                </a:solidFill>
              </a:rPr>
              <a:t>allele</a:t>
            </a:r>
            <a:r>
              <a:rPr lang="fr-FR" sz="1300" dirty="0" smtClean="0">
                <a:solidFill>
                  <a:schemeClr val="tx2">
                    <a:lumMod val="50000"/>
                  </a:schemeClr>
                </a:solidFill>
              </a:rPr>
              <a:t> B</a:t>
            </a:r>
            <a:endParaRPr lang="fr-FR" sz="1300" dirty="0">
              <a:solidFill>
                <a:schemeClr val="tx2">
                  <a:lumMod val="50000"/>
                </a:schemeClr>
              </a:solidFill>
            </a:endParaRPr>
          </a:p>
        </p:txBody>
      </p:sp>
      <p:pic>
        <p:nvPicPr>
          <p:cNvPr id="29" name="Image 28"/>
          <p:cNvPicPr>
            <a:picLocks noChangeAspect="1"/>
          </p:cNvPicPr>
          <p:nvPr/>
        </p:nvPicPr>
        <p:blipFill rotWithShape="1">
          <a:blip r:embed="rId4"/>
          <a:srcRect l="66992" t="62183" r="23728" b="10166"/>
          <a:stretch/>
        </p:blipFill>
        <p:spPr>
          <a:xfrm>
            <a:off x="2688964" y="2912217"/>
            <a:ext cx="265723" cy="281354"/>
          </a:xfrm>
          <a:prstGeom prst="rect">
            <a:avLst/>
          </a:prstGeom>
        </p:spPr>
      </p:pic>
      <p:sp>
        <p:nvSpPr>
          <p:cNvPr id="37" name="Rectangle à coins arrondis 36"/>
          <p:cNvSpPr/>
          <p:nvPr/>
        </p:nvSpPr>
        <p:spPr>
          <a:xfrm>
            <a:off x="2639844" y="2902814"/>
            <a:ext cx="328246" cy="290757"/>
          </a:xfrm>
          <a:prstGeom prst="round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38" name="Connecteur droit 37"/>
          <p:cNvCxnSpPr>
            <a:stCxn id="37" idx="3"/>
          </p:cNvCxnSpPr>
          <p:nvPr/>
        </p:nvCxnSpPr>
        <p:spPr>
          <a:xfrm>
            <a:off x="2968090" y="3048193"/>
            <a:ext cx="828800" cy="0"/>
          </a:xfrm>
          <a:prstGeom prst="line">
            <a:avLst/>
          </a:prstGeom>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39" name="ZoneTexte 38"/>
          <p:cNvSpPr txBox="1"/>
          <p:nvPr/>
        </p:nvSpPr>
        <p:spPr>
          <a:xfrm>
            <a:off x="3834198" y="2678615"/>
            <a:ext cx="1214539" cy="692497"/>
          </a:xfrm>
          <a:prstGeom prst="rect">
            <a:avLst/>
          </a:prstGeom>
          <a:noFill/>
        </p:spPr>
        <p:txBody>
          <a:bodyPr wrap="square" rtlCol="0">
            <a:spAutoFit/>
          </a:bodyPr>
          <a:lstStyle/>
          <a:p>
            <a:r>
              <a:rPr lang="fr-FR" sz="1300" dirty="0" smtClean="0">
                <a:solidFill>
                  <a:schemeClr val="tx2">
                    <a:lumMod val="50000"/>
                  </a:schemeClr>
                </a:solidFill>
              </a:rPr>
              <a:t>Nombre de copies total: ploïdie</a:t>
            </a:r>
            <a:endParaRPr lang="fr-FR" sz="1300" dirty="0">
              <a:solidFill>
                <a:schemeClr val="tx2">
                  <a:lumMod val="50000"/>
                </a:schemeClr>
              </a:solidFill>
            </a:endParaRPr>
          </a:p>
        </p:txBody>
      </p:sp>
      <p:pic>
        <p:nvPicPr>
          <p:cNvPr id="40" name="Image 39"/>
          <p:cNvPicPr>
            <a:picLocks noChangeAspect="1"/>
          </p:cNvPicPr>
          <p:nvPr/>
        </p:nvPicPr>
        <p:blipFill>
          <a:blip r:embed="rId5"/>
          <a:stretch>
            <a:fillRect/>
          </a:stretch>
        </p:blipFill>
        <p:spPr>
          <a:xfrm>
            <a:off x="5657373" y="2370944"/>
            <a:ext cx="4614994" cy="1908000"/>
          </a:xfrm>
          <a:prstGeom prst="rect">
            <a:avLst/>
          </a:prstGeom>
        </p:spPr>
      </p:pic>
      <p:sp>
        <p:nvSpPr>
          <p:cNvPr id="41" name="Rectangle à coins arrondis 40"/>
          <p:cNvSpPr/>
          <p:nvPr/>
        </p:nvSpPr>
        <p:spPr>
          <a:xfrm>
            <a:off x="7237045" y="2524369"/>
            <a:ext cx="911449" cy="302864"/>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2" name="Rectangle à coins arrondis 41"/>
          <p:cNvSpPr/>
          <p:nvPr/>
        </p:nvSpPr>
        <p:spPr>
          <a:xfrm>
            <a:off x="8424985" y="2524369"/>
            <a:ext cx="1406769" cy="316312"/>
          </a:xfrm>
          <a:prstGeom prst="roundRect">
            <a:avLst/>
          </a:prstGeom>
          <a:no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3" name="Rectangle à coins arrondis 42"/>
          <p:cNvSpPr/>
          <p:nvPr/>
        </p:nvSpPr>
        <p:spPr>
          <a:xfrm>
            <a:off x="6871677" y="3516277"/>
            <a:ext cx="613508" cy="302864"/>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4" name="Rectangle à coins arrondis 43"/>
          <p:cNvSpPr/>
          <p:nvPr/>
        </p:nvSpPr>
        <p:spPr>
          <a:xfrm>
            <a:off x="7366000" y="3868513"/>
            <a:ext cx="1449754" cy="302864"/>
          </a:xfrm>
          <a:prstGeom prst="roundRect">
            <a:avLst/>
          </a:prstGeom>
          <a:no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5" name="Rectangle à coins arrondis 44"/>
          <p:cNvSpPr/>
          <p:nvPr/>
        </p:nvSpPr>
        <p:spPr>
          <a:xfrm>
            <a:off x="6375400" y="3867315"/>
            <a:ext cx="736600" cy="302864"/>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6" name="Rectangle à coins arrondis 45"/>
          <p:cNvSpPr/>
          <p:nvPr/>
        </p:nvSpPr>
        <p:spPr>
          <a:xfrm>
            <a:off x="7729415" y="3516277"/>
            <a:ext cx="609600" cy="302864"/>
          </a:xfrm>
          <a:prstGeom prst="roundRect">
            <a:avLst/>
          </a:prstGeom>
          <a:no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47" name="Connecteur droit 46"/>
          <p:cNvCxnSpPr/>
          <p:nvPr/>
        </p:nvCxnSpPr>
        <p:spPr>
          <a:xfrm flipH="1" flipV="1">
            <a:off x="973348" y="4016261"/>
            <a:ext cx="4047" cy="306148"/>
          </a:xfrm>
          <a:prstGeom prst="line">
            <a:avLst/>
          </a:prstGeom>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48" name="ZoneTexte 47"/>
          <p:cNvSpPr txBox="1"/>
          <p:nvPr/>
        </p:nvSpPr>
        <p:spPr>
          <a:xfrm>
            <a:off x="500870" y="4351735"/>
            <a:ext cx="963275" cy="492443"/>
          </a:xfrm>
          <a:prstGeom prst="rect">
            <a:avLst/>
          </a:prstGeom>
          <a:noFill/>
        </p:spPr>
        <p:txBody>
          <a:bodyPr wrap="square" rtlCol="0">
            <a:spAutoFit/>
          </a:bodyPr>
          <a:lstStyle/>
          <a:p>
            <a:r>
              <a:rPr lang="fr-FR" sz="1300" dirty="0" smtClean="0">
                <a:solidFill>
                  <a:schemeClr val="tx2">
                    <a:lumMod val="50000"/>
                  </a:schemeClr>
                </a:solidFill>
              </a:rPr>
              <a:t>B </a:t>
            </a:r>
            <a:r>
              <a:rPr lang="fr-FR" sz="1300" dirty="0" err="1" smtClean="0">
                <a:solidFill>
                  <a:schemeClr val="tx2">
                    <a:lumMod val="50000"/>
                  </a:schemeClr>
                </a:solidFill>
              </a:rPr>
              <a:t>Allele</a:t>
            </a:r>
            <a:r>
              <a:rPr lang="fr-FR" sz="1300" dirty="0" smtClean="0">
                <a:solidFill>
                  <a:schemeClr val="tx2">
                    <a:lumMod val="50000"/>
                  </a:schemeClr>
                </a:solidFill>
              </a:rPr>
              <a:t> </a:t>
            </a:r>
            <a:r>
              <a:rPr lang="fr-FR" sz="1300" dirty="0" err="1" smtClean="0">
                <a:solidFill>
                  <a:schemeClr val="tx2">
                    <a:lumMod val="50000"/>
                  </a:schemeClr>
                </a:solidFill>
              </a:rPr>
              <a:t>Frequency</a:t>
            </a:r>
            <a:endParaRPr lang="fr-FR" sz="1300" dirty="0">
              <a:solidFill>
                <a:schemeClr val="tx2">
                  <a:lumMod val="50000"/>
                </a:schemeClr>
              </a:solidFill>
            </a:endParaRPr>
          </a:p>
        </p:txBody>
      </p:sp>
      <p:sp>
        <p:nvSpPr>
          <p:cNvPr id="49" name="ZoneTexte 48"/>
          <p:cNvSpPr txBox="1"/>
          <p:nvPr/>
        </p:nvSpPr>
        <p:spPr>
          <a:xfrm>
            <a:off x="414216" y="5657571"/>
            <a:ext cx="1636632" cy="892552"/>
          </a:xfrm>
          <a:prstGeom prst="rect">
            <a:avLst/>
          </a:prstGeom>
          <a:noFill/>
          <a:ln>
            <a:solidFill>
              <a:schemeClr val="accent6">
                <a:lumMod val="50000"/>
              </a:schemeClr>
            </a:solidFill>
          </a:ln>
        </p:spPr>
        <p:txBody>
          <a:bodyPr wrap="square" rtlCol="0">
            <a:spAutoFit/>
          </a:bodyPr>
          <a:lstStyle/>
          <a:p>
            <a:r>
              <a:rPr lang="fr-FR" sz="1300" dirty="0" smtClean="0">
                <a:solidFill>
                  <a:schemeClr val="accent6">
                    <a:lumMod val="50000"/>
                  </a:schemeClr>
                </a:solidFill>
              </a:rPr>
              <a:t>Proportion de cellules tumorales dans l’échantillon:</a:t>
            </a:r>
          </a:p>
          <a:p>
            <a:r>
              <a:rPr lang="fr-FR" sz="1300" dirty="0" smtClean="0">
                <a:solidFill>
                  <a:schemeClr val="accent6">
                    <a:lumMod val="50000"/>
                  </a:schemeClr>
                </a:solidFill>
              </a:rPr>
              <a:t>cellularité</a:t>
            </a:r>
            <a:endParaRPr lang="fr-FR" sz="1300" dirty="0">
              <a:solidFill>
                <a:schemeClr val="accent6">
                  <a:lumMod val="50000"/>
                </a:schemeClr>
              </a:solidFill>
            </a:endParaRPr>
          </a:p>
        </p:txBody>
      </p:sp>
      <p:sp>
        <p:nvSpPr>
          <p:cNvPr id="50" name="ZoneTexte 49"/>
          <p:cNvSpPr txBox="1"/>
          <p:nvPr/>
        </p:nvSpPr>
        <p:spPr>
          <a:xfrm>
            <a:off x="4440666" y="5657060"/>
            <a:ext cx="1036818" cy="892552"/>
          </a:xfrm>
          <a:prstGeom prst="rect">
            <a:avLst/>
          </a:prstGeom>
          <a:noFill/>
          <a:ln>
            <a:solidFill>
              <a:srgbClr val="C00000"/>
            </a:solidFill>
          </a:ln>
        </p:spPr>
        <p:txBody>
          <a:bodyPr wrap="square" rtlCol="0">
            <a:spAutoFit/>
          </a:bodyPr>
          <a:lstStyle/>
          <a:p>
            <a:r>
              <a:rPr lang="fr-FR" sz="1300" dirty="0" smtClean="0">
                <a:solidFill>
                  <a:srgbClr val="C00000"/>
                </a:solidFill>
              </a:rPr>
              <a:t>nombre de copies dans les cellules saines (2)</a:t>
            </a:r>
            <a:endParaRPr lang="fr-FR" sz="1300" dirty="0">
              <a:solidFill>
                <a:srgbClr val="C00000"/>
              </a:solidFill>
            </a:endParaRPr>
          </a:p>
        </p:txBody>
      </p:sp>
      <p:sp>
        <p:nvSpPr>
          <p:cNvPr id="51" name="ZoneTexte 50"/>
          <p:cNvSpPr txBox="1"/>
          <p:nvPr/>
        </p:nvSpPr>
        <p:spPr>
          <a:xfrm>
            <a:off x="2049634" y="5655048"/>
            <a:ext cx="1047047" cy="892552"/>
          </a:xfrm>
          <a:prstGeom prst="rect">
            <a:avLst/>
          </a:prstGeom>
          <a:noFill/>
          <a:ln>
            <a:solidFill>
              <a:schemeClr val="accent6">
                <a:lumMod val="50000"/>
              </a:schemeClr>
            </a:solidFill>
          </a:ln>
        </p:spPr>
        <p:txBody>
          <a:bodyPr wrap="square" rtlCol="0">
            <a:spAutoFit/>
          </a:bodyPr>
          <a:lstStyle/>
          <a:p>
            <a:r>
              <a:rPr lang="fr-FR" sz="1300" dirty="0" smtClean="0">
                <a:solidFill>
                  <a:schemeClr val="accent6">
                    <a:lumMod val="50000"/>
                  </a:schemeClr>
                </a:solidFill>
              </a:rPr>
              <a:t>nombre de copies dans les cellules tumorales</a:t>
            </a:r>
            <a:endParaRPr lang="fr-FR" sz="1300" dirty="0">
              <a:solidFill>
                <a:schemeClr val="accent6">
                  <a:lumMod val="50000"/>
                </a:schemeClr>
              </a:solidFill>
            </a:endParaRPr>
          </a:p>
        </p:txBody>
      </p:sp>
      <p:sp>
        <p:nvSpPr>
          <p:cNvPr id="52" name="ZoneTexte 51"/>
          <p:cNvSpPr txBox="1"/>
          <p:nvPr/>
        </p:nvSpPr>
        <p:spPr>
          <a:xfrm>
            <a:off x="3146301" y="5660444"/>
            <a:ext cx="1235729" cy="892552"/>
          </a:xfrm>
          <a:prstGeom prst="rect">
            <a:avLst/>
          </a:prstGeom>
          <a:noFill/>
          <a:ln>
            <a:solidFill>
              <a:srgbClr val="C00000"/>
            </a:solidFill>
          </a:ln>
        </p:spPr>
        <p:txBody>
          <a:bodyPr wrap="square" rtlCol="0">
            <a:spAutoFit/>
          </a:bodyPr>
          <a:lstStyle/>
          <a:p>
            <a:r>
              <a:rPr lang="fr-FR" sz="1300" dirty="0" smtClean="0">
                <a:solidFill>
                  <a:srgbClr val="C00000"/>
                </a:solidFill>
              </a:rPr>
              <a:t>Proportion de cellules saines dans l’échantillon</a:t>
            </a:r>
            <a:endParaRPr lang="fr-FR" sz="1300" dirty="0">
              <a:solidFill>
                <a:srgbClr val="C00000"/>
              </a:solidFill>
            </a:endParaRPr>
          </a:p>
        </p:txBody>
      </p:sp>
      <p:sp>
        <p:nvSpPr>
          <p:cNvPr id="53" name="Espace réservé du contenu 2"/>
          <p:cNvSpPr txBox="1">
            <a:spLocks/>
          </p:cNvSpPr>
          <p:nvPr/>
        </p:nvSpPr>
        <p:spPr>
          <a:xfrm>
            <a:off x="5905777" y="4650154"/>
            <a:ext cx="4118186" cy="200128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just">
              <a:buNone/>
            </a:pPr>
            <a:r>
              <a:rPr lang="fr-FR" dirty="0" smtClean="0"/>
              <a:t>Dans le cas d’une contamination par des cellules non aberrantes, le calcul du nombre de copies diffère.</a:t>
            </a:r>
          </a:p>
          <a:p>
            <a:pPr marL="0" indent="0" algn="just">
              <a:buNone/>
            </a:pPr>
            <a:r>
              <a:rPr lang="fr-FR" dirty="0" smtClean="0"/>
              <a:t>Appliquer cela dans le calcul du log Ratio et du BAF permet de prendre en compte la cellularité.</a:t>
            </a:r>
            <a:endParaRPr lang="fr-FR" dirty="0"/>
          </a:p>
          <a:p>
            <a:pPr marL="0" indent="0" algn="just">
              <a:buNone/>
            </a:pPr>
            <a:endParaRPr lang="fr-FR" dirty="0"/>
          </a:p>
        </p:txBody>
      </p:sp>
      <p:sp>
        <p:nvSpPr>
          <p:cNvPr id="54" name="Espace réservé du contenu 3"/>
          <p:cNvSpPr txBox="1">
            <a:spLocks/>
          </p:cNvSpPr>
          <p:nvPr/>
        </p:nvSpPr>
        <p:spPr>
          <a:xfrm>
            <a:off x="500870" y="836818"/>
            <a:ext cx="10455888" cy="693650"/>
          </a:xfrm>
          <a:prstGeom prst="rect">
            <a:avLst/>
          </a:prstGeom>
        </p:spPr>
        <p:txBody>
          <a:bodyPr vert="horz" lIns="91440" tIns="45720" rIns="91440" bIns="45720" rtlCol="0">
            <a:normAutofit fontScale="92500" lnSpcReduction="1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fr-FR" sz="2200" dirty="0">
                <a:solidFill>
                  <a:schemeClr val="accent1">
                    <a:lumMod val="50000"/>
                  </a:schemeClr>
                </a:solidFill>
              </a:rPr>
              <a:t>Comment ASCAT estime le nombre de copies en tenant compte de la cellularité et de la ploïdie?</a:t>
            </a:r>
          </a:p>
        </p:txBody>
      </p:sp>
    </p:spTree>
    <p:extLst>
      <p:ext uri="{BB962C8B-B14F-4D97-AF65-F5344CB8AC3E}">
        <p14:creationId xmlns:p14="http://schemas.microsoft.com/office/powerpoint/2010/main" val="60986170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85355" y="121449"/>
            <a:ext cx="8596668" cy="1320800"/>
          </a:xfrm>
        </p:spPr>
        <p:txBody>
          <a:bodyPr/>
          <a:lstStyle/>
          <a:p>
            <a:r>
              <a:rPr lang="fr-FR" dirty="0" smtClean="0"/>
              <a:t>Calling</a:t>
            </a:r>
            <a:endParaRPr lang="fr-FR" dirty="0"/>
          </a:p>
        </p:txBody>
      </p:sp>
      <p:sp>
        <p:nvSpPr>
          <p:cNvPr id="47" name="Espace réservé du contenu 2"/>
          <p:cNvSpPr txBox="1">
            <a:spLocks/>
          </p:cNvSpPr>
          <p:nvPr/>
        </p:nvSpPr>
        <p:spPr>
          <a:xfrm>
            <a:off x="297506" y="1570569"/>
            <a:ext cx="4118186" cy="412659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just">
              <a:buNone/>
            </a:pPr>
            <a:r>
              <a:rPr lang="fr-FR" dirty="0" smtClean="0"/>
              <a:t>Les équations obtenues expriment log Ratio et BAF en fonction de la cellularité </a:t>
            </a:r>
            <a:r>
              <a:rPr lang="el-GR" dirty="0" smtClean="0"/>
              <a:t>ρ</a:t>
            </a:r>
            <a:r>
              <a:rPr lang="fr-FR" dirty="0" smtClean="0"/>
              <a:t>, de la ploïdie </a:t>
            </a:r>
            <a:r>
              <a:rPr lang="el-GR" dirty="0" smtClean="0"/>
              <a:t>ψ</a:t>
            </a:r>
            <a:r>
              <a:rPr lang="fr-FR" dirty="0"/>
              <a:t> </a:t>
            </a:r>
            <a:r>
              <a:rPr lang="fr-FR" dirty="0" smtClean="0"/>
              <a:t>et du nombre de copies n.</a:t>
            </a:r>
          </a:p>
          <a:p>
            <a:pPr marL="0" indent="0" algn="just">
              <a:buNone/>
            </a:pPr>
            <a:r>
              <a:rPr lang="fr-FR" dirty="0" smtClean="0"/>
              <a:t>En retournant l’équation, il est possible d’exprimer le nombre de copies de chaque allèle en fonction de ces paramètres.</a:t>
            </a:r>
          </a:p>
          <a:p>
            <a:pPr marL="0" indent="0" algn="just">
              <a:buNone/>
            </a:pPr>
            <a:endParaRPr lang="el-GR" dirty="0"/>
          </a:p>
          <a:p>
            <a:pPr marL="0" indent="0" algn="just">
              <a:buFont typeface="Wingdings 3" charset="2"/>
              <a:buNone/>
            </a:pPr>
            <a:endParaRPr lang="fr-FR" dirty="0"/>
          </a:p>
        </p:txBody>
      </p:sp>
      <p:pic>
        <p:nvPicPr>
          <p:cNvPr id="48" name="Image 47"/>
          <p:cNvPicPr>
            <a:picLocks noChangeAspect="1"/>
          </p:cNvPicPr>
          <p:nvPr/>
        </p:nvPicPr>
        <p:blipFill>
          <a:blip r:embed="rId2"/>
          <a:stretch>
            <a:fillRect/>
          </a:stretch>
        </p:blipFill>
        <p:spPr>
          <a:xfrm>
            <a:off x="5585815" y="1784790"/>
            <a:ext cx="4614994" cy="1908000"/>
          </a:xfrm>
          <a:prstGeom prst="rect">
            <a:avLst/>
          </a:prstGeom>
        </p:spPr>
      </p:pic>
      <p:sp>
        <p:nvSpPr>
          <p:cNvPr id="6" name="Rectangle à coins arrondis 5"/>
          <p:cNvSpPr/>
          <p:nvPr/>
        </p:nvSpPr>
        <p:spPr>
          <a:xfrm>
            <a:off x="8565051" y="2008455"/>
            <a:ext cx="460970" cy="231640"/>
          </a:xfrm>
          <a:prstGeom prst="roundRect">
            <a:avLst/>
          </a:prstGeom>
          <a:no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Rectangle à coins arrondis 6"/>
          <p:cNvSpPr/>
          <p:nvPr/>
        </p:nvSpPr>
        <p:spPr>
          <a:xfrm>
            <a:off x="9250151" y="2008455"/>
            <a:ext cx="460970" cy="231640"/>
          </a:xfrm>
          <a:prstGeom prst="roundRect">
            <a:avLst/>
          </a:prstGeom>
          <a:no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Rectangle à coins arrondis 8"/>
          <p:cNvSpPr/>
          <p:nvPr/>
        </p:nvSpPr>
        <p:spPr>
          <a:xfrm>
            <a:off x="8334566" y="2347939"/>
            <a:ext cx="300214" cy="254583"/>
          </a:xfrm>
          <a:prstGeom prst="round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Rectangle à coins arrondis 9"/>
          <p:cNvSpPr/>
          <p:nvPr/>
        </p:nvSpPr>
        <p:spPr>
          <a:xfrm>
            <a:off x="7790720" y="1996983"/>
            <a:ext cx="203200" cy="254583"/>
          </a:xfrm>
          <a:prstGeom prst="round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Rectangle à coins arrondis 10"/>
          <p:cNvSpPr/>
          <p:nvPr/>
        </p:nvSpPr>
        <p:spPr>
          <a:xfrm>
            <a:off x="5798473" y="2163350"/>
            <a:ext cx="300214" cy="254583"/>
          </a:xfrm>
          <a:prstGeom prst="round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Rectangle à coins arrondis 11"/>
          <p:cNvSpPr/>
          <p:nvPr/>
        </p:nvSpPr>
        <p:spPr>
          <a:xfrm>
            <a:off x="5728135" y="3079262"/>
            <a:ext cx="300214" cy="312616"/>
          </a:xfrm>
          <a:prstGeom prst="round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3" name="Image 2"/>
          <p:cNvPicPr>
            <a:picLocks noChangeAspect="1"/>
          </p:cNvPicPr>
          <p:nvPr/>
        </p:nvPicPr>
        <p:blipFill>
          <a:blip r:embed="rId3"/>
          <a:stretch>
            <a:fillRect/>
          </a:stretch>
        </p:blipFill>
        <p:spPr>
          <a:xfrm>
            <a:off x="5726947" y="4255939"/>
            <a:ext cx="4473862" cy="2088000"/>
          </a:xfrm>
          <a:prstGeom prst="rect">
            <a:avLst/>
          </a:prstGeom>
        </p:spPr>
      </p:pic>
      <p:cxnSp>
        <p:nvCxnSpPr>
          <p:cNvPr id="14" name="Connecteur droit avec flèche 13"/>
          <p:cNvCxnSpPr/>
          <p:nvPr/>
        </p:nvCxnSpPr>
        <p:spPr>
          <a:xfrm>
            <a:off x="7963878" y="3916455"/>
            <a:ext cx="0" cy="264776"/>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17" name="Espace réservé du contenu 3"/>
          <p:cNvSpPr txBox="1">
            <a:spLocks/>
          </p:cNvSpPr>
          <p:nvPr/>
        </p:nvSpPr>
        <p:spPr>
          <a:xfrm>
            <a:off x="500870" y="836818"/>
            <a:ext cx="10455888" cy="693650"/>
          </a:xfrm>
          <a:prstGeom prst="rect">
            <a:avLst/>
          </a:prstGeom>
        </p:spPr>
        <p:txBody>
          <a:bodyPr vert="horz" lIns="91440" tIns="45720" rIns="91440" bIns="45720" rtlCol="0">
            <a:normAutofit fontScale="92500" lnSpcReduction="1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fr-FR" sz="2200" dirty="0">
                <a:solidFill>
                  <a:schemeClr val="accent1">
                    <a:lumMod val="50000"/>
                  </a:schemeClr>
                </a:solidFill>
              </a:rPr>
              <a:t>Comment ASCAT estime le nombre de copies en tenant compte de la cellularité et de la ploïdie?</a:t>
            </a:r>
          </a:p>
        </p:txBody>
      </p:sp>
      <p:sp>
        <p:nvSpPr>
          <p:cNvPr id="18" name="Rectangle à coins arrondis 17"/>
          <p:cNvSpPr/>
          <p:nvPr/>
        </p:nvSpPr>
        <p:spPr>
          <a:xfrm>
            <a:off x="5830601" y="4686350"/>
            <a:ext cx="460970" cy="335153"/>
          </a:xfrm>
          <a:prstGeom prst="roundRect">
            <a:avLst/>
          </a:prstGeom>
          <a:no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9" name="Rectangle à coins arrondis 18"/>
          <p:cNvSpPr/>
          <p:nvPr/>
        </p:nvSpPr>
        <p:spPr>
          <a:xfrm>
            <a:off x="5793345" y="5697162"/>
            <a:ext cx="460970" cy="335153"/>
          </a:xfrm>
          <a:prstGeom prst="roundRect">
            <a:avLst/>
          </a:prstGeom>
          <a:no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0" name="Rectangle à coins arrondis 19"/>
          <p:cNvSpPr/>
          <p:nvPr/>
        </p:nvSpPr>
        <p:spPr>
          <a:xfrm>
            <a:off x="7487138" y="4423508"/>
            <a:ext cx="187570" cy="186641"/>
          </a:xfrm>
          <a:prstGeom prst="round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1" name="Rectangle à coins arrondis 20"/>
          <p:cNvSpPr/>
          <p:nvPr/>
        </p:nvSpPr>
        <p:spPr>
          <a:xfrm>
            <a:off x="6559797" y="4572153"/>
            <a:ext cx="203200" cy="254583"/>
          </a:xfrm>
          <a:prstGeom prst="round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3" name="Rectangle à coins arrondis 22"/>
          <p:cNvSpPr/>
          <p:nvPr/>
        </p:nvSpPr>
        <p:spPr>
          <a:xfrm>
            <a:off x="9711120" y="4552935"/>
            <a:ext cx="241977" cy="269157"/>
          </a:xfrm>
          <a:prstGeom prst="round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4" name="Rectangle à coins arrondis 23"/>
          <p:cNvSpPr/>
          <p:nvPr/>
        </p:nvSpPr>
        <p:spPr>
          <a:xfrm>
            <a:off x="8066437" y="4498226"/>
            <a:ext cx="237616" cy="312616"/>
          </a:xfrm>
          <a:prstGeom prst="round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81055666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85355" y="121449"/>
            <a:ext cx="8596668" cy="1320800"/>
          </a:xfrm>
        </p:spPr>
        <p:txBody>
          <a:bodyPr/>
          <a:lstStyle/>
          <a:p>
            <a:r>
              <a:rPr lang="fr-FR" dirty="0" smtClean="0"/>
              <a:t>Calling</a:t>
            </a:r>
            <a:endParaRPr lang="fr-FR" dirty="0"/>
          </a:p>
        </p:txBody>
      </p:sp>
      <p:sp>
        <p:nvSpPr>
          <p:cNvPr id="47" name="Espace réservé du contenu 2"/>
          <p:cNvSpPr txBox="1">
            <a:spLocks/>
          </p:cNvSpPr>
          <p:nvPr/>
        </p:nvSpPr>
        <p:spPr>
          <a:xfrm>
            <a:off x="297506" y="1570569"/>
            <a:ext cx="4118186" cy="412659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just">
              <a:buNone/>
            </a:pPr>
            <a:r>
              <a:rPr lang="fr-FR" dirty="0" smtClean="0"/>
              <a:t>Les équations obtenues expriment log Ratio et BAF en fonction de la cellularité </a:t>
            </a:r>
            <a:r>
              <a:rPr lang="el-GR" dirty="0" smtClean="0"/>
              <a:t>ρ</a:t>
            </a:r>
            <a:r>
              <a:rPr lang="fr-FR" dirty="0" smtClean="0"/>
              <a:t>, de la ploïdie </a:t>
            </a:r>
            <a:r>
              <a:rPr lang="el-GR" dirty="0" smtClean="0"/>
              <a:t>ψ</a:t>
            </a:r>
            <a:r>
              <a:rPr lang="fr-FR" dirty="0"/>
              <a:t> </a:t>
            </a:r>
            <a:r>
              <a:rPr lang="fr-FR" dirty="0" smtClean="0"/>
              <a:t>et du nombre de copies n.</a:t>
            </a:r>
          </a:p>
          <a:p>
            <a:pPr marL="0" indent="0" algn="just">
              <a:buNone/>
            </a:pPr>
            <a:r>
              <a:rPr lang="fr-FR" dirty="0" smtClean="0"/>
              <a:t>En retournant l’équation, il est possible d’exprimer le nombre de copies de chaque allèle en fonction de ces paramètres.</a:t>
            </a:r>
          </a:p>
          <a:p>
            <a:pPr marL="0" indent="0" algn="just">
              <a:buNone/>
            </a:pPr>
            <a:endParaRPr lang="el-GR" dirty="0"/>
          </a:p>
          <a:p>
            <a:pPr marL="0" indent="0" algn="just">
              <a:buFont typeface="Wingdings 3" charset="2"/>
              <a:buNone/>
            </a:pPr>
            <a:endParaRPr lang="fr-FR" dirty="0"/>
          </a:p>
        </p:txBody>
      </p:sp>
      <p:pic>
        <p:nvPicPr>
          <p:cNvPr id="3" name="Image 2"/>
          <p:cNvPicPr>
            <a:picLocks noChangeAspect="1"/>
          </p:cNvPicPr>
          <p:nvPr/>
        </p:nvPicPr>
        <p:blipFill>
          <a:blip r:embed="rId2"/>
          <a:stretch>
            <a:fillRect/>
          </a:stretch>
        </p:blipFill>
        <p:spPr>
          <a:xfrm>
            <a:off x="5726947" y="4255939"/>
            <a:ext cx="4473862" cy="2088000"/>
          </a:xfrm>
          <a:prstGeom prst="rect">
            <a:avLst/>
          </a:prstGeom>
        </p:spPr>
      </p:pic>
      <p:sp>
        <p:nvSpPr>
          <p:cNvPr id="17" name="Espace réservé du contenu 3"/>
          <p:cNvSpPr txBox="1">
            <a:spLocks/>
          </p:cNvSpPr>
          <p:nvPr/>
        </p:nvSpPr>
        <p:spPr>
          <a:xfrm>
            <a:off x="500870" y="836818"/>
            <a:ext cx="10455888" cy="693650"/>
          </a:xfrm>
          <a:prstGeom prst="rect">
            <a:avLst/>
          </a:prstGeom>
        </p:spPr>
        <p:txBody>
          <a:bodyPr vert="horz" lIns="91440" tIns="45720" rIns="91440" bIns="45720" rtlCol="0">
            <a:normAutofit fontScale="92500" lnSpcReduction="1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fr-FR" sz="2200" dirty="0">
                <a:solidFill>
                  <a:schemeClr val="accent1">
                    <a:lumMod val="50000"/>
                  </a:schemeClr>
                </a:solidFill>
              </a:rPr>
              <a:t>Comment ASCAT estime le nombre de copies en tenant compte de la cellularité et de la ploïdie?</a:t>
            </a:r>
          </a:p>
        </p:txBody>
      </p:sp>
      <p:sp>
        <p:nvSpPr>
          <p:cNvPr id="18" name="Rectangle à coins arrondis 17"/>
          <p:cNvSpPr/>
          <p:nvPr/>
        </p:nvSpPr>
        <p:spPr>
          <a:xfrm>
            <a:off x="5830601" y="4686350"/>
            <a:ext cx="460970" cy="335153"/>
          </a:xfrm>
          <a:prstGeom prst="roundRect">
            <a:avLst/>
          </a:prstGeom>
          <a:no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9" name="Rectangle à coins arrondis 18"/>
          <p:cNvSpPr/>
          <p:nvPr/>
        </p:nvSpPr>
        <p:spPr>
          <a:xfrm>
            <a:off x="5793345" y="5697162"/>
            <a:ext cx="460970" cy="335153"/>
          </a:xfrm>
          <a:prstGeom prst="roundRect">
            <a:avLst/>
          </a:prstGeom>
          <a:no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0" name="Rectangle à coins arrondis 19"/>
          <p:cNvSpPr/>
          <p:nvPr/>
        </p:nvSpPr>
        <p:spPr>
          <a:xfrm>
            <a:off x="7487138" y="4423508"/>
            <a:ext cx="187570" cy="186641"/>
          </a:xfrm>
          <a:prstGeom prst="round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1" name="Rectangle à coins arrondis 20"/>
          <p:cNvSpPr/>
          <p:nvPr/>
        </p:nvSpPr>
        <p:spPr>
          <a:xfrm>
            <a:off x="6559797" y="4572153"/>
            <a:ext cx="203200" cy="254583"/>
          </a:xfrm>
          <a:prstGeom prst="round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3" name="Rectangle à coins arrondis 22"/>
          <p:cNvSpPr/>
          <p:nvPr/>
        </p:nvSpPr>
        <p:spPr>
          <a:xfrm>
            <a:off x="9711120" y="4552935"/>
            <a:ext cx="241977" cy="269157"/>
          </a:xfrm>
          <a:prstGeom prst="round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4" name="Rectangle à coins arrondis 23"/>
          <p:cNvSpPr/>
          <p:nvPr/>
        </p:nvSpPr>
        <p:spPr>
          <a:xfrm>
            <a:off x="8066437" y="4498226"/>
            <a:ext cx="237616" cy="312616"/>
          </a:xfrm>
          <a:prstGeom prst="round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25" name="Image 2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09633" y="2184886"/>
            <a:ext cx="5308489" cy="916186"/>
          </a:xfrm>
          <a:prstGeom prst="rect">
            <a:avLst/>
          </a:prstGeom>
        </p:spPr>
      </p:pic>
    </p:spTree>
    <p:extLst>
      <p:ext uri="{BB962C8B-B14F-4D97-AF65-F5344CB8AC3E}">
        <p14:creationId xmlns:p14="http://schemas.microsoft.com/office/powerpoint/2010/main" val="57275612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57977" y="1442249"/>
            <a:ext cx="7920000" cy="3960000"/>
          </a:xfrm>
          <a:prstGeom prst="rect">
            <a:avLst/>
          </a:prstGeom>
        </p:spPr>
      </p:pic>
      <p:sp>
        <p:nvSpPr>
          <p:cNvPr id="2" name="Titre 1"/>
          <p:cNvSpPr>
            <a:spLocks noGrp="1"/>
          </p:cNvSpPr>
          <p:nvPr>
            <p:ph type="title"/>
          </p:nvPr>
        </p:nvSpPr>
        <p:spPr>
          <a:xfrm>
            <a:off x="685355" y="121449"/>
            <a:ext cx="8596668" cy="1320800"/>
          </a:xfrm>
        </p:spPr>
        <p:txBody>
          <a:bodyPr/>
          <a:lstStyle/>
          <a:p>
            <a:r>
              <a:rPr lang="fr-FR" dirty="0" smtClean="0"/>
              <a:t>Segmentation (algorithme ASPCF)</a:t>
            </a:r>
            <a:endParaRPr lang="fr-FR" dirty="0"/>
          </a:p>
        </p:txBody>
      </p:sp>
      <p:sp>
        <p:nvSpPr>
          <p:cNvPr id="4" name="Espace réservé du contenu 3"/>
          <p:cNvSpPr>
            <a:spLocks noGrp="1"/>
          </p:cNvSpPr>
          <p:nvPr>
            <p:ph idx="1"/>
          </p:nvPr>
        </p:nvSpPr>
        <p:spPr>
          <a:xfrm>
            <a:off x="436702" y="1696624"/>
            <a:ext cx="3662056" cy="3880773"/>
          </a:xfrm>
        </p:spPr>
        <p:txBody>
          <a:bodyPr/>
          <a:lstStyle/>
          <a:p>
            <a:pPr marL="0" indent="0">
              <a:buNone/>
            </a:pPr>
            <a:r>
              <a:rPr lang="fr-FR" dirty="0" smtClean="0"/>
              <a:t>Cette étape vise à regrouper les données en segments de même valeur, un segment correspondant à une aberration.</a:t>
            </a:r>
            <a:endParaRPr lang="fr-FR" dirty="0"/>
          </a:p>
        </p:txBody>
      </p:sp>
      <p:sp>
        <p:nvSpPr>
          <p:cNvPr id="6" name="ZoneTexte 5"/>
          <p:cNvSpPr txBox="1"/>
          <p:nvPr/>
        </p:nvSpPr>
        <p:spPr>
          <a:xfrm>
            <a:off x="6116020" y="5553588"/>
            <a:ext cx="4563979" cy="369332"/>
          </a:xfrm>
          <a:prstGeom prst="rect">
            <a:avLst/>
          </a:prstGeom>
          <a:noFill/>
        </p:spPr>
        <p:txBody>
          <a:bodyPr wrap="square" rtlCol="0">
            <a:spAutoFit/>
          </a:bodyPr>
          <a:lstStyle/>
          <a:p>
            <a:r>
              <a:rPr lang="fr-FR" dirty="0"/>
              <a:t>Données LRR et BAF recentrées dans </a:t>
            </a:r>
            <a:r>
              <a:rPr lang="fr-FR" dirty="0" err="1" smtClean="0"/>
              <a:t>ChAS</a:t>
            </a:r>
            <a:endParaRPr lang="fr-FR" dirty="0" smtClean="0"/>
          </a:p>
        </p:txBody>
      </p:sp>
    </p:spTree>
    <p:extLst>
      <p:ext uri="{BB962C8B-B14F-4D97-AF65-F5344CB8AC3E}">
        <p14:creationId xmlns:p14="http://schemas.microsoft.com/office/powerpoint/2010/main" val="149304332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85355" y="121449"/>
            <a:ext cx="8596668" cy="1320800"/>
          </a:xfrm>
        </p:spPr>
        <p:txBody>
          <a:bodyPr/>
          <a:lstStyle/>
          <a:p>
            <a:r>
              <a:rPr lang="fr-FR" dirty="0" smtClean="0"/>
              <a:t>Calling</a:t>
            </a:r>
            <a:endParaRPr lang="fr-FR" dirty="0"/>
          </a:p>
        </p:txBody>
      </p:sp>
      <p:sp>
        <p:nvSpPr>
          <p:cNvPr id="47" name="Espace réservé du contenu 2"/>
          <p:cNvSpPr txBox="1">
            <a:spLocks/>
          </p:cNvSpPr>
          <p:nvPr/>
        </p:nvSpPr>
        <p:spPr>
          <a:xfrm>
            <a:off x="297506" y="1570569"/>
            <a:ext cx="4118186" cy="412659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just">
              <a:buNone/>
            </a:pPr>
            <a:r>
              <a:rPr lang="fr-FR" dirty="0" smtClean="0"/>
              <a:t>À partir de ces équations, le nombre de copies des allèles A et B peut être calculé</a:t>
            </a:r>
            <a:r>
              <a:rPr lang="fr-FR" dirty="0"/>
              <a:t> </a:t>
            </a:r>
            <a:r>
              <a:rPr lang="fr-FR" dirty="0" smtClean="0"/>
              <a:t>pour chaque SNP.</a:t>
            </a:r>
          </a:p>
          <a:p>
            <a:pPr marL="0" indent="0" algn="just">
              <a:buNone/>
            </a:pPr>
            <a:endParaRPr lang="fr-FR" dirty="0" smtClean="0"/>
          </a:p>
          <a:p>
            <a:pPr marL="0" indent="0" algn="just">
              <a:buNone/>
            </a:pPr>
            <a:endParaRPr lang="el-GR" dirty="0"/>
          </a:p>
          <a:p>
            <a:pPr marL="0" indent="0" algn="just">
              <a:buFont typeface="Wingdings 3" charset="2"/>
              <a:buNone/>
            </a:pPr>
            <a:endParaRPr lang="fr-FR" dirty="0"/>
          </a:p>
        </p:txBody>
      </p:sp>
      <p:sp>
        <p:nvSpPr>
          <p:cNvPr id="17" name="Espace réservé du contenu 3"/>
          <p:cNvSpPr txBox="1">
            <a:spLocks/>
          </p:cNvSpPr>
          <p:nvPr/>
        </p:nvSpPr>
        <p:spPr>
          <a:xfrm>
            <a:off x="500870" y="836818"/>
            <a:ext cx="10455888" cy="693650"/>
          </a:xfrm>
          <a:prstGeom prst="rect">
            <a:avLst/>
          </a:prstGeom>
        </p:spPr>
        <p:txBody>
          <a:bodyPr vert="horz" lIns="91440" tIns="45720" rIns="91440" bIns="45720" rtlCol="0">
            <a:normAutofit fontScale="92500" lnSpcReduction="1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fr-FR" sz="2200" dirty="0">
                <a:solidFill>
                  <a:schemeClr val="accent1">
                    <a:lumMod val="50000"/>
                  </a:schemeClr>
                </a:solidFill>
              </a:rPr>
              <a:t>Comment ASCAT estime le nombre de copies en tenant compte de la cellularité et de la ploïdie?</a:t>
            </a:r>
          </a:p>
        </p:txBody>
      </p:sp>
      <p:pic>
        <p:nvPicPr>
          <p:cNvPr id="15" name="Image 14"/>
          <p:cNvPicPr>
            <a:picLocks noChangeAspect="1"/>
          </p:cNvPicPr>
          <p:nvPr/>
        </p:nvPicPr>
        <p:blipFill>
          <a:blip r:embed="rId2"/>
          <a:stretch>
            <a:fillRect/>
          </a:stretch>
        </p:blipFill>
        <p:spPr>
          <a:xfrm>
            <a:off x="5083333" y="1411912"/>
            <a:ext cx="4473862" cy="2088000"/>
          </a:xfrm>
          <a:prstGeom prst="rect">
            <a:avLst/>
          </a:prstGeom>
        </p:spPr>
      </p:pic>
    </p:spTree>
    <p:extLst>
      <p:ext uri="{BB962C8B-B14F-4D97-AF65-F5344CB8AC3E}">
        <p14:creationId xmlns:p14="http://schemas.microsoft.com/office/powerpoint/2010/main" val="336873202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p:cNvPicPr>
            <a:picLocks noChangeAspect="1"/>
          </p:cNvPicPr>
          <p:nvPr/>
        </p:nvPicPr>
        <p:blipFill>
          <a:blip r:embed="rId2"/>
          <a:stretch>
            <a:fillRect/>
          </a:stretch>
        </p:blipFill>
        <p:spPr>
          <a:xfrm>
            <a:off x="5025971" y="4908664"/>
            <a:ext cx="4256052" cy="1024139"/>
          </a:xfrm>
          <a:prstGeom prst="rect">
            <a:avLst/>
          </a:prstGeom>
        </p:spPr>
      </p:pic>
      <p:pic>
        <p:nvPicPr>
          <p:cNvPr id="3" name="Image 2"/>
          <p:cNvPicPr>
            <a:picLocks noChangeAspect="1"/>
          </p:cNvPicPr>
          <p:nvPr/>
        </p:nvPicPr>
        <p:blipFill>
          <a:blip r:embed="rId3"/>
          <a:stretch>
            <a:fillRect/>
          </a:stretch>
        </p:blipFill>
        <p:spPr>
          <a:xfrm>
            <a:off x="5200563" y="3787118"/>
            <a:ext cx="4698646" cy="1211337"/>
          </a:xfrm>
          <a:prstGeom prst="rect">
            <a:avLst/>
          </a:prstGeom>
        </p:spPr>
      </p:pic>
      <p:sp>
        <p:nvSpPr>
          <p:cNvPr id="2" name="Titre 1"/>
          <p:cNvSpPr>
            <a:spLocks noGrp="1"/>
          </p:cNvSpPr>
          <p:nvPr>
            <p:ph type="title"/>
          </p:nvPr>
        </p:nvSpPr>
        <p:spPr>
          <a:xfrm>
            <a:off x="685355" y="121449"/>
            <a:ext cx="8596668" cy="1320800"/>
          </a:xfrm>
        </p:spPr>
        <p:txBody>
          <a:bodyPr/>
          <a:lstStyle/>
          <a:p>
            <a:r>
              <a:rPr lang="fr-FR" dirty="0" smtClean="0"/>
              <a:t>Calling</a:t>
            </a:r>
            <a:endParaRPr lang="fr-FR" dirty="0"/>
          </a:p>
        </p:txBody>
      </p:sp>
      <p:sp>
        <p:nvSpPr>
          <p:cNvPr id="47" name="Espace réservé du contenu 2"/>
          <p:cNvSpPr txBox="1">
            <a:spLocks/>
          </p:cNvSpPr>
          <p:nvPr/>
        </p:nvSpPr>
        <p:spPr>
          <a:xfrm>
            <a:off x="297506" y="1570569"/>
            <a:ext cx="4118186" cy="412659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just">
              <a:buNone/>
            </a:pPr>
            <a:r>
              <a:rPr lang="fr-FR" dirty="0" smtClean="0"/>
              <a:t>À partir de ces équations, le nombre de copies des allèles A et B peut être calculé</a:t>
            </a:r>
            <a:r>
              <a:rPr lang="fr-FR" dirty="0"/>
              <a:t> </a:t>
            </a:r>
            <a:r>
              <a:rPr lang="fr-FR" dirty="0" smtClean="0"/>
              <a:t>pour chaque SNP.</a:t>
            </a:r>
          </a:p>
          <a:p>
            <a:pPr marL="0" indent="0" algn="just">
              <a:buNone/>
            </a:pPr>
            <a:r>
              <a:rPr lang="fr-FR" dirty="0"/>
              <a:t>Pour cela, il </a:t>
            </a:r>
            <a:r>
              <a:rPr lang="fr-FR" dirty="0" err="1"/>
              <a:t>sufit</a:t>
            </a:r>
            <a:r>
              <a:rPr lang="fr-FR" dirty="0"/>
              <a:t> de remplacer les termes par leurs valeurs</a:t>
            </a:r>
            <a:r>
              <a:rPr lang="fr-FR" dirty="0" smtClean="0"/>
              <a:t>.</a:t>
            </a:r>
          </a:p>
          <a:p>
            <a:pPr marL="0" indent="0" algn="just">
              <a:buNone/>
            </a:pPr>
            <a:r>
              <a:rPr lang="fr-FR" dirty="0"/>
              <a:t>Pour une sonde donnée (</a:t>
            </a:r>
            <a:r>
              <a:rPr lang="fr-FR" dirty="0" smtClean="0"/>
              <a:t>S-tag021556) , les valeurs de log ratio et de BAF sont respectivement de -0,750 et 0,817 . </a:t>
            </a:r>
          </a:p>
          <a:p>
            <a:pPr marL="0" indent="0" algn="just">
              <a:buNone/>
            </a:pPr>
            <a:endParaRPr lang="fr-FR" dirty="0" smtClean="0"/>
          </a:p>
          <a:p>
            <a:pPr marL="0" indent="0" algn="just">
              <a:buNone/>
            </a:pPr>
            <a:endParaRPr lang="el-GR" dirty="0"/>
          </a:p>
          <a:p>
            <a:pPr marL="0" indent="0" algn="just">
              <a:buFont typeface="Wingdings 3" charset="2"/>
              <a:buNone/>
            </a:pPr>
            <a:endParaRPr lang="fr-FR" dirty="0"/>
          </a:p>
        </p:txBody>
      </p:sp>
      <p:sp>
        <p:nvSpPr>
          <p:cNvPr id="17" name="Espace réservé du contenu 3"/>
          <p:cNvSpPr txBox="1">
            <a:spLocks/>
          </p:cNvSpPr>
          <p:nvPr/>
        </p:nvSpPr>
        <p:spPr>
          <a:xfrm>
            <a:off x="500870" y="836818"/>
            <a:ext cx="10455888" cy="693650"/>
          </a:xfrm>
          <a:prstGeom prst="rect">
            <a:avLst/>
          </a:prstGeom>
        </p:spPr>
        <p:txBody>
          <a:bodyPr vert="horz" lIns="91440" tIns="45720" rIns="91440" bIns="45720" rtlCol="0">
            <a:normAutofit fontScale="92500" lnSpcReduction="1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fr-FR" sz="2200" dirty="0">
                <a:solidFill>
                  <a:schemeClr val="accent1">
                    <a:lumMod val="50000"/>
                  </a:schemeClr>
                </a:solidFill>
              </a:rPr>
              <a:t>Comment ASCAT estime le nombre de copies en tenant compte de la cellularité et de la ploïdie?</a:t>
            </a:r>
          </a:p>
        </p:txBody>
      </p:sp>
      <p:pic>
        <p:nvPicPr>
          <p:cNvPr id="15" name="Image 14"/>
          <p:cNvPicPr>
            <a:picLocks noChangeAspect="1"/>
          </p:cNvPicPr>
          <p:nvPr/>
        </p:nvPicPr>
        <p:blipFill>
          <a:blip r:embed="rId4"/>
          <a:stretch>
            <a:fillRect/>
          </a:stretch>
        </p:blipFill>
        <p:spPr>
          <a:xfrm>
            <a:off x="5083333" y="1411912"/>
            <a:ext cx="4473862" cy="2088000"/>
          </a:xfrm>
          <a:prstGeom prst="rect">
            <a:avLst/>
          </a:prstGeom>
        </p:spPr>
      </p:pic>
      <p:pic>
        <p:nvPicPr>
          <p:cNvPr id="16" name="Image 15"/>
          <p:cNvPicPr>
            <a:picLocks noChangeAspect="1"/>
          </p:cNvPicPr>
          <p:nvPr/>
        </p:nvPicPr>
        <p:blipFill rotWithShape="1">
          <a:blip r:embed="rId4"/>
          <a:srcRect r="87209"/>
          <a:stretch/>
        </p:blipFill>
        <p:spPr>
          <a:xfrm>
            <a:off x="4628309" y="3864664"/>
            <a:ext cx="572254" cy="2088000"/>
          </a:xfrm>
          <a:prstGeom prst="rect">
            <a:avLst/>
          </a:prstGeom>
        </p:spPr>
      </p:pic>
      <p:cxnSp>
        <p:nvCxnSpPr>
          <p:cNvPr id="13" name="Connecteur droit avec flèche 12"/>
          <p:cNvCxnSpPr>
            <a:stCxn id="15" idx="2"/>
          </p:cNvCxnSpPr>
          <p:nvPr/>
        </p:nvCxnSpPr>
        <p:spPr>
          <a:xfrm>
            <a:off x="7320264" y="3499912"/>
            <a:ext cx="0" cy="364752"/>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93025543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age 8"/>
          <p:cNvPicPr>
            <a:picLocks noChangeAspect="1"/>
          </p:cNvPicPr>
          <p:nvPr/>
        </p:nvPicPr>
        <p:blipFill>
          <a:blip r:embed="rId2"/>
          <a:stretch>
            <a:fillRect/>
          </a:stretch>
        </p:blipFill>
        <p:spPr>
          <a:xfrm>
            <a:off x="5185167" y="4899924"/>
            <a:ext cx="4951621" cy="1055103"/>
          </a:xfrm>
          <a:prstGeom prst="rect">
            <a:avLst/>
          </a:prstGeom>
        </p:spPr>
      </p:pic>
      <p:pic>
        <p:nvPicPr>
          <p:cNvPr id="8" name="Image 7"/>
          <p:cNvPicPr>
            <a:picLocks noChangeAspect="1"/>
          </p:cNvPicPr>
          <p:nvPr/>
        </p:nvPicPr>
        <p:blipFill>
          <a:blip r:embed="rId3"/>
          <a:stretch>
            <a:fillRect/>
          </a:stretch>
        </p:blipFill>
        <p:spPr>
          <a:xfrm>
            <a:off x="5116196" y="3871042"/>
            <a:ext cx="5022868" cy="1031244"/>
          </a:xfrm>
          <a:prstGeom prst="rect">
            <a:avLst/>
          </a:prstGeom>
        </p:spPr>
      </p:pic>
      <p:sp>
        <p:nvSpPr>
          <p:cNvPr id="2" name="Titre 1"/>
          <p:cNvSpPr>
            <a:spLocks noGrp="1"/>
          </p:cNvSpPr>
          <p:nvPr>
            <p:ph type="title"/>
          </p:nvPr>
        </p:nvSpPr>
        <p:spPr>
          <a:xfrm>
            <a:off x="685355" y="121449"/>
            <a:ext cx="8596668" cy="1320800"/>
          </a:xfrm>
        </p:spPr>
        <p:txBody>
          <a:bodyPr/>
          <a:lstStyle/>
          <a:p>
            <a:r>
              <a:rPr lang="fr-FR" dirty="0" smtClean="0"/>
              <a:t>Calling</a:t>
            </a:r>
            <a:endParaRPr lang="fr-FR" dirty="0"/>
          </a:p>
        </p:txBody>
      </p:sp>
      <p:sp>
        <p:nvSpPr>
          <p:cNvPr id="47" name="Espace réservé du contenu 2"/>
          <p:cNvSpPr txBox="1">
            <a:spLocks/>
          </p:cNvSpPr>
          <p:nvPr/>
        </p:nvSpPr>
        <p:spPr>
          <a:xfrm>
            <a:off x="297506" y="1570569"/>
            <a:ext cx="4118186" cy="412659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just">
              <a:buNone/>
            </a:pPr>
            <a:r>
              <a:rPr lang="fr-FR" dirty="0" smtClean="0"/>
              <a:t>À partir de ces équations, le nombre de copies des allèles A et B peut être calculé</a:t>
            </a:r>
            <a:r>
              <a:rPr lang="fr-FR" dirty="0"/>
              <a:t> </a:t>
            </a:r>
            <a:r>
              <a:rPr lang="fr-FR" dirty="0" smtClean="0"/>
              <a:t>pour chaque SNP.</a:t>
            </a:r>
          </a:p>
          <a:p>
            <a:pPr marL="0" indent="0" algn="just">
              <a:buNone/>
            </a:pPr>
            <a:r>
              <a:rPr lang="fr-FR" dirty="0"/>
              <a:t>Pour cela, il </a:t>
            </a:r>
            <a:r>
              <a:rPr lang="fr-FR" dirty="0" err="1"/>
              <a:t>sufit</a:t>
            </a:r>
            <a:r>
              <a:rPr lang="fr-FR" dirty="0"/>
              <a:t> de remplacer les termes par leurs valeurs</a:t>
            </a:r>
            <a:r>
              <a:rPr lang="fr-FR" dirty="0" smtClean="0"/>
              <a:t>.</a:t>
            </a:r>
          </a:p>
          <a:p>
            <a:pPr marL="0" indent="0" algn="just">
              <a:buNone/>
            </a:pPr>
            <a:r>
              <a:rPr lang="fr-FR" dirty="0"/>
              <a:t>Pour une sonde donnée (</a:t>
            </a:r>
            <a:r>
              <a:rPr lang="fr-FR" dirty="0" smtClean="0"/>
              <a:t>S-tag021556) , les valeurs de log ratio et de BAF sont respectivement de -0,750 et 0,817 . </a:t>
            </a:r>
          </a:p>
          <a:p>
            <a:pPr marL="0" indent="0" algn="just">
              <a:buNone/>
            </a:pPr>
            <a:r>
              <a:rPr lang="fr-FR" dirty="0" smtClean="0"/>
              <a:t>Les valeurs de ploïdie et cellularité (</a:t>
            </a:r>
            <a:r>
              <a:rPr lang="el-GR" dirty="0"/>
              <a:t>ψ </a:t>
            </a:r>
            <a:r>
              <a:rPr lang="fr-FR" dirty="0" smtClean="0"/>
              <a:t>et</a:t>
            </a:r>
            <a:r>
              <a:rPr lang="fr-FR" dirty="0"/>
              <a:t> ρ</a:t>
            </a:r>
            <a:r>
              <a:rPr lang="el-GR" dirty="0" smtClean="0"/>
              <a:t>)</a:t>
            </a:r>
            <a:r>
              <a:rPr lang="fr-FR" dirty="0" smtClean="0"/>
              <a:t> ne sont pas connues, donc on va fixer des valeurs arbitraires dans un premier temps: </a:t>
            </a:r>
            <a:r>
              <a:rPr lang="fr-FR" dirty="0">
                <a:solidFill>
                  <a:srgbClr val="328BCE"/>
                </a:solidFill>
              </a:rPr>
              <a:t>4</a:t>
            </a:r>
            <a:r>
              <a:rPr lang="fr-FR" dirty="0"/>
              <a:t> </a:t>
            </a:r>
            <a:r>
              <a:rPr lang="fr-FR" dirty="0" smtClean="0"/>
              <a:t>et </a:t>
            </a:r>
            <a:r>
              <a:rPr lang="fr-FR" dirty="0" smtClean="0">
                <a:solidFill>
                  <a:srgbClr val="328BCE"/>
                </a:solidFill>
              </a:rPr>
              <a:t>0,6</a:t>
            </a:r>
            <a:r>
              <a:rPr lang="fr-FR" dirty="0" smtClean="0"/>
              <a:t>.</a:t>
            </a:r>
            <a:endParaRPr lang="fr-FR" dirty="0">
              <a:solidFill>
                <a:srgbClr val="328BCE"/>
              </a:solidFill>
            </a:endParaRPr>
          </a:p>
          <a:p>
            <a:pPr marL="0" indent="0" algn="just">
              <a:buNone/>
            </a:pPr>
            <a:endParaRPr lang="fr-FR" dirty="0"/>
          </a:p>
          <a:p>
            <a:pPr marL="0" indent="0" algn="just">
              <a:buNone/>
            </a:pPr>
            <a:endParaRPr lang="fr-FR" dirty="0" smtClean="0"/>
          </a:p>
          <a:p>
            <a:pPr marL="0" indent="0" algn="just">
              <a:buNone/>
            </a:pPr>
            <a:endParaRPr lang="el-GR" dirty="0"/>
          </a:p>
          <a:p>
            <a:pPr marL="0" indent="0" algn="just">
              <a:buFont typeface="Wingdings 3" charset="2"/>
              <a:buNone/>
            </a:pPr>
            <a:endParaRPr lang="fr-FR" dirty="0"/>
          </a:p>
        </p:txBody>
      </p:sp>
      <p:sp>
        <p:nvSpPr>
          <p:cNvPr id="17" name="Espace réservé du contenu 3"/>
          <p:cNvSpPr txBox="1">
            <a:spLocks/>
          </p:cNvSpPr>
          <p:nvPr/>
        </p:nvSpPr>
        <p:spPr>
          <a:xfrm>
            <a:off x="500870" y="836818"/>
            <a:ext cx="10455888" cy="693650"/>
          </a:xfrm>
          <a:prstGeom prst="rect">
            <a:avLst/>
          </a:prstGeom>
        </p:spPr>
        <p:txBody>
          <a:bodyPr vert="horz" lIns="91440" tIns="45720" rIns="91440" bIns="45720" rtlCol="0">
            <a:normAutofit fontScale="92500" lnSpcReduction="1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fr-FR" sz="2200" dirty="0">
                <a:solidFill>
                  <a:schemeClr val="accent1">
                    <a:lumMod val="50000"/>
                  </a:schemeClr>
                </a:solidFill>
              </a:rPr>
              <a:t>Comment ASCAT estime le nombre de copies en tenant compte de la cellularité et de la ploïdie?</a:t>
            </a:r>
          </a:p>
        </p:txBody>
      </p:sp>
      <p:pic>
        <p:nvPicPr>
          <p:cNvPr id="15" name="Image 14"/>
          <p:cNvPicPr>
            <a:picLocks noChangeAspect="1"/>
          </p:cNvPicPr>
          <p:nvPr/>
        </p:nvPicPr>
        <p:blipFill>
          <a:blip r:embed="rId4"/>
          <a:stretch>
            <a:fillRect/>
          </a:stretch>
        </p:blipFill>
        <p:spPr>
          <a:xfrm>
            <a:off x="5083333" y="1411912"/>
            <a:ext cx="4473862" cy="2088000"/>
          </a:xfrm>
          <a:prstGeom prst="rect">
            <a:avLst/>
          </a:prstGeom>
        </p:spPr>
      </p:pic>
      <p:pic>
        <p:nvPicPr>
          <p:cNvPr id="16" name="Image 15"/>
          <p:cNvPicPr>
            <a:picLocks noChangeAspect="1"/>
          </p:cNvPicPr>
          <p:nvPr/>
        </p:nvPicPr>
        <p:blipFill rotWithShape="1">
          <a:blip r:embed="rId4"/>
          <a:srcRect r="87209"/>
          <a:stretch/>
        </p:blipFill>
        <p:spPr>
          <a:xfrm>
            <a:off x="4628309" y="3864664"/>
            <a:ext cx="572254" cy="2088000"/>
          </a:xfrm>
          <a:prstGeom prst="rect">
            <a:avLst/>
          </a:prstGeom>
        </p:spPr>
      </p:pic>
      <p:cxnSp>
        <p:nvCxnSpPr>
          <p:cNvPr id="13" name="Connecteur droit avec flèche 12"/>
          <p:cNvCxnSpPr>
            <a:stCxn id="15" idx="2"/>
          </p:cNvCxnSpPr>
          <p:nvPr/>
        </p:nvCxnSpPr>
        <p:spPr>
          <a:xfrm>
            <a:off x="7320264" y="3499912"/>
            <a:ext cx="0" cy="364752"/>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87238925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p:cNvPicPr>
            <a:picLocks noChangeAspect="1"/>
          </p:cNvPicPr>
          <p:nvPr/>
        </p:nvPicPr>
        <p:blipFill>
          <a:blip r:embed="rId2"/>
          <a:stretch>
            <a:fillRect/>
          </a:stretch>
        </p:blipFill>
        <p:spPr>
          <a:xfrm>
            <a:off x="5413180" y="5290354"/>
            <a:ext cx="1003251" cy="420718"/>
          </a:xfrm>
          <a:prstGeom prst="rect">
            <a:avLst/>
          </a:prstGeom>
        </p:spPr>
      </p:pic>
      <p:pic>
        <p:nvPicPr>
          <p:cNvPr id="8" name="Image 7"/>
          <p:cNvPicPr>
            <a:picLocks noChangeAspect="1"/>
          </p:cNvPicPr>
          <p:nvPr/>
        </p:nvPicPr>
        <p:blipFill rotWithShape="1">
          <a:blip r:embed="rId3"/>
          <a:srcRect r="94030"/>
          <a:stretch/>
        </p:blipFill>
        <p:spPr>
          <a:xfrm>
            <a:off x="5116196" y="3871042"/>
            <a:ext cx="299866" cy="1031244"/>
          </a:xfrm>
          <a:prstGeom prst="rect">
            <a:avLst/>
          </a:prstGeom>
        </p:spPr>
      </p:pic>
      <p:sp>
        <p:nvSpPr>
          <p:cNvPr id="2" name="Titre 1"/>
          <p:cNvSpPr>
            <a:spLocks noGrp="1"/>
          </p:cNvSpPr>
          <p:nvPr>
            <p:ph type="title"/>
          </p:nvPr>
        </p:nvSpPr>
        <p:spPr>
          <a:xfrm>
            <a:off x="685355" y="121449"/>
            <a:ext cx="8596668" cy="1320800"/>
          </a:xfrm>
        </p:spPr>
        <p:txBody>
          <a:bodyPr/>
          <a:lstStyle/>
          <a:p>
            <a:r>
              <a:rPr lang="fr-FR" dirty="0" smtClean="0"/>
              <a:t>Calling</a:t>
            </a:r>
            <a:endParaRPr lang="fr-FR" dirty="0"/>
          </a:p>
        </p:txBody>
      </p:sp>
      <p:sp>
        <p:nvSpPr>
          <p:cNvPr id="47" name="Espace réservé du contenu 2"/>
          <p:cNvSpPr txBox="1">
            <a:spLocks/>
          </p:cNvSpPr>
          <p:nvPr/>
        </p:nvSpPr>
        <p:spPr>
          <a:xfrm>
            <a:off x="297506" y="1570568"/>
            <a:ext cx="4118186" cy="543983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just">
              <a:buNone/>
            </a:pPr>
            <a:r>
              <a:rPr lang="fr-FR" dirty="0" smtClean="0"/>
              <a:t>À partir de ces équations, le nombre de copies des allèles A et B peut être calculé</a:t>
            </a:r>
            <a:r>
              <a:rPr lang="fr-FR" dirty="0"/>
              <a:t> </a:t>
            </a:r>
            <a:r>
              <a:rPr lang="fr-FR" dirty="0" smtClean="0"/>
              <a:t>pour chaque SNP.</a:t>
            </a:r>
          </a:p>
          <a:p>
            <a:pPr marL="0" indent="0" algn="just">
              <a:buNone/>
            </a:pPr>
            <a:r>
              <a:rPr lang="fr-FR" dirty="0"/>
              <a:t>Pour cela, il </a:t>
            </a:r>
            <a:r>
              <a:rPr lang="fr-FR" dirty="0" err="1"/>
              <a:t>sufit</a:t>
            </a:r>
            <a:r>
              <a:rPr lang="fr-FR" dirty="0"/>
              <a:t> de remplacer les termes par leurs valeurs</a:t>
            </a:r>
            <a:r>
              <a:rPr lang="fr-FR" dirty="0" smtClean="0"/>
              <a:t>.</a:t>
            </a:r>
          </a:p>
          <a:p>
            <a:pPr marL="0" indent="0" algn="just">
              <a:buNone/>
            </a:pPr>
            <a:r>
              <a:rPr lang="fr-FR" dirty="0"/>
              <a:t>Pour une sonde donnée (</a:t>
            </a:r>
            <a:r>
              <a:rPr lang="fr-FR" dirty="0" smtClean="0"/>
              <a:t>S-tag021556) , les valeurs de log ratio et de BAF sont respectivement de -0,750 et 0,817 . </a:t>
            </a:r>
          </a:p>
          <a:p>
            <a:pPr marL="0" indent="0" algn="just">
              <a:buNone/>
            </a:pPr>
            <a:r>
              <a:rPr lang="fr-FR" dirty="0" smtClean="0"/>
              <a:t>Les valeurs de ploïdie et cellularité (</a:t>
            </a:r>
            <a:r>
              <a:rPr lang="el-GR" dirty="0"/>
              <a:t>ψ </a:t>
            </a:r>
            <a:r>
              <a:rPr lang="fr-FR" dirty="0" smtClean="0"/>
              <a:t>et</a:t>
            </a:r>
            <a:r>
              <a:rPr lang="fr-FR" dirty="0"/>
              <a:t> ρ</a:t>
            </a:r>
            <a:r>
              <a:rPr lang="el-GR" dirty="0" smtClean="0"/>
              <a:t>)</a:t>
            </a:r>
            <a:r>
              <a:rPr lang="fr-FR" dirty="0" smtClean="0"/>
              <a:t> ne sont pas connues, donc on va fixer des valeurs arbitraires dans un </a:t>
            </a:r>
            <a:r>
              <a:rPr lang="fr-FR" dirty="0"/>
              <a:t>premier temps: </a:t>
            </a:r>
            <a:r>
              <a:rPr lang="fr-FR" dirty="0">
                <a:solidFill>
                  <a:srgbClr val="328BCE"/>
                </a:solidFill>
              </a:rPr>
              <a:t>4</a:t>
            </a:r>
            <a:r>
              <a:rPr lang="fr-FR" dirty="0"/>
              <a:t> et </a:t>
            </a:r>
            <a:r>
              <a:rPr lang="fr-FR" dirty="0">
                <a:solidFill>
                  <a:srgbClr val="328BCE"/>
                </a:solidFill>
              </a:rPr>
              <a:t>0,6</a:t>
            </a:r>
            <a:r>
              <a:rPr lang="fr-FR" dirty="0"/>
              <a:t>.</a:t>
            </a:r>
            <a:endParaRPr lang="fr-FR" dirty="0">
              <a:solidFill>
                <a:srgbClr val="328BCE"/>
              </a:solidFill>
            </a:endParaRPr>
          </a:p>
          <a:p>
            <a:pPr marL="0" indent="0" algn="just">
              <a:buNone/>
            </a:pPr>
            <a:endParaRPr lang="fr-FR" dirty="0" smtClean="0"/>
          </a:p>
          <a:p>
            <a:pPr marL="0" indent="0" algn="just">
              <a:buNone/>
            </a:pPr>
            <a:endParaRPr lang="fr-FR" dirty="0" smtClean="0"/>
          </a:p>
          <a:p>
            <a:pPr marL="0" indent="0" algn="just">
              <a:buNone/>
            </a:pPr>
            <a:endParaRPr lang="el-GR" dirty="0"/>
          </a:p>
          <a:p>
            <a:pPr marL="0" indent="0" algn="just">
              <a:buFont typeface="Wingdings 3" charset="2"/>
              <a:buNone/>
            </a:pPr>
            <a:endParaRPr lang="fr-FR" dirty="0"/>
          </a:p>
        </p:txBody>
      </p:sp>
      <p:sp>
        <p:nvSpPr>
          <p:cNvPr id="17" name="Espace réservé du contenu 3"/>
          <p:cNvSpPr txBox="1">
            <a:spLocks/>
          </p:cNvSpPr>
          <p:nvPr/>
        </p:nvSpPr>
        <p:spPr>
          <a:xfrm>
            <a:off x="500870" y="836818"/>
            <a:ext cx="10455888" cy="693650"/>
          </a:xfrm>
          <a:prstGeom prst="rect">
            <a:avLst/>
          </a:prstGeom>
        </p:spPr>
        <p:txBody>
          <a:bodyPr vert="horz" lIns="91440" tIns="45720" rIns="91440" bIns="45720" rtlCol="0">
            <a:normAutofit fontScale="92500" lnSpcReduction="1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fr-FR" sz="2200" dirty="0">
                <a:solidFill>
                  <a:schemeClr val="accent1">
                    <a:lumMod val="50000"/>
                  </a:schemeClr>
                </a:solidFill>
              </a:rPr>
              <a:t>Comment ASCAT estime le nombre de copies en tenant compte de la cellularité et de la ploïdie?</a:t>
            </a:r>
          </a:p>
        </p:txBody>
      </p:sp>
      <p:pic>
        <p:nvPicPr>
          <p:cNvPr id="15" name="Image 14"/>
          <p:cNvPicPr>
            <a:picLocks noChangeAspect="1"/>
          </p:cNvPicPr>
          <p:nvPr/>
        </p:nvPicPr>
        <p:blipFill>
          <a:blip r:embed="rId4"/>
          <a:stretch>
            <a:fillRect/>
          </a:stretch>
        </p:blipFill>
        <p:spPr>
          <a:xfrm>
            <a:off x="5083333" y="1411912"/>
            <a:ext cx="4473862" cy="2088000"/>
          </a:xfrm>
          <a:prstGeom prst="rect">
            <a:avLst/>
          </a:prstGeom>
        </p:spPr>
      </p:pic>
      <p:pic>
        <p:nvPicPr>
          <p:cNvPr id="16" name="Image 15"/>
          <p:cNvPicPr>
            <a:picLocks noChangeAspect="1"/>
          </p:cNvPicPr>
          <p:nvPr/>
        </p:nvPicPr>
        <p:blipFill rotWithShape="1">
          <a:blip r:embed="rId4"/>
          <a:srcRect r="87209"/>
          <a:stretch/>
        </p:blipFill>
        <p:spPr>
          <a:xfrm>
            <a:off x="4628309" y="3864664"/>
            <a:ext cx="572254" cy="2088000"/>
          </a:xfrm>
          <a:prstGeom prst="rect">
            <a:avLst/>
          </a:prstGeom>
        </p:spPr>
      </p:pic>
      <p:cxnSp>
        <p:nvCxnSpPr>
          <p:cNvPr id="13" name="Connecteur droit avec flèche 12"/>
          <p:cNvCxnSpPr/>
          <p:nvPr/>
        </p:nvCxnSpPr>
        <p:spPr>
          <a:xfrm flipH="1">
            <a:off x="6213231" y="3704492"/>
            <a:ext cx="265723" cy="30480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pic>
        <p:nvPicPr>
          <p:cNvPr id="11" name="Image 10"/>
          <p:cNvPicPr>
            <a:picLocks noChangeAspect="1"/>
          </p:cNvPicPr>
          <p:nvPr/>
        </p:nvPicPr>
        <p:blipFill rotWithShape="1">
          <a:blip r:embed="rId3"/>
          <a:srcRect r="94030"/>
          <a:stretch/>
        </p:blipFill>
        <p:spPr>
          <a:xfrm>
            <a:off x="5116196" y="4902286"/>
            <a:ext cx="299866" cy="1031244"/>
          </a:xfrm>
          <a:prstGeom prst="rect">
            <a:avLst/>
          </a:prstGeom>
        </p:spPr>
      </p:pic>
      <p:pic>
        <p:nvPicPr>
          <p:cNvPr id="4" name="Image 3"/>
          <p:cNvPicPr>
            <a:picLocks noChangeAspect="1"/>
          </p:cNvPicPr>
          <p:nvPr/>
        </p:nvPicPr>
        <p:blipFill>
          <a:blip r:embed="rId5"/>
          <a:stretch>
            <a:fillRect/>
          </a:stretch>
        </p:blipFill>
        <p:spPr>
          <a:xfrm>
            <a:off x="5497416" y="4195634"/>
            <a:ext cx="813065" cy="605071"/>
          </a:xfrm>
          <a:prstGeom prst="rect">
            <a:avLst/>
          </a:prstGeom>
        </p:spPr>
      </p:pic>
    </p:spTree>
    <p:extLst>
      <p:ext uri="{BB962C8B-B14F-4D97-AF65-F5344CB8AC3E}">
        <p14:creationId xmlns:p14="http://schemas.microsoft.com/office/powerpoint/2010/main" val="63657790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Image 7"/>
          <p:cNvPicPr>
            <a:picLocks noChangeAspect="1"/>
          </p:cNvPicPr>
          <p:nvPr/>
        </p:nvPicPr>
        <p:blipFill rotWithShape="1">
          <a:blip r:embed="rId2"/>
          <a:srcRect r="94030"/>
          <a:stretch/>
        </p:blipFill>
        <p:spPr>
          <a:xfrm>
            <a:off x="5116196" y="3871042"/>
            <a:ext cx="299866" cy="1031244"/>
          </a:xfrm>
          <a:prstGeom prst="rect">
            <a:avLst/>
          </a:prstGeom>
        </p:spPr>
      </p:pic>
      <p:sp>
        <p:nvSpPr>
          <p:cNvPr id="2" name="Titre 1"/>
          <p:cNvSpPr>
            <a:spLocks noGrp="1"/>
          </p:cNvSpPr>
          <p:nvPr>
            <p:ph type="title"/>
          </p:nvPr>
        </p:nvSpPr>
        <p:spPr>
          <a:xfrm>
            <a:off x="685355" y="121449"/>
            <a:ext cx="8596668" cy="1320800"/>
          </a:xfrm>
        </p:spPr>
        <p:txBody>
          <a:bodyPr/>
          <a:lstStyle/>
          <a:p>
            <a:r>
              <a:rPr lang="fr-FR" dirty="0" smtClean="0"/>
              <a:t>Calling</a:t>
            </a:r>
            <a:endParaRPr lang="fr-FR" dirty="0"/>
          </a:p>
        </p:txBody>
      </p:sp>
      <p:sp>
        <p:nvSpPr>
          <p:cNvPr id="47" name="Espace réservé du contenu 2"/>
          <p:cNvSpPr txBox="1">
            <a:spLocks/>
          </p:cNvSpPr>
          <p:nvPr/>
        </p:nvSpPr>
        <p:spPr>
          <a:xfrm>
            <a:off x="297506" y="1570569"/>
            <a:ext cx="4118186" cy="5197554"/>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just">
              <a:buNone/>
            </a:pPr>
            <a:r>
              <a:rPr lang="fr-FR" dirty="0" smtClean="0"/>
              <a:t>À partir de ces équations, le nombre de copies des allèles A et B peut être calculé</a:t>
            </a:r>
            <a:r>
              <a:rPr lang="fr-FR" dirty="0"/>
              <a:t> </a:t>
            </a:r>
            <a:r>
              <a:rPr lang="fr-FR" dirty="0" smtClean="0"/>
              <a:t>pour chaque SNP.</a:t>
            </a:r>
          </a:p>
          <a:p>
            <a:pPr marL="0" indent="0" algn="just">
              <a:buNone/>
            </a:pPr>
            <a:r>
              <a:rPr lang="fr-FR" dirty="0"/>
              <a:t>Pour cela, il </a:t>
            </a:r>
            <a:r>
              <a:rPr lang="fr-FR" dirty="0" err="1"/>
              <a:t>sufit</a:t>
            </a:r>
            <a:r>
              <a:rPr lang="fr-FR" dirty="0"/>
              <a:t> de remplacer les termes par leurs valeurs</a:t>
            </a:r>
            <a:r>
              <a:rPr lang="fr-FR" dirty="0" smtClean="0"/>
              <a:t>.</a:t>
            </a:r>
          </a:p>
          <a:p>
            <a:pPr marL="0" indent="0" algn="just">
              <a:buNone/>
            </a:pPr>
            <a:r>
              <a:rPr lang="fr-FR" dirty="0"/>
              <a:t>Pour une sonde donnée (</a:t>
            </a:r>
            <a:r>
              <a:rPr lang="fr-FR" dirty="0" smtClean="0"/>
              <a:t>S-tag021556) , les valeurs de log ratio et de BAF sont respectivement de -0,750 et 0,817 . </a:t>
            </a:r>
          </a:p>
          <a:p>
            <a:pPr marL="0" indent="0" algn="just">
              <a:buNone/>
            </a:pPr>
            <a:r>
              <a:rPr lang="fr-FR" dirty="0"/>
              <a:t>Les valeurs de ploïdie et cellularité (</a:t>
            </a:r>
            <a:r>
              <a:rPr lang="el-GR" dirty="0"/>
              <a:t>ψ </a:t>
            </a:r>
            <a:r>
              <a:rPr lang="fr-FR" dirty="0"/>
              <a:t>et ρ</a:t>
            </a:r>
            <a:r>
              <a:rPr lang="el-GR" dirty="0"/>
              <a:t>)</a:t>
            </a:r>
            <a:r>
              <a:rPr lang="fr-FR" dirty="0"/>
              <a:t> ne sont pas connues, donc on va fixer des valeurs arbitraires dans un premier temps: 4 et 0,6</a:t>
            </a:r>
            <a:r>
              <a:rPr lang="fr-FR" dirty="0" smtClean="0"/>
              <a:t>.</a:t>
            </a:r>
          </a:p>
          <a:p>
            <a:pPr marL="0" indent="0" algn="just">
              <a:buNone/>
            </a:pPr>
            <a:r>
              <a:rPr lang="fr-FR" dirty="0" smtClean="0"/>
              <a:t>Pour des valeurs de ploïdie et cellularité de </a:t>
            </a:r>
            <a:r>
              <a:rPr lang="fr-FR" dirty="0" smtClean="0">
                <a:solidFill>
                  <a:srgbClr val="328BCE"/>
                </a:solidFill>
              </a:rPr>
              <a:t>4,5</a:t>
            </a:r>
            <a:r>
              <a:rPr lang="fr-FR" dirty="0" smtClean="0"/>
              <a:t> et </a:t>
            </a:r>
            <a:r>
              <a:rPr lang="fr-FR" dirty="0" smtClean="0">
                <a:solidFill>
                  <a:srgbClr val="328BCE"/>
                </a:solidFill>
              </a:rPr>
              <a:t>0.8</a:t>
            </a:r>
            <a:r>
              <a:rPr lang="fr-FR" dirty="0" smtClean="0"/>
              <a:t>, les estimés sont plus proches de nombres entiers.</a:t>
            </a:r>
          </a:p>
          <a:p>
            <a:pPr marL="0" indent="0" algn="just">
              <a:buNone/>
            </a:pPr>
            <a:endParaRPr lang="el-GR" dirty="0"/>
          </a:p>
          <a:p>
            <a:pPr marL="0" indent="0" algn="just">
              <a:buFont typeface="Wingdings 3" charset="2"/>
              <a:buNone/>
            </a:pPr>
            <a:endParaRPr lang="fr-FR" dirty="0"/>
          </a:p>
        </p:txBody>
      </p:sp>
      <p:sp>
        <p:nvSpPr>
          <p:cNvPr id="17" name="Espace réservé du contenu 3"/>
          <p:cNvSpPr txBox="1">
            <a:spLocks/>
          </p:cNvSpPr>
          <p:nvPr/>
        </p:nvSpPr>
        <p:spPr>
          <a:xfrm>
            <a:off x="500870" y="836818"/>
            <a:ext cx="10455888" cy="693650"/>
          </a:xfrm>
          <a:prstGeom prst="rect">
            <a:avLst/>
          </a:prstGeom>
        </p:spPr>
        <p:txBody>
          <a:bodyPr vert="horz" lIns="91440" tIns="45720" rIns="91440" bIns="45720" rtlCol="0">
            <a:normAutofit fontScale="92500" lnSpcReduction="1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fr-FR" sz="2200" dirty="0" smtClean="0">
                <a:solidFill>
                  <a:schemeClr val="accent1">
                    <a:lumMod val="50000"/>
                  </a:schemeClr>
                </a:solidFill>
              </a:rPr>
              <a:t>Comment ASCAT estime le nombre de copies en tenant compte de la cellularité et de la ploïdie?</a:t>
            </a:r>
            <a:endParaRPr lang="fr-FR" sz="2200" dirty="0">
              <a:solidFill>
                <a:schemeClr val="accent1">
                  <a:lumMod val="50000"/>
                </a:schemeClr>
              </a:solidFill>
            </a:endParaRPr>
          </a:p>
        </p:txBody>
      </p:sp>
      <p:pic>
        <p:nvPicPr>
          <p:cNvPr id="15" name="Image 14"/>
          <p:cNvPicPr>
            <a:picLocks noChangeAspect="1"/>
          </p:cNvPicPr>
          <p:nvPr/>
        </p:nvPicPr>
        <p:blipFill>
          <a:blip r:embed="rId3"/>
          <a:stretch>
            <a:fillRect/>
          </a:stretch>
        </p:blipFill>
        <p:spPr>
          <a:xfrm>
            <a:off x="5083333" y="1411912"/>
            <a:ext cx="4473862" cy="2088000"/>
          </a:xfrm>
          <a:prstGeom prst="rect">
            <a:avLst/>
          </a:prstGeom>
        </p:spPr>
      </p:pic>
      <p:pic>
        <p:nvPicPr>
          <p:cNvPr id="16" name="Image 15"/>
          <p:cNvPicPr>
            <a:picLocks noChangeAspect="1"/>
          </p:cNvPicPr>
          <p:nvPr/>
        </p:nvPicPr>
        <p:blipFill rotWithShape="1">
          <a:blip r:embed="rId3"/>
          <a:srcRect r="87209"/>
          <a:stretch/>
        </p:blipFill>
        <p:spPr>
          <a:xfrm>
            <a:off x="4628309" y="3864664"/>
            <a:ext cx="572254" cy="2088000"/>
          </a:xfrm>
          <a:prstGeom prst="rect">
            <a:avLst/>
          </a:prstGeom>
        </p:spPr>
      </p:pic>
      <p:pic>
        <p:nvPicPr>
          <p:cNvPr id="11" name="Image 10"/>
          <p:cNvPicPr>
            <a:picLocks noChangeAspect="1"/>
          </p:cNvPicPr>
          <p:nvPr/>
        </p:nvPicPr>
        <p:blipFill rotWithShape="1">
          <a:blip r:embed="rId2"/>
          <a:srcRect r="94030"/>
          <a:stretch/>
        </p:blipFill>
        <p:spPr>
          <a:xfrm>
            <a:off x="5116196" y="4902286"/>
            <a:ext cx="299866" cy="1031244"/>
          </a:xfrm>
          <a:prstGeom prst="rect">
            <a:avLst/>
          </a:prstGeom>
        </p:spPr>
      </p:pic>
      <p:pic>
        <p:nvPicPr>
          <p:cNvPr id="6" name="Image 5"/>
          <p:cNvPicPr>
            <a:picLocks noChangeAspect="1"/>
          </p:cNvPicPr>
          <p:nvPr/>
        </p:nvPicPr>
        <p:blipFill>
          <a:blip r:embed="rId4"/>
          <a:stretch>
            <a:fillRect/>
          </a:stretch>
        </p:blipFill>
        <p:spPr>
          <a:xfrm>
            <a:off x="5483519" y="4306448"/>
            <a:ext cx="648864" cy="1438625"/>
          </a:xfrm>
          <a:prstGeom prst="rect">
            <a:avLst/>
          </a:prstGeom>
        </p:spPr>
      </p:pic>
      <p:cxnSp>
        <p:nvCxnSpPr>
          <p:cNvPr id="19" name="Connecteur droit avec flèche 18"/>
          <p:cNvCxnSpPr/>
          <p:nvPr/>
        </p:nvCxnSpPr>
        <p:spPr>
          <a:xfrm flipH="1">
            <a:off x="6213231" y="3704492"/>
            <a:ext cx="265723" cy="30480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76387592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85355" y="121449"/>
            <a:ext cx="8596668" cy="1320800"/>
          </a:xfrm>
        </p:spPr>
        <p:txBody>
          <a:bodyPr/>
          <a:lstStyle/>
          <a:p>
            <a:r>
              <a:rPr lang="fr-FR" dirty="0" smtClean="0"/>
              <a:t>Calling</a:t>
            </a:r>
            <a:endParaRPr lang="fr-FR" dirty="0"/>
          </a:p>
        </p:txBody>
      </p:sp>
      <p:sp>
        <p:nvSpPr>
          <p:cNvPr id="23" name="Espace réservé du contenu 2"/>
          <p:cNvSpPr txBox="1">
            <a:spLocks/>
          </p:cNvSpPr>
          <p:nvPr/>
        </p:nvSpPr>
        <p:spPr>
          <a:xfrm>
            <a:off x="297506" y="1028701"/>
            <a:ext cx="3306754" cy="466846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fr-FR" dirty="0" smtClean="0"/>
              <a:t>Ce calcul est appliqué à tous les SNP de l’échantillon.</a:t>
            </a:r>
          </a:p>
        </p:txBody>
      </p:sp>
      <p:pic>
        <p:nvPicPr>
          <p:cNvPr id="14" name="Image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92109" y="788923"/>
            <a:ext cx="7404247" cy="5119508"/>
          </a:xfrm>
          <a:prstGeom prst="rect">
            <a:avLst/>
          </a:prstGeom>
        </p:spPr>
      </p:pic>
      <p:sp>
        <p:nvSpPr>
          <p:cNvPr id="15" name="ZoneTexte 14"/>
          <p:cNvSpPr txBox="1"/>
          <p:nvPr/>
        </p:nvSpPr>
        <p:spPr>
          <a:xfrm>
            <a:off x="4663256" y="5978400"/>
            <a:ext cx="6622157" cy="246221"/>
          </a:xfrm>
          <a:prstGeom prst="rect">
            <a:avLst/>
          </a:prstGeom>
          <a:noFill/>
        </p:spPr>
        <p:txBody>
          <a:bodyPr wrap="square" rtlCol="0">
            <a:spAutoFit/>
          </a:bodyPr>
          <a:lstStyle/>
          <a:p>
            <a:r>
              <a:rPr lang="fr-FR" sz="1000" dirty="0" smtClean="0"/>
              <a:t>Les allèles A (en bleu) et B (en rouge). Les positions sont légèrement modifiées verticalement pour l’illustration</a:t>
            </a:r>
            <a:endParaRPr lang="fr-FR" sz="1000" dirty="0"/>
          </a:p>
        </p:txBody>
      </p:sp>
    </p:spTree>
    <p:extLst>
      <p:ext uri="{BB962C8B-B14F-4D97-AF65-F5344CB8AC3E}">
        <p14:creationId xmlns:p14="http://schemas.microsoft.com/office/powerpoint/2010/main" val="356539752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92108" y="788923"/>
            <a:ext cx="7404247" cy="5119508"/>
          </a:xfrm>
          <a:prstGeom prst="rect">
            <a:avLst/>
          </a:prstGeom>
        </p:spPr>
      </p:pic>
      <p:sp>
        <p:nvSpPr>
          <p:cNvPr id="2" name="Titre 1"/>
          <p:cNvSpPr>
            <a:spLocks noGrp="1"/>
          </p:cNvSpPr>
          <p:nvPr>
            <p:ph type="title"/>
          </p:nvPr>
        </p:nvSpPr>
        <p:spPr>
          <a:xfrm>
            <a:off x="685355" y="121449"/>
            <a:ext cx="8596668" cy="1320800"/>
          </a:xfrm>
        </p:spPr>
        <p:txBody>
          <a:bodyPr/>
          <a:lstStyle/>
          <a:p>
            <a:r>
              <a:rPr lang="fr-FR" dirty="0" smtClean="0"/>
              <a:t>Calling</a:t>
            </a:r>
            <a:endParaRPr lang="fr-FR" dirty="0"/>
          </a:p>
        </p:txBody>
      </p:sp>
      <p:sp>
        <p:nvSpPr>
          <p:cNvPr id="23" name="Espace réservé du contenu 2"/>
          <p:cNvSpPr txBox="1">
            <a:spLocks/>
          </p:cNvSpPr>
          <p:nvPr/>
        </p:nvSpPr>
        <p:spPr>
          <a:xfrm>
            <a:off x="297506" y="1028701"/>
            <a:ext cx="3306754" cy="466846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fr-FR" dirty="0" smtClean="0"/>
              <a:t>Ce calcul est appliqué à tous les SNP de l’échantillon. </a:t>
            </a:r>
          </a:p>
          <a:p>
            <a:pPr marL="0" indent="0">
              <a:buFont typeface="Wingdings 3" charset="2"/>
              <a:buNone/>
            </a:pPr>
            <a:r>
              <a:rPr lang="fr-FR" dirty="0" smtClean="0"/>
              <a:t>Le nombre de copies réel étant toujours un nombre entier, une solution est crédible si elle prédit des nombres de copies proches d’entiers.</a:t>
            </a:r>
          </a:p>
          <a:p>
            <a:pPr marL="0" indent="0">
              <a:buFont typeface="Wingdings 3" charset="2"/>
              <a:buNone/>
            </a:pPr>
            <a:r>
              <a:rPr lang="fr-FR" dirty="0" smtClean="0"/>
              <a:t>La distance entre chaque valeur et l’entier le plus proche doit donc être minimale. Ici, elle est proche de 0,4 pour beaucoup de segments, on peut trouver mieux.</a:t>
            </a:r>
          </a:p>
        </p:txBody>
      </p:sp>
      <p:sp>
        <p:nvSpPr>
          <p:cNvPr id="15" name="ZoneTexte 14"/>
          <p:cNvSpPr txBox="1"/>
          <p:nvPr/>
        </p:nvSpPr>
        <p:spPr>
          <a:xfrm>
            <a:off x="4663256" y="5978400"/>
            <a:ext cx="6622157" cy="246221"/>
          </a:xfrm>
          <a:prstGeom prst="rect">
            <a:avLst/>
          </a:prstGeom>
          <a:noFill/>
        </p:spPr>
        <p:txBody>
          <a:bodyPr wrap="square" rtlCol="0">
            <a:spAutoFit/>
          </a:bodyPr>
          <a:lstStyle/>
          <a:p>
            <a:r>
              <a:rPr lang="fr-FR" sz="1000" dirty="0" smtClean="0"/>
              <a:t>Les allèles A (en bleu) et B (en rouge). Les positions sont légèrement modifiées verticalement pour l’illustration</a:t>
            </a:r>
            <a:endParaRPr lang="fr-FR" sz="1000" dirty="0"/>
          </a:p>
        </p:txBody>
      </p:sp>
    </p:spTree>
    <p:extLst>
      <p:ext uri="{BB962C8B-B14F-4D97-AF65-F5344CB8AC3E}">
        <p14:creationId xmlns:p14="http://schemas.microsoft.com/office/powerpoint/2010/main" val="408728040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85355" y="121449"/>
            <a:ext cx="8596668" cy="1320800"/>
          </a:xfrm>
        </p:spPr>
        <p:txBody>
          <a:bodyPr/>
          <a:lstStyle/>
          <a:p>
            <a:r>
              <a:rPr lang="fr-FR" dirty="0" smtClean="0"/>
              <a:t>Calling</a:t>
            </a:r>
            <a:endParaRPr lang="fr-FR" dirty="0"/>
          </a:p>
        </p:txBody>
      </p:sp>
      <p:sp>
        <p:nvSpPr>
          <p:cNvPr id="23" name="Espace réservé du contenu 2"/>
          <p:cNvSpPr txBox="1">
            <a:spLocks/>
          </p:cNvSpPr>
          <p:nvPr/>
        </p:nvSpPr>
        <p:spPr>
          <a:xfrm>
            <a:off x="297506" y="1028701"/>
            <a:ext cx="3306754" cy="466846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fr-FR" dirty="0" smtClean="0"/>
              <a:t>Pour un même échantillon (5-LD), faire varier la ploïdie et la cellularité peut donner des résultats très différents.</a:t>
            </a:r>
          </a:p>
          <a:p>
            <a:pPr marL="0" indent="0">
              <a:buFont typeface="Wingdings 3" charset="2"/>
              <a:buNone/>
            </a:pPr>
            <a:endParaRPr lang="fr-FR" dirty="0" smtClean="0"/>
          </a:p>
        </p:txBody>
      </p:sp>
      <p:pic>
        <p:nvPicPr>
          <p:cNvPr id="5" name="Imag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49936" y="3708000"/>
            <a:ext cx="4165289" cy="2880000"/>
          </a:xfrm>
          <a:prstGeom prst="rect">
            <a:avLst/>
          </a:prstGeom>
        </p:spPr>
      </p:pic>
      <p:pic>
        <p:nvPicPr>
          <p:cNvPr id="6" name="Imag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15224" y="828000"/>
            <a:ext cx="4165289" cy="2880000"/>
          </a:xfrm>
          <a:prstGeom prst="rect">
            <a:avLst/>
          </a:prstGeom>
        </p:spPr>
      </p:pic>
      <p:pic>
        <p:nvPicPr>
          <p:cNvPr id="13" name="Imag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15224" y="3708000"/>
            <a:ext cx="4165289" cy="2880000"/>
          </a:xfrm>
          <a:prstGeom prst="rect">
            <a:avLst/>
          </a:prstGeom>
        </p:spPr>
      </p:pic>
      <p:pic>
        <p:nvPicPr>
          <p:cNvPr id="14" name="Image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749936" y="828000"/>
            <a:ext cx="4165289" cy="2880000"/>
          </a:xfrm>
          <a:prstGeom prst="rect">
            <a:avLst/>
          </a:prstGeom>
        </p:spPr>
      </p:pic>
      <p:sp>
        <p:nvSpPr>
          <p:cNvPr id="15" name="ZoneTexte 14"/>
          <p:cNvSpPr txBox="1"/>
          <p:nvPr/>
        </p:nvSpPr>
        <p:spPr>
          <a:xfrm>
            <a:off x="4874272" y="6588000"/>
            <a:ext cx="6622157" cy="246221"/>
          </a:xfrm>
          <a:prstGeom prst="rect">
            <a:avLst/>
          </a:prstGeom>
          <a:noFill/>
        </p:spPr>
        <p:txBody>
          <a:bodyPr wrap="square" rtlCol="0">
            <a:spAutoFit/>
          </a:bodyPr>
          <a:lstStyle/>
          <a:p>
            <a:r>
              <a:rPr lang="fr-FR" sz="1000" dirty="0" smtClean="0"/>
              <a:t>Les allèles A (en bleu) et B (en rouge). Les positions sont légèrement modifiées verticalement pour l’illustration</a:t>
            </a:r>
            <a:endParaRPr lang="fr-FR" sz="1000" dirty="0"/>
          </a:p>
        </p:txBody>
      </p:sp>
    </p:spTree>
    <p:extLst>
      <p:ext uri="{BB962C8B-B14F-4D97-AF65-F5344CB8AC3E}">
        <p14:creationId xmlns:p14="http://schemas.microsoft.com/office/powerpoint/2010/main" val="417934543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85355" y="121449"/>
            <a:ext cx="8596668" cy="1320800"/>
          </a:xfrm>
        </p:spPr>
        <p:txBody>
          <a:bodyPr/>
          <a:lstStyle/>
          <a:p>
            <a:r>
              <a:rPr lang="fr-FR" dirty="0" smtClean="0"/>
              <a:t>Calling</a:t>
            </a:r>
            <a:endParaRPr lang="fr-FR" dirty="0"/>
          </a:p>
        </p:txBody>
      </p:sp>
      <p:pic>
        <p:nvPicPr>
          <p:cNvPr id="16" name="Image 1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15222" y="828000"/>
            <a:ext cx="4165289" cy="2880000"/>
          </a:xfrm>
          <a:prstGeom prst="rect">
            <a:avLst/>
          </a:prstGeom>
        </p:spPr>
      </p:pic>
      <p:pic>
        <p:nvPicPr>
          <p:cNvPr id="17" name="Image 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15221" y="3708000"/>
            <a:ext cx="4165289" cy="2880000"/>
          </a:xfrm>
          <a:prstGeom prst="rect">
            <a:avLst/>
          </a:prstGeom>
        </p:spPr>
      </p:pic>
      <p:pic>
        <p:nvPicPr>
          <p:cNvPr id="3" name="Imag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49933" y="828000"/>
            <a:ext cx="4165289" cy="2880000"/>
          </a:xfrm>
          <a:prstGeom prst="rect">
            <a:avLst/>
          </a:prstGeom>
        </p:spPr>
      </p:pic>
      <p:sp>
        <p:nvSpPr>
          <p:cNvPr id="18" name="ZoneTexte 17"/>
          <p:cNvSpPr txBox="1"/>
          <p:nvPr/>
        </p:nvSpPr>
        <p:spPr>
          <a:xfrm>
            <a:off x="4874272" y="6588000"/>
            <a:ext cx="6622157" cy="246221"/>
          </a:xfrm>
          <a:prstGeom prst="rect">
            <a:avLst/>
          </a:prstGeom>
          <a:noFill/>
        </p:spPr>
        <p:txBody>
          <a:bodyPr wrap="square" rtlCol="0">
            <a:spAutoFit/>
          </a:bodyPr>
          <a:lstStyle/>
          <a:p>
            <a:r>
              <a:rPr lang="fr-FR" sz="1000" dirty="0" smtClean="0"/>
              <a:t>Les allèles A (en bleu) et B (en rouge). Les positions sont légèrement modifiées verticalement pour l’illustration</a:t>
            </a:r>
            <a:endParaRPr lang="fr-FR" sz="1000" dirty="0"/>
          </a:p>
        </p:txBody>
      </p:sp>
      <p:pic>
        <p:nvPicPr>
          <p:cNvPr id="20" name="Image 1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744416" y="3708000"/>
            <a:ext cx="4165289" cy="2880000"/>
          </a:xfrm>
          <a:prstGeom prst="rect">
            <a:avLst/>
          </a:prstGeom>
        </p:spPr>
      </p:pic>
      <p:sp>
        <p:nvSpPr>
          <p:cNvPr id="24" name="Espace réservé du contenu 2"/>
          <p:cNvSpPr txBox="1">
            <a:spLocks/>
          </p:cNvSpPr>
          <p:nvPr/>
        </p:nvSpPr>
        <p:spPr>
          <a:xfrm>
            <a:off x="297506" y="1028701"/>
            <a:ext cx="3306754" cy="466846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fr-FR" dirty="0" smtClean="0"/>
              <a:t>Pour un même échantillon (5-LD), faire varier la ploïdie et la cellularité peut donner des résultats très différents.</a:t>
            </a:r>
          </a:p>
          <a:p>
            <a:pPr marL="0" indent="0">
              <a:buFont typeface="Wingdings 3" charset="2"/>
              <a:buNone/>
            </a:pPr>
            <a:endParaRPr lang="fr-FR" dirty="0" smtClean="0"/>
          </a:p>
        </p:txBody>
      </p:sp>
    </p:spTree>
    <p:extLst>
      <p:ext uri="{BB962C8B-B14F-4D97-AF65-F5344CB8AC3E}">
        <p14:creationId xmlns:p14="http://schemas.microsoft.com/office/powerpoint/2010/main" val="131549352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Imag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44416" y="3708000"/>
            <a:ext cx="4165289" cy="2880000"/>
          </a:xfrm>
          <a:prstGeom prst="rect">
            <a:avLst/>
          </a:prstGeom>
        </p:spPr>
      </p:pic>
      <p:pic>
        <p:nvPicPr>
          <p:cNvPr id="22" name="Image 2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15222" y="828000"/>
            <a:ext cx="4165289" cy="2880000"/>
          </a:xfrm>
          <a:prstGeom prst="rect">
            <a:avLst/>
          </a:prstGeom>
        </p:spPr>
      </p:pic>
      <p:pic>
        <p:nvPicPr>
          <p:cNvPr id="6" name="Imag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15221" y="3708000"/>
            <a:ext cx="4165289" cy="2880000"/>
          </a:xfrm>
          <a:prstGeom prst="rect">
            <a:avLst/>
          </a:prstGeom>
        </p:spPr>
      </p:pic>
      <p:pic>
        <p:nvPicPr>
          <p:cNvPr id="23" name="Image 2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749933" y="828000"/>
            <a:ext cx="4165289" cy="2880000"/>
          </a:xfrm>
          <a:prstGeom prst="rect">
            <a:avLst/>
          </a:prstGeom>
        </p:spPr>
      </p:pic>
      <p:sp>
        <p:nvSpPr>
          <p:cNvPr id="2" name="Titre 1"/>
          <p:cNvSpPr>
            <a:spLocks noGrp="1"/>
          </p:cNvSpPr>
          <p:nvPr>
            <p:ph type="title"/>
          </p:nvPr>
        </p:nvSpPr>
        <p:spPr>
          <a:xfrm>
            <a:off x="685355" y="121449"/>
            <a:ext cx="8596668" cy="1320800"/>
          </a:xfrm>
        </p:spPr>
        <p:txBody>
          <a:bodyPr/>
          <a:lstStyle/>
          <a:p>
            <a:r>
              <a:rPr lang="fr-FR" dirty="0" smtClean="0"/>
              <a:t>Calling</a:t>
            </a:r>
            <a:endParaRPr lang="fr-FR" dirty="0"/>
          </a:p>
        </p:txBody>
      </p:sp>
      <p:sp>
        <p:nvSpPr>
          <p:cNvPr id="24" name="ZoneTexte 23"/>
          <p:cNvSpPr txBox="1"/>
          <p:nvPr/>
        </p:nvSpPr>
        <p:spPr>
          <a:xfrm>
            <a:off x="4874272" y="6588000"/>
            <a:ext cx="6622157" cy="246221"/>
          </a:xfrm>
          <a:prstGeom prst="rect">
            <a:avLst/>
          </a:prstGeom>
          <a:noFill/>
        </p:spPr>
        <p:txBody>
          <a:bodyPr wrap="square" rtlCol="0">
            <a:spAutoFit/>
          </a:bodyPr>
          <a:lstStyle/>
          <a:p>
            <a:r>
              <a:rPr lang="fr-FR" sz="1000" dirty="0" smtClean="0"/>
              <a:t>Les allèles A (en bleu) et B (en rouge). Les positions sont légèrement modifiées verticalement pour l’illustration</a:t>
            </a:r>
            <a:endParaRPr lang="fr-FR" sz="1000" dirty="0"/>
          </a:p>
        </p:txBody>
      </p:sp>
      <p:sp>
        <p:nvSpPr>
          <p:cNvPr id="26" name="Espace réservé du contenu 2"/>
          <p:cNvSpPr txBox="1">
            <a:spLocks/>
          </p:cNvSpPr>
          <p:nvPr/>
        </p:nvSpPr>
        <p:spPr>
          <a:xfrm>
            <a:off x="297506" y="1028701"/>
            <a:ext cx="3306754" cy="466846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fr-FR" dirty="0" smtClean="0"/>
              <a:t>Pour un même échantillon (5-LD), faire varier la ploïdie et la cellularité peut donner des résultats très différents.</a:t>
            </a:r>
          </a:p>
          <a:p>
            <a:pPr marL="0" indent="0">
              <a:buFont typeface="Wingdings 3" charset="2"/>
              <a:buNone/>
            </a:pPr>
            <a:r>
              <a:rPr lang="fr-FR" dirty="0" smtClean="0"/>
              <a:t>Une note sur 100 est attribuée à chaque solution selon la distance moyenne à des entiers.</a:t>
            </a:r>
          </a:p>
          <a:p>
            <a:pPr marL="0" indent="0">
              <a:buFont typeface="Wingdings 3" charset="2"/>
              <a:buNone/>
            </a:pPr>
            <a:endParaRPr lang="fr-FR" dirty="0" smtClean="0"/>
          </a:p>
        </p:txBody>
      </p:sp>
      <p:sp>
        <p:nvSpPr>
          <p:cNvPr id="27" name="ZoneTexte 26"/>
          <p:cNvSpPr txBox="1"/>
          <p:nvPr/>
        </p:nvSpPr>
        <p:spPr>
          <a:xfrm>
            <a:off x="11373493" y="899521"/>
            <a:ext cx="560599" cy="246221"/>
          </a:xfrm>
          <a:prstGeom prst="rect">
            <a:avLst/>
          </a:prstGeom>
          <a:noFill/>
        </p:spPr>
        <p:txBody>
          <a:bodyPr wrap="square" rtlCol="0">
            <a:spAutoFit/>
          </a:bodyPr>
          <a:lstStyle/>
          <a:p>
            <a:r>
              <a:rPr lang="fr-FR" sz="1000" b="1" dirty="0" smtClean="0">
                <a:solidFill>
                  <a:schemeClr val="accent2">
                    <a:lumMod val="75000"/>
                  </a:schemeClr>
                </a:solidFill>
              </a:rPr>
              <a:t>99,0%</a:t>
            </a:r>
            <a:endParaRPr lang="fr-FR" sz="1000" b="1" dirty="0">
              <a:solidFill>
                <a:schemeClr val="accent2">
                  <a:lumMod val="75000"/>
                </a:schemeClr>
              </a:solidFill>
            </a:endParaRPr>
          </a:p>
        </p:txBody>
      </p:sp>
      <p:sp>
        <p:nvSpPr>
          <p:cNvPr id="28" name="ZoneTexte 27"/>
          <p:cNvSpPr txBox="1"/>
          <p:nvPr/>
        </p:nvSpPr>
        <p:spPr>
          <a:xfrm>
            <a:off x="7135446" y="899521"/>
            <a:ext cx="560599" cy="246221"/>
          </a:xfrm>
          <a:prstGeom prst="rect">
            <a:avLst/>
          </a:prstGeom>
          <a:noFill/>
        </p:spPr>
        <p:txBody>
          <a:bodyPr wrap="square" rtlCol="0">
            <a:spAutoFit/>
          </a:bodyPr>
          <a:lstStyle/>
          <a:p>
            <a:r>
              <a:rPr lang="fr-FR" sz="1000" b="1" dirty="0" smtClean="0">
                <a:solidFill>
                  <a:schemeClr val="accent2">
                    <a:lumMod val="75000"/>
                  </a:schemeClr>
                </a:solidFill>
              </a:rPr>
              <a:t>48,8%</a:t>
            </a:r>
            <a:endParaRPr lang="fr-FR" sz="1000" b="1" dirty="0">
              <a:solidFill>
                <a:schemeClr val="accent2">
                  <a:lumMod val="75000"/>
                </a:schemeClr>
              </a:solidFill>
            </a:endParaRPr>
          </a:p>
        </p:txBody>
      </p:sp>
      <p:sp>
        <p:nvSpPr>
          <p:cNvPr id="29" name="ZoneTexte 28"/>
          <p:cNvSpPr txBox="1"/>
          <p:nvPr/>
        </p:nvSpPr>
        <p:spPr>
          <a:xfrm>
            <a:off x="7141153" y="3770521"/>
            <a:ext cx="560599" cy="246221"/>
          </a:xfrm>
          <a:prstGeom prst="rect">
            <a:avLst/>
          </a:prstGeom>
          <a:noFill/>
        </p:spPr>
        <p:txBody>
          <a:bodyPr wrap="square" rtlCol="0">
            <a:spAutoFit/>
          </a:bodyPr>
          <a:lstStyle/>
          <a:p>
            <a:r>
              <a:rPr lang="fr-FR" sz="1000" b="1" dirty="0" smtClean="0">
                <a:solidFill>
                  <a:schemeClr val="accent2">
                    <a:lumMod val="75000"/>
                  </a:schemeClr>
                </a:solidFill>
              </a:rPr>
              <a:t>62,7%</a:t>
            </a:r>
            <a:endParaRPr lang="fr-FR" sz="1000" b="1" dirty="0">
              <a:solidFill>
                <a:schemeClr val="accent2">
                  <a:lumMod val="75000"/>
                </a:schemeClr>
              </a:solidFill>
            </a:endParaRPr>
          </a:p>
        </p:txBody>
      </p:sp>
      <p:sp>
        <p:nvSpPr>
          <p:cNvPr id="30" name="ZoneTexte 29"/>
          <p:cNvSpPr txBox="1"/>
          <p:nvPr/>
        </p:nvSpPr>
        <p:spPr>
          <a:xfrm>
            <a:off x="11373493" y="3770521"/>
            <a:ext cx="560599" cy="246221"/>
          </a:xfrm>
          <a:prstGeom prst="rect">
            <a:avLst/>
          </a:prstGeom>
          <a:noFill/>
        </p:spPr>
        <p:txBody>
          <a:bodyPr wrap="square" rtlCol="0">
            <a:spAutoFit/>
          </a:bodyPr>
          <a:lstStyle/>
          <a:p>
            <a:r>
              <a:rPr lang="fr-FR" sz="1000" b="1" dirty="0" smtClean="0">
                <a:solidFill>
                  <a:schemeClr val="accent2">
                    <a:lumMod val="75000"/>
                  </a:schemeClr>
                </a:solidFill>
              </a:rPr>
              <a:t>51,5%</a:t>
            </a:r>
            <a:endParaRPr lang="fr-FR" sz="1000" b="1" dirty="0">
              <a:solidFill>
                <a:schemeClr val="accent2">
                  <a:lumMod val="75000"/>
                </a:schemeClr>
              </a:solidFill>
            </a:endParaRPr>
          </a:p>
        </p:txBody>
      </p:sp>
    </p:spTree>
    <p:extLst>
      <p:ext uri="{BB962C8B-B14F-4D97-AF65-F5344CB8AC3E}">
        <p14:creationId xmlns:p14="http://schemas.microsoft.com/office/powerpoint/2010/main" val="331065284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57976" y="1437490"/>
            <a:ext cx="7920000" cy="3960000"/>
          </a:xfrm>
          <a:prstGeom prst="rect">
            <a:avLst/>
          </a:prstGeom>
        </p:spPr>
      </p:pic>
      <p:sp>
        <p:nvSpPr>
          <p:cNvPr id="2" name="Titre 1"/>
          <p:cNvSpPr>
            <a:spLocks noGrp="1"/>
          </p:cNvSpPr>
          <p:nvPr>
            <p:ph type="title"/>
          </p:nvPr>
        </p:nvSpPr>
        <p:spPr>
          <a:xfrm>
            <a:off x="685355" y="121449"/>
            <a:ext cx="8596668" cy="1320800"/>
          </a:xfrm>
        </p:spPr>
        <p:txBody>
          <a:bodyPr/>
          <a:lstStyle/>
          <a:p>
            <a:r>
              <a:rPr lang="fr-FR" dirty="0" smtClean="0"/>
              <a:t>Segmentation (algorithme ASPCF)</a:t>
            </a:r>
            <a:endParaRPr lang="fr-FR" dirty="0"/>
          </a:p>
        </p:txBody>
      </p:sp>
      <p:sp>
        <p:nvSpPr>
          <p:cNvPr id="7" name="Espace réservé du contenu 3"/>
          <p:cNvSpPr>
            <a:spLocks noGrp="1"/>
          </p:cNvSpPr>
          <p:nvPr>
            <p:ph idx="1"/>
          </p:nvPr>
        </p:nvSpPr>
        <p:spPr>
          <a:xfrm>
            <a:off x="436702" y="1696624"/>
            <a:ext cx="3662056" cy="3880773"/>
          </a:xfrm>
        </p:spPr>
        <p:txBody>
          <a:bodyPr/>
          <a:lstStyle/>
          <a:p>
            <a:pPr marL="0" indent="0">
              <a:buNone/>
            </a:pPr>
            <a:r>
              <a:rPr lang="fr-FR" dirty="0" smtClean="0"/>
              <a:t>Cette étape vise à regrouper les données en segments de même valeur, un segment correspondant à une aberration.</a:t>
            </a:r>
            <a:endParaRPr lang="fr-FR" dirty="0"/>
          </a:p>
        </p:txBody>
      </p:sp>
      <p:sp>
        <p:nvSpPr>
          <p:cNvPr id="6" name="ZoneTexte 5"/>
          <p:cNvSpPr txBox="1"/>
          <p:nvPr/>
        </p:nvSpPr>
        <p:spPr>
          <a:xfrm>
            <a:off x="6116020" y="5553588"/>
            <a:ext cx="5771180" cy="646331"/>
          </a:xfrm>
          <a:prstGeom prst="rect">
            <a:avLst/>
          </a:prstGeom>
          <a:noFill/>
        </p:spPr>
        <p:txBody>
          <a:bodyPr wrap="square" rtlCol="0">
            <a:spAutoFit/>
          </a:bodyPr>
          <a:lstStyle/>
          <a:p>
            <a:r>
              <a:rPr lang="fr-FR" dirty="0"/>
              <a:t>Données LRR et BAF recentrées dans </a:t>
            </a:r>
            <a:r>
              <a:rPr lang="fr-FR" dirty="0" err="1" smtClean="0"/>
              <a:t>ChAS</a:t>
            </a:r>
            <a:r>
              <a:rPr lang="fr-FR" dirty="0" smtClean="0"/>
              <a:t> (rouge)</a:t>
            </a:r>
          </a:p>
          <a:p>
            <a:r>
              <a:rPr lang="fr-FR" dirty="0" smtClean="0"/>
              <a:t>Données LRR et BAF segmentées (vert)</a:t>
            </a:r>
            <a:endParaRPr lang="fr-FR" dirty="0"/>
          </a:p>
        </p:txBody>
      </p:sp>
    </p:spTree>
    <p:extLst>
      <p:ext uri="{BB962C8B-B14F-4D97-AF65-F5344CB8AC3E}">
        <p14:creationId xmlns:p14="http://schemas.microsoft.com/office/powerpoint/2010/main" val="9222406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85355" y="121449"/>
            <a:ext cx="8596668" cy="1320800"/>
          </a:xfrm>
        </p:spPr>
        <p:txBody>
          <a:bodyPr/>
          <a:lstStyle/>
          <a:p>
            <a:r>
              <a:rPr lang="fr-FR" dirty="0" smtClean="0"/>
              <a:t>Calling</a:t>
            </a:r>
            <a:endParaRPr lang="fr-FR" dirty="0"/>
          </a:p>
        </p:txBody>
      </p:sp>
      <p:sp>
        <p:nvSpPr>
          <p:cNvPr id="47" name="Espace réservé du contenu 2"/>
          <p:cNvSpPr txBox="1">
            <a:spLocks/>
          </p:cNvSpPr>
          <p:nvPr/>
        </p:nvSpPr>
        <p:spPr>
          <a:xfrm>
            <a:off x="297506" y="1570569"/>
            <a:ext cx="4118186" cy="512741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just">
              <a:buNone/>
            </a:pPr>
            <a:r>
              <a:rPr lang="fr-FR" dirty="0" smtClean="0"/>
              <a:t>La totalité des solutions peut être visualisée dans un graphe </a:t>
            </a:r>
            <a:r>
              <a:rPr lang="fr-FR" dirty="0" err="1" smtClean="0"/>
              <a:t>sunrise</a:t>
            </a:r>
            <a:r>
              <a:rPr lang="fr-FR" dirty="0" smtClean="0"/>
              <a:t>. La note de chaque solution est représentée en couleur  (</a:t>
            </a:r>
            <a:r>
              <a:rPr lang="fr-FR" dirty="0" smtClean="0">
                <a:solidFill>
                  <a:srgbClr val="C00000"/>
                </a:solidFill>
              </a:rPr>
              <a:t>0%</a:t>
            </a:r>
            <a:r>
              <a:rPr lang="fr-FR" dirty="0" smtClean="0"/>
              <a:t>-</a:t>
            </a:r>
            <a:r>
              <a:rPr lang="fr-FR" dirty="0" smtClean="0">
                <a:solidFill>
                  <a:schemeClr val="accent2">
                    <a:lumMod val="75000"/>
                  </a:schemeClr>
                </a:solidFill>
              </a:rPr>
              <a:t>100%</a:t>
            </a:r>
            <a:r>
              <a:rPr lang="fr-FR" dirty="0" smtClean="0"/>
              <a:t>).</a:t>
            </a:r>
          </a:p>
          <a:p>
            <a:pPr marL="0" indent="0" algn="just">
              <a:buNone/>
            </a:pPr>
            <a:r>
              <a:rPr lang="fr-FR" dirty="0" smtClean="0"/>
              <a:t>La meilleure solution est obtenue avec une ploïdie de 1,75 et une cellularité de 0,83</a:t>
            </a:r>
          </a:p>
          <a:p>
            <a:pPr marL="0" indent="0" algn="just">
              <a:buNone/>
            </a:pPr>
            <a:endParaRPr lang="fr-FR" dirty="0" smtClean="0"/>
          </a:p>
          <a:p>
            <a:pPr marL="0" indent="0" algn="just">
              <a:buNone/>
            </a:pPr>
            <a:endParaRPr lang="el-GR" dirty="0"/>
          </a:p>
          <a:p>
            <a:pPr marL="0" indent="0" algn="just">
              <a:buFont typeface="Wingdings 3" charset="2"/>
              <a:buNone/>
            </a:pPr>
            <a:endParaRPr lang="fr-FR" dirty="0"/>
          </a:p>
        </p:txBody>
      </p:sp>
      <p:pic>
        <p:nvPicPr>
          <p:cNvPr id="18" name="Image 1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45711" y="2673733"/>
            <a:ext cx="3751482" cy="3751482"/>
          </a:xfrm>
          <a:prstGeom prst="rect">
            <a:avLst/>
          </a:prstGeom>
        </p:spPr>
      </p:pic>
      <p:cxnSp>
        <p:nvCxnSpPr>
          <p:cNvPr id="19" name="Connecteur droit 18"/>
          <p:cNvCxnSpPr/>
          <p:nvPr/>
        </p:nvCxnSpPr>
        <p:spPr>
          <a:xfrm>
            <a:off x="6376250" y="3413912"/>
            <a:ext cx="0" cy="2825671"/>
          </a:xfrm>
          <a:prstGeom prst="line">
            <a:avLst/>
          </a:prstGeom>
        </p:spPr>
        <p:style>
          <a:lnRef idx="1">
            <a:schemeClr val="dk1"/>
          </a:lnRef>
          <a:fillRef idx="0">
            <a:schemeClr val="dk1"/>
          </a:fillRef>
          <a:effectRef idx="0">
            <a:schemeClr val="dk1"/>
          </a:effectRef>
          <a:fontRef idx="minor">
            <a:schemeClr val="tx1"/>
          </a:fontRef>
        </p:style>
      </p:cxnSp>
      <p:cxnSp>
        <p:nvCxnSpPr>
          <p:cNvPr id="20" name="Connecteur droit 19"/>
          <p:cNvCxnSpPr/>
          <p:nvPr/>
        </p:nvCxnSpPr>
        <p:spPr>
          <a:xfrm flipH="1">
            <a:off x="5798344" y="3362234"/>
            <a:ext cx="509767" cy="0"/>
          </a:xfrm>
          <a:prstGeom prst="line">
            <a:avLst/>
          </a:prstGeom>
        </p:spPr>
        <p:style>
          <a:lnRef idx="1">
            <a:schemeClr val="dk1"/>
          </a:lnRef>
          <a:fillRef idx="0">
            <a:schemeClr val="dk1"/>
          </a:fillRef>
          <a:effectRef idx="0">
            <a:schemeClr val="dk1"/>
          </a:effectRef>
          <a:fontRef idx="minor">
            <a:schemeClr val="tx1"/>
          </a:fontRef>
        </p:style>
      </p:cxnSp>
      <p:sp>
        <p:nvSpPr>
          <p:cNvPr id="21" name="ZoneTexte 20"/>
          <p:cNvSpPr txBox="1"/>
          <p:nvPr/>
        </p:nvSpPr>
        <p:spPr>
          <a:xfrm>
            <a:off x="6162853" y="6239583"/>
            <a:ext cx="953476" cy="246221"/>
          </a:xfrm>
          <a:prstGeom prst="rect">
            <a:avLst/>
          </a:prstGeom>
          <a:noFill/>
        </p:spPr>
        <p:txBody>
          <a:bodyPr wrap="square" rtlCol="0">
            <a:spAutoFit/>
          </a:bodyPr>
          <a:lstStyle/>
          <a:p>
            <a:r>
              <a:rPr lang="fr-FR" sz="1000" dirty="0" smtClean="0"/>
              <a:t>1,75</a:t>
            </a:r>
            <a:endParaRPr lang="fr-FR" sz="1000" dirty="0"/>
          </a:p>
        </p:txBody>
      </p:sp>
      <p:sp>
        <p:nvSpPr>
          <p:cNvPr id="22" name="ZoneTexte 21"/>
          <p:cNvSpPr txBox="1"/>
          <p:nvPr/>
        </p:nvSpPr>
        <p:spPr>
          <a:xfrm rot="16200000">
            <a:off x="5229843" y="2966772"/>
            <a:ext cx="953476" cy="246221"/>
          </a:xfrm>
          <a:prstGeom prst="rect">
            <a:avLst/>
          </a:prstGeom>
          <a:noFill/>
        </p:spPr>
        <p:txBody>
          <a:bodyPr wrap="square" rtlCol="0">
            <a:spAutoFit/>
          </a:bodyPr>
          <a:lstStyle/>
          <a:p>
            <a:r>
              <a:rPr lang="fr-FR" sz="1000" dirty="0" smtClean="0"/>
              <a:t>0,83</a:t>
            </a:r>
            <a:endParaRPr lang="fr-FR" sz="1000" dirty="0"/>
          </a:p>
        </p:txBody>
      </p:sp>
    </p:spTree>
    <p:extLst>
      <p:ext uri="{BB962C8B-B14F-4D97-AF65-F5344CB8AC3E}">
        <p14:creationId xmlns:p14="http://schemas.microsoft.com/office/powerpoint/2010/main" val="165185026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85355" y="121449"/>
            <a:ext cx="8596668" cy="1320800"/>
          </a:xfrm>
        </p:spPr>
        <p:txBody>
          <a:bodyPr/>
          <a:lstStyle/>
          <a:p>
            <a:r>
              <a:rPr lang="fr-FR" dirty="0" smtClean="0"/>
              <a:t>Calling</a:t>
            </a:r>
            <a:endParaRPr lang="fr-FR" dirty="0"/>
          </a:p>
        </p:txBody>
      </p:sp>
      <p:pic>
        <p:nvPicPr>
          <p:cNvPr id="3" name="Imag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1416" y="4208582"/>
            <a:ext cx="9144018" cy="2286005"/>
          </a:xfrm>
          <a:prstGeom prst="rect">
            <a:avLst/>
          </a:prstGeom>
        </p:spPr>
      </p:pic>
      <p:pic>
        <p:nvPicPr>
          <p:cNvPr id="4" name="Imag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1416" y="1834358"/>
            <a:ext cx="9144018" cy="2286005"/>
          </a:xfrm>
          <a:prstGeom prst="rect">
            <a:avLst/>
          </a:prstGeom>
        </p:spPr>
      </p:pic>
      <p:sp>
        <p:nvSpPr>
          <p:cNvPr id="11" name="Espace réservé du contenu 3"/>
          <p:cNvSpPr txBox="1">
            <a:spLocks/>
          </p:cNvSpPr>
          <p:nvPr/>
        </p:nvSpPr>
        <p:spPr>
          <a:xfrm>
            <a:off x="500870" y="836818"/>
            <a:ext cx="10455888" cy="69365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fr-FR" sz="2200" dirty="0" smtClean="0">
                <a:solidFill>
                  <a:schemeClr val="accent1">
                    <a:lumMod val="50000"/>
                  </a:schemeClr>
                </a:solidFill>
              </a:rPr>
              <a:t>Résultat final</a:t>
            </a:r>
            <a:endParaRPr lang="fr-FR" sz="2200" dirty="0">
              <a:solidFill>
                <a:schemeClr val="accent1">
                  <a:lumMod val="50000"/>
                </a:schemeClr>
              </a:solidFill>
            </a:endParaRPr>
          </a:p>
        </p:txBody>
      </p:sp>
    </p:spTree>
    <p:extLst>
      <p:ext uri="{BB962C8B-B14F-4D97-AF65-F5344CB8AC3E}">
        <p14:creationId xmlns:p14="http://schemas.microsoft.com/office/powerpoint/2010/main" val="358800499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85355" y="481263"/>
            <a:ext cx="8596668" cy="1320800"/>
          </a:xfrm>
        </p:spPr>
        <p:txBody>
          <a:bodyPr/>
          <a:lstStyle/>
          <a:p>
            <a:r>
              <a:rPr lang="fr-FR" dirty="0" smtClean="0"/>
              <a:t>Calcul de scores</a:t>
            </a:r>
            <a:endParaRPr lang="fr-FR" dirty="0"/>
          </a:p>
        </p:txBody>
      </p:sp>
      <p:sp>
        <p:nvSpPr>
          <p:cNvPr id="17" name="Espace réservé du contenu 4"/>
          <p:cNvSpPr>
            <a:spLocks noGrp="1"/>
          </p:cNvSpPr>
          <p:nvPr>
            <p:ph idx="1"/>
          </p:nvPr>
        </p:nvSpPr>
        <p:spPr>
          <a:xfrm>
            <a:off x="677334" y="2160589"/>
            <a:ext cx="10600266" cy="3880773"/>
          </a:xfrm>
        </p:spPr>
        <p:txBody>
          <a:bodyPr/>
          <a:lstStyle/>
          <a:p>
            <a:r>
              <a:rPr lang="fr-FR" dirty="0" smtClean="0"/>
              <a:t>WGD: Combien de fois le génome a été dupliqué</a:t>
            </a:r>
          </a:p>
          <a:p>
            <a:r>
              <a:rPr lang="fr-FR" dirty="0" smtClean="0"/>
              <a:t>MAPD tumoral: </a:t>
            </a:r>
          </a:p>
          <a:p>
            <a:r>
              <a:rPr lang="fr-FR" dirty="0"/>
              <a:t>score </a:t>
            </a:r>
            <a:r>
              <a:rPr lang="fr-FR" dirty="0" smtClean="0"/>
              <a:t>GI</a:t>
            </a:r>
            <a:r>
              <a:rPr lang="fr-FR" dirty="0"/>
              <a:t> </a:t>
            </a:r>
            <a:r>
              <a:rPr lang="fr-FR" dirty="0" smtClean="0"/>
              <a:t>(</a:t>
            </a:r>
            <a:r>
              <a:rPr lang="fr-FR" dirty="0" err="1"/>
              <a:t>Genomic</a:t>
            </a:r>
            <a:r>
              <a:rPr lang="fr-FR" dirty="0"/>
              <a:t> </a:t>
            </a:r>
            <a:r>
              <a:rPr lang="fr-FR" dirty="0" err="1" smtClean="0"/>
              <a:t>Instability</a:t>
            </a:r>
            <a:r>
              <a:rPr lang="fr-FR" dirty="0" smtClean="0"/>
              <a:t>): </a:t>
            </a:r>
          </a:p>
          <a:p>
            <a:r>
              <a:rPr lang="fr-FR" dirty="0" smtClean="0"/>
              <a:t>Fraction du génome avec une LOH</a:t>
            </a:r>
          </a:p>
          <a:p>
            <a:endParaRPr lang="fr-FR" dirty="0"/>
          </a:p>
          <a:p>
            <a:r>
              <a:rPr lang="fr-FR" dirty="0" smtClean="0"/>
              <a:t>Beaucoup de métriques ont pour utilité principale de vérifier que le processus s’est déroulé sans accroc.</a:t>
            </a:r>
          </a:p>
        </p:txBody>
      </p:sp>
    </p:spTree>
    <p:extLst>
      <p:ext uri="{BB962C8B-B14F-4D97-AF65-F5344CB8AC3E}">
        <p14:creationId xmlns:p14="http://schemas.microsoft.com/office/powerpoint/2010/main" val="34182692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85355" y="121449"/>
            <a:ext cx="8596668" cy="1320800"/>
          </a:xfrm>
        </p:spPr>
        <p:txBody>
          <a:bodyPr/>
          <a:lstStyle/>
          <a:p>
            <a:r>
              <a:rPr lang="fr-FR" dirty="0" smtClean="0"/>
              <a:t>Conclusion</a:t>
            </a:r>
            <a:endParaRPr lang="fr-FR" dirty="0"/>
          </a:p>
        </p:txBody>
      </p:sp>
      <p:sp>
        <p:nvSpPr>
          <p:cNvPr id="5" name="Espace réservé du contenu 2"/>
          <p:cNvSpPr>
            <a:spLocks noGrp="1"/>
          </p:cNvSpPr>
          <p:nvPr>
            <p:ph idx="1"/>
          </p:nvPr>
        </p:nvSpPr>
        <p:spPr>
          <a:xfrm>
            <a:off x="677333" y="1727201"/>
            <a:ext cx="9896881" cy="4314162"/>
          </a:xfrm>
        </p:spPr>
        <p:txBody>
          <a:bodyPr/>
          <a:lstStyle/>
          <a:p>
            <a:r>
              <a:rPr lang="fr-FR" dirty="0" smtClean="0"/>
              <a:t>Segmentation ASPCF</a:t>
            </a:r>
          </a:p>
          <a:p>
            <a:r>
              <a:rPr lang="fr-FR" dirty="0" smtClean="0"/>
              <a:t>Estimation ploïdie </a:t>
            </a:r>
            <a:r>
              <a:rPr lang="fr-FR" dirty="0"/>
              <a:t>&amp;</a:t>
            </a:r>
            <a:r>
              <a:rPr lang="fr-FR" dirty="0" smtClean="0"/>
              <a:t> cellularité</a:t>
            </a:r>
          </a:p>
          <a:p>
            <a:r>
              <a:rPr lang="fr-FR" dirty="0"/>
              <a:t>Calling </a:t>
            </a:r>
            <a:r>
              <a:rPr lang="fr-FR" dirty="0" smtClean="0"/>
              <a:t>ASCAT qui prend en compte la cellularité</a:t>
            </a:r>
            <a:endParaRPr lang="fr-FR" dirty="0"/>
          </a:p>
          <a:p>
            <a:endParaRPr lang="fr-FR" dirty="0" smtClean="0"/>
          </a:p>
          <a:p>
            <a:endParaRPr lang="fr-FR" dirty="0"/>
          </a:p>
          <a:p>
            <a:endParaRPr lang="fr-FR" dirty="0" smtClean="0"/>
          </a:p>
          <a:p>
            <a:pPr marL="0" indent="0">
              <a:buNone/>
            </a:pPr>
            <a:endParaRPr lang="fr-FR" dirty="0" smtClean="0"/>
          </a:p>
          <a:p>
            <a:endParaRPr lang="fr-FR" dirty="0"/>
          </a:p>
        </p:txBody>
      </p:sp>
      <p:sp>
        <p:nvSpPr>
          <p:cNvPr id="19" name="Espace réservé du contenu 3"/>
          <p:cNvSpPr txBox="1">
            <a:spLocks/>
          </p:cNvSpPr>
          <p:nvPr/>
        </p:nvSpPr>
        <p:spPr>
          <a:xfrm>
            <a:off x="500870" y="1135151"/>
            <a:ext cx="10455888" cy="69365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endParaRPr lang="fr-FR" sz="2200" dirty="0">
              <a:solidFill>
                <a:schemeClr val="accent1">
                  <a:lumMod val="50000"/>
                </a:schemeClr>
              </a:solidFill>
            </a:endParaRPr>
          </a:p>
        </p:txBody>
      </p:sp>
    </p:spTree>
    <p:extLst>
      <p:ext uri="{BB962C8B-B14F-4D97-AF65-F5344CB8AC3E}">
        <p14:creationId xmlns:p14="http://schemas.microsoft.com/office/powerpoint/2010/main" val="14370266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p:cNvSpPr txBox="1">
            <a:spLocks/>
          </p:cNvSpPr>
          <p:nvPr/>
        </p:nvSpPr>
        <p:spPr>
          <a:xfrm>
            <a:off x="1396555" y="2395724"/>
            <a:ext cx="9967013" cy="2316951"/>
          </a:xfrm>
          <a:prstGeom prst="rect">
            <a:avLst/>
          </a:prstGeom>
        </p:spPr>
        <p:txBody>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FR" sz="5000" dirty="0" smtClean="0">
                <a:solidFill>
                  <a:schemeClr val="accent1">
                    <a:lumMod val="50000"/>
                  </a:schemeClr>
                </a:solidFill>
              </a:rPr>
              <a:t>Merci pour votre attention!</a:t>
            </a:r>
            <a:endParaRPr lang="fr-FR" sz="5000" dirty="0">
              <a:solidFill>
                <a:schemeClr val="accent1">
                  <a:lumMod val="50000"/>
                </a:schemeClr>
              </a:solidFill>
            </a:endParaRPr>
          </a:p>
        </p:txBody>
      </p:sp>
    </p:spTree>
    <p:extLst>
      <p:ext uri="{BB962C8B-B14F-4D97-AF65-F5344CB8AC3E}">
        <p14:creationId xmlns:p14="http://schemas.microsoft.com/office/powerpoint/2010/main" val="5462714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85355" y="121449"/>
            <a:ext cx="8596668" cy="1320800"/>
          </a:xfrm>
        </p:spPr>
        <p:txBody>
          <a:bodyPr/>
          <a:lstStyle/>
          <a:p>
            <a:r>
              <a:rPr lang="fr-FR" dirty="0" smtClean="0"/>
              <a:t>Calling</a:t>
            </a:r>
            <a:endParaRPr lang="fr-FR" dirty="0"/>
          </a:p>
        </p:txBody>
      </p:sp>
      <p:pic>
        <p:nvPicPr>
          <p:cNvPr id="4" name="Espace réservé du conten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360928" y="965138"/>
            <a:ext cx="7690725" cy="5760000"/>
          </a:xfrm>
        </p:spPr>
      </p:pic>
      <p:sp>
        <p:nvSpPr>
          <p:cNvPr id="6" name="Espace réservé du contenu 2"/>
          <p:cNvSpPr txBox="1">
            <a:spLocks/>
          </p:cNvSpPr>
          <p:nvPr/>
        </p:nvSpPr>
        <p:spPr>
          <a:xfrm>
            <a:off x="297506" y="1570569"/>
            <a:ext cx="4118186" cy="412659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just">
              <a:buFont typeface="Wingdings 3" charset="2"/>
              <a:buNone/>
            </a:pPr>
            <a:r>
              <a:rPr lang="fr-FR" dirty="0" smtClean="0"/>
              <a:t>Les variations de log Ratio et BAF sont fonction de la ploïdie. On peut donc retrouver la ploïdie à partir de ces valeurs.</a:t>
            </a:r>
            <a:endParaRPr lang="fr-FR" dirty="0"/>
          </a:p>
        </p:txBody>
      </p:sp>
      <p:sp>
        <p:nvSpPr>
          <p:cNvPr id="7" name="Espace réservé du contenu 3"/>
          <p:cNvSpPr txBox="1">
            <a:spLocks/>
          </p:cNvSpPr>
          <p:nvPr/>
        </p:nvSpPr>
        <p:spPr>
          <a:xfrm>
            <a:off x="500870" y="836818"/>
            <a:ext cx="10455888" cy="69365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fr-FR" sz="2200" dirty="0">
                <a:solidFill>
                  <a:schemeClr val="accent1">
                    <a:lumMod val="50000"/>
                  </a:schemeClr>
                </a:solidFill>
              </a:rPr>
              <a:t>Comment </a:t>
            </a:r>
            <a:r>
              <a:rPr lang="fr-FR" sz="2200" dirty="0" smtClean="0">
                <a:solidFill>
                  <a:schemeClr val="accent1">
                    <a:lumMod val="50000"/>
                  </a:schemeClr>
                </a:solidFill>
              </a:rPr>
              <a:t>estimer la cellularité et la ploïdie</a:t>
            </a:r>
            <a:endParaRPr lang="fr-FR" sz="2200" dirty="0">
              <a:solidFill>
                <a:schemeClr val="accent1">
                  <a:lumMod val="50000"/>
                </a:schemeClr>
              </a:solidFill>
            </a:endParaRPr>
          </a:p>
        </p:txBody>
      </p:sp>
      <p:sp>
        <p:nvSpPr>
          <p:cNvPr id="15" name="ZoneTexte 14"/>
          <p:cNvSpPr txBox="1"/>
          <p:nvPr/>
        </p:nvSpPr>
        <p:spPr>
          <a:xfrm>
            <a:off x="9433170" y="13727"/>
            <a:ext cx="2758830" cy="215444"/>
          </a:xfrm>
          <a:prstGeom prst="rect">
            <a:avLst/>
          </a:prstGeom>
          <a:noFill/>
        </p:spPr>
        <p:txBody>
          <a:bodyPr wrap="square" rtlCol="0">
            <a:spAutoFit/>
          </a:bodyPr>
          <a:lstStyle/>
          <a:p>
            <a:r>
              <a:rPr lang="fr-FR" sz="800" dirty="0" smtClean="0"/>
              <a:t>https</a:t>
            </a:r>
            <a:r>
              <a:rPr lang="fr-FR" sz="800" dirty="0"/>
              <a:t>://www.biodiscovery.com/videos/ascat-algorithm</a:t>
            </a:r>
          </a:p>
        </p:txBody>
      </p:sp>
    </p:spTree>
    <p:extLst>
      <p:ext uri="{BB962C8B-B14F-4D97-AF65-F5344CB8AC3E}">
        <p14:creationId xmlns:p14="http://schemas.microsoft.com/office/powerpoint/2010/main" val="325741076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85355" y="121449"/>
            <a:ext cx="8596668" cy="1320800"/>
          </a:xfrm>
        </p:spPr>
        <p:txBody>
          <a:bodyPr/>
          <a:lstStyle/>
          <a:p>
            <a:r>
              <a:rPr lang="fr-FR" dirty="0" smtClean="0"/>
              <a:t>Calling</a:t>
            </a:r>
            <a:endParaRPr lang="fr-FR" dirty="0"/>
          </a:p>
        </p:txBody>
      </p:sp>
      <p:pic>
        <p:nvPicPr>
          <p:cNvPr id="4" name="Espace réservé du conten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362723" y="957099"/>
            <a:ext cx="7688930" cy="5768040"/>
          </a:xfrm>
        </p:spPr>
      </p:pic>
      <p:sp>
        <p:nvSpPr>
          <p:cNvPr id="7" name="Espace réservé du contenu 2"/>
          <p:cNvSpPr txBox="1">
            <a:spLocks/>
          </p:cNvSpPr>
          <p:nvPr/>
        </p:nvSpPr>
        <p:spPr>
          <a:xfrm>
            <a:off x="297506" y="1570569"/>
            <a:ext cx="4118186" cy="493183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just">
              <a:buFont typeface="Wingdings 3" charset="2"/>
              <a:buNone/>
            </a:pPr>
            <a:r>
              <a:rPr lang="fr-FR" dirty="0" smtClean="0"/>
              <a:t>Les variations de log Ratio et BAF sont fonction de la ploïdie. On peut donc </a:t>
            </a:r>
            <a:r>
              <a:rPr lang="fr-FR" u="sng" dirty="0" smtClean="0"/>
              <a:t>retrouver la ploïdie </a:t>
            </a:r>
            <a:r>
              <a:rPr lang="fr-FR" dirty="0" smtClean="0"/>
              <a:t>à partir de ces valeurs.</a:t>
            </a:r>
          </a:p>
          <a:p>
            <a:pPr marL="0" indent="0" algn="just">
              <a:buFont typeface="Wingdings 3" charset="2"/>
              <a:buNone/>
            </a:pPr>
            <a:r>
              <a:rPr lang="fr-FR" dirty="0" smtClean="0"/>
              <a:t>Ici, la cellularité est de 50%. Les profils BAF et LRR se rapprochent d’un profil non aberrant. Sachant cela, on peut </a:t>
            </a:r>
            <a:r>
              <a:rPr lang="fr-FR" u="sng" dirty="0" smtClean="0"/>
              <a:t>retrouver la cellularité </a:t>
            </a:r>
            <a:r>
              <a:rPr lang="fr-FR" dirty="0" smtClean="0"/>
              <a:t>à partir de ces valeurs.</a:t>
            </a:r>
          </a:p>
          <a:p>
            <a:pPr marL="0" indent="0" algn="just">
              <a:buFont typeface="Wingdings 3" charset="2"/>
              <a:buNone/>
            </a:pPr>
            <a:endParaRPr lang="fr-FR" dirty="0"/>
          </a:p>
        </p:txBody>
      </p:sp>
      <p:sp>
        <p:nvSpPr>
          <p:cNvPr id="8" name="Espace réservé du contenu 3"/>
          <p:cNvSpPr txBox="1">
            <a:spLocks/>
          </p:cNvSpPr>
          <p:nvPr/>
        </p:nvSpPr>
        <p:spPr>
          <a:xfrm>
            <a:off x="500870" y="836818"/>
            <a:ext cx="10455888" cy="69365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fr-FR" sz="2200" dirty="0">
                <a:solidFill>
                  <a:schemeClr val="accent1">
                    <a:lumMod val="50000"/>
                  </a:schemeClr>
                </a:solidFill>
              </a:rPr>
              <a:t>Comment </a:t>
            </a:r>
            <a:r>
              <a:rPr lang="fr-FR" sz="2200" dirty="0" smtClean="0">
                <a:solidFill>
                  <a:schemeClr val="accent1">
                    <a:lumMod val="50000"/>
                  </a:schemeClr>
                </a:solidFill>
              </a:rPr>
              <a:t>estimer la cellularité et la ploïdie</a:t>
            </a:r>
            <a:endParaRPr lang="fr-FR" sz="2200" dirty="0">
              <a:solidFill>
                <a:schemeClr val="accent1">
                  <a:lumMod val="50000"/>
                </a:schemeClr>
              </a:solidFill>
            </a:endParaRPr>
          </a:p>
        </p:txBody>
      </p:sp>
      <p:sp>
        <p:nvSpPr>
          <p:cNvPr id="5" name="ZoneTexte 4"/>
          <p:cNvSpPr txBox="1"/>
          <p:nvPr/>
        </p:nvSpPr>
        <p:spPr>
          <a:xfrm>
            <a:off x="9433170" y="13727"/>
            <a:ext cx="2758830" cy="215444"/>
          </a:xfrm>
          <a:prstGeom prst="rect">
            <a:avLst/>
          </a:prstGeom>
          <a:noFill/>
        </p:spPr>
        <p:txBody>
          <a:bodyPr wrap="square" rtlCol="0">
            <a:spAutoFit/>
          </a:bodyPr>
          <a:lstStyle/>
          <a:p>
            <a:r>
              <a:rPr lang="fr-FR" sz="800" dirty="0" smtClean="0"/>
              <a:t>https</a:t>
            </a:r>
            <a:r>
              <a:rPr lang="fr-FR" sz="800" dirty="0"/>
              <a:t>://www.biodiscovery.com/videos/ascat-algorithm</a:t>
            </a:r>
          </a:p>
        </p:txBody>
      </p:sp>
    </p:spTree>
    <p:extLst>
      <p:ext uri="{BB962C8B-B14F-4D97-AF65-F5344CB8AC3E}">
        <p14:creationId xmlns:p14="http://schemas.microsoft.com/office/powerpoint/2010/main" val="18053760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685355" y="121449"/>
            <a:ext cx="8596668" cy="1320800"/>
          </a:xfrm>
        </p:spPr>
        <p:txBody>
          <a:bodyPr/>
          <a:lstStyle/>
          <a:p>
            <a:r>
              <a:rPr lang="fr-FR" dirty="0" smtClean="0"/>
              <a:t>Calling</a:t>
            </a:r>
            <a:endParaRPr lang="fr-FR" dirty="0"/>
          </a:p>
        </p:txBody>
      </p:sp>
      <p:pic>
        <p:nvPicPr>
          <p:cNvPr id="4" name="Espace réservé du conten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362723" y="965138"/>
            <a:ext cx="7688930" cy="5760000"/>
          </a:xfrm>
        </p:spPr>
      </p:pic>
      <p:sp>
        <p:nvSpPr>
          <p:cNvPr id="8" name="Espace réservé du contenu 2"/>
          <p:cNvSpPr txBox="1">
            <a:spLocks/>
          </p:cNvSpPr>
          <p:nvPr/>
        </p:nvSpPr>
        <p:spPr>
          <a:xfrm>
            <a:off x="297506" y="1570569"/>
            <a:ext cx="4118186" cy="412659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fr-FR" dirty="0" smtClean="0"/>
              <a:t>Dans des cas où le log ratio est fixe, la piste BAF permet de déterminer la ploïdie.</a:t>
            </a:r>
            <a:endParaRPr lang="fr-FR" dirty="0"/>
          </a:p>
        </p:txBody>
      </p:sp>
    </p:spTree>
    <p:extLst>
      <p:ext uri="{BB962C8B-B14F-4D97-AF65-F5344CB8AC3E}">
        <p14:creationId xmlns:p14="http://schemas.microsoft.com/office/powerpoint/2010/main" val="274122390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85355" y="121449"/>
            <a:ext cx="8596668" cy="1320800"/>
          </a:xfrm>
        </p:spPr>
        <p:txBody>
          <a:bodyPr/>
          <a:lstStyle/>
          <a:p>
            <a:r>
              <a:rPr lang="fr-FR" dirty="0" smtClean="0"/>
              <a:t>Résultats</a:t>
            </a:r>
            <a:endParaRPr lang="fr-FR" dirty="0"/>
          </a:p>
        </p:txBody>
      </p:sp>
      <p:sp>
        <p:nvSpPr>
          <p:cNvPr id="5" name="Espace réservé du contenu 2"/>
          <p:cNvSpPr>
            <a:spLocks noGrp="1"/>
          </p:cNvSpPr>
          <p:nvPr>
            <p:ph idx="1"/>
          </p:nvPr>
        </p:nvSpPr>
        <p:spPr>
          <a:xfrm>
            <a:off x="677333" y="1727201"/>
            <a:ext cx="9896881" cy="4314162"/>
          </a:xfrm>
        </p:spPr>
        <p:txBody>
          <a:bodyPr/>
          <a:lstStyle/>
          <a:p>
            <a:r>
              <a:rPr lang="fr-FR" dirty="0" smtClean="0"/>
              <a:t>MAPD</a:t>
            </a:r>
          </a:p>
          <a:p>
            <a:r>
              <a:rPr lang="fr-FR" dirty="0" smtClean="0"/>
              <a:t>Nombre de SNP hétérozygotes</a:t>
            </a:r>
          </a:p>
          <a:p>
            <a:r>
              <a:rPr lang="fr-FR" dirty="0" smtClean="0"/>
              <a:t>Proportion de sondes tumorales homozygotes</a:t>
            </a:r>
          </a:p>
          <a:p>
            <a:r>
              <a:rPr lang="fr-FR" dirty="0" smtClean="0"/>
              <a:t>Fraction du génome ayant une délétion homozygote</a:t>
            </a:r>
          </a:p>
          <a:p>
            <a:r>
              <a:rPr lang="fr-FR" dirty="0"/>
              <a:t>Fraction du génome ayant </a:t>
            </a:r>
            <a:r>
              <a:rPr lang="fr-FR" dirty="0" smtClean="0"/>
              <a:t>une LOH</a:t>
            </a:r>
          </a:p>
          <a:p>
            <a:r>
              <a:rPr lang="fr-FR" dirty="0" err="1" smtClean="0"/>
              <a:t>Whole</a:t>
            </a:r>
            <a:r>
              <a:rPr lang="fr-FR" dirty="0" smtClean="0"/>
              <a:t> </a:t>
            </a:r>
            <a:r>
              <a:rPr lang="fr-FR" dirty="0" err="1" smtClean="0"/>
              <a:t>Genome</a:t>
            </a:r>
            <a:r>
              <a:rPr lang="fr-FR" dirty="0" smtClean="0"/>
              <a:t> </a:t>
            </a:r>
            <a:r>
              <a:rPr lang="fr-FR" dirty="0" err="1" smtClean="0"/>
              <a:t>Doubling</a:t>
            </a:r>
            <a:r>
              <a:rPr lang="fr-FR" dirty="0" smtClean="0"/>
              <a:t> </a:t>
            </a:r>
            <a:r>
              <a:rPr lang="fr-FR" dirty="0" err="1" smtClean="0"/>
              <a:t>event</a:t>
            </a:r>
            <a:r>
              <a:rPr lang="fr-FR" dirty="0" smtClean="0"/>
              <a:t> (WGD)</a:t>
            </a:r>
          </a:p>
          <a:p>
            <a:endParaRPr lang="fr-FR" dirty="0"/>
          </a:p>
          <a:p>
            <a:endParaRPr lang="fr-FR" dirty="0" smtClean="0"/>
          </a:p>
          <a:p>
            <a:pPr marL="0" indent="0">
              <a:buNone/>
            </a:pPr>
            <a:endParaRPr lang="fr-FR" dirty="0" smtClean="0"/>
          </a:p>
          <a:p>
            <a:endParaRPr lang="fr-FR" dirty="0"/>
          </a:p>
        </p:txBody>
      </p:sp>
      <p:sp>
        <p:nvSpPr>
          <p:cNvPr id="19" name="Espace réservé du contenu 3"/>
          <p:cNvSpPr txBox="1">
            <a:spLocks/>
          </p:cNvSpPr>
          <p:nvPr/>
        </p:nvSpPr>
        <p:spPr>
          <a:xfrm>
            <a:off x="500870" y="1135151"/>
            <a:ext cx="10455888" cy="69365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fr-FR" sz="2200" dirty="0" smtClean="0">
                <a:solidFill>
                  <a:schemeClr val="accent1">
                    <a:lumMod val="50000"/>
                  </a:schemeClr>
                </a:solidFill>
              </a:rPr>
              <a:t>Métriques</a:t>
            </a:r>
            <a:endParaRPr lang="fr-FR" sz="2200" dirty="0">
              <a:solidFill>
                <a:schemeClr val="accent1">
                  <a:lumMod val="50000"/>
                </a:schemeClr>
              </a:solidFill>
            </a:endParaRPr>
          </a:p>
        </p:txBody>
      </p:sp>
    </p:spTree>
    <p:extLst>
      <p:ext uri="{BB962C8B-B14F-4D97-AF65-F5344CB8AC3E}">
        <p14:creationId xmlns:p14="http://schemas.microsoft.com/office/powerpoint/2010/main" val="194038177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3" name="Image 22"/>
          <p:cNvPicPr>
            <a:picLocks noChangeAspect="1"/>
          </p:cNvPicPr>
          <p:nvPr/>
        </p:nvPicPr>
        <p:blipFill rotWithShape="1">
          <a:blip r:embed="rId2">
            <a:extLst>
              <a:ext uri="{28A0092B-C50C-407E-A947-70E740481C1C}">
                <a14:useLocalDpi xmlns:a14="http://schemas.microsoft.com/office/drawing/2010/main" val="0"/>
              </a:ext>
            </a:extLst>
          </a:blip>
          <a:srcRect b="49386"/>
          <a:stretch/>
        </p:blipFill>
        <p:spPr>
          <a:xfrm>
            <a:off x="643813" y="852685"/>
            <a:ext cx="11290040" cy="2851318"/>
          </a:xfrm>
          <a:prstGeom prst="rect">
            <a:avLst/>
          </a:prstGeom>
        </p:spPr>
      </p:pic>
      <p:pic>
        <p:nvPicPr>
          <p:cNvPr id="7" name="Imag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56880" y="3711980"/>
            <a:ext cx="5650286" cy="3081974"/>
          </a:xfrm>
          <a:prstGeom prst="rect">
            <a:avLst/>
          </a:prstGeom>
        </p:spPr>
      </p:pic>
      <p:pic>
        <p:nvPicPr>
          <p:cNvPr id="6" name="Imag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5355" y="3711979"/>
            <a:ext cx="5650286" cy="3081974"/>
          </a:xfrm>
          <a:prstGeom prst="rect">
            <a:avLst/>
          </a:prstGeom>
        </p:spPr>
      </p:pic>
      <p:sp>
        <p:nvSpPr>
          <p:cNvPr id="14" name="Rectangle 13"/>
          <p:cNvSpPr/>
          <p:nvPr/>
        </p:nvSpPr>
        <p:spPr>
          <a:xfrm>
            <a:off x="7550264" y="2127380"/>
            <a:ext cx="334104" cy="923076"/>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 name="Espace réservé du contenu 3"/>
          <p:cNvSpPr txBox="1">
            <a:spLocks/>
          </p:cNvSpPr>
          <p:nvPr/>
        </p:nvSpPr>
        <p:spPr>
          <a:xfrm>
            <a:off x="5290460" y="4169264"/>
            <a:ext cx="821091" cy="380384"/>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fr-FR" sz="1200" dirty="0" smtClean="0">
                <a:solidFill>
                  <a:schemeClr val="accent1">
                    <a:lumMod val="50000"/>
                  </a:schemeClr>
                </a:solidFill>
              </a:rPr>
              <a:t>g </a:t>
            </a:r>
            <a:r>
              <a:rPr lang="fr-FR" sz="1200" dirty="0">
                <a:solidFill>
                  <a:schemeClr val="accent1">
                    <a:lumMod val="50000"/>
                  </a:schemeClr>
                </a:solidFill>
              </a:rPr>
              <a:t>=  </a:t>
            </a:r>
            <a:r>
              <a:rPr lang="fr-FR" sz="1200" dirty="0" smtClean="0">
                <a:solidFill>
                  <a:schemeClr val="accent1">
                    <a:lumMod val="50000"/>
                  </a:schemeClr>
                </a:solidFill>
              </a:rPr>
              <a:t>2,42</a:t>
            </a:r>
          </a:p>
          <a:p>
            <a:pPr>
              <a:buFont typeface="Wingdings 3" charset="2"/>
              <a:buAutoNum type="arabicPeriod"/>
            </a:pPr>
            <a:endParaRPr lang="fr-FR" sz="1200" dirty="0" smtClean="0">
              <a:solidFill>
                <a:schemeClr val="accent1">
                  <a:lumMod val="50000"/>
                </a:schemeClr>
              </a:solidFill>
            </a:endParaRPr>
          </a:p>
        </p:txBody>
      </p:sp>
      <p:sp>
        <p:nvSpPr>
          <p:cNvPr id="16" name="Espace réservé du contenu 3"/>
          <p:cNvSpPr txBox="1">
            <a:spLocks/>
          </p:cNvSpPr>
          <p:nvPr/>
        </p:nvSpPr>
        <p:spPr>
          <a:xfrm>
            <a:off x="10956758" y="4182317"/>
            <a:ext cx="995756" cy="380384"/>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fr-FR" sz="1200" dirty="0" smtClean="0">
                <a:solidFill>
                  <a:schemeClr val="accent1">
                    <a:lumMod val="50000"/>
                  </a:schemeClr>
                </a:solidFill>
              </a:rPr>
              <a:t>g </a:t>
            </a:r>
            <a:r>
              <a:rPr lang="fr-FR" sz="1200" dirty="0">
                <a:solidFill>
                  <a:schemeClr val="accent1">
                    <a:lumMod val="50000"/>
                  </a:schemeClr>
                </a:solidFill>
              </a:rPr>
              <a:t>=  </a:t>
            </a:r>
            <a:r>
              <a:rPr lang="fr-FR" sz="1200" dirty="0" smtClean="0">
                <a:solidFill>
                  <a:schemeClr val="accent1">
                    <a:lumMod val="50000"/>
                  </a:schemeClr>
                </a:solidFill>
              </a:rPr>
              <a:t>201,71</a:t>
            </a:r>
          </a:p>
          <a:p>
            <a:pPr>
              <a:buFont typeface="Wingdings 3" charset="2"/>
              <a:buAutoNum type="arabicPeriod"/>
            </a:pPr>
            <a:endParaRPr lang="fr-FR" sz="1200" dirty="0" smtClean="0">
              <a:solidFill>
                <a:schemeClr val="accent1">
                  <a:lumMod val="50000"/>
                </a:schemeClr>
              </a:solidFill>
            </a:endParaRPr>
          </a:p>
        </p:txBody>
      </p:sp>
      <p:cxnSp>
        <p:nvCxnSpPr>
          <p:cNvPr id="20" name="Connecteur droit 19"/>
          <p:cNvCxnSpPr>
            <a:stCxn id="14" idx="2"/>
          </p:cNvCxnSpPr>
          <p:nvPr/>
        </p:nvCxnSpPr>
        <p:spPr>
          <a:xfrm>
            <a:off x="7717316" y="3050456"/>
            <a:ext cx="1575974" cy="1064344"/>
          </a:xfrm>
          <a:prstGeom prst="line">
            <a:avLst/>
          </a:prstGeom>
          <a:ln w="9525"/>
        </p:spPr>
        <p:style>
          <a:lnRef idx="1">
            <a:schemeClr val="dk1"/>
          </a:lnRef>
          <a:fillRef idx="0">
            <a:schemeClr val="dk1"/>
          </a:fillRef>
          <a:effectRef idx="0">
            <a:schemeClr val="dk1"/>
          </a:effectRef>
          <a:fontRef idx="minor">
            <a:schemeClr val="tx1"/>
          </a:fontRef>
        </p:style>
      </p:cxnSp>
      <p:cxnSp>
        <p:nvCxnSpPr>
          <p:cNvPr id="25" name="Connecteur droit 24"/>
          <p:cNvCxnSpPr/>
          <p:nvPr/>
        </p:nvCxnSpPr>
        <p:spPr>
          <a:xfrm>
            <a:off x="2471798" y="3050456"/>
            <a:ext cx="1038700" cy="1064344"/>
          </a:xfrm>
          <a:prstGeom prst="line">
            <a:avLst/>
          </a:prstGeom>
          <a:ln w="9525"/>
        </p:spPr>
        <p:style>
          <a:lnRef idx="1">
            <a:schemeClr val="dk1"/>
          </a:lnRef>
          <a:fillRef idx="0">
            <a:schemeClr val="dk1"/>
          </a:fillRef>
          <a:effectRef idx="0">
            <a:schemeClr val="dk1"/>
          </a:effectRef>
          <a:fontRef idx="minor">
            <a:schemeClr val="tx1"/>
          </a:fontRef>
        </p:style>
      </p:cxnSp>
      <p:sp>
        <p:nvSpPr>
          <p:cNvPr id="29" name="Rectangle 28"/>
          <p:cNvSpPr/>
          <p:nvPr/>
        </p:nvSpPr>
        <p:spPr>
          <a:xfrm>
            <a:off x="2304746" y="2127380"/>
            <a:ext cx="334104" cy="923076"/>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76114948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85355" y="121449"/>
            <a:ext cx="8596668" cy="1320800"/>
          </a:xfrm>
        </p:spPr>
        <p:txBody>
          <a:bodyPr/>
          <a:lstStyle/>
          <a:p>
            <a:r>
              <a:rPr lang="fr-FR" dirty="0" smtClean="0"/>
              <a:t>Segmentation (algorithme ASPCF)</a:t>
            </a:r>
            <a:endParaRPr lang="fr-FR" dirty="0"/>
          </a:p>
        </p:txBody>
      </p:sp>
      <p:sp>
        <p:nvSpPr>
          <p:cNvPr id="8" name="Espace réservé du contenu 3"/>
          <p:cNvSpPr>
            <a:spLocks noGrp="1"/>
          </p:cNvSpPr>
          <p:nvPr>
            <p:ph idx="1"/>
          </p:nvPr>
        </p:nvSpPr>
        <p:spPr>
          <a:xfrm>
            <a:off x="436702" y="1696624"/>
            <a:ext cx="3662056" cy="4086555"/>
          </a:xfrm>
        </p:spPr>
        <p:txBody>
          <a:bodyPr/>
          <a:lstStyle/>
          <a:p>
            <a:pPr marL="0" indent="0">
              <a:buNone/>
            </a:pPr>
            <a:r>
              <a:rPr lang="fr-FR" dirty="0" smtClean="0"/>
              <a:t>Cette étape vise à regrouper les données en segments de même valeur, un segment correspondant à une aberration.</a:t>
            </a:r>
          </a:p>
          <a:p>
            <a:pPr marL="0" indent="0">
              <a:buNone/>
            </a:pPr>
            <a:r>
              <a:rPr lang="fr-FR" dirty="0" smtClean="0"/>
              <a:t>Un segment est déterminé par deux </a:t>
            </a:r>
            <a:r>
              <a:rPr lang="fr-FR" dirty="0" err="1" smtClean="0">
                <a:solidFill>
                  <a:schemeClr val="accent1">
                    <a:lumMod val="50000"/>
                  </a:schemeClr>
                </a:solidFill>
              </a:rPr>
              <a:t>breakpoints</a:t>
            </a:r>
            <a:endParaRPr lang="fr-FR" dirty="0">
              <a:solidFill>
                <a:schemeClr val="accent1">
                  <a:lumMod val="50000"/>
                </a:schemeClr>
              </a:solidFill>
            </a:endParaRPr>
          </a:p>
        </p:txBody>
      </p:sp>
      <p:pic>
        <p:nvPicPr>
          <p:cNvPr id="3" name="Imag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57977" y="1442249"/>
            <a:ext cx="7920000" cy="3960000"/>
          </a:xfrm>
          <a:prstGeom prst="rect">
            <a:avLst/>
          </a:prstGeom>
        </p:spPr>
      </p:pic>
      <p:sp>
        <p:nvSpPr>
          <p:cNvPr id="5" name="ZoneTexte 4"/>
          <p:cNvSpPr txBox="1"/>
          <p:nvPr/>
        </p:nvSpPr>
        <p:spPr>
          <a:xfrm>
            <a:off x="9466507" y="1947691"/>
            <a:ext cx="487619" cy="246221"/>
          </a:xfrm>
          <a:prstGeom prst="rect">
            <a:avLst/>
          </a:prstGeom>
          <a:noFill/>
        </p:spPr>
        <p:txBody>
          <a:bodyPr wrap="square" rtlCol="0">
            <a:spAutoFit/>
          </a:bodyPr>
          <a:lstStyle/>
          <a:p>
            <a:r>
              <a:rPr lang="fr-FR" sz="1000" dirty="0" smtClean="0">
                <a:solidFill>
                  <a:schemeClr val="accent1">
                    <a:lumMod val="50000"/>
                  </a:schemeClr>
                </a:solidFill>
              </a:rPr>
              <a:t>bp1</a:t>
            </a:r>
            <a:endParaRPr lang="fr-FR" sz="1000" dirty="0">
              <a:solidFill>
                <a:schemeClr val="accent1">
                  <a:lumMod val="50000"/>
                </a:schemeClr>
              </a:solidFill>
            </a:endParaRPr>
          </a:p>
        </p:txBody>
      </p:sp>
      <p:sp>
        <p:nvSpPr>
          <p:cNvPr id="11" name="ZoneTexte 10"/>
          <p:cNvSpPr txBox="1"/>
          <p:nvPr/>
        </p:nvSpPr>
        <p:spPr>
          <a:xfrm>
            <a:off x="9954126" y="1947691"/>
            <a:ext cx="487619" cy="246221"/>
          </a:xfrm>
          <a:prstGeom prst="rect">
            <a:avLst/>
          </a:prstGeom>
          <a:noFill/>
        </p:spPr>
        <p:txBody>
          <a:bodyPr wrap="square" rtlCol="0">
            <a:spAutoFit/>
          </a:bodyPr>
          <a:lstStyle/>
          <a:p>
            <a:r>
              <a:rPr lang="fr-FR" sz="1000" dirty="0" smtClean="0">
                <a:solidFill>
                  <a:schemeClr val="accent1">
                    <a:lumMod val="50000"/>
                  </a:schemeClr>
                </a:solidFill>
              </a:rPr>
              <a:t>bp2</a:t>
            </a:r>
            <a:endParaRPr lang="fr-FR" sz="1000" dirty="0">
              <a:solidFill>
                <a:schemeClr val="accent1">
                  <a:lumMod val="50000"/>
                </a:schemeClr>
              </a:solidFill>
            </a:endParaRPr>
          </a:p>
        </p:txBody>
      </p:sp>
      <p:cxnSp>
        <p:nvCxnSpPr>
          <p:cNvPr id="12" name="Connecteur droit 11"/>
          <p:cNvCxnSpPr/>
          <p:nvPr/>
        </p:nvCxnSpPr>
        <p:spPr>
          <a:xfrm>
            <a:off x="9657347" y="2767263"/>
            <a:ext cx="457200" cy="0"/>
          </a:xfrm>
          <a:prstGeom prst="line">
            <a:avLst/>
          </a:prstGeom>
          <a:ln>
            <a:solidFill>
              <a:srgbClr val="00FF00"/>
            </a:solidFill>
          </a:ln>
        </p:spPr>
        <p:style>
          <a:lnRef idx="1">
            <a:schemeClr val="accent1"/>
          </a:lnRef>
          <a:fillRef idx="0">
            <a:schemeClr val="accent1"/>
          </a:fillRef>
          <a:effectRef idx="0">
            <a:schemeClr val="accent1"/>
          </a:effectRef>
          <a:fontRef idx="minor">
            <a:schemeClr val="tx1"/>
          </a:fontRef>
        </p:style>
      </p:cxnSp>
      <p:sp>
        <p:nvSpPr>
          <p:cNvPr id="9" name="Ellipse 8"/>
          <p:cNvSpPr/>
          <p:nvPr/>
        </p:nvSpPr>
        <p:spPr>
          <a:xfrm>
            <a:off x="9545053" y="2326105"/>
            <a:ext cx="194170" cy="68981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Ellipse 9"/>
          <p:cNvSpPr/>
          <p:nvPr/>
        </p:nvSpPr>
        <p:spPr>
          <a:xfrm>
            <a:off x="10026316" y="2326104"/>
            <a:ext cx="194170" cy="68981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933991641"/>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8" name="Image 1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45711" y="2673733"/>
            <a:ext cx="3751482" cy="3751482"/>
          </a:xfrm>
          <a:prstGeom prst="rect">
            <a:avLst/>
          </a:prstGeom>
        </p:spPr>
      </p:pic>
      <p:cxnSp>
        <p:nvCxnSpPr>
          <p:cNvPr id="19" name="Connecteur droit 18"/>
          <p:cNvCxnSpPr/>
          <p:nvPr/>
        </p:nvCxnSpPr>
        <p:spPr>
          <a:xfrm>
            <a:off x="6376250" y="3413912"/>
            <a:ext cx="0" cy="2825671"/>
          </a:xfrm>
          <a:prstGeom prst="line">
            <a:avLst/>
          </a:prstGeom>
        </p:spPr>
        <p:style>
          <a:lnRef idx="1">
            <a:schemeClr val="dk1"/>
          </a:lnRef>
          <a:fillRef idx="0">
            <a:schemeClr val="dk1"/>
          </a:fillRef>
          <a:effectRef idx="0">
            <a:schemeClr val="dk1"/>
          </a:effectRef>
          <a:fontRef idx="minor">
            <a:schemeClr val="tx1"/>
          </a:fontRef>
        </p:style>
      </p:cxnSp>
      <p:cxnSp>
        <p:nvCxnSpPr>
          <p:cNvPr id="20" name="Connecteur droit 19"/>
          <p:cNvCxnSpPr/>
          <p:nvPr/>
        </p:nvCxnSpPr>
        <p:spPr>
          <a:xfrm flipH="1">
            <a:off x="5798344" y="3362234"/>
            <a:ext cx="509767" cy="0"/>
          </a:xfrm>
          <a:prstGeom prst="line">
            <a:avLst/>
          </a:prstGeom>
        </p:spPr>
        <p:style>
          <a:lnRef idx="1">
            <a:schemeClr val="dk1"/>
          </a:lnRef>
          <a:fillRef idx="0">
            <a:schemeClr val="dk1"/>
          </a:fillRef>
          <a:effectRef idx="0">
            <a:schemeClr val="dk1"/>
          </a:effectRef>
          <a:fontRef idx="minor">
            <a:schemeClr val="tx1"/>
          </a:fontRef>
        </p:style>
      </p:cxnSp>
      <p:sp>
        <p:nvSpPr>
          <p:cNvPr id="21" name="ZoneTexte 20"/>
          <p:cNvSpPr txBox="1"/>
          <p:nvPr/>
        </p:nvSpPr>
        <p:spPr>
          <a:xfrm>
            <a:off x="6162853" y="6239583"/>
            <a:ext cx="953476" cy="246221"/>
          </a:xfrm>
          <a:prstGeom prst="rect">
            <a:avLst/>
          </a:prstGeom>
          <a:noFill/>
        </p:spPr>
        <p:txBody>
          <a:bodyPr wrap="square" rtlCol="0">
            <a:spAutoFit/>
          </a:bodyPr>
          <a:lstStyle/>
          <a:p>
            <a:r>
              <a:rPr lang="fr-FR" sz="1000" dirty="0" smtClean="0"/>
              <a:t>1,75</a:t>
            </a:r>
            <a:endParaRPr lang="fr-FR" sz="1000" dirty="0"/>
          </a:p>
        </p:txBody>
      </p:sp>
      <p:sp>
        <p:nvSpPr>
          <p:cNvPr id="22" name="ZoneTexte 21"/>
          <p:cNvSpPr txBox="1"/>
          <p:nvPr/>
        </p:nvSpPr>
        <p:spPr>
          <a:xfrm rot="16200000">
            <a:off x="5229843" y="2966772"/>
            <a:ext cx="953476" cy="246221"/>
          </a:xfrm>
          <a:prstGeom prst="rect">
            <a:avLst/>
          </a:prstGeom>
          <a:noFill/>
        </p:spPr>
        <p:txBody>
          <a:bodyPr wrap="square" rtlCol="0">
            <a:spAutoFit/>
          </a:bodyPr>
          <a:lstStyle/>
          <a:p>
            <a:r>
              <a:rPr lang="fr-FR" sz="1000" dirty="0" smtClean="0"/>
              <a:t>0,83</a:t>
            </a:r>
            <a:endParaRPr lang="fr-FR" sz="1000" dirty="0"/>
          </a:p>
        </p:txBody>
      </p:sp>
    </p:spTree>
    <p:extLst>
      <p:ext uri="{BB962C8B-B14F-4D97-AF65-F5344CB8AC3E}">
        <p14:creationId xmlns:p14="http://schemas.microsoft.com/office/powerpoint/2010/main" val="98739742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85355" y="121449"/>
            <a:ext cx="8596668" cy="1320800"/>
          </a:xfrm>
        </p:spPr>
        <p:txBody>
          <a:bodyPr/>
          <a:lstStyle/>
          <a:p>
            <a:r>
              <a:rPr lang="fr-FR" dirty="0" smtClean="0"/>
              <a:t>Segmentation (algorithme ASPCF)</a:t>
            </a:r>
            <a:endParaRPr lang="fr-FR" dirty="0"/>
          </a:p>
        </p:txBody>
      </p:sp>
      <p:sp>
        <p:nvSpPr>
          <p:cNvPr id="8" name="Espace réservé du contenu 3"/>
          <p:cNvSpPr>
            <a:spLocks noGrp="1"/>
          </p:cNvSpPr>
          <p:nvPr>
            <p:ph idx="1"/>
          </p:nvPr>
        </p:nvSpPr>
        <p:spPr>
          <a:xfrm>
            <a:off x="436702" y="1696624"/>
            <a:ext cx="3662056" cy="4086555"/>
          </a:xfrm>
        </p:spPr>
        <p:txBody>
          <a:bodyPr/>
          <a:lstStyle/>
          <a:p>
            <a:pPr marL="0" indent="0">
              <a:buNone/>
            </a:pPr>
            <a:r>
              <a:rPr lang="fr-FR" dirty="0" smtClean="0"/>
              <a:t>Cette étape vise à regrouper les données en segments de même valeur, un segment correspondant à une aberration.</a:t>
            </a:r>
          </a:p>
          <a:p>
            <a:pPr marL="0" indent="0">
              <a:buNone/>
            </a:pPr>
            <a:r>
              <a:rPr lang="fr-FR" dirty="0" smtClean="0"/>
              <a:t>Un segment est déterminé par deux </a:t>
            </a:r>
            <a:r>
              <a:rPr lang="fr-FR" dirty="0" err="1">
                <a:solidFill>
                  <a:schemeClr val="accent1">
                    <a:lumMod val="50000"/>
                  </a:schemeClr>
                </a:solidFill>
              </a:rPr>
              <a:t>breakpoints</a:t>
            </a:r>
            <a:r>
              <a:rPr lang="fr-FR" dirty="0">
                <a:solidFill>
                  <a:schemeClr val="accent1">
                    <a:lumMod val="50000"/>
                  </a:schemeClr>
                </a:solidFill>
              </a:rPr>
              <a:t> </a:t>
            </a:r>
            <a:r>
              <a:rPr lang="fr-FR" dirty="0" smtClean="0"/>
              <a:t>présents sur les deux pistes.</a:t>
            </a:r>
          </a:p>
        </p:txBody>
      </p:sp>
      <p:pic>
        <p:nvPicPr>
          <p:cNvPr id="3" name="Imag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57977" y="1442249"/>
            <a:ext cx="7920000" cy="3960000"/>
          </a:xfrm>
          <a:prstGeom prst="rect">
            <a:avLst/>
          </a:prstGeom>
        </p:spPr>
      </p:pic>
      <p:sp>
        <p:nvSpPr>
          <p:cNvPr id="5" name="ZoneTexte 4"/>
          <p:cNvSpPr txBox="1"/>
          <p:nvPr/>
        </p:nvSpPr>
        <p:spPr>
          <a:xfrm>
            <a:off x="9466507" y="1947691"/>
            <a:ext cx="487619" cy="246221"/>
          </a:xfrm>
          <a:prstGeom prst="rect">
            <a:avLst/>
          </a:prstGeom>
          <a:noFill/>
          <a:effectLst>
            <a:outerShdw blurRad="50800" dist="50800" dir="5400000" algn="ctr" rotWithShape="0">
              <a:srgbClr val="000000">
                <a:alpha val="0"/>
              </a:srgbClr>
            </a:outerShdw>
          </a:effectLst>
        </p:spPr>
        <p:txBody>
          <a:bodyPr wrap="square" rtlCol="0">
            <a:spAutoFit/>
          </a:bodyPr>
          <a:lstStyle/>
          <a:p>
            <a:r>
              <a:rPr lang="fr-FR" sz="1000" dirty="0" smtClean="0">
                <a:solidFill>
                  <a:schemeClr val="accent1">
                    <a:lumMod val="50000"/>
                  </a:schemeClr>
                </a:solidFill>
              </a:rPr>
              <a:t>bp1</a:t>
            </a:r>
            <a:endParaRPr lang="fr-FR" sz="1000" dirty="0">
              <a:solidFill>
                <a:schemeClr val="accent1">
                  <a:lumMod val="50000"/>
                </a:schemeClr>
              </a:solidFill>
            </a:endParaRPr>
          </a:p>
        </p:txBody>
      </p:sp>
      <p:sp>
        <p:nvSpPr>
          <p:cNvPr id="11" name="ZoneTexte 10"/>
          <p:cNvSpPr txBox="1"/>
          <p:nvPr/>
        </p:nvSpPr>
        <p:spPr>
          <a:xfrm>
            <a:off x="9954126" y="1947691"/>
            <a:ext cx="487619" cy="246221"/>
          </a:xfrm>
          <a:prstGeom prst="rect">
            <a:avLst/>
          </a:prstGeom>
          <a:noFill/>
        </p:spPr>
        <p:txBody>
          <a:bodyPr wrap="square" rtlCol="0">
            <a:spAutoFit/>
          </a:bodyPr>
          <a:lstStyle/>
          <a:p>
            <a:r>
              <a:rPr lang="fr-FR" sz="1000" dirty="0" smtClean="0">
                <a:solidFill>
                  <a:schemeClr val="accent1">
                    <a:lumMod val="50000"/>
                  </a:schemeClr>
                </a:solidFill>
              </a:rPr>
              <a:t>bp2</a:t>
            </a:r>
            <a:endParaRPr lang="fr-FR" sz="1000" dirty="0">
              <a:solidFill>
                <a:schemeClr val="accent1">
                  <a:lumMod val="50000"/>
                </a:schemeClr>
              </a:solidFill>
            </a:endParaRPr>
          </a:p>
        </p:txBody>
      </p:sp>
      <p:sp>
        <p:nvSpPr>
          <p:cNvPr id="12" name="ZoneTexte 11"/>
          <p:cNvSpPr txBox="1"/>
          <p:nvPr/>
        </p:nvSpPr>
        <p:spPr>
          <a:xfrm>
            <a:off x="9466507" y="3514712"/>
            <a:ext cx="487619" cy="246221"/>
          </a:xfrm>
          <a:prstGeom prst="rect">
            <a:avLst/>
          </a:prstGeom>
          <a:noFill/>
        </p:spPr>
        <p:txBody>
          <a:bodyPr wrap="square" rtlCol="0">
            <a:spAutoFit/>
          </a:bodyPr>
          <a:lstStyle/>
          <a:p>
            <a:r>
              <a:rPr lang="fr-FR" sz="1000" dirty="0" smtClean="0">
                <a:solidFill>
                  <a:schemeClr val="accent1">
                    <a:lumMod val="50000"/>
                  </a:schemeClr>
                </a:solidFill>
              </a:rPr>
              <a:t>bp1</a:t>
            </a:r>
            <a:endParaRPr lang="fr-FR" sz="1000" dirty="0">
              <a:solidFill>
                <a:schemeClr val="accent1">
                  <a:lumMod val="50000"/>
                </a:schemeClr>
              </a:solidFill>
            </a:endParaRPr>
          </a:p>
        </p:txBody>
      </p:sp>
      <p:sp>
        <p:nvSpPr>
          <p:cNvPr id="15" name="ZoneTexte 14"/>
          <p:cNvSpPr txBox="1"/>
          <p:nvPr/>
        </p:nvSpPr>
        <p:spPr>
          <a:xfrm>
            <a:off x="9954126" y="3514712"/>
            <a:ext cx="487619" cy="246221"/>
          </a:xfrm>
          <a:prstGeom prst="rect">
            <a:avLst/>
          </a:prstGeom>
          <a:noFill/>
        </p:spPr>
        <p:txBody>
          <a:bodyPr wrap="square" rtlCol="0">
            <a:spAutoFit/>
          </a:bodyPr>
          <a:lstStyle/>
          <a:p>
            <a:r>
              <a:rPr lang="fr-FR" sz="1000" dirty="0" smtClean="0">
                <a:solidFill>
                  <a:schemeClr val="accent1">
                    <a:lumMod val="50000"/>
                  </a:schemeClr>
                </a:solidFill>
              </a:rPr>
              <a:t>bp2</a:t>
            </a:r>
            <a:endParaRPr lang="fr-FR" sz="1000" dirty="0">
              <a:solidFill>
                <a:schemeClr val="accent1">
                  <a:lumMod val="50000"/>
                </a:schemeClr>
              </a:solidFill>
            </a:endParaRPr>
          </a:p>
        </p:txBody>
      </p:sp>
      <p:cxnSp>
        <p:nvCxnSpPr>
          <p:cNvPr id="7" name="Connecteur droit 6"/>
          <p:cNvCxnSpPr/>
          <p:nvPr/>
        </p:nvCxnSpPr>
        <p:spPr>
          <a:xfrm>
            <a:off x="9657347" y="2767263"/>
            <a:ext cx="457200" cy="0"/>
          </a:xfrm>
          <a:prstGeom prst="line">
            <a:avLst/>
          </a:prstGeom>
          <a:ln>
            <a:solidFill>
              <a:srgbClr val="00FF00"/>
            </a:solidFill>
          </a:ln>
        </p:spPr>
        <p:style>
          <a:lnRef idx="1">
            <a:schemeClr val="accent1"/>
          </a:lnRef>
          <a:fillRef idx="0">
            <a:schemeClr val="accent1"/>
          </a:fillRef>
          <a:effectRef idx="0">
            <a:schemeClr val="accent1"/>
          </a:effectRef>
          <a:fontRef idx="minor">
            <a:schemeClr val="tx1"/>
          </a:fontRef>
        </p:style>
      </p:cxnSp>
      <p:cxnSp>
        <p:nvCxnSpPr>
          <p:cNvPr id="16" name="Connecteur droit 15"/>
          <p:cNvCxnSpPr/>
          <p:nvPr/>
        </p:nvCxnSpPr>
        <p:spPr>
          <a:xfrm>
            <a:off x="9657347" y="5029200"/>
            <a:ext cx="457200" cy="0"/>
          </a:xfrm>
          <a:prstGeom prst="line">
            <a:avLst/>
          </a:prstGeom>
          <a:ln>
            <a:solidFill>
              <a:srgbClr val="00FF00"/>
            </a:solidFill>
          </a:ln>
        </p:spPr>
        <p:style>
          <a:lnRef idx="1">
            <a:schemeClr val="accent1"/>
          </a:lnRef>
          <a:fillRef idx="0">
            <a:schemeClr val="accent1"/>
          </a:fillRef>
          <a:effectRef idx="0">
            <a:schemeClr val="accent1"/>
          </a:effectRef>
          <a:fontRef idx="minor">
            <a:schemeClr val="tx1"/>
          </a:fontRef>
        </p:style>
      </p:cxnSp>
      <p:cxnSp>
        <p:nvCxnSpPr>
          <p:cNvPr id="17" name="Connecteur droit 16"/>
          <p:cNvCxnSpPr/>
          <p:nvPr/>
        </p:nvCxnSpPr>
        <p:spPr>
          <a:xfrm>
            <a:off x="9657347" y="4090737"/>
            <a:ext cx="457200" cy="0"/>
          </a:xfrm>
          <a:prstGeom prst="line">
            <a:avLst/>
          </a:prstGeom>
          <a:ln>
            <a:solidFill>
              <a:srgbClr val="00FF00"/>
            </a:solidFill>
          </a:ln>
        </p:spPr>
        <p:style>
          <a:lnRef idx="1">
            <a:schemeClr val="accent1"/>
          </a:lnRef>
          <a:fillRef idx="0">
            <a:schemeClr val="accent1"/>
          </a:fillRef>
          <a:effectRef idx="0">
            <a:schemeClr val="accent1"/>
          </a:effectRef>
          <a:fontRef idx="minor">
            <a:schemeClr val="tx1"/>
          </a:fontRef>
        </p:style>
      </p:cxnSp>
      <p:sp>
        <p:nvSpPr>
          <p:cNvPr id="9" name="Ellipse 8"/>
          <p:cNvSpPr/>
          <p:nvPr/>
        </p:nvSpPr>
        <p:spPr>
          <a:xfrm>
            <a:off x="9545053" y="2326105"/>
            <a:ext cx="194170" cy="68981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Ellipse 9"/>
          <p:cNvSpPr/>
          <p:nvPr/>
        </p:nvSpPr>
        <p:spPr>
          <a:xfrm>
            <a:off x="10026316" y="2326104"/>
            <a:ext cx="194170" cy="68981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Ellipse 12"/>
          <p:cNvSpPr/>
          <p:nvPr/>
        </p:nvSpPr>
        <p:spPr>
          <a:xfrm>
            <a:off x="9545053" y="3893126"/>
            <a:ext cx="194170" cy="130876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Ellipse 13"/>
          <p:cNvSpPr/>
          <p:nvPr/>
        </p:nvSpPr>
        <p:spPr>
          <a:xfrm>
            <a:off x="10026316" y="3893125"/>
            <a:ext cx="194170" cy="130876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403331453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85355" y="121449"/>
            <a:ext cx="8596668" cy="1320800"/>
          </a:xfrm>
        </p:spPr>
        <p:txBody>
          <a:bodyPr/>
          <a:lstStyle/>
          <a:p>
            <a:r>
              <a:rPr lang="fr-FR" dirty="0" smtClean="0"/>
              <a:t>Segmentation (algorithme ASPCF)</a:t>
            </a:r>
            <a:endParaRPr lang="fr-FR" dirty="0"/>
          </a:p>
        </p:txBody>
      </p:sp>
      <p:sp>
        <p:nvSpPr>
          <p:cNvPr id="8" name="Espace réservé du contenu 3"/>
          <p:cNvSpPr>
            <a:spLocks noGrp="1"/>
          </p:cNvSpPr>
          <p:nvPr>
            <p:ph idx="1"/>
          </p:nvPr>
        </p:nvSpPr>
        <p:spPr>
          <a:xfrm>
            <a:off x="436702" y="1696624"/>
            <a:ext cx="3662056" cy="4086555"/>
          </a:xfrm>
        </p:spPr>
        <p:txBody>
          <a:bodyPr/>
          <a:lstStyle/>
          <a:p>
            <a:pPr marL="0" indent="0">
              <a:buNone/>
            </a:pPr>
            <a:r>
              <a:rPr lang="fr-FR" dirty="0" smtClean="0">
                <a:solidFill>
                  <a:schemeClr val="bg2">
                    <a:lumMod val="75000"/>
                  </a:schemeClr>
                </a:solidFill>
              </a:rPr>
              <a:t>Cette étape vise à regrouper les données en segments de même valeur, un segment correspondant à une aberration.</a:t>
            </a:r>
          </a:p>
          <a:p>
            <a:pPr marL="0" indent="0">
              <a:buNone/>
            </a:pPr>
            <a:r>
              <a:rPr lang="fr-FR" dirty="0" smtClean="0">
                <a:solidFill>
                  <a:schemeClr val="bg2">
                    <a:lumMod val="75000"/>
                  </a:schemeClr>
                </a:solidFill>
              </a:rPr>
              <a:t>Un segment est déterminé par deux </a:t>
            </a:r>
            <a:r>
              <a:rPr lang="fr-FR" dirty="0" err="1">
                <a:solidFill>
                  <a:schemeClr val="accent1">
                    <a:lumMod val="60000"/>
                    <a:lumOff val="40000"/>
                  </a:schemeClr>
                </a:solidFill>
              </a:rPr>
              <a:t>breakpoints</a:t>
            </a:r>
            <a:r>
              <a:rPr lang="fr-FR" dirty="0">
                <a:solidFill>
                  <a:schemeClr val="accent1">
                    <a:lumMod val="60000"/>
                    <a:lumOff val="40000"/>
                  </a:schemeClr>
                </a:solidFill>
              </a:rPr>
              <a:t> </a:t>
            </a:r>
            <a:r>
              <a:rPr lang="fr-FR" dirty="0" smtClean="0">
                <a:solidFill>
                  <a:schemeClr val="bg2">
                    <a:lumMod val="75000"/>
                  </a:schemeClr>
                </a:solidFill>
              </a:rPr>
              <a:t>présents sur les deux pistes.</a:t>
            </a:r>
          </a:p>
          <a:p>
            <a:pPr marL="0" indent="0">
              <a:buNone/>
            </a:pPr>
            <a:r>
              <a:rPr lang="fr-FR" dirty="0" smtClean="0"/>
              <a:t>Plusieurs segmentations sont possibles en faisant varier ce qui définit un </a:t>
            </a:r>
            <a:r>
              <a:rPr lang="fr-FR" dirty="0" err="1" smtClean="0"/>
              <a:t>breakpoint</a:t>
            </a:r>
            <a:r>
              <a:rPr lang="fr-FR" dirty="0" smtClean="0"/>
              <a:t>.</a:t>
            </a:r>
            <a:br>
              <a:rPr lang="fr-FR" dirty="0" smtClean="0"/>
            </a:br>
            <a:r>
              <a:rPr lang="fr-FR" u="sng" dirty="0" smtClean="0"/>
              <a:t>Comment trouver la meilleure segmentation?</a:t>
            </a:r>
            <a:endParaRPr lang="fr-FR" u="sng" dirty="0">
              <a:solidFill>
                <a:schemeClr val="accent1">
                  <a:lumMod val="50000"/>
                </a:schemeClr>
              </a:solidFill>
            </a:endParaRPr>
          </a:p>
        </p:txBody>
      </p:sp>
      <p:pic>
        <p:nvPicPr>
          <p:cNvPr id="3" name="Imag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57977" y="1442249"/>
            <a:ext cx="7920000" cy="3960000"/>
          </a:xfrm>
          <a:prstGeom prst="rect">
            <a:avLst/>
          </a:prstGeom>
        </p:spPr>
      </p:pic>
      <p:sp>
        <p:nvSpPr>
          <p:cNvPr id="5" name="ZoneTexte 4"/>
          <p:cNvSpPr txBox="1"/>
          <p:nvPr/>
        </p:nvSpPr>
        <p:spPr>
          <a:xfrm>
            <a:off x="9466507" y="1947691"/>
            <a:ext cx="487619" cy="246221"/>
          </a:xfrm>
          <a:prstGeom prst="rect">
            <a:avLst/>
          </a:prstGeom>
          <a:noFill/>
          <a:effectLst>
            <a:outerShdw blurRad="50800" dist="50800" dir="5400000" algn="ctr" rotWithShape="0">
              <a:srgbClr val="000000">
                <a:alpha val="0"/>
              </a:srgbClr>
            </a:outerShdw>
          </a:effectLst>
        </p:spPr>
        <p:txBody>
          <a:bodyPr wrap="square" rtlCol="0">
            <a:spAutoFit/>
          </a:bodyPr>
          <a:lstStyle/>
          <a:p>
            <a:r>
              <a:rPr lang="fr-FR" sz="1000" dirty="0" smtClean="0">
                <a:solidFill>
                  <a:schemeClr val="accent1">
                    <a:lumMod val="50000"/>
                  </a:schemeClr>
                </a:solidFill>
              </a:rPr>
              <a:t>bp1</a:t>
            </a:r>
            <a:endParaRPr lang="fr-FR" sz="1000" dirty="0">
              <a:solidFill>
                <a:schemeClr val="accent1">
                  <a:lumMod val="50000"/>
                </a:schemeClr>
              </a:solidFill>
            </a:endParaRPr>
          </a:p>
        </p:txBody>
      </p:sp>
      <p:sp>
        <p:nvSpPr>
          <p:cNvPr id="11" name="ZoneTexte 10"/>
          <p:cNvSpPr txBox="1"/>
          <p:nvPr/>
        </p:nvSpPr>
        <p:spPr>
          <a:xfrm>
            <a:off x="9954126" y="1947691"/>
            <a:ext cx="487619" cy="246221"/>
          </a:xfrm>
          <a:prstGeom prst="rect">
            <a:avLst/>
          </a:prstGeom>
          <a:noFill/>
        </p:spPr>
        <p:txBody>
          <a:bodyPr wrap="square" rtlCol="0">
            <a:spAutoFit/>
          </a:bodyPr>
          <a:lstStyle/>
          <a:p>
            <a:r>
              <a:rPr lang="fr-FR" sz="1000" dirty="0" smtClean="0">
                <a:solidFill>
                  <a:schemeClr val="accent1">
                    <a:lumMod val="50000"/>
                  </a:schemeClr>
                </a:solidFill>
              </a:rPr>
              <a:t>bp2</a:t>
            </a:r>
            <a:endParaRPr lang="fr-FR" sz="1000" dirty="0">
              <a:solidFill>
                <a:schemeClr val="accent1">
                  <a:lumMod val="50000"/>
                </a:schemeClr>
              </a:solidFill>
            </a:endParaRPr>
          </a:p>
        </p:txBody>
      </p:sp>
      <p:sp>
        <p:nvSpPr>
          <p:cNvPr id="12" name="ZoneTexte 11"/>
          <p:cNvSpPr txBox="1"/>
          <p:nvPr/>
        </p:nvSpPr>
        <p:spPr>
          <a:xfrm>
            <a:off x="9466507" y="3514712"/>
            <a:ext cx="487619" cy="246221"/>
          </a:xfrm>
          <a:prstGeom prst="rect">
            <a:avLst/>
          </a:prstGeom>
          <a:noFill/>
        </p:spPr>
        <p:txBody>
          <a:bodyPr wrap="square" rtlCol="0">
            <a:spAutoFit/>
          </a:bodyPr>
          <a:lstStyle/>
          <a:p>
            <a:r>
              <a:rPr lang="fr-FR" sz="1000" dirty="0" smtClean="0">
                <a:solidFill>
                  <a:schemeClr val="accent1">
                    <a:lumMod val="50000"/>
                  </a:schemeClr>
                </a:solidFill>
              </a:rPr>
              <a:t>bp1</a:t>
            </a:r>
            <a:endParaRPr lang="fr-FR" sz="1000" dirty="0">
              <a:solidFill>
                <a:schemeClr val="accent1">
                  <a:lumMod val="50000"/>
                </a:schemeClr>
              </a:solidFill>
            </a:endParaRPr>
          </a:p>
        </p:txBody>
      </p:sp>
      <p:sp>
        <p:nvSpPr>
          <p:cNvPr id="15" name="ZoneTexte 14"/>
          <p:cNvSpPr txBox="1"/>
          <p:nvPr/>
        </p:nvSpPr>
        <p:spPr>
          <a:xfrm>
            <a:off x="9954126" y="3514712"/>
            <a:ext cx="487619" cy="246221"/>
          </a:xfrm>
          <a:prstGeom prst="rect">
            <a:avLst/>
          </a:prstGeom>
          <a:noFill/>
        </p:spPr>
        <p:txBody>
          <a:bodyPr wrap="square" rtlCol="0">
            <a:spAutoFit/>
          </a:bodyPr>
          <a:lstStyle/>
          <a:p>
            <a:r>
              <a:rPr lang="fr-FR" sz="1000" dirty="0" smtClean="0">
                <a:solidFill>
                  <a:schemeClr val="accent1">
                    <a:lumMod val="50000"/>
                  </a:schemeClr>
                </a:solidFill>
              </a:rPr>
              <a:t>bp2</a:t>
            </a:r>
            <a:endParaRPr lang="fr-FR" sz="1000" dirty="0">
              <a:solidFill>
                <a:schemeClr val="accent1">
                  <a:lumMod val="50000"/>
                </a:schemeClr>
              </a:solidFill>
            </a:endParaRPr>
          </a:p>
        </p:txBody>
      </p:sp>
      <p:cxnSp>
        <p:nvCxnSpPr>
          <p:cNvPr id="7" name="Connecteur droit 6"/>
          <p:cNvCxnSpPr/>
          <p:nvPr/>
        </p:nvCxnSpPr>
        <p:spPr>
          <a:xfrm>
            <a:off x="9657347" y="2767263"/>
            <a:ext cx="457200" cy="0"/>
          </a:xfrm>
          <a:prstGeom prst="line">
            <a:avLst/>
          </a:prstGeom>
          <a:ln>
            <a:solidFill>
              <a:srgbClr val="00FF00"/>
            </a:solidFill>
          </a:ln>
        </p:spPr>
        <p:style>
          <a:lnRef idx="1">
            <a:schemeClr val="accent1"/>
          </a:lnRef>
          <a:fillRef idx="0">
            <a:schemeClr val="accent1"/>
          </a:fillRef>
          <a:effectRef idx="0">
            <a:schemeClr val="accent1"/>
          </a:effectRef>
          <a:fontRef idx="minor">
            <a:schemeClr val="tx1"/>
          </a:fontRef>
        </p:style>
      </p:cxnSp>
      <p:cxnSp>
        <p:nvCxnSpPr>
          <p:cNvPr id="16" name="Connecteur droit 15"/>
          <p:cNvCxnSpPr/>
          <p:nvPr/>
        </p:nvCxnSpPr>
        <p:spPr>
          <a:xfrm>
            <a:off x="9657347" y="5029200"/>
            <a:ext cx="457200" cy="0"/>
          </a:xfrm>
          <a:prstGeom prst="line">
            <a:avLst/>
          </a:prstGeom>
          <a:ln>
            <a:solidFill>
              <a:srgbClr val="00FF00"/>
            </a:solidFill>
          </a:ln>
        </p:spPr>
        <p:style>
          <a:lnRef idx="1">
            <a:schemeClr val="accent1"/>
          </a:lnRef>
          <a:fillRef idx="0">
            <a:schemeClr val="accent1"/>
          </a:fillRef>
          <a:effectRef idx="0">
            <a:schemeClr val="accent1"/>
          </a:effectRef>
          <a:fontRef idx="minor">
            <a:schemeClr val="tx1"/>
          </a:fontRef>
        </p:style>
      </p:cxnSp>
      <p:cxnSp>
        <p:nvCxnSpPr>
          <p:cNvPr id="17" name="Connecteur droit 16"/>
          <p:cNvCxnSpPr/>
          <p:nvPr/>
        </p:nvCxnSpPr>
        <p:spPr>
          <a:xfrm>
            <a:off x="9657347" y="4090737"/>
            <a:ext cx="457200" cy="0"/>
          </a:xfrm>
          <a:prstGeom prst="line">
            <a:avLst/>
          </a:prstGeom>
          <a:ln>
            <a:solidFill>
              <a:srgbClr val="00FF00"/>
            </a:solidFill>
          </a:ln>
        </p:spPr>
        <p:style>
          <a:lnRef idx="1">
            <a:schemeClr val="accent1"/>
          </a:lnRef>
          <a:fillRef idx="0">
            <a:schemeClr val="accent1"/>
          </a:fillRef>
          <a:effectRef idx="0">
            <a:schemeClr val="accent1"/>
          </a:effectRef>
          <a:fontRef idx="minor">
            <a:schemeClr val="tx1"/>
          </a:fontRef>
        </p:style>
      </p:cxnSp>
      <p:sp>
        <p:nvSpPr>
          <p:cNvPr id="9" name="Ellipse 8"/>
          <p:cNvSpPr/>
          <p:nvPr/>
        </p:nvSpPr>
        <p:spPr>
          <a:xfrm>
            <a:off x="9545053" y="2326105"/>
            <a:ext cx="194170" cy="68981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Ellipse 9"/>
          <p:cNvSpPr/>
          <p:nvPr/>
        </p:nvSpPr>
        <p:spPr>
          <a:xfrm>
            <a:off x="10026316" y="2326104"/>
            <a:ext cx="194170" cy="68981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Ellipse 12"/>
          <p:cNvSpPr/>
          <p:nvPr/>
        </p:nvSpPr>
        <p:spPr>
          <a:xfrm>
            <a:off x="9545053" y="3893126"/>
            <a:ext cx="194170" cy="130876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Ellipse 13"/>
          <p:cNvSpPr/>
          <p:nvPr/>
        </p:nvSpPr>
        <p:spPr>
          <a:xfrm>
            <a:off x="10026316" y="3893125"/>
            <a:ext cx="194170" cy="130876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 name="Rectangle 17"/>
          <p:cNvSpPr/>
          <p:nvPr/>
        </p:nvSpPr>
        <p:spPr>
          <a:xfrm>
            <a:off x="4157977" y="1442249"/>
            <a:ext cx="7920000" cy="3960000"/>
          </a:xfrm>
          <a:prstGeom prst="rect">
            <a:avLst/>
          </a:prstGeom>
          <a:solidFill>
            <a:schemeClr val="bg1">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85713554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85355" y="121449"/>
            <a:ext cx="8596668" cy="1320800"/>
          </a:xfrm>
        </p:spPr>
        <p:txBody>
          <a:bodyPr/>
          <a:lstStyle/>
          <a:p>
            <a:r>
              <a:rPr lang="fr-FR" dirty="0" smtClean="0"/>
              <a:t>Segmentation (algorithme ASPCF)</a:t>
            </a:r>
            <a:endParaRPr lang="fr-FR" dirty="0"/>
          </a:p>
        </p:txBody>
      </p:sp>
      <p:sp>
        <p:nvSpPr>
          <p:cNvPr id="19" name="Espace réservé du contenu 3"/>
          <p:cNvSpPr txBox="1">
            <a:spLocks/>
          </p:cNvSpPr>
          <p:nvPr/>
        </p:nvSpPr>
        <p:spPr>
          <a:xfrm>
            <a:off x="500870" y="1135151"/>
            <a:ext cx="10455888" cy="69365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fr-FR" sz="2200" dirty="0">
                <a:solidFill>
                  <a:schemeClr val="accent1">
                    <a:lumMod val="50000"/>
                  </a:schemeClr>
                </a:solidFill>
              </a:rPr>
              <a:t>Comment trouver la meilleure </a:t>
            </a:r>
            <a:r>
              <a:rPr lang="fr-FR" sz="2200" dirty="0" smtClean="0">
                <a:solidFill>
                  <a:schemeClr val="accent1">
                    <a:lumMod val="50000"/>
                  </a:schemeClr>
                </a:solidFill>
              </a:rPr>
              <a:t>segmentation?</a:t>
            </a:r>
            <a:endParaRPr lang="fr-FR" sz="2200" dirty="0">
              <a:solidFill>
                <a:schemeClr val="accent1">
                  <a:lumMod val="50000"/>
                </a:schemeClr>
              </a:solidFill>
            </a:endParaRPr>
          </a:p>
        </p:txBody>
      </p:sp>
      <p:sp>
        <p:nvSpPr>
          <p:cNvPr id="24" name="Espace réservé du contenu 3"/>
          <p:cNvSpPr txBox="1">
            <a:spLocks/>
          </p:cNvSpPr>
          <p:nvPr/>
        </p:nvSpPr>
        <p:spPr>
          <a:xfrm>
            <a:off x="436702" y="1696624"/>
            <a:ext cx="4440098" cy="408655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fr-FR" dirty="0" smtClean="0"/>
              <a:t>Le calcul d’un </a:t>
            </a:r>
            <a:r>
              <a:rPr lang="fr-FR" u="sng" dirty="0" smtClean="0"/>
              <a:t>score de qualité</a:t>
            </a:r>
            <a:r>
              <a:rPr lang="fr-FR" dirty="0" smtClean="0"/>
              <a:t> permet de comparer différentes solutions de segmentation.</a:t>
            </a:r>
          </a:p>
        </p:txBody>
      </p:sp>
    </p:spTree>
    <p:extLst>
      <p:ext uri="{BB962C8B-B14F-4D97-AF65-F5344CB8AC3E}">
        <p14:creationId xmlns:p14="http://schemas.microsoft.com/office/powerpoint/2010/main" val="199925880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85355" y="121449"/>
            <a:ext cx="8596668" cy="1320800"/>
          </a:xfrm>
        </p:spPr>
        <p:txBody>
          <a:bodyPr/>
          <a:lstStyle/>
          <a:p>
            <a:r>
              <a:rPr lang="fr-FR" dirty="0" smtClean="0"/>
              <a:t>Segmentation (algorithme ASPCF)</a:t>
            </a:r>
            <a:endParaRPr lang="fr-FR" dirty="0"/>
          </a:p>
        </p:txBody>
      </p:sp>
      <p:sp>
        <p:nvSpPr>
          <p:cNvPr id="19" name="Espace réservé du contenu 3"/>
          <p:cNvSpPr txBox="1">
            <a:spLocks/>
          </p:cNvSpPr>
          <p:nvPr/>
        </p:nvSpPr>
        <p:spPr>
          <a:xfrm>
            <a:off x="500870" y="1135151"/>
            <a:ext cx="10455888" cy="69365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fr-FR" sz="2200" dirty="0">
                <a:solidFill>
                  <a:schemeClr val="accent1">
                    <a:lumMod val="50000"/>
                  </a:schemeClr>
                </a:solidFill>
              </a:rPr>
              <a:t>Comment trouver la meilleure </a:t>
            </a:r>
            <a:r>
              <a:rPr lang="fr-FR" sz="2200" dirty="0" smtClean="0">
                <a:solidFill>
                  <a:schemeClr val="accent1">
                    <a:lumMod val="50000"/>
                  </a:schemeClr>
                </a:solidFill>
              </a:rPr>
              <a:t>segmentation?</a:t>
            </a:r>
            <a:endParaRPr lang="fr-FR" sz="2200" dirty="0">
              <a:solidFill>
                <a:schemeClr val="accent1">
                  <a:lumMod val="50000"/>
                </a:schemeClr>
              </a:solidFill>
            </a:endParaRPr>
          </a:p>
        </p:txBody>
      </p:sp>
      <p:sp>
        <p:nvSpPr>
          <p:cNvPr id="24" name="Espace réservé du contenu 3"/>
          <p:cNvSpPr txBox="1">
            <a:spLocks/>
          </p:cNvSpPr>
          <p:nvPr/>
        </p:nvSpPr>
        <p:spPr>
          <a:xfrm>
            <a:off x="436702" y="1696624"/>
            <a:ext cx="4440098" cy="408655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fr-FR" dirty="0" smtClean="0"/>
              <a:t>Le calcul d’un </a:t>
            </a:r>
            <a:r>
              <a:rPr lang="fr-FR" u="sng" dirty="0" smtClean="0"/>
              <a:t>score de qualité</a:t>
            </a:r>
            <a:r>
              <a:rPr lang="fr-FR" dirty="0" smtClean="0"/>
              <a:t> permet de comparer différentes solutions de segmentation.</a:t>
            </a:r>
          </a:p>
          <a:p>
            <a:pPr marL="0" indent="0">
              <a:buNone/>
            </a:pPr>
            <a:r>
              <a:rPr lang="fr-FR" dirty="0" smtClean="0"/>
              <a:t>Le score de qualité est obtenu à partir de la somme des </a:t>
            </a:r>
            <a:r>
              <a:rPr lang="fr-FR" dirty="0" err="1" smtClean="0"/>
              <a:t>goodness</a:t>
            </a:r>
            <a:r>
              <a:rPr lang="fr-FR" dirty="0" smtClean="0"/>
              <a:t> of fit</a:t>
            </a:r>
            <a:r>
              <a:rPr lang="fr-FR" dirty="0"/>
              <a:t> (g)</a:t>
            </a:r>
            <a:r>
              <a:rPr lang="fr-FR" dirty="0" smtClean="0"/>
              <a:t> des segments. Ce paramètre g évalue l’hétérogénéité d’un segment.</a:t>
            </a:r>
          </a:p>
        </p:txBody>
      </p:sp>
    </p:spTree>
    <p:extLst>
      <p:ext uri="{BB962C8B-B14F-4D97-AF65-F5344CB8AC3E}">
        <p14:creationId xmlns:p14="http://schemas.microsoft.com/office/powerpoint/2010/main" val="988263873"/>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te">
  <a:themeElements>
    <a:clrScheme name="Facette">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te">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te">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5671</TotalTime>
  <Words>2789</Words>
  <Application>Microsoft Office PowerPoint</Application>
  <PresentationFormat>Grand écran</PresentationFormat>
  <Paragraphs>296</Paragraphs>
  <Slides>50</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50</vt:i4>
      </vt:variant>
    </vt:vector>
  </HeadingPairs>
  <TitlesOfParts>
    <vt:vector size="54" baseType="lpstr">
      <vt:lpstr>Arial</vt:lpstr>
      <vt:lpstr>Trebuchet MS</vt:lpstr>
      <vt:lpstr>Wingdings 3</vt:lpstr>
      <vt:lpstr>Facette</vt:lpstr>
      <vt:lpstr>ASCAT </vt:lpstr>
      <vt:lpstr>Pipeline </vt:lpstr>
      <vt:lpstr>Segmentation (algorithme ASPCF)</vt:lpstr>
      <vt:lpstr>Segmentation (algorithme ASPCF)</vt:lpstr>
      <vt:lpstr>Segmentation (algorithme ASPCF)</vt:lpstr>
      <vt:lpstr>Segmentation (algorithme ASPCF)</vt:lpstr>
      <vt:lpstr>Segmentation (algorithme ASPCF)</vt:lpstr>
      <vt:lpstr>Segmentation (algorithme ASPCF)</vt:lpstr>
      <vt:lpstr>Segmentation (algorithme ASPCF)</vt:lpstr>
      <vt:lpstr>Segmentation (algorithme ASPCF)</vt:lpstr>
      <vt:lpstr>Segmentation (algorithme ASPCF)</vt:lpstr>
      <vt:lpstr>Segmentation (algorithme ASPCF)</vt:lpstr>
      <vt:lpstr>Segmentation (algorithme ASPCF)</vt:lpstr>
      <vt:lpstr>Segmentation (algorithme ASPCF)</vt:lpstr>
      <vt:lpstr>Segmentation (algorithme ASPCF)</vt:lpstr>
      <vt:lpstr>Segmentation (algorithme ASPCF)</vt:lpstr>
      <vt:lpstr>Segmentation (algorithme ASPCF)</vt:lpstr>
      <vt:lpstr>Présentation PowerPoint</vt:lpstr>
      <vt:lpstr>Présentation PowerPoint</vt:lpstr>
      <vt:lpstr>Calling</vt:lpstr>
      <vt:lpstr>Calling</vt:lpstr>
      <vt:lpstr>Calling</vt:lpstr>
      <vt:lpstr>Calling</vt:lpstr>
      <vt:lpstr>Calling</vt:lpstr>
      <vt:lpstr>Calling</vt:lpstr>
      <vt:lpstr>Calling</vt:lpstr>
      <vt:lpstr>Calling</vt:lpstr>
      <vt:lpstr>Calling</vt:lpstr>
      <vt:lpstr>Calling</vt:lpstr>
      <vt:lpstr>Calling</vt:lpstr>
      <vt:lpstr>Calling</vt:lpstr>
      <vt:lpstr>Calling</vt:lpstr>
      <vt:lpstr>Calling</vt:lpstr>
      <vt:lpstr>Calling</vt:lpstr>
      <vt:lpstr>Calling</vt:lpstr>
      <vt:lpstr>Calling</vt:lpstr>
      <vt:lpstr>Calling</vt:lpstr>
      <vt:lpstr>Calling</vt:lpstr>
      <vt:lpstr>Calling</vt:lpstr>
      <vt:lpstr>Calling</vt:lpstr>
      <vt:lpstr>Calling</vt:lpstr>
      <vt:lpstr>Calcul de scores</vt:lpstr>
      <vt:lpstr>Conclusion</vt:lpstr>
      <vt:lpstr>Présentation PowerPoint</vt:lpstr>
      <vt:lpstr>Calling</vt:lpstr>
      <vt:lpstr>Calling</vt:lpstr>
      <vt:lpstr>Calling</vt:lpstr>
      <vt:lpstr>Résultats</vt:lpstr>
      <vt:lpstr>Présentation PowerPoint</vt:lpstr>
      <vt:lpstr>Présentation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CGHcall</dc:title>
  <dc:creator>BORDRON Elie</dc:creator>
  <cp:lastModifiedBy>BORDRON Elie</cp:lastModifiedBy>
  <cp:revision>214</cp:revision>
  <dcterms:created xsi:type="dcterms:W3CDTF">2022-03-15T15:33:15Z</dcterms:created>
  <dcterms:modified xsi:type="dcterms:W3CDTF">2022-05-31T16:55:01Z</dcterms:modified>
</cp:coreProperties>
</file>