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sldIdLst>
    <p:sldId id="299" r:id="rId2"/>
    <p:sldId id="270" r:id="rId3"/>
    <p:sldId id="273" r:id="rId4"/>
    <p:sldId id="274" r:id="rId5"/>
    <p:sldId id="276" r:id="rId6"/>
    <p:sldId id="277" r:id="rId7"/>
    <p:sldId id="279" r:id="rId8"/>
    <p:sldId id="278" r:id="rId9"/>
    <p:sldId id="287" r:id="rId10"/>
    <p:sldId id="282" r:id="rId11"/>
    <p:sldId id="280" r:id="rId12"/>
    <p:sldId id="281" r:id="rId13"/>
    <p:sldId id="297" r:id="rId14"/>
    <p:sldId id="288" r:id="rId15"/>
    <p:sldId id="290" r:id="rId16"/>
    <p:sldId id="289" r:id="rId17"/>
    <p:sldId id="285" r:id="rId18"/>
    <p:sldId id="292" r:id="rId19"/>
    <p:sldId id="325" r:id="rId20"/>
    <p:sldId id="305" r:id="rId21"/>
    <p:sldId id="338" r:id="rId22"/>
    <p:sldId id="311" r:id="rId23"/>
    <p:sldId id="312" r:id="rId24"/>
    <p:sldId id="307" r:id="rId25"/>
    <p:sldId id="306" r:id="rId26"/>
    <p:sldId id="315" r:id="rId27"/>
    <p:sldId id="309" r:id="rId28"/>
    <p:sldId id="310" r:id="rId29"/>
    <p:sldId id="339" r:id="rId30"/>
    <p:sldId id="326" r:id="rId31"/>
    <p:sldId id="328" r:id="rId32"/>
    <p:sldId id="327" r:id="rId33"/>
    <p:sldId id="330" r:id="rId34"/>
    <p:sldId id="329" r:id="rId35"/>
    <p:sldId id="320" r:id="rId36"/>
    <p:sldId id="335" r:id="rId37"/>
    <p:sldId id="334" r:id="rId38"/>
    <p:sldId id="321" r:id="rId39"/>
    <p:sldId id="324" r:id="rId40"/>
    <p:sldId id="333" r:id="rId41"/>
    <p:sldId id="336" r:id="rId42"/>
    <p:sldId id="340" r:id="rId43"/>
    <p:sldId id="337" r:id="rId44"/>
    <p:sldId id="332" r:id="rId45"/>
    <p:sldId id="300" r:id="rId46"/>
    <p:sldId id="301" r:id="rId47"/>
    <p:sldId id="296" r:id="rId48"/>
    <p:sldId id="298" r:id="rId49"/>
    <p:sldId id="341"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328BCE"/>
    <a:srgbClr val="FF9021"/>
    <a:srgbClr val="0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22" d="100"/>
          <a:sy n="122" d="100"/>
        </p:scale>
        <p:origin x="96"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4202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3131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2225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192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743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7615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a:t>
            </a:fld>
            <a:endParaRPr lang="en-US" dirty="0"/>
          </a:p>
        </p:txBody>
      </p:sp>
    </p:spTree>
    <p:extLst>
      <p:ext uri="{BB962C8B-B14F-4D97-AF65-F5344CB8AC3E}">
        <p14:creationId xmlns:p14="http://schemas.microsoft.com/office/powerpoint/2010/main" val="2942658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6290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8503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4593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a:t>
            </a:fld>
            <a:endParaRPr lang="en-US" dirty="0"/>
          </a:p>
        </p:txBody>
      </p:sp>
    </p:spTree>
    <p:extLst>
      <p:ext uri="{BB962C8B-B14F-4D97-AF65-F5344CB8AC3E}">
        <p14:creationId xmlns:p14="http://schemas.microsoft.com/office/powerpoint/2010/main" val="187874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7787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9044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5767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smtClean="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55605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5/24/2022</a:t>
            </a:fld>
            <a:endParaRPr lang="en-US" dirty="0"/>
          </a:p>
        </p:txBody>
      </p:sp>
    </p:spTree>
    <p:extLst>
      <p:ext uri="{BB962C8B-B14F-4D97-AF65-F5344CB8AC3E}">
        <p14:creationId xmlns:p14="http://schemas.microsoft.com/office/powerpoint/2010/main" val="191295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6645057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ASCAT</a:t>
            </a:r>
            <a:br>
              <a:rPr lang="fr-FR" dirty="0" smtClean="0"/>
            </a:br>
            <a:endParaRPr lang="fr-FR" dirty="0"/>
          </a:p>
        </p:txBody>
      </p:sp>
      <p:sp>
        <p:nvSpPr>
          <p:cNvPr id="3" name="Sous-titre 2"/>
          <p:cNvSpPr>
            <a:spLocks noGrp="1"/>
          </p:cNvSpPr>
          <p:nvPr>
            <p:ph type="subTitle" idx="1"/>
          </p:nvPr>
        </p:nvSpPr>
        <p:spPr/>
        <p:txBody>
          <a:bodyPr/>
          <a:lstStyle/>
          <a:p>
            <a:r>
              <a:rPr lang="fr-FR" dirty="0" smtClean="0"/>
              <a:t>Segmentation ASPCF, estimation ploïdie et cellularité</a:t>
            </a:r>
            <a:endParaRPr lang="fr-FR" dirty="0"/>
          </a:p>
        </p:txBody>
      </p:sp>
    </p:spTree>
    <p:extLst>
      <p:ext uri="{BB962C8B-B14F-4D97-AF65-F5344CB8AC3E}">
        <p14:creationId xmlns:p14="http://schemas.microsoft.com/office/powerpoint/2010/main" val="2282829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3" cy="4320000"/>
          </a:xfrm>
          <a:prstGeom prst="rect">
            <a:avLst/>
          </a:prstGeom>
        </p:spPr>
      </p:pic>
      <p:sp>
        <p:nvSpPr>
          <p:cNvPr id="7"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
        <p:nvSpPr>
          <p:cNvPr id="9"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r>
              <a:rPr lang="fr-FR" dirty="0" smtClean="0"/>
              <a:t>.</a:t>
            </a:r>
          </a:p>
          <a:p>
            <a:pPr marL="0" indent="0">
              <a:buNone/>
            </a:pPr>
            <a:r>
              <a:rPr lang="fr-FR" dirty="0" smtClean="0"/>
              <a:t>g est déterminée ainsi:</a:t>
            </a:r>
          </a:p>
        </p:txBody>
      </p:sp>
    </p:spTree>
    <p:extLst>
      <p:ext uri="{BB962C8B-B14F-4D97-AF65-F5344CB8AC3E}">
        <p14:creationId xmlns:p14="http://schemas.microsoft.com/office/powerpoint/2010/main" val="4106382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7"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p:txBody>
      </p:sp>
    </p:spTree>
    <p:extLst>
      <p:ext uri="{BB962C8B-B14F-4D97-AF65-F5344CB8AC3E}">
        <p14:creationId xmlns:p14="http://schemas.microsoft.com/office/powerpoint/2010/main" val="2921209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8" name="Espace réservé du contenu 3"/>
          <p:cNvSpPr txBox="1">
            <a:spLocks/>
          </p:cNvSpPr>
          <p:nvPr/>
        </p:nvSpPr>
        <p:spPr>
          <a:xfrm>
            <a:off x="436702" y="1696624"/>
            <a:ext cx="4440098" cy="5102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a:p>
            <a:pPr>
              <a:buFont typeface="Wingdings 3" charset="2"/>
              <a:buAutoNum type="arabicPeriod"/>
            </a:pPr>
            <a:r>
              <a:rPr lang="fr-FR" dirty="0" smtClean="0"/>
              <a:t>La distance entre chaque point et la moyenne est obtenue</a:t>
            </a:r>
          </a:p>
        </p:txBody>
      </p:sp>
      <p:sp>
        <p:nvSpPr>
          <p:cNvPr id="9"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Tree>
    <p:extLst>
      <p:ext uri="{BB962C8B-B14F-4D97-AF65-F5344CB8AC3E}">
        <p14:creationId xmlns:p14="http://schemas.microsoft.com/office/powerpoint/2010/main" val="972325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8" name="Espace réservé du contenu 3"/>
          <p:cNvSpPr txBox="1">
            <a:spLocks/>
          </p:cNvSpPr>
          <p:nvPr/>
        </p:nvSpPr>
        <p:spPr>
          <a:xfrm>
            <a:off x="436702" y="1696624"/>
            <a:ext cx="4440098" cy="5102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a:p>
            <a:pPr>
              <a:buFont typeface="Wingdings 3" charset="2"/>
              <a:buAutoNum type="arabicPeriod"/>
            </a:pPr>
            <a:r>
              <a:rPr lang="fr-FR" dirty="0" smtClean="0"/>
              <a:t>La distance entre chaque point et la moyenne est obtenue</a:t>
            </a:r>
          </a:p>
          <a:p>
            <a:pPr>
              <a:buFont typeface="Wingdings 3" charset="2"/>
              <a:buAutoNum type="arabicPeriod"/>
            </a:pPr>
            <a:r>
              <a:rPr lang="fr-FR" dirty="0" smtClean="0"/>
              <a:t>La </a:t>
            </a:r>
            <a:r>
              <a:rPr lang="fr-FR" dirty="0" err="1" smtClean="0"/>
              <a:t>goodness</a:t>
            </a:r>
            <a:r>
              <a:rPr lang="fr-FR" dirty="0" smtClean="0"/>
              <a:t> of fit est la somme de ces distances (au carré)</a:t>
            </a:r>
          </a:p>
          <a:p>
            <a:pPr marL="0" indent="0">
              <a:buNone/>
            </a:pPr>
            <a:r>
              <a:rPr lang="fr-FR" dirty="0"/>
              <a:t>Ici, g =  </a:t>
            </a:r>
            <a:r>
              <a:rPr lang="fr-FR" dirty="0" smtClean="0"/>
              <a:t>2,42</a:t>
            </a:r>
          </a:p>
          <a:p>
            <a:pPr>
              <a:buFont typeface="Wingdings 3" charset="2"/>
              <a:buAutoNum type="arabicPeriod"/>
            </a:pPr>
            <a:endParaRPr lang="fr-FR" dirty="0" smtClean="0"/>
          </a:p>
        </p:txBody>
      </p:sp>
      <p:sp>
        <p:nvSpPr>
          <p:cNvPr id="9"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Tree>
    <p:extLst>
      <p:ext uri="{BB962C8B-B14F-4D97-AF65-F5344CB8AC3E}">
        <p14:creationId xmlns:p14="http://schemas.microsoft.com/office/powerpoint/2010/main" val="1637229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4"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endParaRPr lang="fr-FR" sz="1300" dirty="0" smtClean="0"/>
          </a:p>
        </p:txBody>
      </p:sp>
      <p:sp>
        <p:nvSpPr>
          <p:cNvPr id="12" name="Rectangle 11"/>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45702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5"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endParaRPr lang="fr-FR" sz="1300" dirty="0" smtClean="0"/>
          </a:p>
        </p:txBody>
      </p:sp>
      <p:sp>
        <p:nvSpPr>
          <p:cNvPr id="15" name="Rectangle 14"/>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p:cNvCxnSpPr>
            <a:stCxn id="15"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
        <p:nvSpPr>
          <p:cNvPr id="21" name="Rectangle 20"/>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p:cNvCxnSpPr>
            <a:stCxn id="21"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2090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1" name="Rectangle 10"/>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17" name="Connecteur droit 16"/>
          <p:cNvCxnSpPr>
            <a:stCxn id="11"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6"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r>
              <a:rPr lang="fr-FR" sz="1300" dirty="0" smtClean="0"/>
              <a:t>L’un comporte des sondes de valeurs similaires autour de 1, c’est bien un segment. g est faible.</a:t>
            </a:r>
            <a:br>
              <a:rPr lang="fr-FR" sz="1300" dirty="0" smtClean="0"/>
            </a:br>
            <a:r>
              <a:rPr lang="fr-FR" sz="1300" dirty="0" smtClean="0"/>
              <a:t>L’autre est hétéroclite (car constitué de deux sous-segments), ce qui rend les écarts à la moyenne plus grands. g est élevée.</a:t>
            </a:r>
          </a:p>
          <a:p>
            <a:pPr marL="0" indent="0">
              <a:buFont typeface="Wingdings 3" charset="2"/>
              <a:buNone/>
            </a:pPr>
            <a:endParaRPr lang="fr-FR" sz="1300" dirty="0" smtClean="0"/>
          </a:p>
        </p:txBody>
      </p:sp>
      <p:sp>
        <p:nvSpPr>
          <p:cNvPr id="21" name="Rectangle 20"/>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p:cNvCxnSpPr>
            <a:stCxn id="21"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5344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4" name="Rectangle 13"/>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20" name="Connecteur droit 19"/>
          <p:cNvCxnSpPr>
            <a:stCxn id="14"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
        <p:nvSpPr>
          <p:cNvPr id="18"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r>
              <a:rPr lang="fr-FR" sz="1300" dirty="0" smtClean="0"/>
              <a:t>L’un comporte des sondes de valeurs similaires autour de 1, c’est bien un segment. g est faible.</a:t>
            </a:r>
            <a:br>
              <a:rPr lang="fr-FR" sz="1300" dirty="0" smtClean="0"/>
            </a:br>
            <a:r>
              <a:rPr lang="fr-FR" sz="1300" dirty="0" smtClean="0"/>
              <a:t>L’autre est hétéroclite (car constitué de deux sous-segments), ce qui rend les écarts à la moyenne plus grands. g est élevée.</a:t>
            </a:r>
          </a:p>
          <a:p>
            <a:pPr marL="0" indent="0">
              <a:buNone/>
            </a:pPr>
            <a:r>
              <a:rPr lang="fr-FR" sz="1300" dirty="0"/>
              <a:t>La </a:t>
            </a:r>
            <a:r>
              <a:rPr lang="fr-FR" sz="1300" dirty="0" err="1"/>
              <a:t>goodness</a:t>
            </a:r>
            <a:r>
              <a:rPr lang="fr-FR" sz="1300" dirty="0"/>
              <a:t> of </a:t>
            </a:r>
            <a:r>
              <a:rPr lang="fr-FR" sz="1300" dirty="0" smtClean="0"/>
              <a:t>fit élevée rend compte d’un défaut de segmentation sur ce segment hétéroclite. Le </a:t>
            </a:r>
            <a:r>
              <a:rPr lang="fr-FR" sz="1300" u="sng" dirty="0" smtClean="0"/>
              <a:t>score de qualité</a:t>
            </a:r>
            <a:r>
              <a:rPr lang="fr-FR" sz="1300" dirty="0" smtClean="0"/>
              <a:t> est élevé si de nombreux segments hétéroclites sont formés par la segmentation, on cherche donc la solution ayant le score de qualité </a:t>
            </a:r>
            <a:r>
              <a:rPr lang="fr-FR" sz="1300" u="sng" dirty="0" smtClean="0"/>
              <a:t>le plus faible</a:t>
            </a:r>
            <a:r>
              <a:rPr lang="fr-FR" sz="1300" dirty="0" smtClean="0"/>
              <a:t>.</a:t>
            </a:r>
            <a:endParaRPr lang="fr-FR" sz="1300" dirty="0"/>
          </a:p>
          <a:p>
            <a:pPr marL="0" indent="0">
              <a:buFont typeface="Wingdings 3" charset="2"/>
              <a:buNone/>
            </a:pPr>
            <a:endParaRPr lang="fr-FR" sz="1300" dirty="0" smtClean="0"/>
          </a:p>
        </p:txBody>
      </p:sp>
      <p:sp>
        <p:nvSpPr>
          <p:cNvPr id="24" name="Rectangle 23"/>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24"/>
          <p:cNvCxnSpPr>
            <a:stCxn id="24"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4060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55" y="2064248"/>
            <a:ext cx="4793752" cy="479375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571" y="2064248"/>
            <a:ext cx="4793752" cy="4793752"/>
          </a:xfrm>
          <a:prstGeom prst="rect">
            <a:avLst/>
          </a:prstGeom>
        </p:spPr>
      </p:pic>
      <p:sp>
        <p:nvSpPr>
          <p:cNvPr id="3" name="Espace réservé du contenu 2"/>
          <p:cNvSpPr>
            <a:spLocks noGrp="1"/>
          </p:cNvSpPr>
          <p:nvPr>
            <p:ph idx="1"/>
          </p:nvPr>
        </p:nvSpPr>
        <p:spPr>
          <a:xfrm>
            <a:off x="685355" y="890821"/>
            <a:ext cx="8596668" cy="3880773"/>
          </a:xfrm>
        </p:spPr>
        <p:txBody>
          <a:bodyPr/>
          <a:lstStyle/>
          <a:p>
            <a:pPr marL="0" indent="0">
              <a:buNone/>
            </a:pPr>
            <a:r>
              <a:rPr lang="fr-FR" dirty="0" smtClean="0"/>
              <a:t>Estime le nombre de copies réel pour chaque allèle, donc des nombres entiers.</a:t>
            </a:r>
          </a:p>
        </p:txBody>
      </p:sp>
      <p:sp>
        <p:nvSpPr>
          <p:cNvPr id="7" name="Titre 1"/>
          <p:cNvSpPr txBox="1">
            <a:spLocks/>
          </p:cNvSpPr>
          <p:nvPr/>
        </p:nvSpPr>
        <p:spPr>
          <a:xfrm>
            <a:off x="685355" y="12144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Calling</a:t>
            </a:r>
          </a:p>
        </p:txBody>
      </p:sp>
      <p:cxnSp>
        <p:nvCxnSpPr>
          <p:cNvPr id="12" name="Connecteur droit avec flèche 11"/>
          <p:cNvCxnSpPr/>
          <p:nvPr/>
        </p:nvCxnSpPr>
        <p:spPr>
          <a:xfrm>
            <a:off x="5376984" y="4358030"/>
            <a:ext cx="64086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7987323" y="2064248"/>
            <a:ext cx="2506085" cy="70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2370581" y="1970740"/>
            <a:ext cx="2506085" cy="70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2231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5355" y="1418670"/>
            <a:ext cx="8596668" cy="2157178"/>
          </a:xfrm>
        </p:spPr>
        <p:txBody>
          <a:bodyPr/>
          <a:lstStyle/>
          <a:p>
            <a:pPr marL="0" indent="0">
              <a:buNone/>
            </a:pPr>
            <a:r>
              <a:rPr lang="fr-FR" dirty="0" smtClean="0"/>
              <a:t>Estime le nombre de copies réel pour chaque </a:t>
            </a:r>
            <a:r>
              <a:rPr lang="fr-FR" dirty="0"/>
              <a:t>allèle, donc des nombres entiers</a:t>
            </a:r>
            <a:r>
              <a:rPr lang="fr-FR" dirty="0" smtClean="0"/>
              <a:t>.</a:t>
            </a:r>
          </a:p>
          <a:p>
            <a:pPr marL="0" indent="0">
              <a:buNone/>
            </a:pPr>
            <a:r>
              <a:rPr lang="fr-FR" dirty="0"/>
              <a:t>Cette estimation </a:t>
            </a:r>
            <a:r>
              <a:rPr lang="fr-FR" dirty="0" smtClean="0"/>
              <a:t>estime et tient </a:t>
            </a:r>
            <a:r>
              <a:rPr lang="fr-FR" dirty="0"/>
              <a:t>compte de la cellularité et de la ploïdie</a:t>
            </a:r>
            <a:r>
              <a:rPr lang="fr-FR" dirty="0" smtClean="0"/>
              <a:t>.</a:t>
            </a:r>
          </a:p>
          <a:p>
            <a:pPr marL="0" indent="0">
              <a:buNone/>
            </a:pPr>
            <a:endParaRPr lang="fr-FR" dirty="0"/>
          </a:p>
          <a:p>
            <a:pPr marL="0" indent="0" algn="ctr">
              <a:buNone/>
            </a:pPr>
            <a:r>
              <a:rPr lang="fr-FR" dirty="0" smtClean="0"/>
              <a:t>Comment cela est-il possible?</a:t>
            </a:r>
            <a:endParaRPr lang="fr-FR" dirty="0"/>
          </a:p>
          <a:p>
            <a:pPr marL="0" indent="0">
              <a:buNone/>
            </a:pPr>
            <a:endParaRPr lang="fr-FR" dirty="0" smtClean="0"/>
          </a:p>
          <a:p>
            <a:pPr marL="0" indent="0">
              <a:buNone/>
            </a:pP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5" y="3692764"/>
            <a:ext cx="10222542" cy="2555636"/>
          </a:xfrm>
          <a:prstGeom prst="rect">
            <a:avLst/>
          </a:prstGeom>
        </p:spPr>
      </p:pic>
      <p:sp>
        <p:nvSpPr>
          <p:cNvPr id="7" name="Titre 1"/>
          <p:cNvSpPr txBox="1">
            <a:spLocks/>
          </p:cNvSpPr>
          <p:nvPr/>
        </p:nvSpPr>
        <p:spPr>
          <a:xfrm>
            <a:off x="685355" y="12144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Calling</a:t>
            </a:r>
          </a:p>
        </p:txBody>
      </p:sp>
    </p:spTree>
    <p:extLst>
      <p:ext uri="{BB962C8B-B14F-4D97-AF65-F5344CB8AC3E}">
        <p14:creationId xmlns:p14="http://schemas.microsoft.com/office/powerpoint/2010/main" val="3671485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9313" y="417095"/>
            <a:ext cx="8596668" cy="1320800"/>
          </a:xfrm>
        </p:spPr>
        <p:txBody>
          <a:bodyPr/>
          <a:lstStyle/>
          <a:p>
            <a:r>
              <a:rPr lang="fr-FR" dirty="0" smtClean="0"/>
              <a:t>Pipeline</a:t>
            </a:r>
            <a:br>
              <a:rPr lang="fr-FR" dirty="0" smtClean="0"/>
            </a:br>
            <a:endParaRPr lang="fr-FR" dirty="0"/>
          </a:p>
        </p:txBody>
      </p:sp>
      <p:sp>
        <p:nvSpPr>
          <p:cNvPr id="16" name="Rectangle 15"/>
          <p:cNvSpPr/>
          <p:nvPr/>
        </p:nvSpPr>
        <p:spPr>
          <a:xfrm>
            <a:off x="3953967" y="4671465"/>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log ratio et BAF</a:t>
            </a:r>
            <a:endParaRPr lang="fr-FR" sz="1000" dirty="0">
              <a:solidFill>
                <a:schemeClr val="tx1"/>
              </a:solidFill>
            </a:endParaRPr>
          </a:p>
        </p:txBody>
      </p:sp>
      <p:sp>
        <p:nvSpPr>
          <p:cNvPr id="27" name="Rectangle 26"/>
          <p:cNvSpPr/>
          <p:nvPr/>
        </p:nvSpPr>
        <p:spPr>
          <a:xfrm>
            <a:off x="7378956" y="1562665"/>
            <a:ext cx="1801399" cy="1430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La </a:t>
            </a:r>
            <a:r>
              <a:rPr lang="fr-FR" sz="1000" dirty="0">
                <a:solidFill>
                  <a:schemeClr val="accent1">
                    <a:lumMod val="50000"/>
                  </a:schemeClr>
                </a:solidFill>
              </a:rPr>
              <a:t>cellularité</a:t>
            </a:r>
            <a:r>
              <a:rPr lang="fr-FR" sz="1000" dirty="0">
                <a:solidFill>
                  <a:schemeClr val="tx1"/>
                </a:solidFill>
              </a:rPr>
              <a:t> et la </a:t>
            </a:r>
            <a:r>
              <a:rPr lang="fr-FR" sz="1000" dirty="0" smtClean="0">
                <a:solidFill>
                  <a:schemeClr val="accent1">
                    <a:lumMod val="50000"/>
                  </a:schemeClr>
                </a:solidFill>
              </a:rPr>
              <a:t>ploïdie</a:t>
            </a:r>
            <a:r>
              <a:rPr lang="fr-FR" sz="1000" dirty="0" smtClean="0">
                <a:solidFill>
                  <a:schemeClr val="tx1"/>
                </a:solidFill>
              </a:rPr>
              <a:t> </a:t>
            </a:r>
            <a:r>
              <a:rPr lang="fr-FR" sz="1000" dirty="0">
                <a:solidFill>
                  <a:schemeClr val="tx1"/>
                </a:solidFill>
              </a:rPr>
              <a:t>sont déterminées à cette étape. </a:t>
            </a:r>
            <a:r>
              <a:rPr lang="fr-FR" sz="1000" dirty="0" smtClean="0">
                <a:solidFill>
                  <a:schemeClr val="tx1"/>
                </a:solidFill>
              </a:rPr>
              <a:t>Le </a:t>
            </a:r>
            <a:r>
              <a:rPr lang="fr-FR" sz="1000" dirty="0">
                <a:solidFill>
                  <a:schemeClr val="tx1"/>
                </a:solidFill>
              </a:rPr>
              <a:t>nombre de copies </a:t>
            </a:r>
            <a:r>
              <a:rPr lang="fr-FR" sz="1000" dirty="0" smtClean="0">
                <a:solidFill>
                  <a:schemeClr val="tx1"/>
                </a:solidFill>
              </a:rPr>
              <a:t>des deux allèles </a:t>
            </a:r>
            <a:r>
              <a:rPr lang="fr-FR" sz="1000" dirty="0">
                <a:solidFill>
                  <a:schemeClr val="tx1"/>
                </a:solidFill>
              </a:rPr>
              <a:t>est estimé.</a:t>
            </a:r>
          </a:p>
        </p:txBody>
      </p:sp>
      <p:sp>
        <p:nvSpPr>
          <p:cNvPr id="29" name="Rectangle 28"/>
          <p:cNvSpPr/>
          <p:nvPr/>
        </p:nvSpPr>
        <p:spPr>
          <a:xfrm>
            <a:off x="6202477" y="467146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et segmentées</a:t>
            </a:r>
            <a:endParaRPr lang="fr-FR" sz="1000" dirty="0">
              <a:solidFill>
                <a:schemeClr val="tx1"/>
              </a:solidFill>
            </a:endParaRPr>
          </a:p>
        </p:txBody>
      </p:sp>
      <p:sp>
        <p:nvSpPr>
          <p:cNvPr id="31" name="Rectangle 30"/>
          <p:cNvSpPr/>
          <p:nvPr/>
        </p:nvSpPr>
        <p:spPr>
          <a:xfrm>
            <a:off x="1705457" y="467146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Un OSCHP normalisé peut être donné</a:t>
            </a:r>
          </a:p>
        </p:txBody>
      </p:sp>
      <p:sp>
        <p:nvSpPr>
          <p:cNvPr id="33" name="Rectangle 32"/>
          <p:cNvSpPr/>
          <p:nvPr/>
        </p:nvSpPr>
        <p:spPr>
          <a:xfrm>
            <a:off x="4765876" y="1562665"/>
            <a:ext cx="1682638" cy="1430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1000" dirty="0">
                <a:solidFill>
                  <a:prstClr val="black"/>
                </a:solidFill>
              </a:rPr>
              <a:t>Segmentation par l’algorithme ASPCF</a:t>
            </a:r>
          </a:p>
          <a:p>
            <a:pPr lvl="0"/>
            <a:r>
              <a:rPr lang="fr-FR" sz="1000" dirty="0">
                <a:solidFill>
                  <a:prstClr val="black"/>
                </a:solidFill>
              </a:rPr>
              <a:t>À partir des valeurs de log ratio et </a:t>
            </a:r>
            <a:r>
              <a:rPr lang="fr-FR" sz="1000" dirty="0" smtClean="0">
                <a:solidFill>
                  <a:prstClr val="black"/>
                </a:solidFill>
              </a:rPr>
              <a:t>BAF.</a:t>
            </a:r>
            <a:endParaRPr lang="fr-FR" sz="1000" dirty="0">
              <a:solidFill>
                <a:prstClr val="black"/>
              </a:solidFill>
            </a:endParaRPr>
          </a:p>
        </p:txBody>
      </p:sp>
      <p:sp>
        <p:nvSpPr>
          <p:cNvPr id="10" name="Rectangle 9"/>
          <p:cNvSpPr/>
          <p:nvPr/>
        </p:nvSpPr>
        <p:spPr>
          <a:xfrm>
            <a:off x="9551370" y="331705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segmentées et estimées</a:t>
            </a:r>
            <a:endParaRPr lang="fr-FR" sz="1000" dirty="0">
              <a:solidFill>
                <a:schemeClr val="tx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485" y="3317052"/>
            <a:ext cx="7486191" cy="1761158"/>
          </a:xfrm>
          <a:prstGeom prst="rect">
            <a:avLst/>
          </a:prstGeom>
        </p:spPr>
      </p:pic>
    </p:spTree>
    <p:extLst>
      <p:ext uri="{BB962C8B-B14F-4D97-AF65-F5344CB8AC3E}">
        <p14:creationId xmlns:p14="http://schemas.microsoft.com/office/powerpoint/2010/main" val="1410822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1" name="Espace réservé du contenu 2"/>
          <p:cNvSpPr txBox="1">
            <a:spLocks/>
          </p:cNvSpPr>
          <p:nvPr/>
        </p:nvSpPr>
        <p:spPr>
          <a:xfrm>
            <a:off x="1641367" y="2245837"/>
            <a:ext cx="8174893"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Pour le savoir, partons des équations du log Ratio et du BAF et voyons qu’il est possible d’exprimer le nombre de copies en fonction du log Ratio, du BAF, de la ploïdie et de la cellularité.</a:t>
            </a:r>
            <a:endParaRPr lang="fr-FR" dirty="0"/>
          </a:p>
        </p:txBody>
      </p:sp>
      <p:sp>
        <p:nvSpPr>
          <p:cNvPr id="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175" y="3956219"/>
            <a:ext cx="5629275" cy="971550"/>
          </a:xfrm>
          <a:prstGeom prst="rect">
            <a:avLst/>
          </a:prstGeom>
        </p:spPr>
      </p:pic>
    </p:spTree>
    <p:extLst>
      <p:ext uri="{BB962C8B-B14F-4D97-AF65-F5344CB8AC3E}">
        <p14:creationId xmlns:p14="http://schemas.microsoft.com/office/powerpoint/2010/main" val="4171725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0" name="Image 39"/>
          <p:cNvPicPr>
            <a:picLocks noChangeAspect="1"/>
          </p:cNvPicPr>
          <p:nvPr/>
        </p:nvPicPr>
        <p:blipFill>
          <a:blip r:embed="rId2"/>
          <a:stretch>
            <a:fillRect/>
          </a:stretch>
        </p:blipFill>
        <p:spPr>
          <a:xfrm>
            <a:off x="629608" y="2371609"/>
            <a:ext cx="3196772" cy="1906670"/>
          </a:xfrm>
          <a:prstGeom prst="rect">
            <a:avLst/>
          </a:prstGeom>
        </p:spPr>
      </p:pic>
      <p:sp>
        <p:nvSpPr>
          <p:cNvPr id="41"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Voici les équations du log Ratio et du BAF. Ces deux paramètres sont calculés à partir du nombre de copies de chaque allèle.</a:t>
            </a:r>
            <a:endParaRPr lang="fr-FR" dirty="0"/>
          </a:p>
        </p:txBody>
      </p:sp>
      <p:sp>
        <p:nvSpPr>
          <p:cNvPr id="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0" name="Espace réservé du contenu 2"/>
          <p:cNvSpPr txBox="1">
            <a:spLocks/>
          </p:cNvSpPr>
          <p:nvPr/>
        </p:nvSpPr>
        <p:spPr>
          <a:xfrm>
            <a:off x="626280" y="5042606"/>
            <a:ext cx="3194717" cy="1039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sz="1000" dirty="0" smtClean="0"/>
              <a:t>Ces équations ne représentent pas forcément la manière dont la technologie </a:t>
            </a:r>
            <a:r>
              <a:rPr lang="fr-FR" sz="1000" dirty="0" err="1" smtClean="0"/>
              <a:t>OncoScan</a:t>
            </a:r>
            <a:r>
              <a:rPr lang="fr-FR" sz="1000" dirty="0" smtClean="0"/>
              <a:t> CNV calcule les valeurs de log Ratio et BAF.</a:t>
            </a:r>
          </a:p>
          <a:p>
            <a:pPr marL="0" indent="0" algn="just">
              <a:buNone/>
            </a:pPr>
            <a:r>
              <a:rPr lang="fr-FR" sz="1000" dirty="0" smtClean="0"/>
              <a:t>Elles reflètent le lien mathématique qui existe entre log ratio, BAF, et nombre de copies.</a:t>
            </a:r>
            <a:endParaRPr lang="fr-FR" sz="1000" dirty="0"/>
          </a:p>
        </p:txBody>
      </p:sp>
    </p:spTree>
    <p:extLst>
      <p:ext uri="{BB962C8B-B14F-4D97-AF65-F5344CB8AC3E}">
        <p14:creationId xmlns:p14="http://schemas.microsoft.com/office/powerpoint/2010/main" val="1392167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cxnSp>
        <p:nvCxnSpPr>
          <p:cNvPr id="38" name="Connecteur droit 3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21"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a:t>Voici les équations du log Ratio et du BAF. Ces deux paramètres sont calculés à partir du nombre de copies de chaque allèle.</a:t>
            </a:r>
          </a:p>
        </p:txBody>
      </p:sp>
      <p:cxnSp>
        <p:nvCxnSpPr>
          <p:cNvPr id="23" name="Connecteur droit 22"/>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25" name="Rectangle à coins arrondis 24"/>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27" name="Espace réservé du contenu 2"/>
          <p:cNvSpPr txBox="1">
            <a:spLocks/>
          </p:cNvSpPr>
          <p:nvPr/>
        </p:nvSpPr>
        <p:spPr>
          <a:xfrm>
            <a:off x="626280" y="5042606"/>
            <a:ext cx="3194717" cy="1039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sz="1000" dirty="0" smtClean="0"/>
              <a:t>Ces équations ne représentent pas forcément la manière dont la technologie </a:t>
            </a:r>
            <a:r>
              <a:rPr lang="fr-FR" sz="1000" dirty="0" err="1" smtClean="0"/>
              <a:t>OncoScan</a:t>
            </a:r>
            <a:r>
              <a:rPr lang="fr-FR" sz="1000" dirty="0" smtClean="0"/>
              <a:t> CNV calcule les valeurs de log Ratio et BAF.</a:t>
            </a:r>
          </a:p>
          <a:p>
            <a:pPr marL="0" indent="0" algn="just">
              <a:buNone/>
            </a:pPr>
            <a:r>
              <a:rPr lang="fr-FR" sz="1000" dirty="0" smtClean="0"/>
              <a:t>Elles reflètent le lien mathématique qui existe entre log ratio, BAF, et nombre de copies.</a:t>
            </a:r>
            <a:endParaRPr lang="fr-FR" sz="1000" dirty="0"/>
          </a:p>
        </p:txBody>
      </p:sp>
    </p:spTree>
    <p:extLst>
      <p:ext uri="{BB962C8B-B14F-4D97-AF65-F5344CB8AC3E}">
        <p14:creationId xmlns:p14="http://schemas.microsoft.com/office/powerpoint/2010/main" val="453878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cxnSp>
        <p:nvCxnSpPr>
          <p:cNvPr id="38" name="Connecteur droit 3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cxnSp>
        <p:nvCxnSpPr>
          <p:cNvPr id="23" name="Connecteur droit 22"/>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25" name="Rectangle à coins arrondis 24"/>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 log Ratio et le BAF sont calculés à partir du nombre de copies de chaque allèle.</a:t>
            </a:r>
          </a:p>
          <a:p>
            <a:pPr marL="0" indent="0" algn="just">
              <a:buNone/>
            </a:pPr>
            <a:r>
              <a:rPr lang="fr-FR" dirty="0"/>
              <a:t>L’équation du log ratio correspond au cas particulier où l’échantillon  contient 100% de cellules tumorales diploïdes.</a:t>
            </a:r>
          </a:p>
          <a:p>
            <a:pPr marL="0" indent="0" algn="just">
              <a:buNone/>
            </a:pPr>
            <a:endParaRPr lang="fr-FR" dirty="0"/>
          </a:p>
        </p:txBody>
      </p:sp>
      <p:sp>
        <p:nvSpPr>
          <p:cNvPr id="2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1635002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1" name="Image 20"/>
          <p:cNvPicPr>
            <a:picLocks noChangeAspect="1"/>
          </p:cNvPicPr>
          <p:nvPr/>
        </p:nvPicPr>
        <p:blipFill rotWithShape="1">
          <a:blip r:embed="rId3"/>
          <a:srcRect l="66992" t="62183" r="23728" b="10166"/>
          <a:stretch/>
        </p:blipFill>
        <p:spPr>
          <a:xfrm>
            <a:off x="2688964" y="2912217"/>
            <a:ext cx="265723" cy="281354"/>
          </a:xfrm>
          <a:prstGeom prst="rect">
            <a:avLst/>
          </a:prstGeom>
        </p:spPr>
      </p:pic>
      <p:cxnSp>
        <p:nvCxnSpPr>
          <p:cNvPr id="28" name="Connecteur droit 2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pic>
        <p:nvPicPr>
          <p:cNvPr id="39" name="Image 38"/>
          <p:cNvPicPr>
            <a:picLocks noChangeAspect="1"/>
          </p:cNvPicPr>
          <p:nvPr/>
        </p:nvPicPr>
        <p:blipFill rotWithShape="1">
          <a:blip r:embed="rId3"/>
          <a:srcRect l="66992" t="62183" r="23728" b="10166"/>
          <a:stretch/>
        </p:blipFill>
        <p:spPr>
          <a:xfrm>
            <a:off x="2688964" y="2912217"/>
            <a:ext cx="265723" cy="281354"/>
          </a:xfrm>
          <a:prstGeom prst="rect">
            <a:avLst/>
          </a:prstGeom>
        </p:spPr>
      </p:pic>
      <p:cxnSp>
        <p:nvCxnSpPr>
          <p:cNvPr id="40" name="Connecteur droit 39"/>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42" name="Rectangle à coins arrondis 41"/>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 log Ratio et le BAF sont calculés à partir du nombre de copies de chaque allèle.</a:t>
            </a:r>
          </a:p>
          <a:p>
            <a:pPr marL="0" indent="0" algn="just">
              <a:buNone/>
            </a:pPr>
            <a:r>
              <a:rPr lang="fr-FR" dirty="0"/>
              <a:t>L’équation du log ratio correspond au cas particulier où l’échantillon  contient 100% de cellules tumorales diploïdes.</a:t>
            </a:r>
          </a:p>
          <a:p>
            <a:pPr marL="0" indent="0" algn="just">
              <a:buNone/>
            </a:pPr>
            <a:r>
              <a:rPr lang="fr-FR" dirty="0"/>
              <a:t>Pour représenter un cas plus général, on prend en compte la ploïdie à l’aide du paramètre </a:t>
            </a:r>
            <a:r>
              <a:rPr lang="el-GR" dirty="0"/>
              <a:t>ψ</a:t>
            </a:r>
            <a:r>
              <a:rPr lang="fr-FR" dirty="0"/>
              <a:t>.</a:t>
            </a:r>
          </a:p>
          <a:p>
            <a:pPr marL="0" indent="0" algn="just">
              <a:buNone/>
            </a:pPr>
            <a:endParaRPr lang="fr-FR" dirty="0"/>
          </a:p>
        </p:txBody>
      </p:sp>
      <p:sp>
        <p:nvSpPr>
          <p:cNvPr id="2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12813800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rot="5400000">
            <a:off x="4775247" y="4849176"/>
            <a:ext cx="148111" cy="1368246"/>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Accolade fermante 24"/>
          <p:cNvSpPr/>
          <p:nvPr/>
        </p:nvSpPr>
        <p:spPr>
          <a:xfrm rot="5400000">
            <a:off x="3617827" y="5082667"/>
            <a:ext cx="148115" cy="901260"/>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p:cNvSpPr txBox="1"/>
          <p:nvPr/>
        </p:nvSpPr>
        <p:spPr>
          <a:xfrm>
            <a:off x="414216" y="5657571"/>
            <a:ext cx="1636632"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tumorales dans l’échantillon:</a:t>
            </a:r>
          </a:p>
          <a:p>
            <a:r>
              <a:rPr lang="fr-FR" sz="1300" dirty="0" smtClean="0">
                <a:solidFill>
                  <a:schemeClr val="accent1">
                    <a:lumMod val="50000"/>
                  </a:schemeClr>
                </a:solidFill>
              </a:rPr>
              <a:t>cellularité</a:t>
            </a:r>
            <a:endParaRPr lang="fr-FR" sz="1300" dirty="0">
              <a:solidFill>
                <a:schemeClr val="accent1">
                  <a:lumMod val="50000"/>
                </a:schemeClr>
              </a:solidFill>
            </a:endParaRPr>
          </a:p>
        </p:txBody>
      </p:sp>
      <p:sp>
        <p:nvSpPr>
          <p:cNvPr id="27" name="ZoneTexte 26"/>
          <p:cNvSpPr txBox="1"/>
          <p:nvPr/>
        </p:nvSpPr>
        <p:spPr>
          <a:xfrm>
            <a:off x="4440666" y="5657060"/>
            <a:ext cx="1036818"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saines (2)</a:t>
            </a:r>
            <a:endParaRPr lang="fr-FR" sz="1300" dirty="0">
              <a:solidFill>
                <a:schemeClr val="accent1">
                  <a:lumMod val="50000"/>
                </a:schemeClr>
              </a:solidFill>
            </a:endParaRPr>
          </a:p>
        </p:txBody>
      </p:sp>
      <p:sp>
        <p:nvSpPr>
          <p:cNvPr id="28" name="ZoneTexte 27"/>
          <p:cNvSpPr txBox="1"/>
          <p:nvPr/>
        </p:nvSpPr>
        <p:spPr>
          <a:xfrm>
            <a:off x="2049634" y="5655048"/>
            <a:ext cx="1047047"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tumorales</a:t>
            </a:r>
            <a:endParaRPr lang="fr-FR" sz="1300" dirty="0">
              <a:solidFill>
                <a:schemeClr val="accent1">
                  <a:lumMod val="50000"/>
                </a:schemeClr>
              </a:solidFill>
            </a:endParaRP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cxnSp>
        <p:nvCxnSpPr>
          <p:cNvPr id="41" name="Connecteur droit 40"/>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5" name="ZoneTexte 44"/>
          <p:cNvSpPr txBox="1"/>
          <p:nvPr/>
        </p:nvSpPr>
        <p:spPr>
          <a:xfrm>
            <a:off x="3146301" y="5660444"/>
            <a:ext cx="1235729"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saines dans l’échantillon</a:t>
            </a:r>
            <a:endParaRPr lang="fr-FR" sz="1300" dirty="0">
              <a:solidFill>
                <a:schemeClr val="accent1">
                  <a:lumMod val="50000"/>
                </a:schemeClr>
              </a:solidFill>
            </a:endParaRPr>
          </a:p>
        </p:txBody>
      </p:sp>
      <p:sp>
        <p:nvSpPr>
          <p:cNvPr id="48"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endParaRPr lang="fr-FR" dirty="0"/>
          </a:p>
        </p:txBody>
      </p:sp>
      <p:sp>
        <p:nvSpPr>
          <p:cNvPr id="40"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3953435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rot="5400000">
            <a:off x="4775247" y="4849176"/>
            <a:ext cx="148111" cy="1368246"/>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Accolade fermante 24"/>
          <p:cNvSpPr/>
          <p:nvPr/>
        </p:nvSpPr>
        <p:spPr>
          <a:xfrm rot="5400000">
            <a:off x="3617827" y="5082667"/>
            <a:ext cx="148115" cy="901260"/>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p:cNvSpPr txBox="1"/>
          <p:nvPr/>
        </p:nvSpPr>
        <p:spPr>
          <a:xfrm>
            <a:off x="414216" y="5657571"/>
            <a:ext cx="1636632"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tumorales dans l’échantillon:</a:t>
            </a:r>
          </a:p>
          <a:p>
            <a:r>
              <a:rPr lang="fr-FR" sz="1300" dirty="0" smtClean="0">
                <a:solidFill>
                  <a:schemeClr val="accent1">
                    <a:lumMod val="50000"/>
                  </a:schemeClr>
                </a:solidFill>
              </a:rPr>
              <a:t>cellularité</a:t>
            </a:r>
            <a:endParaRPr lang="fr-FR" sz="1300" dirty="0">
              <a:solidFill>
                <a:schemeClr val="accent1">
                  <a:lumMod val="50000"/>
                </a:schemeClr>
              </a:solidFill>
            </a:endParaRPr>
          </a:p>
        </p:txBody>
      </p:sp>
      <p:sp>
        <p:nvSpPr>
          <p:cNvPr id="27" name="ZoneTexte 26"/>
          <p:cNvSpPr txBox="1"/>
          <p:nvPr/>
        </p:nvSpPr>
        <p:spPr>
          <a:xfrm>
            <a:off x="4440666" y="5657060"/>
            <a:ext cx="1036818"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saines (2)</a:t>
            </a:r>
            <a:endParaRPr lang="fr-FR" sz="1300" dirty="0">
              <a:solidFill>
                <a:schemeClr val="accent1">
                  <a:lumMod val="50000"/>
                </a:schemeClr>
              </a:solidFill>
            </a:endParaRPr>
          </a:p>
        </p:txBody>
      </p:sp>
      <p:sp>
        <p:nvSpPr>
          <p:cNvPr id="28" name="ZoneTexte 27"/>
          <p:cNvSpPr txBox="1"/>
          <p:nvPr/>
        </p:nvSpPr>
        <p:spPr>
          <a:xfrm>
            <a:off x="2049634" y="5655048"/>
            <a:ext cx="1047047"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tumorales</a:t>
            </a:r>
            <a:endParaRPr lang="fr-FR" sz="1300" dirty="0">
              <a:solidFill>
                <a:schemeClr val="accent1">
                  <a:lumMod val="50000"/>
                </a:schemeClr>
              </a:solidFill>
            </a:endParaRP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cxnSp>
        <p:nvCxnSpPr>
          <p:cNvPr id="41" name="Connecteur droit 40"/>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5" name="ZoneTexte 44"/>
          <p:cNvSpPr txBox="1"/>
          <p:nvPr/>
        </p:nvSpPr>
        <p:spPr>
          <a:xfrm>
            <a:off x="3146301" y="5660444"/>
            <a:ext cx="1235729"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saines dans l’échantillon</a:t>
            </a:r>
            <a:endParaRPr lang="fr-FR" sz="1300" dirty="0">
              <a:solidFill>
                <a:schemeClr val="accent1">
                  <a:lumMod val="50000"/>
                </a:schemeClr>
              </a:solidFill>
            </a:endParaRPr>
          </a:p>
        </p:txBody>
      </p:sp>
      <p:sp>
        <p:nvSpPr>
          <p:cNvPr id="43"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r>
              <a:rPr lang="fr-FR" dirty="0" smtClean="0"/>
              <a:t>Appliquer cela dans le calcul du log Ratio et du BAF permet de prendre en compte la cellularité.</a:t>
            </a:r>
            <a:endParaRPr lang="fr-FR" dirty="0"/>
          </a:p>
          <a:p>
            <a:pPr marL="0" indent="0" algn="just">
              <a:buNone/>
            </a:pPr>
            <a:endParaRPr lang="fr-FR" dirty="0"/>
          </a:p>
        </p:txBody>
      </p:sp>
      <p:sp>
        <p:nvSpPr>
          <p:cNvPr id="40"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3624255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accent6">
                  <a:lumMod val="50000"/>
                </a:schemeClr>
              </a:solidFill>
            </a:endParaRPr>
          </a:p>
        </p:txBody>
      </p:sp>
      <p:sp>
        <p:nvSpPr>
          <p:cNvPr id="24" name="Accolade fermante 23"/>
          <p:cNvSpPr/>
          <p:nvPr/>
        </p:nvSpPr>
        <p:spPr>
          <a:xfrm rot="5400000">
            <a:off x="4775247" y="4849176"/>
            <a:ext cx="148111" cy="136824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C00000"/>
              </a:solidFill>
            </a:endParaRPr>
          </a:p>
        </p:txBody>
      </p:sp>
      <p:sp>
        <p:nvSpPr>
          <p:cNvPr id="25" name="Accolade fermante 24"/>
          <p:cNvSpPr/>
          <p:nvPr/>
        </p:nvSpPr>
        <p:spPr>
          <a:xfrm rot="5400000">
            <a:off x="3617827" y="5082667"/>
            <a:ext cx="148115" cy="90126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pic>
        <p:nvPicPr>
          <p:cNvPr id="40" name="Image 39"/>
          <p:cNvPicPr>
            <a:picLocks noChangeAspect="1"/>
          </p:cNvPicPr>
          <p:nvPr/>
        </p:nvPicPr>
        <p:blipFill>
          <a:blip r:embed="rId5"/>
          <a:stretch>
            <a:fillRect/>
          </a:stretch>
        </p:blipFill>
        <p:spPr>
          <a:xfrm>
            <a:off x="5657373" y="2370944"/>
            <a:ext cx="4614994" cy="1908000"/>
          </a:xfrm>
          <a:prstGeom prst="rect">
            <a:avLst/>
          </a:prstGeom>
        </p:spPr>
      </p:pic>
      <p:sp>
        <p:nvSpPr>
          <p:cNvPr id="41" name="Rectangle à coins arrondis 40"/>
          <p:cNvSpPr/>
          <p:nvPr/>
        </p:nvSpPr>
        <p:spPr>
          <a:xfrm>
            <a:off x="7237045" y="2524369"/>
            <a:ext cx="911449"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à coins arrondis 41"/>
          <p:cNvSpPr/>
          <p:nvPr/>
        </p:nvSpPr>
        <p:spPr>
          <a:xfrm>
            <a:off x="8424985" y="2524369"/>
            <a:ext cx="1406769" cy="316312"/>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à coins arrondis 42"/>
          <p:cNvSpPr/>
          <p:nvPr/>
        </p:nvSpPr>
        <p:spPr>
          <a:xfrm>
            <a:off x="6871677" y="3516277"/>
            <a:ext cx="613508"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366000" y="3868513"/>
            <a:ext cx="1449754" cy="302864"/>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à coins arrondis 44"/>
          <p:cNvSpPr/>
          <p:nvPr/>
        </p:nvSpPr>
        <p:spPr>
          <a:xfrm>
            <a:off x="6375400" y="3867315"/>
            <a:ext cx="736600"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à coins arrondis 45"/>
          <p:cNvSpPr/>
          <p:nvPr/>
        </p:nvSpPr>
        <p:spPr>
          <a:xfrm>
            <a:off x="7729415" y="3516277"/>
            <a:ext cx="609600" cy="302864"/>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droit 46"/>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9" name="ZoneTexte 48"/>
          <p:cNvSpPr txBox="1"/>
          <p:nvPr/>
        </p:nvSpPr>
        <p:spPr>
          <a:xfrm>
            <a:off x="414216" y="5657571"/>
            <a:ext cx="1636632" cy="892552"/>
          </a:xfrm>
          <a:prstGeom prst="rect">
            <a:avLst/>
          </a:prstGeom>
          <a:noFill/>
          <a:ln>
            <a:solidFill>
              <a:schemeClr val="accent6">
                <a:lumMod val="50000"/>
              </a:schemeClr>
            </a:solidFill>
          </a:ln>
        </p:spPr>
        <p:txBody>
          <a:bodyPr wrap="square" rtlCol="0">
            <a:spAutoFit/>
          </a:bodyPr>
          <a:lstStyle/>
          <a:p>
            <a:r>
              <a:rPr lang="fr-FR" sz="1300" dirty="0" smtClean="0">
                <a:solidFill>
                  <a:schemeClr val="accent6">
                    <a:lumMod val="50000"/>
                  </a:schemeClr>
                </a:solidFill>
              </a:rPr>
              <a:t>Proportion de cellules tumorales dans l’échantillon:</a:t>
            </a:r>
          </a:p>
          <a:p>
            <a:r>
              <a:rPr lang="fr-FR" sz="1300" dirty="0" smtClean="0">
                <a:solidFill>
                  <a:schemeClr val="accent6">
                    <a:lumMod val="50000"/>
                  </a:schemeClr>
                </a:solidFill>
              </a:rPr>
              <a:t>cellularité</a:t>
            </a:r>
            <a:endParaRPr lang="fr-FR" sz="1300" dirty="0">
              <a:solidFill>
                <a:schemeClr val="accent6">
                  <a:lumMod val="50000"/>
                </a:schemeClr>
              </a:solidFill>
            </a:endParaRPr>
          </a:p>
        </p:txBody>
      </p:sp>
      <p:sp>
        <p:nvSpPr>
          <p:cNvPr id="50" name="ZoneTexte 49"/>
          <p:cNvSpPr txBox="1"/>
          <p:nvPr/>
        </p:nvSpPr>
        <p:spPr>
          <a:xfrm>
            <a:off x="4440666" y="5657060"/>
            <a:ext cx="1036818" cy="892552"/>
          </a:xfrm>
          <a:prstGeom prst="rect">
            <a:avLst/>
          </a:prstGeom>
          <a:noFill/>
          <a:ln>
            <a:solidFill>
              <a:srgbClr val="C00000"/>
            </a:solidFill>
          </a:ln>
        </p:spPr>
        <p:txBody>
          <a:bodyPr wrap="square" rtlCol="0">
            <a:spAutoFit/>
          </a:bodyPr>
          <a:lstStyle/>
          <a:p>
            <a:r>
              <a:rPr lang="fr-FR" sz="1300" dirty="0" smtClean="0">
                <a:solidFill>
                  <a:srgbClr val="C00000"/>
                </a:solidFill>
              </a:rPr>
              <a:t>nombre de copies dans les cellules saines (2)</a:t>
            </a:r>
            <a:endParaRPr lang="fr-FR" sz="1300" dirty="0">
              <a:solidFill>
                <a:srgbClr val="C00000"/>
              </a:solidFill>
            </a:endParaRPr>
          </a:p>
        </p:txBody>
      </p:sp>
      <p:sp>
        <p:nvSpPr>
          <p:cNvPr id="51" name="ZoneTexte 50"/>
          <p:cNvSpPr txBox="1"/>
          <p:nvPr/>
        </p:nvSpPr>
        <p:spPr>
          <a:xfrm>
            <a:off x="2049634" y="5655048"/>
            <a:ext cx="1047047" cy="892552"/>
          </a:xfrm>
          <a:prstGeom prst="rect">
            <a:avLst/>
          </a:prstGeom>
          <a:noFill/>
          <a:ln>
            <a:solidFill>
              <a:schemeClr val="accent6">
                <a:lumMod val="50000"/>
              </a:schemeClr>
            </a:solidFill>
          </a:ln>
        </p:spPr>
        <p:txBody>
          <a:bodyPr wrap="square" rtlCol="0">
            <a:spAutoFit/>
          </a:bodyPr>
          <a:lstStyle/>
          <a:p>
            <a:r>
              <a:rPr lang="fr-FR" sz="1300" dirty="0" smtClean="0">
                <a:solidFill>
                  <a:schemeClr val="accent6">
                    <a:lumMod val="50000"/>
                  </a:schemeClr>
                </a:solidFill>
              </a:rPr>
              <a:t>nombre de copies dans les cellules tumorales</a:t>
            </a:r>
            <a:endParaRPr lang="fr-FR" sz="1300" dirty="0">
              <a:solidFill>
                <a:schemeClr val="accent6">
                  <a:lumMod val="50000"/>
                </a:schemeClr>
              </a:solidFill>
            </a:endParaRPr>
          </a:p>
        </p:txBody>
      </p:sp>
      <p:sp>
        <p:nvSpPr>
          <p:cNvPr id="52" name="ZoneTexte 51"/>
          <p:cNvSpPr txBox="1"/>
          <p:nvPr/>
        </p:nvSpPr>
        <p:spPr>
          <a:xfrm>
            <a:off x="3146301" y="5660444"/>
            <a:ext cx="1235729" cy="892552"/>
          </a:xfrm>
          <a:prstGeom prst="rect">
            <a:avLst/>
          </a:prstGeom>
          <a:noFill/>
          <a:ln>
            <a:solidFill>
              <a:srgbClr val="C00000"/>
            </a:solidFill>
          </a:ln>
        </p:spPr>
        <p:txBody>
          <a:bodyPr wrap="square" rtlCol="0">
            <a:spAutoFit/>
          </a:bodyPr>
          <a:lstStyle/>
          <a:p>
            <a:r>
              <a:rPr lang="fr-FR" sz="1300" dirty="0" smtClean="0">
                <a:solidFill>
                  <a:srgbClr val="C00000"/>
                </a:solidFill>
              </a:rPr>
              <a:t>Proportion de cellules saines dans l’échantillon</a:t>
            </a:r>
            <a:endParaRPr lang="fr-FR" sz="1300" dirty="0">
              <a:solidFill>
                <a:srgbClr val="C00000"/>
              </a:solidFill>
            </a:endParaRPr>
          </a:p>
        </p:txBody>
      </p:sp>
      <p:sp>
        <p:nvSpPr>
          <p:cNvPr id="53"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r>
              <a:rPr lang="fr-FR" dirty="0" smtClean="0"/>
              <a:t>Appliquer cela dans le calcul du log Ratio et du BAF permet de prendre en compte la cellularité.</a:t>
            </a:r>
            <a:endParaRPr lang="fr-FR" dirty="0"/>
          </a:p>
          <a:p>
            <a:pPr marL="0" indent="0" algn="just">
              <a:buNone/>
            </a:pPr>
            <a:endParaRPr lang="fr-FR" dirty="0"/>
          </a:p>
        </p:txBody>
      </p:sp>
      <p:sp>
        <p:nvSpPr>
          <p:cNvPr id="54"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609861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Les équations obtenues expriment log Ratio et BAF en fonction de la cellularité </a:t>
            </a:r>
            <a:r>
              <a:rPr lang="el-GR" dirty="0" smtClean="0"/>
              <a:t>ρ</a:t>
            </a:r>
            <a:r>
              <a:rPr lang="fr-FR" dirty="0" smtClean="0"/>
              <a:t>, de la ploïdie </a:t>
            </a:r>
            <a:r>
              <a:rPr lang="el-GR" dirty="0" smtClean="0"/>
              <a:t>ψ</a:t>
            </a:r>
            <a:r>
              <a:rPr lang="fr-FR" dirty="0"/>
              <a:t> </a:t>
            </a:r>
            <a:r>
              <a:rPr lang="fr-FR" dirty="0" smtClean="0"/>
              <a:t>et du nombre de copies n.</a:t>
            </a:r>
          </a:p>
          <a:p>
            <a:pPr marL="0" indent="0" algn="just">
              <a:buNone/>
            </a:pPr>
            <a:r>
              <a:rPr lang="fr-FR" dirty="0" smtClean="0"/>
              <a:t>En retournant l’équation, il est possible d’exprimer le nombre de copies de chaque allèle en fonction de ces paramètres.</a:t>
            </a:r>
          </a:p>
          <a:p>
            <a:pPr marL="0" indent="0" algn="just">
              <a:buNone/>
            </a:pPr>
            <a:endParaRPr lang="el-GR" dirty="0"/>
          </a:p>
          <a:p>
            <a:pPr marL="0" indent="0" algn="just">
              <a:buFont typeface="Wingdings 3" charset="2"/>
              <a:buNone/>
            </a:pPr>
            <a:endParaRPr lang="fr-FR" dirty="0"/>
          </a:p>
        </p:txBody>
      </p:sp>
      <p:pic>
        <p:nvPicPr>
          <p:cNvPr id="48" name="Image 47"/>
          <p:cNvPicPr>
            <a:picLocks noChangeAspect="1"/>
          </p:cNvPicPr>
          <p:nvPr/>
        </p:nvPicPr>
        <p:blipFill>
          <a:blip r:embed="rId2"/>
          <a:stretch>
            <a:fillRect/>
          </a:stretch>
        </p:blipFill>
        <p:spPr>
          <a:xfrm>
            <a:off x="5585815" y="1784790"/>
            <a:ext cx="4614994" cy="1908000"/>
          </a:xfrm>
          <a:prstGeom prst="rect">
            <a:avLst/>
          </a:prstGeom>
        </p:spPr>
      </p:pic>
      <p:sp>
        <p:nvSpPr>
          <p:cNvPr id="6" name="Rectangle à coins arrondis 5"/>
          <p:cNvSpPr/>
          <p:nvPr/>
        </p:nvSpPr>
        <p:spPr>
          <a:xfrm>
            <a:off x="8565051" y="2008455"/>
            <a:ext cx="460970" cy="231640"/>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9250151" y="2008455"/>
            <a:ext cx="460970" cy="231640"/>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8334566" y="2347939"/>
            <a:ext cx="300214"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7790720" y="199698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à coins arrondis 10"/>
          <p:cNvSpPr/>
          <p:nvPr/>
        </p:nvSpPr>
        <p:spPr>
          <a:xfrm>
            <a:off x="5798473" y="2163350"/>
            <a:ext cx="300214"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à coins arrondis 11"/>
          <p:cNvSpPr/>
          <p:nvPr/>
        </p:nvSpPr>
        <p:spPr>
          <a:xfrm>
            <a:off x="5728135" y="3079262"/>
            <a:ext cx="300214"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p:cNvPicPr>
            <a:picLocks noChangeAspect="1"/>
          </p:cNvPicPr>
          <p:nvPr/>
        </p:nvPicPr>
        <p:blipFill>
          <a:blip r:embed="rId3"/>
          <a:stretch>
            <a:fillRect/>
          </a:stretch>
        </p:blipFill>
        <p:spPr>
          <a:xfrm>
            <a:off x="5726947" y="4255939"/>
            <a:ext cx="4473862" cy="2088000"/>
          </a:xfrm>
          <a:prstGeom prst="rect">
            <a:avLst/>
          </a:prstGeom>
        </p:spPr>
      </p:pic>
      <p:cxnSp>
        <p:nvCxnSpPr>
          <p:cNvPr id="14" name="Connecteur droit avec flèche 13"/>
          <p:cNvCxnSpPr/>
          <p:nvPr/>
        </p:nvCxnSpPr>
        <p:spPr>
          <a:xfrm>
            <a:off x="7963878" y="3916455"/>
            <a:ext cx="0" cy="2647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8" name="Rectangle à coins arrondis 17"/>
          <p:cNvSpPr/>
          <p:nvPr/>
        </p:nvSpPr>
        <p:spPr>
          <a:xfrm>
            <a:off x="5830601" y="4686350"/>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à coins arrondis 18"/>
          <p:cNvSpPr/>
          <p:nvPr/>
        </p:nvSpPr>
        <p:spPr>
          <a:xfrm>
            <a:off x="5793345" y="5697162"/>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7487138" y="4423508"/>
            <a:ext cx="187570" cy="186641"/>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6559797" y="457215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à coins arrondis 22"/>
          <p:cNvSpPr/>
          <p:nvPr/>
        </p:nvSpPr>
        <p:spPr>
          <a:xfrm>
            <a:off x="9711120" y="4552935"/>
            <a:ext cx="241977" cy="2691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à coins arrondis 23"/>
          <p:cNvSpPr/>
          <p:nvPr/>
        </p:nvSpPr>
        <p:spPr>
          <a:xfrm>
            <a:off x="8066437" y="4498226"/>
            <a:ext cx="237616"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10556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Les équations obtenues expriment log Ratio et BAF en fonction de la cellularité </a:t>
            </a:r>
            <a:r>
              <a:rPr lang="el-GR" dirty="0" smtClean="0"/>
              <a:t>ρ</a:t>
            </a:r>
            <a:r>
              <a:rPr lang="fr-FR" dirty="0" smtClean="0"/>
              <a:t>, de la ploïdie </a:t>
            </a:r>
            <a:r>
              <a:rPr lang="el-GR" dirty="0" smtClean="0"/>
              <a:t>ψ</a:t>
            </a:r>
            <a:r>
              <a:rPr lang="fr-FR" dirty="0"/>
              <a:t> </a:t>
            </a:r>
            <a:r>
              <a:rPr lang="fr-FR" dirty="0" smtClean="0"/>
              <a:t>et du nombre de copies n.</a:t>
            </a:r>
          </a:p>
          <a:p>
            <a:pPr marL="0" indent="0" algn="just">
              <a:buNone/>
            </a:pPr>
            <a:r>
              <a:rPr lang="fr-FR" dirty="0" smtClean="0"/>
              <a:t>En retournant l’équation, il est possible d’exprimer le nombre de copies de chaque allèle en fonction de ces paramètres</a:t>
            </a:r>
            <a:r>
              <a:rPr lang="fr-FR" dirty="0" smtClean="0"/>
              <a:t>.</a:t>
            </a:r>
          </a:p>
          <a:p>
            <a:pPr marL="0" indent="0" algn="just">
              <a:buNone/>
            </a:pPr>
            <a:endParaRPr lang="el-GR" dirty="0"/>
          </a:p>
          <a:p>
            <a:pPr marL="0" indent="0" algn="just">
              <a:buFont typeface="Wingdings 3" charset="2"/>
              <a:buNone/>
            </a:pPr>
            <a:endParaRPr lang="fr-FR" dirty="0"/>
          </a:p>
        </p:txBody>
      </p:sp>
      <p:pic>
        <p:nvPicPr>
          <p:cNvPr id="3" name="Image 2"/>
          <p:cNvPicPr>
            <a:picLocks noChangeAspect="1"/>
          </p:cNvPicPr>
          <p:nvPr/>
        </p:nvPicPr>
        <p:blipFill>
          <a:blip r:embed="rId2"/>
          <a:stretch>
            <a:fillRect/>
          </a:stretch>
        </p:blipFill>
        <p:spPr>
          <a:xfrm>
            <a:off x="5726947" y="4255939"/>
            <a:ext cx="4473862" cy="2088000"/>
          </a:xfrm>
          <a:prstGeom prst="rect">
            <a:avLst/>
          </a:prstGeom>
        </p:spPr>
      </p:pic>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8" name="Rectangle à coins arrondis 17"/>
          <p:cNvSpPr/>
          <p:nvPr/>
        </p:nvSpPr>
        <p:spPr>
          <a:xfrm>
            <a:off x="5830601" y="4686350"/>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à coins arrondis 18"/>
          <p:cNvSpPr/>
          <p:nvPr/>
        </p:nvSpPr>
        <p:spPr>
          <a:xfrm>
            <a:off x="5793345" y="5697162"/>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7487138" y="4423508"/>
            <a:ext cx="187570" cy="186641"/>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6559797" y="457215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à coins arrondis 22"/>
          <p:cNvSpPr/>
          <p:nvPr/>
        </p:nvSpPr>
        <p:spPr>
          <a:xfrm>
            <a:off x="9711120" y="4552935"/>
            <a:ext cx="241977" cy="2691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à coins arrondis 23"/>
          <p:cNvSpPr/>
          <p:nvPr/>
        </p:nvSpPr>
        <p:spPr>
          <a:xfrm>
            <a:off x="8066437" y="4498226"/>
            <a:ext cx="237616"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633" y="2184886"/>
            <a:ext cx="5308489" cy="916186"/>
          </a:xfrm>
          <a:prstGeom prst="rect">
            <a:avLst/>
          </a:prstGeom>
        </p:spPr>
      </p:pic>
    </p:spTree>
    <p:extLst>
      <p:ext uri="{BB962C8B-B14F-4D97-AF65-F5344CB8AC3E}">
        <p14:creationId xmlns:p14="http://schemas.microsoft.com/office/powerpoint/2010/main" val="572756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4" name="Espace réservé du contenu 3"/>
          <p:cNvSpPr>
            <a:spLocks noGrp="1"/>
          </p:cNvSpPr>
          <p:nvPr>
            <p:ph idx="1"/>
          </p:nvPr>
        </p:nvSpPr>
        <p:spPr>
          <a:xfrm>
            <a:off x="436702" y="1696624"/>
            <a:ext cx="3662056" cy="3880773"/>
          </a:xfrm>
        </p:spPr>
        <p:txBody>
          <a:bodyPr/>
          <a:lstStyle/>
          <a:p>
            <a:pPr marL="0" indent="0">
              <a:buNone/>
            </a:pPr>
            <a:r>
              <a:rPr lang="fr-FR" dirty="0" smtClean="0"/>
              <a:t>Cette étape vise à regrouper les données en segments de même valeur, un segment correspondant à une aberration.</a:t>
            </a:r>
            <a:endParaRPr lang="fr-FR" dirty="0"/>
          </a:p>
        </p:txBody>
      </p:sp>
      <p:sp>
        <p:nvSpPr>
          <p:cNvPr id="6" name="ZoneTexte 5"/>
          <p:cNvSpPr txBox="1"/>
          <p:nvPr/>
        </p:nvSpPr>
        <p:spPr>
          <a:xfrm>
            <a:off x="6116020" y="5553588"/>
            <a:ext cx="4563979" cy="369332"/>
          </a:xfrm>
          <a:prstGeom prst="rect">
            <a:avLst/>
          </a:prstGeom>
          <a:noFill/>
        </p:spPr>
        <p:txBody>
          <a:bodyPr wrap="square" rtlCol="0">
            <a:spAutoFit/>
          </a:bodyPr>
          <a:lstStyle/>
          <a:p>
            <a:r>
              <a:rPr lang="fr-FR" dirty="0"/>
              <a:t>Données LRR et BAF recentrées dans </a:t>
            </a:r>
            <a:r>
              <a:rPr lang="fr-FR" dirty="0" err="1" smtClean="0"/>
              <a:t>ChAS</a:t>
            </a:r>
            <a:endParaRPr lang="fr-FR" dirty="0" smtClean="0"/>
          </a:p>
        </p:txBody>
      </p:sp>
    </p:spTree>
    <p:extLst>
      <p:ext uri="{BB962C8B-B14F-4D97-AF65-F5344CB8AC3E}">
        <p14:creationId xmlns:p14="http://schemas.microsoft.com/office/powerpoint/2010/main" val="1493043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2"/>
          <a:stretch>
            <a:fillRect/>
          </a:stretch>
        </p:blipFill>
        <p:spPr>
          <a:xfrm>
            <a:off x="5083333" y="1411912"/>
            <a:ext cx="4473862" cy="2088000"/>
          </a:xfrm>
          <a:prstGeom prst="rect">
            <a:avLst/>
          </a:prstGeom>
        </p:spPr>
      </p:pic>
    </p:spTree>
    <p:extLst>
      <p:ext uri="{BB962C8B-B14F-4D97-AF65-F5344CB8AC3E}">
        <p14:creationId xmlns:p14="http://schemas.microsoft.com/office/powerpoint/2010/main" val="3368732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5025971" y="4908664"/>
            <a:ext cx="4256052" cy="1024139"/>
          </a:xfrm>
          <a:prstGeom prst="rect">
            <a:avLst/>
          </a:prstGeom>
        </p:spPr>
      </p:pic>
      <p:pic>
        <p:nvPicPr>
          <p:cNvPr id="3" name="Image 2"/>
          <p:cNvPicPr>
            <a:picLocks noChangeAspect="1"/>
          </p:cNvPicPr>
          <p:nvPr/>
        </p:nvPicPr>
        <p:blipFill>
          <a:blip r:embed="rId3"/>
          <a:stretch>
            <a:fillRect/>
          </a:stretch>
        </p:blipFill>
        <p:spPr>
          <a:xfrm>
            <a:off x="5200563" y="3787118"/>
            <a:ext cx="4698646" cy="1211337"/>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a:stCxn id="15" idx="2"/>
          </p:cNvCxnSpPr>
          <p:nvPr/>
        </p:nvCxnSpPr>
        <p:spPr>
          <a:xfrm>
            <a:off x="7320264" y="3499912"/>
            <a:ext cx="0" cy="3647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0255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5185167" y="4899924"/>
            <a:ext cx="4951621" cy="1055103"/>
          </a:xfrm>
          <a:prstGeom prst="rect">
            <a:avLst/>
          </a:prstGeom>
        </p:spPr>
      </p:pic>
      <p:pic>
        <p:nvPicPr>
          <p:cNvPr id="8" name="Image 7"/>
          <p:cNvPicPr>
            <a:picLocks noChangeAspect="1"/>
          </p:cNvPicPr>
          <p:nvPr/>
        </p:nvPicPr>
        <p:blipFill>
          <a:blip r:embed="rId3"/>
          <a:stretch>
            <a:fillRect/>
          </a:stretch>
        </p:blipFill>
        <p:spPr>
          <a:xfrm>
            <a:off x="5116196" y="3871042"/>
            <a:ext cx="5022868"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smtClean="0"/>
              <a:t>Les valeurs de ploïdie et cellularité (</a:t>
            </a:r>
            <a:r>
              <a:rPr lang="el-GR" dirty="0"/>
              <a:t>ψ </a:t>
            </a:r>
            <a:r>
              <a:rPr lang="fr-FR" dirty="0" smtClean="0"/>
              <a:t>et</a:t>
            </a:r>
            <a:r>
              <a:rPr lang="fr-FR" dirty="0"/>
              <a:t> ρ</a:t>
            </a:r>
            <a:r>
              <a:rPr lang="el-GR" dirty="0" smtClean="0"/>
              <a:t>)</a:t>
            </a:r>
            <a:r>
              <a:rPr lang="fr-FR" dirty="0" smtClean="0"/>
              <a:t> ne sont pas connues, donc on va fixer des valeurs arbitraires dans un premier temps: </a:t>
            </a:r>
            <a:r>
              <a:rPr lang="fr-FR" dirty="0">
                <a:solidFill>
                  <a:srgbClr val="328BCE"/>
                </a:solidFill>
              </a:rPr>
              <a:t>4</a:t>
            </a:r>
            <a:r>
              <a:rPr lang="fr-FR" dirty="0"/>
              <a:t> </a:t>
            </a:r>
            <a:r>
              <a:rPr lang="fr-FR" dirty="0" smtClean="0"/>
              <a:t>et </a:t>
            </a:r>
            <a:r>
              <a:rPr lang="fr-FR" dirty="0" smtClean="0">
                <a:solidFill>
                  <a:srgbClr val="328BCE"/>
                </a:solidFill>
              </a:rPr>
              <a:t>0,6</a:t>
            </a:r>
            <a:r>
              <a:rPr lang="fr-FR" dirty="0" smtClean="0"/>
              <a:t>.</a:t>
            </a:r>
            <a:endParaRPr lang="fr-FR" dirty="0">
              <a:solidFill>
                <a:srgbClr val="328BCE"/>
              </a:solidFill>
            </a:endParaRPr>
          </a:p>
          <a:p>
            <a:pPr marL="0" indent="0" algn="just">
              <a:buNone/>
            </a:pPr>
            <a:endParaRPr lang="fr-FR" dirty="0"/>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a:stCxn id="15" idx="2"/>
          </p:cNvCxnSpPr>
          <p:nvPr/>
        </p:nvCxnSpPr>
        <p:spPr>
          <a:xfrm>
            <a:off x="7320264" y="3499912"/>
            <a:ext cx="0" cy="3647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2389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5413180" y="5290354"/>
            <a:ext cx="1003251" cy="420718"/>
          </a:xfrm>
          <a:prstGeom prst="rect">
            <a:avLst/>
          </a:prstGeom>
        </p:spPr>
      </p:pic>
      <p:pic>
        <p:nvPicPr>
          <p:cNvPr id="8" name="Image 7"/>
          <p:cNvPicPr>
            <a:picLocks noChangeAspect="1"/>
          </p:cNvPicPr>
          <p:nvPr/>
        </p:nvPicPr>
        <p:blipFill rotWithShape="1">
          <a:blip r:embed="rId3"/>
          <a:srcRect r="94030"/>
          <a:stretch/>
        </p:blipFill>
        <p:spPr>
          <a:xfrm>
            <a:off x="5116196" y="3871042"/>
            <a:ext cx="299866"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8"/>
            <a:ext cx="4118186" cy="54398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smtClean="0"/>
              <a:t>Les valeurs de ploïdie et cellularité (</a:t>
            </a:r>
            <a:r>
              <a:rPr lang="el-GR" dirty="0"/>
              <a:t>ψ </a:t>
            </a:r>
            <a:r>
              <a:rPr lang="fr-FR" dirty="0" smtClean="0"/>
              <a:t>et</a:t>
            </a:r>
            <a:r>
              <a:rPr lang="fr-FR" dirty="0"/>
              <a:t> ρ</a:t>
            </a:r>
            <a:r>
              <a:rPr lang="el-GR" dirty="0" smtClean="0"/>
              <a:t>)</a:t>
            </a:r>
            <a:r>
              <a:rPr lang="fr-FR" dirty="0" smtClean="0"/>
              <a:t> ne sont pas connues, donc on va fixer des valeurs arbitraires dans un </a:t>
            </a:r>
            <a:r>
              <a:rPr lang="fr-FR" dirty="0"/>
              <a:t>premier temps: </a:t>
            </a:r>
            <a:r>
              <a:rPr lang="fr-FR" dirty="0">
                <a:solidFill>
                  <a:srgbClr val="328BCE"/>
                </a:solidFill>
              </a:rPr>
              <a:t>4</a:t>
            </a:r>
            <a:r>
              <a:rPr lang="fr-FR" dirty="0"/>
              <a:t> et </a:t>
            </a:r>
            <a:r>
              <a:rPr lang="fr-FR" dirty="0">
                <a:solidFill>
                  <a:srgbClr val="328BCE"/>
                </a:solidFill>
              </a:rPr>
              <a:t>0,6</a:t>
            </a:r>
            <a:r>
              <a:rPr lang="fr-FR" dirty="0"/>
              <a:t>.</a:t>
            </a:r>
            <a:endParaRPr lang="fr-FR" dirty="0">
              <a:solidFill>
                <a:srgbClr val="328BCE"/>
              </a:solidFill>
            </a:endParaRPr>
          </a:p>
          <a:p>
            <a:pPr marL="0" indent="0" algn="just">
              <a:buNone/>
            </a:pPr>
            <a:endParaRPr lang="fr-FR" dirty="0" smtClean="0"/>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p:nvPr/>
        </p:nvCxnSpPr>
        <p:spPr>
          <a:xfrm flipH="1">
            <a:off x="6213231" y="3704492"/>
            <a:ext cx="265723"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1" name="Image 10"/>
          <p:cNvPicPr>
            <a:picLocks noChangeAspect="1"/>
          </p:cNvPicPr>
          <p:nvPr/>
        </p:nvPicPr>
        <p:blipFill rotWithShape="1">
          <a:blip r:embed="rId3"/>
          <a:srcRect r="94030"/>
          <a:stretch/>
        </p:blipFill>
        <p:spPr>
          <a:xfrm>
            <a:off x="5116196" y="4902286"/>
            <a:ext cx="299866" cy="1031244"/>
          </a:xfrm>
          <a:prstGeom prst="rect">
            <a:avLst/>
          </a:prstGeom>
        </p:spPr>
      </p:pic>
      <p:pic>
        <p:nvPicPr>
          <p:cNvPr id="4" name="Image 3"/>
          <p:cNvPicPr>
            <a:picLocks noChangeAspect="1"/>
          </p:cNvPicPr>
          <p:nvPr/>
        </p:nvPicPr>
        <p:blipFill>
          <a:blip r:embed="rId5"/>
          <a:stretch>
            <a:fillRect/>
          </a:stretch>
        </p:blipFill>
        <p:spPr>
          <a:xfrm>
            <a:off x="5497416" y="4195634"/>
            <a:ext cx="813065" cy="605071"/>
          </a:xfrm>
          <a:prstGeom prst="rect">
            <a:avLst/>
          </a:prstGeom>
        </p:spPr>
      </p:pic>
    </p:spTree>
    <p:extLst>
      <p:ext uri="{BB962C8B-B14F-4D97-AF65-F5344CB8AC3E}">
        <p14:creationId xmlns:p14="http://schemas.microsoft.com/office/powerpoint/2010/main" val="6365779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2"/>
          <a:srcRect r="94030"/>
          <a:stretch/>
        </p:blipFill>
        <p:spPr>
          <a:xfrm>
            <a:off x="5116196" y="3871042"/>
            <a:ext cx="299866"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51975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a:t>Les valeurs de ploïdie et cellularité (</a:t>
            </a:r>
            <a:r>
              <a:rPr lang="el-GR" dirty="0"/>
              <a:t>ψ </a:t>
            </a:r>
            <a:r>
              <a:rPr lang="fr-FR" dirty="0"/>
              <a:t>et ρ</a:t>
            </a:r>
            <a:r>
              <a:rPr lang="el-GR" dirty="0"/>
              <a:t>)</a:t>
            </a:r>
            <a:r>
              <a:rPr lang="fr-FR" dirty="0"/>
              <a:t> ne sont pas connues, donc on va fixer des valeurs arbitraires dans un premier temps: 4 et 0,6</a:t>
            </a:r>
            <a:r>
              <a:rPr lang="fr-FR" dirty="0" smtClean="0"/>
              <a:t>.</a:t>
            </a:r>
          </a:p>
          <a:p>
            <a:pPr marL="0" indent="0" algn="just">
              <a:buNone/>
            </a:pPr>
            <a:r>
              <a:rPr lang="fr-FR" dirty="0" smtClean="0"/>
              <a:t>Pour des valeurs de ploïdie et cellularité de </a:t>
            </a:r>
            <a:r>
              <a:rPr lang="fr-FR" dirty="0" smtClean="0">
                <a:solidFill>
                  <a:srgbClr val="328BCE"/>
                </a:solidFill>
              </a:rPr>
              <a:t>4,5</a:t>
            </a:r>
            <a:r>
              <a:rPr lang="fr-FR" dirty="0" smtClean="0"/>
              <a:t> et </a:t>
            </a:r>
            <a:r>
              <a:rPr lang="fr-FR" dirty="0" smtClean="0">
                <a:solidFill>
                  <a:srgbClr val="328BCE"/>
                </a:solidFill>
              </a:rPr>
              <a:t>0.8</a:t>
            </a:r>
            <a:r>
              <a:rPr lang="fr-FR" dirty="0" smtClean="0"/>
              <a:t>, les estimés sont plus proches de nombres entiers.</a:t>
            </a:r>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pic>
        <p:nvPicPr>
          <p:cNvPr id="15" name="Image 14"/>
          <p:cNvPicPr>
            <a:picLocks noChangeAspect="1"/>
          </p:cNvPicPr>
          <p:nvPr/>
        </p:nvPicPr>
        <p:blipFill>
          <a:blip r:embed="rId3"/>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3"/>
          <a:srcRect r="87209"/>
          <a:stretch/>
        </p:blipFill>
        <p:spPr>
          <a:xfrm>
            <a:off x="4628309" y="3864664"/>
            <a:ext cx="572254" cy="2088000"/>
          </a:xfrm>
          <a:prstGeom prst="rect">
            <a:avLst/>
          </a:prstGeom>
        </p:spPr>
      </p:pic>
      <p:pic>
        <p:nvPicPr>
          <p:cNvPr id="11" name="Image 10"/>
          <p:cNvPicPr>
            <a:picLocks noChangeAspect="1"/>
          </p:cNvPicPr>
          <p:nvPr/>
        </p:nvPicPr>
        <p:blipFill rotWithShape="1">
          <a:blip r:embed="rId2"/>
          <a:srcRect r="94030"/>
          <a:stretch/>
        </p:blipFill>
        <p:spPr>
          <a:xfrm>
            <a:off x="5116196" y="4902286"/>
            <a:ext cx="299866" cy="1031244"/>
          </a:xfrm>
          <a:prstGeom prst="rect">
            <a:avLst/>
          </a:prstGeom>
        </p:spPr>
      </p:pic>
      <p:pic>
        <p:nvPicPr>
          <p:cNvPr id="6" name="Image 5"/>
          <p:cNvPicPr>
            <a:picLocks noChangeAspect="1"/>
          </p:cNvPicPr>
          <p:nvPr/>
        </p:nvPicPr>
        <p:blipFill>
          <a:blip r:embed="rId4"/>
          <a:stretch>
            <a:fillRect/>
          </a:stretch>
        </p:blipFill>
        <p:spPr>
          <a:xfrm>
            <a:off x="5483519" y="4306448"/>
            <a:ext cx="648864" cy="1438625"/>
          </a:xfrm>
          <a:prstGeom prst="rect">
            <a:avLst/>
          </a:prstGeom>
        </p:spPr>
      </p:pic>
      <p:cxnSp>
        <p:nvCxnSpPr>
          <p:cNvPr id="19" name="Connecteur droit avec flèche 18"/>
          <p:cNvCxnSpPr/>
          <p:nvPr/>
        </p:nvCxnSpPr>
        <p:spPr>
          <a:xfrm flipH="1">
            <a:off x="6213231" y="3704492"/>
            <a:ext cx="265723"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3875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Ce calcul est appliqué à tous les SNP de l’échantillon.</a:t>
            </a:r>
          </a:p>
        </p:txBody>
      </p:sp>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109" y="788923"/>
            <a:ext cx="7404247" cy="5119508"/>
          </a:xfrm>
          <a:prstGeom prst="rect">
            <a:avLst/>
          </a:prstGeom>
        </p:spPr>
      </p:pic>
      <p:sp>
        <p:nvSpPr>
          <p:cNvPr id="15" name="ZoneTexte 14"/>
          <p:cNvSpPr txBox="1"/>
          <p:nvPr/>
        </p:nvSpPr>
        <p:spPr>
          <a:xfrm>
            <a:off x="4663256" y="59784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3565397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108" y="788923"/>
            <a:ext cx="7404247" cy="5119508"/>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Ce calcul est appliqué à tous les SNP de l’échantillon. </a:t>
            </a:r>
          </a:p>
          <a:p>
            <a:pPr marL="0" indent="0">
              <a:buFont typeface="Wingdings 3" charset="2"/>
              <a:buNone/>
            </a:pPr>
            <a:r>
              <a:rPr lang="fr-FR" dirty="0" smtClean="0"/>
              <a:t>Le nombre de copies réel étant toujours un nombre entier, une solution est crédible si elle prédit des nombres de copies proches d’entiers.</a:t>
            </a:r>
          </a:p>
          <a:p>
            <a:pPr marL="0" indent="0">
              <a:buFont typeface="Wingdings 3" charset="2"/>
              <a:buNone/>
            </a:pPr>
            <a:r>
              <a:rPr lang="fr-FR" dirty="0" smtClean="0"/>
              <a:t>La distance entre chaque valeur et l’entier le plus proche doit donc être minimale. Ici, elle est proche de 0,4 pour beaucoup de segments, on peut trouver mieux.</a:t>
            </a:r>
          </a:p>
        </p:txBody>
      </p:sp>
      <p:sp>
        <p:nvSpPr>
          <p:cNvPr id="15" name="ZoneTexte 14"/>
          <p:cNvSpPr txBox="1"/>
          <p:nvPr/>
        </p:nvSpPr>
        <p:spPr>
          <a:xfrm>
            <a:off x="4663256" y="59784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40872804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endParaRPr lang="fr-FR" dirty="0" smtClean="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936" y="3708000"/>
            <a:ext cx="4165289" cy="2880000"/>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4" y="828000"/>
            <a:ext cx="4165289" cy="2880000"/>
          </a:xfrm>
          <a:prstGeom prst="rect">
            <a:avLst/>
          </a:prstGeom>
        </p:spPr>
      </p:pic>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5224" y="3708000"/>
            <a:ext cx="4165289" cy="2880000"/>
          </a:xfrm>
          <a:prstGeom prst="rect">
            <a:avLst/>
          </a:prstGeo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9936" y="828000"/>
            <a:ext cx="4165289" cy="2880000"/>
          </a:xfrm>
          <a:prstGeom prst="rect">
            <a:avLst/>
          </a:prstGeom>
        </p:spPr>
      </p:pic>
      <p:sp>
        <p:nvSpPr>
          <p:cNvPr id="15" name="ZoneTexte 14"/>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4179345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222" y="828000"/>
            <a:ext cx="4165289" cy="2880000"/>
          </a:xfrm>
          <a:prstGeom prst="rect">
            <a:avLst/>
          </a:prstGeom>
        </p:spPr>
      </p:pic>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1" y="3708000"/>
            <a:ext cx="4165289" cy="28800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933" y="828000"/>
            <a:ext cx="4165289" cy="2880000"/>
          </a:xfrm>
          <a:prstGeom prst="rect">
            <a:avLst/>
          </a:prstGeom>
        </p:spPr>
      </p:pic>
      <p:sp>
        <p:nvSpPr>
          <p:cNvPr id="18" name="ZoneTexte 17"/>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pic>
        <p:nvPicPr>
          <p:cNvPr id="20" name="Imag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4416" y="3708000"/>
            <a:ext cx="4165289" cy="2880000"/>
          </a:xfrm>
          <a:prstGeom prst="rect">
            <a:avLst/>
          </a:prstGeom>
        </p:spPr>
      </p:pic>
      <p:sp>
        <p:nvSpPr>
          <p:cNvPr id="24"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endParaRPr lang="fr-FR" dirty="0" smtClean="0"/>
          </a:p>
        </p:txBody>
      </p:sp>
    </p:spTree>
    <p:extLst>
      <p:ext uri="{BB962C8B-B14F-4D97-AF65-F5344CB8AC3E}">
        <p14:creationId xmlns:p14="http://schemas.microsoft.com/office/powerpoint/2010/main" val="13154935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16" y="3708000"/>
            <a:ext cx="4165289" cy="2880000"/>
          </a:xfrm>
          <a:prstGeom prst="rect">
            <a:avLst/>
          </a:prstGeom>
        </p:spPr>
      </p:pic>
      <p:pic>
        <p:nvPicPr>
          <p:cNvPr id="22" name="Imag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2" y="828000"/>
            <a:ext cx="4165289" cy="28800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5221" y="3708000"/>
            <a:ext cx="4165289" cy="2880000"/>
          </a:xfrm>
          <a:prstGeom prst="rect">
            <a:avLst/>
          </a:prstGeom>
        </p:spPr>
      </p:pic>
      <p:pic>
        <p:nvPicPr>
          <p:cNvPr id="23" name="Imag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9933" y="828000"/>
            <a:ext cx="4165289" cy="288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4" name="ZoneTexte 23"/>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
        <p:nvSpPr>
          <p:cNvPr id="26"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r>
              <a:rPr lang="fr-FR" dirty="0" smtClean="0"/>
              <a:t>Une note sur 100 est attribuée à chaque solution selon la distance moyenne à des entiers.</a:t>
            </a:r>
          </a:p>
          <a:p>
            <a:pPr marL="0" indent="0">
              <a:buFont typeface="Wingdings 3" charset="2"/>
              <a:buNone/>
            </a:pPr>
            <a:endParaRPr lang="fr-FR" dirty="0" smtClean="0"/>
          </a:p>
        </p:txBody>
      </p:sp>
      <p:sp>
        <p:nvSpPr>
          <p:cNvPr id="27" name="ZoneTexte 26"/>
          <p:cNvSpPr txBox="1"/>
          <p:nvPr/>
        </p:nvSpPr>
        <p:spPr>
          <a:xfrm>
            <a:off x="11373493" y="899521"/>
            <a:ext cx="560599" cy="246221"/>
          </a:xfrm>
          <a:prstGeom prst="rect">
            <a:avLst/>
          </a:prstGeom>
          <a:noFill/>
        </p:spPr>
        <p:txBody>
          <a:bodyPr wrap="square" rtlCol="0">
            <a:spAutoFit/>
          </a:bodyPr>
          <a:lstStyle/>
          <a:p>
            <a:r>
              <a:rPr lang="fr-FR" sz="1000" b="1" dirty="0" smtClean="0">
                <a:solidFill>
                  <a:schemeClr val="accent2">
                    <a:lumMod val="75000"/>
                  </a:schemeClr>
                </a:solidFill>
              </a:rPr>
              <a:t>99,0%</a:t>
            </a:r>
            <a:endParaRPr lang="fr-FR" sz="1000" b="1" dirty="0">
              <a:solidFill>
                <a:schemeClr val="accent2">
                  <a:lumMod val="75000"/>
                </a:schemeClr>
              </a:solidFill>
            </a:endParaRPr>
          </a:p>
        </p:txBody>
      </p:sp>
      <p:sp>
        <p:nvSpPr>
          <p:cNvPr id="28" name="ZoneTexte 27"/>
          <p:cNvSpPr txBox="1"/>
          <p:nvPr/>
        </p:nvSpPr>
        <p:spPr>
          <a:xfrm>
            <a:off x="7135446" y="899521"/>
            <a:ext cx="560599" cy="246221"/>
          </a:xfrm>
          <a:prstGeom prst="rect">
            <a:avLst/>
          </a:prstGeom>
          <a:noFill/>
        </p:spPr>
        <p:txBody>
          <a:bodyPr wrap="square" rtlCol="0">
            <a:spAutoFit/>
          </a:bodyPr>
          <a:lstStyle/>
          <a:p>
            <a:r>
              <a:rPr lang="fr-FR" sz="1000" b="1" dirty="0" smtClean="0">
                <a:solidFill>
                  <a:schemeClr val="accent2">
                    <a:lumMod val="75000"/>
                  </a:schemeClr>
                </a:solidFill>
              </a:rPr>
              <a:t>48,8%</a:t>
            </a:r>
            <a:endParaRPr lang="fr-FR" sz="1000" b="1" dirty="0">
              <a:solidFill>
                <a:schemeClr val="accent2">
                  <a:lumMod val="75000"/>
                </a:schemeClr>
              </a:solidFill>
            </a:endParaRPr>
          </a:p>
        </p:txBody>
      </p:sp>
      <p:sp>
        <p:nvSpPr>
          <p:cNvPr id="29" name="ZoneTexte 28"/>
          <p:cNvSpPr txBox="1"/>
          <p:nvPr/>
        </p:nvSpPr>
        <p:spPr>
          <a:xfrm>
            <a:off x="7141153" y="3770521"/>
            <a:ext cx="560599" cy="246221"/>
          </a:xfrm>
          <a:prstGeom prst="rect">
            <a:avLst/>
          </a:prstGeom>
          <a:noFill/>
        </p:spPr>
        <p:txBody>
          <a:bodyPr wrap="square" rtlCol="0">
            <a:spAutoFit/>
          </a:bodyPr>
          <a:lstStyle/>
          <a:p>
            <a:r>
              <a:rPr lang="fr-FR" sz="1000" b="1" dirty="0" smtClean="0">
                <a:solidFill>
                  <a:schemeClr val="accent2">
                    <a:lumMod val="75000"/>
                  </a:schemeClr>
                </a:solidFill>
              </a:rPr>
              <a:t>62,7%</a:t>
            </a:r>
            <a:endParaRPr lang="fr-FR" sz="1000" b="1" dirty="0">
              <a:solidFill>
                <a:schemeClr val="accent2">
                  <a:lumMod val="75000"/>
                </a:schemeClr>
              </a:solidFill>
            </a:endParaRPr>
          </a:p>
        </p:txBody>
      </p:sp>
      <p:sp>
        <p:nvSpPr>
          <p:cNvPr id="30" name="ZoneTexte 29"/>
          <p:cNvSpPr txBox="1"/>
          <p:nvPr/>
        </p:nvSpPr>
        <p:spPr>
          <a:xfrm>
            <a:off x="11373493" y="3770521"/>
            <a:ext cx="560599" cy="246221"/>
          </a:xfrm>
          <a:prstGeom prst="rect">
            <a:avLst/>
          </a:prstGeom>
          <a:noFill/>
        </p:spPr>
        <p:txBody>
          <a:bodyPr wrap="square" rtlCol="0">
            <a:spAutoFit/>
          </a:bodyPr>
          <a:lstStyle/>
          <a:p>
            <a:r>
              <a:rPr lang="fr-FR" sz="1000" b="1" dirty="0" smtClean="0">
                <a:solidFill>
                  <a:schemeClr val="accent2">
                    <a:lumMod val="75000"/>
                  </a:schemeClr>
                </a:solidFill>
              </a:rPr>
              <a:t>51,5%</a:t>
            </a:r>
            <a:endParaRPr lang="fr-FR" sz="1000" b="1" dirty="0">
              <a:solidFill>
                <a:schemeClr val="accent2">
                  <a:lumMod val="75000"/>
                </a:schemeClr>
              </a:solidFill>
            </a:endParaRPr>
          </a:p>
        </p:txBody>
      </p:sp>
    </p:spTree>
    <p:extLst>
      <p:ext uri="{BB962C8B-B14F-4D97-AF65-F5344CB8AC3E}">
        <p14:creationId xmlns:p14="http://schemas.microsoft.com/office/powerpoint/2010/main" val="3310652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6" y="1437490"/>
            <a:ext cx="7920000" cy="396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7" name="Espace réservé du contenu 3"/>
          <p:cNvSpPr>
            <a:spLocks noGrp="1"/>
          </p:cNvSpPr>
          <p:nvPr>
            <p:ph idx="1"/>
          </p:nvPr>
        </p:nvSpPr>
        <p:spPr>
          <a:xfrm>
            <a:off x="436702" y="1696624"/>
            <a:ext cx="3662056" cy="3880773"/>
          </a:xfrm>
        </p:spPr>
        <p:txBody>
          <a:bodyPr/>
          <a:lstStyle/>
          <a:p>
            <a:pPr marL="0" indent="0">
              <a:buNone/>
            </a:pPr>
            <a:r>
              <a:rPr lang="fr-FR" dirty="0" smtClean="0"/>
              <a:t>Cette étape vise à regrouper les données en segments de même valeur, un segment correspondant à une aberration.</a:t>
            </a:r>
            <a:endParaRPr lang="fr-FR" dirty="0"/>
          </a:p>
        </p:txBody>
      </p:sp>
      <p:sp>
        <p:nvSpPr>
          <p:cNvPr id="6" name="ZoneTexte 5"/>
          <p:cNvSpPr txBox="1"/>
          <p:nvPr/>
        </p:nvSpPr>
        <p:spPr>
          <a:xfrm>
            <a:off x="6116020" y="5553588"/>
            <a:ext cx="5771180" cy="646331"/>
          </a:xfrm>
          <a:prstGeom prst="rect">
            <a:avLst/>
          </a:prstGeom>
          <a:noFill/>
        </p:spPr>
        <p:txBody>
          <a:bodyPr wrap="square" rtlCol="0">
            <a:spAutoFit/>
          </a:bodyPr>
          <a:lstStyle/>
          <a:p>
            <a:r>
              <a:rPr lang="fr-FR" dirty="0"/>
              <a:t>Données LRR et BAF recentrées dans </a:t>
            </a:r>
            <a:r>
              <a:rPr lang="fr-FR" dirty="0" err="1" smtClean="0"/>
              <a:t>ChAS</a:t>
            </a:r>
            <a:r>
              <a:rPr lang="fr-FR" dirty="0" smtClean="0"/>
              <a:t> (rouge)</a:t>
            </a:r>
          </a:p>
          <a:p>
            <a:r>
              <a:rPr lang="fr-FR" dirty="0" smtClean="0"/>
              <a:t>Données LRR et BAF segmentées (vert)</a:t>
            </a:r>
            <a:endParaRPr lang="fr-FR" dirty="0"/>
          </a:p>
        </p:txBody>
      </p:sp>
    </p:spTree>
    <p:extLst>
      <p:ext uri="{BB962C8B-B14F-4D97-AF65-F5344CB8AC3E}">
        <p14:creationId xmlns:p14="http://schemas.microsoft.com/office/powerpoint/2010/main" val="922240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51274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La totalité des solutions peut être visualisée dans un graphe </a:t>
            </a:r>
            <a:r>
              <a:rPr lang="fr-FR" dirty="0" err="1" smtClean="0"/>
              <a:t>sunrise</a:t>
            </a:r>
            <a:r>
              <a:rPr lang="fr-FR" dirty="0" smtClean="0"/>
              <a:t>. La note de chaque solution est représentée en couleur  (</a:t>
            </a:r>
            <a:r>
              <a:rPr lang="fr-FR" dirty="0" smtClean="0">
                <a:solidFill>
                  <a:srgbClr val="C00000"/>
                </a:solidFill>
              </a:rPr>
              <a:t>0%</a:t>
            </a:r>
            <a:r>
              <a:rPr lang="fr-FR" dirty="0" smtClean="0"/>
              <a:t>-</a:t>
            </a:r>
            <a:r>
              <a:rPr lang="fr-FR" dirty="0" smtClean="0">
                <a:solidFill>
                  <a:schemeClr val="accent2">
                    <a:lumMod val="75000"/>
                  </a:schemeClr>
                </a:solidFill>
              </a:rPr>
              <a:t>100%</a:t>
            </a:r>
            <a:r>
              <a:rPr lang="fr-FR" dirty="0" smtClean="0"/>
              <a:t>).</a:t>
            </a:r>
          </a:p>
          <a:p>
            <a:pPr marL="0" indent="0" algn="just">
              <a:buNone/>
            </a:pPr>
            <a:r>
              <a:rPr lang="fr-FR" dirty="0" smtClean="0"/>
              <a:t>La meilleure solution est obtenue avec une ploïdie de 1,75 et une cellularité de 0,83</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711" y="2673733"/>
            <a:ext cx="3751482" cy="3751482"/>
          </a:xfrm>
          <a:prstGeom prst="rect">
            <a:avLst/>
          </a:prstGeom>
        </p:spPr>
      </p:pic>
      <p:cxnSp>
        <p:nvCxnSpPr>
          <p:cNvPr id="19" name="Connecteur droit 18"/>
          <p:cNvCxnSpPr/>
          <p:nvPr/>
        </p:nvCxnSpPr>
        <p:spPr>
          <a:xfrm>
            <a:off x="6376250" y="3413912"/>
            <a:ext cx="0" cy="2612941"/>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p:cNvCxnSpPr/>
          <p:nvPr/>
        </p:nvCxnSpPr>
        <p:spPr>
          <a:xfrm flipH="1">
            <a:off x="5841385" y="3362234"/>
            <a:ext cx="466725" cy="0"/>
          </a:xfrm>
          <a:prstGeom prst="line">
            <a:avLst/>
          </a:prstGeom>
        </p:spPr>
        <p:style>
          <a:lnRef idx="1">
            <a:schemeClr val="dk1"/>
          </a:lnRef>
          <a:fillRef idx="0">
            <a:schemeClr val="dk1"/>
          </a:fillRef>
          <a:effectRef idx="0">
            <a:schemeClr val="dk1"/>
          </a:effectRef>
          <a:fontRef idx="minor">
            <a:schemeClr val="tx1"/>
          </a:fontRef>
        </p:style>
      </p:cxnSp>
      <p:sp>
        <p:nvSpPr>
          <p:cNvPr id="21" name="ZoneTexte 20"/>
          <p:cNvSpPr txBox="1"/>
          <p:nvPr/>
        </p:nvSpPr>
        <p:spPr>
          <a:xfrm>
            <a:off x="6165236" y="6177265"/>
            <a:ext cx="953476" cy="246221"/>
          </a:xfrm>
          <a:prstGeom prst="rect">
            <a:avLst/>
          </a:prstGeom>
          <a:noFill/>
        </p:spPr>
        <p:txBody>
          <a:bodyPr wrap="square" rtlCol="0">
            <a:spAutoFit/>
          </a:bodyPr>
          <a:lstStyle/>
          <a:p>
            <a:r>
              <a:rPr lang="fr-FR" sz="1000" dirty="0" smtClean="0"/>
              <a:t>1,75</a:t>
            </a:r>
            <a:endParaRPr lang="fr-FR" sz="1000" dirty="0"/>
          </a:p>
        </p:txBody>
      </p:sp>
      <p:sp>
        <p:nvSpPr>
          <p:cNvPr id="22" name="ZoneTexte 21"/>
          <p:cNvSpPr txBox="1"/>
          <p:nvPr/>
        </p:nvSpPr>
        <p:spPr>
          <a:xfrm rot="16200000">
            <a:off x="5229843" y="2966772"/>
            <a:ext cx="953476" cy="246221"/>
          </a:xfrm>
          <a:prstGeom prst="rect">
            <a:avLst/>
          </a:prstGeom>
          <a:noFill/>
        </p:spPr>
        <p:txBody>
          <a:bodyPr wrap="square" rtlCol="0">
            <a:spAutoFit/>
          </a:bodyPr>
          <a:lstStyle/>
          <a:p>
            <a:r>
              <a:rPr lang="fr-FR" sz="1000" dirty="0" smtClean="0"/>
              <a:t>0,83</a:t>
            </a:r>
            <a:endParaRPr lang="fr-FR" sz="1000" dirty="0"/>
          </a:p>
        </p:txBody>
      </p:sp>
    </p:spTree>
    <p:extLst>
      <p:ext uri="{BB962C8B-B14F-4D97-AF65-F5344CB8AC3E}">
        <p14:creationId xmlns:p14="http://schemas.microsoft.com/office/powerpoint/2010/main" val="16518502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416" y="4208582"/>
            <a:ext cx="9144018" cy="2286005"/>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416" y="1834358"/>
            <a:ext cx="9144018" cy="2286005"/>
          </a:xfrm>
          <a:prstGeom prst="rect">
            <a:avLst/>
          </a:prstGeom>
        </p:spPr>
      </p:pic>
      <p:sp>
        <p:nvSpPr>
          <p:cNvPr id="11"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Résultat final</a:t>
            </a:r>
            <a:endParaRPr lang="fr-FR" sz="2200" dirty="0">
              <a:solidFill>
                <a:schemeClr val="accent1">
                  <a:lumMod val="50000"/>
                </a:schemeClr>
              </a:solidFill>
            </a:endParaRPr>
          </a:p>
        </p:txBody>
      </p:sp>
    </p:spTree>
    <p:extLst>
      <p:ext uri="{BB962C8B-B14F-4D97-AF65-F5344CB8AC3E}">
        <p14:creationId xmlns:p14="http://schemas.microsoft.com/office/powerpoint/2010/main" val="3588004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481263"/>
            <a:ext cx="8596668" cy="1320800"/>
          </a:xfrm>
        </p:spPr>
        <p:txBody>
          <a:bodyPr/>
          <a:lstStyle/>
          <a:p>
            <a:r>
              <a:rPr lang="fr-FR" dirty="0" smtClean="0"/>
              <a:t>Calcul de scores</a:t>
            </a:r>
            <a:endParaRPr lang="fr-FR" dirty="0"/>
          </a:p>
        </p:txBody>
      </p:sp>
      <p:sp>
        <p:nvSpPr>
          <p:cNvPr id="17" name="Espace réservé du contenu 4"/>
          <p:cNvSpPr>
            <a:spLocks noGrp="1"/>
          </p:cNvSpPr>
          <p:nvPr>
            <p:ph idx="1"/>
          </p:nvPr>
        </p:nvSpPr>
        <p:spPr>
          <a:xfrm>
            <a:off x="677334" y="2160589"/>
            <a:ext cx="10600266" cy="3880773"/>
          </a:xfrm>
        </p:spPr>
        <p:txBody>
          <a:bodyPr/>
          <a:lstStyle/>
          <a:p>
            <a:r>
              <a:rPr lang="fr-FR" dirty="0" smtClean="0"/>
              <a:t>WGD: Combien de fois le génome a été dupliqué</a:t>
            </a:r>
          </a:p>
          <a:p>
            <a:r>
              <a:rPr lang="fr-FR" dirty="0" smtClean="0"/>
              <a:t>MAPD tumoral: </a:t>
            </a:r>
          </a:p>
          <a:p>
            <a:r>
              <a:rPr lang="fr-FR" dirty="0"/>
              <a:t>score </a:t>
            </a:r>
            <a:r>
              <a:rPr lang="fr-FR" dirty="0" smtClean="0"/>
              <a:t>GI</a:t>
            </a:r>
            <a:r>
              <a:rPr lang="fr-FR" dirty="0"/>
              <a:t> </a:t>
            </a:r>
            <a:r>
              <a:rPr lang="fr-FR" dirty="0" smtClean="0"/>
              <a:t>(</a:t>
            </a:r>
            <a:r>
              <a:rPr lang="fr-FR" dirty="0" err="1"/>
              <a:t>Genomic</a:t>
            </a:r>
            <a:r>
              <a:rPr lang="fr-FR" dirty="0"/>
              <a:t> </a:t>
            </a:r>
            <a:r>
              <a:rPr lang="fr-FR" dirty="0" err="1" smtClean="0"/>
              <a:t>Instability</a:t>
            </a:r>
            <a:r>
              <a:rPr lang="fr-FR" dirty="0" smtClean="0"/>
              <a:t>): </a:t>
            </a:r>
          </a:p>
          <a:p>
            <a:r>
              <a:rPr lang="fr-FR" dirty="0" smtClean="0"/>
              <a:t>Fraction du génome avec une LOH</a:t>
            </a:r>
          </a:p>
          <a:p>
            <a:endParaRPr lang="fr-FR" dirty="0"/>
          </a:p>
          <a:p>
            <a:r>
              <a:rPr lang="fr-FR" dirty="0" smtClean="0"/>
              <a:t>Beaucoup de métriques ont pour utilité principale de vérifier que le processus s’est déroulé sans accroc.</a:t>
            </a:r>
          </a:p>
        </p:txBody>
      </p:sp>
    </p:spTree>
    <p:extLst>
      <p:ext uri="{BB962C8B-B14F-4D97-AF65-F5344CB8AC3E}">
        <p14:creationId xmlns:p14="http://schemas.microsoft.com/office/powerpoint/2010/main" val="3418269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Conclusion</a:t>
            </a:r>
            <a:endParaRPr lang="fr-FR" dirty="0"/>
          </a:p>
        </p:txBody>
      </p:sp>
      <p:sp>
        <p:nvSpPr>
          <p:cNvPr id="5" name="Espace réservé du contenu 2"/>
          <p:cNvSpPr>
            <a:spLocks noGrp="1"/>
          </p:cNvSpPr>
          <p:nvPr>
            <p:ph idx="1"/>
          </p:nvPr>
        </p:nvSpPr>
        <p:spPr>
          <a:xfrm>
            <a:off x="677333" y="1727201"/>
            <a:ext cx="9896881" cy="4314162"/>
          </a:xfrm>
        </p:spPr>
        <p:txBody>
          <a:bodyPr/>
          <a:lstStyle/>
          <a:p>
            <a:r>
              <a:rPr lang="fr-FR" dirty="0" smtClean="0"/>
              <a:t>Segmentation ASPCF</a:t>
            </a:r>
          </a:p>
          <a:p>
            <a:r>
              <a:rPr lang="fr-FR" dirty="0" smtClean="0"/>
              <a:t>Estimation ploïdie </a:t>
            </a:r>
            <a:r>
              <a:rPr lang="fr-FR" dirty="0"/>
              <a:t>&amp;</a:t>
            </a:r>
            <a:r>
              <a:rPr lang="fr-FR" dirty="0" smtClean="0"/>
              <a:t> cellularité</a:t>
            </a:r>
          </a:p>
          <a:p>
            <a:r>
              <a:rPr lang="fr-FR" dirty="0"/>
              <a:t>Calling </a:t>
            </a:r>
            <a:r>
              <a:rPr lang="fr-FR" dirty="0" smtClean="0"/>
              <a:t>ASCAT qui prend en compte la cellularité</a:t>
            </a:r>
            <a:endParaRPr lang="fr-FR" dirty="0"/>
          </a:p>
          <a:p>
            <a:endParaRPr lang="fr-FR" dirty="0" smtClean="0"/>
          </a:p>
          <a:p>
            <a:endParaRPr lang="fr-FR" dirty="0"/>
          </a:p>
          <a:p>
            <a:endParaRPr lang="fr-FR" dirty="0" smtClean="0"/>
          </a:p>
          <a:p>
            <a:pPr marL="0" indent="0">
              <a:buNone/>
            </a:pPr>
            <a:endParaRPr lang="fr-FR" dirty="0" smtClean="0"/>
          </a:p>
          <a:p>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fr-FR" sz="2200" dirty="0">
              <a:solidFill>
                <a:schemeClr val="accent1">
                  <a:lumMod val="50000"/>
                </a:schemeClr>
              </a:solidFill>
            </a:endParaRPr>
          </a:p>
        </p:txBody>
      </p:sp>
    </p:spTree>
    <p:extLst>
      <p:ext uri="{BB962C8B-B14F-4D97-AF65-F5344CB8AC3E}">
        <p14:creationId xmlns:p14="http://schemas.microsoft.com/office/powerpoint/2010/main" val="1437026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1396555" y="2395724"/>
            <a:ext cx="9967013" cy="2316951"/>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000" dirty="0" smtClean="0">
                <a:solidFill>
                  <a:schemeClr val="accent1">
                    <a:lumMod val="50000"/>
                  </a:schemeClr>
                </a:solidFill>
              </a:rPr>
              <a:t>Merci pour votre attention!</a:t>
            </a:r>
            <a:endParaRPr lang="fr-FR" sz="5000" dirty="0">
              <a:solidFill>
                <a:schemeClr val="accent1">
                  <a:lumMod val="50000"/>
                </a:schemeClr>
              </a:solidFill>
            </a:endParaRPr>
          </a:p>
        </p:txBody>
      </p:sp>
    </p:spTree>
    <p:extLst>
      <p:ext uri="{BB962C8B-B14F-4D97-AF65-F5344CB8AC3E}">
        <p14:creationId xmlns:p14="http://schemas.microsoft.com/office/powerpoint/2010/main" val="54627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0928" y="965138"/>
            <a:ext cx="7690725" cy="5760000"/>
          </a:xfrm>
        </p:spPr>
      </p:pic>
      <p:sp>
        <p:nvSpPr>
          <p:cNvPr id="6"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fr-FR" dirty="0" smtClean="0"/>
              <a:t>Les variations de log Ratio et BAF sont fonction de la ploïdie. On peut donc retrouver la ploïdie à partir de ces valeurs.</a:t>
            </a:r>
            <a:endParaRPr lang="fr-FR" dirty="0"/>
          </a:p>
        </p:txBody>
      </p:sp>
      <p:sp>
        <p:nvSpPr>
          <p:cNvPr id="7"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t>
            </a:r>
            <a:r>
              <a:rPr lang="fr-FR" sz="2200" dirty="0" smtClean="0">
                <a:solidFill>
                  <a:schemeClr val="accent1">
                    <a:lumMod val="50000"/>
                  </a:schemeClr>
                </a:solidFill>
              </a:rPr>
              <a:t>estimer la cellularité et la ploïdie</a:t>
            </a:r>
            <a:endParaRPr lang="fr-FR" sz="2200" dirty="0">
              <a:solidFill>
                <a:schemeClr val="accent1">
                  <a:lumMod val="50000"/>
                </a:schemeClr>
              </a:solidFill>
            </a:endParaRPr>
          </a:p>
        </p:txBody>
      </p:sp>
      <p:sp>
        <p:nvSpPr>
          <p:cNvPr id="15" name="ZoneTexte 14"/>
          <p:cNvSpPr txBox="1"/>
          <p:nvPr/>
        </p:nvSpPr>
        <p:spPr>
          <a:xfrm>
            <a:off x="9433170" y="13727"/>
            <a:ext cx="2758830" cy="215444"/>
          </a:xfrm>
          <a:prstGeom prst="rect">
            <a:avLst/>
          </a:prstGeom>
          <a:noFill/>
        </p:spPr>
        <p:txBody>
          <a:bodyPr wrap="square" rtlCol="0">
            <a:spAutoFit/>
          </a:bodyPr>
          <a:lstStyle/>
          <a:p>
            <a:r>
              <a:rPr lang="fr-FR" sz="800" dirty="0" smtClean="0"/>
              <a:t>https</a:t>
            </a:r>
            <a:r>
              <a:rPr lang="fr-FR" sz="800" dirty="0"/>
              <a:t>://www.biodiscovery.com/videos/ascat-algorithm</a:t>
            </a:r>
          </a:p>
        </p:txBody>
      </p:sp>
    </p:spTree>
    <p:extLst>
      <p:ext uri="{BB962C8B-B14F-4D97-AF65-F5344CB8AC3E}">
        <p14:creationId xmlns:p14="http://schemas.microsoft.com/office/powerpoint/2010/main" val="32574107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723" y="957099"/>
            <a:ext cx="7688930" cy="5768040"/>
          </a:xfrm>
        </p:spPr>
      </p:pic>
      <p:sp>
        <p:nvSpPr>
          <p:cNvPr id="7" name="Espace réservé du contenu 2"/>
          <p:cNvSpPr txBox="1">
            <a:spLocks/>
          </p:cNvSpPr>
          <p:nvPr/>
        </p:nvSpPr>
        <p:spPr>
          <a:xfrm>
            <a:off x="297506" y="1570569"/>
            <a:ext cx="4118186" cy="49318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fr-FR" dirty="0" smtClean="0"/>
              <a:t>Les variations de log Ratio et BAF sont fonction de la ploïdie. On peut donc </a:t>
            </a:r>
            <a:r>
              <a:rPr lang="fr-FR" u="sng" dirty="0" smtClean="0"/>
              <a:t>retrouver la ploïdie </a:t>
            </a:r>
            <a:r>
              <a:rPr lang="fr-FR" dirty="0" smtClean="0"/>
              <a:t>à partir de ces valeurs.</a:t>
            </a:r>
          </a:p>
          <a:p>
            <a:pPr marL="0" indent="0" algn="just">
              <a:buFont typeface="Wingdings 3" charset="2"/>
              <a:buNone/>
            </a:pPr>
            <a:r>
              <a:rPr lang="fr-FR" dirty="0" smtClean="0"/>
              <a:t>Ici, la cellularité est de 50%. Les profils BAF et LRR se rapprochent d’un profil non aberrant. Sachant cela, on peut </a:t>
            </a:r>
            <a:r>
              <a:rPr lang="fr-FR" u="sng" dirty="0" smtClean="0"/>
              <a:t>retrouver la cellularité </a:t>
            </a:r>
            <a:r>
              <a:rPr lang="fr-FR" dirty="0" smtClean="0"/>
              <a:t>à partir de ces valeurs.</a:t>
            </a:r>
          </a:p>
          <a:p>
            <a:pPr marL="0" indent="0" algn="just">
              <a:buFont typeface="Wingdings 3" charset="2"/>
              <a:buNone/>
            </a:pPr>
            <a:endParaRPr lang="fr-FR" dirty="0"/>
          </a:p>
        </p:txBody>
      </p:sp>
      <p:sp>
        <p:nvSpPr>
          <p:cNvPr id="8"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t>
            </a:r>
            <a:r>
              <a:rPr lang="fr-FR" sz="2200" dirty="0" smtClean="0">
                <a:solidFill>
                  <a:schemeClr val="accent1">
                    <a:lumMod val="50000"/>
                  </a:schemeClr>
                </a:solidFill>
              </a:rPr>
              <a:t>estimer la cellularité et la ploïdie</a:t>
            </a:r>
            <a:endParaRPr lang="fr-FR" sz="2200" dirty="0">
              <a:solidFill>
                <a:schemeClr val="accent1">
                  <a:lumMod val="50000"/>
                </a:schemeClr>
              </a:solidFill>
            </a:endParaRPr>
          </a:p>
        </p:txBody>
      </p:sp>
      <p:sp>
        <p:nvSpPr>
          <p:cNvPr id="5" name="ZoneTexte 4"/>
          <p:cNvSpPr txBox="1"/>
          <p:nvPr/>
        </p:nvSpPr>
        <p:spPr>
          <a:xfrm>
            <a:off x="9433170" y="13727"/>
            <a:ext cx="2758830" cy="215444"/>
          </a:xfrm>
          <a:prstGeom prst="rect">
            <a:avLst/>
          </a:prstGeom>
          <a:noFill/>
        </p:spPr>
        <p:txBody>
          <a:bodyPr wrap="square" rtlCol="0">
            <a:spAutoFit/>
          </a:bodyPr>
          <a:lstStyle/>
          <a:p>
            <a:r>
              <a:rPr lang="fr-FR" sz="800" dirty="0" smtClean="0"/>
              <a:t>https</a:t>
            </a:r>
            <a:r>
              <a:rPr lang="fr-FR" sz="800" dirty="0"/>
              <a:t>://www.biodiscovery.com/videos/ascat-algorithm</a:t>
            </a:r>
          </a:p>
        </p:txBody>
      </p:sp>
    </p:spTree>
    <p:extLst>
      <p:ext uri="{BB962C8B-B14F-4D97-AF65-F5344CB8AC3E}">
        <p14:creationId xmlns:p14="http://schemas.microsoft.com/office/powerpoint/2010/main" val="1805376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723" y="965138"/>
            <a:ext cx="7688930" cy="5760000"/>
          </a:xfrm>
        </p:spPr>
      </p:pic>
      <p:sp>
        <p:nvSpPr>
          <p:cNvPr id="8"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Dans des cas où le log ratio est fixe, la piste BAF permet de déterminer la ploïdie.</a:t>
            </a:r>
            <a:endParaRPr lang="fr-FR" dirty="0"/>
          </a:p>
        </p:txBody>
      </p:sp>
    </p:spTree>
    <p:extLst>
      <p:ext uri="{BB962C8B-B14F-4D97-AF65-F5344CB8AC3E}">
        <p14:creationId xmlns:p14="http://schemas.microsoft.com/office/powerpoint/2010/main" val="2741223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Résultats</a:t>
            </a:r>
            <a:endParaRPr lang="fr-FR" dirty="0"/>
          </a:p>
        </p:txBody>
      </p:sp>
      <p:sp>
        <p:nvSpPr>
          <p:cNvPr id="5" name="Espace réservé du contenu 2"/>
          <p:cNvSpPr>
            <a:spLocks noGrp="1"/>
          </p:cNvSpPr>
          <p:nvPr>
            <p:ph idx="1"/>
          </p:nvPr>
        </p:nvSpPr>
        <p:spPr>
          <a:xfrm>
            <a:off x="677333" y="1727201"/>
            <a:ext cx="9896881" cy="4314162"/>
          </a:xfrm>
        </p:spPr>
        <p:txBody>
          <a:bodyPr/>
          <a:lstStyle/>
          <a:p>
            <a:r>
              <a:rPr lang="fr-FR" dirty="0" smtClean="0"/>
              <a:t>MAPD</a:t>
            </a:r>
          </a:p>
          <a:p>
            <a:r>
              <a:rPr lang="fr-FR" dirty="0" smtClean="0"/>
              <a:t>Nombre de SNP hétérozygotes</a:t>
            </a:r>
          </a:p>
          <a:p>
            <a:r>
              <a:rPr lang="fr-FR" dirty="0" smtClean="0"/>
              <a:t>Proportion de sondes tumorales homozygotes</a:t>
            </a:r>
          </a:p>
          <a:p>
            <a:r>
              <a:rPr lang="fr-FR" dirty="0" smtClean="0"/>
              <a:t>Fraction du génome ayant une délétion homozygote</a:t>
            </a:r>
          </a:p>
          <a:p>
            <a:r>
              <a:rPr lang="fr-FR" dirty="0"/>
              <a:t>Fraction du génome ayant </a:t>
            </a:r>
            <a:r>
              <a:rPr lang="fr-FR" dirty="0" smtClean="0"/>
              <a:t>une LOH</a:t>
            </a:r>
          </a:p>
          <a:p>
            <a:r>
              <a:rPr lang="fr-FR" dirty="0" err="1" smtClean="0"/>
              <a:t>Whole</a:t>
            </a:r>
            <a:r>
              <a:rPr lang="fr-FR" dirty="0" smtClean="0"/>
              <a:t> </a:t>
            </a:r>
            <a:r>
              <a:rPr lang="fr-FR" dirty="0" err="1" smtClean="0"/>
              <a:t>Genome</a:t>
            </a:r>
            <a:r>
              <a:rPr lang="fr-FR" dirty="0" smtClean="0"/>
              <a:t> </a:t>
            </a:r>
            <a:r>
              <a:rPr lang="fr-FR" dirty="0" err="1" smtClean="0"/>
              <a:t>Doubling</a:t>
            </a:r>
            <a:r>
              <a:rPr lang="fr-FR" dirty="0" smtClean="0"/>
              <a:t> </a:t>
            </a:r>
            <a:r>
              <a:rPr lang="fr-FR" dirty="0" err="1" smtClean="0"/>
              <a:t>event</a:t>
            </a:r>
            <a:r>
              <a:rPr lang="fr-FR" dirty="0" smtClean="0"/>
              <a:t> (WGD)</a:t>
            </a:r>
          </a:p>
          <a:p>
            <a:endParaRPr lang="fr-FR" dirty="0"/>
          </a:p>
          <a:p>
            <a:endParaRPr lang="fr-FR" dirty="0" smtClean="0"/>
          </a:p>
          <a:p>
            <a:pPr marL="0" indent="0">
              <a:buNone/>
            </a:pPr>
            <a:endParaRPr lang="fr-FR" dirty="0" smtClean="0"/>
          </a:p>
          <a:p>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Métriques</a:t>
            </a:r>
            <a:endParaRPr lang="fr-FR" sz="2200" dirty="0">
              <a:solidFill>
                <a:schemeClr val="accent1">
                  <a:lumMod val="50000"/>
                </a:schemeClr>
              </a:solidFill>
            </a:endParaRPr>
          </a:p>
        </p:txBody>
      </p:sp>
    </p:spTree>
    <p:extLst>
      <p:ext uri="{BB962C8B-B14F-4D97-AF65-F5344CB8AC3E}">
        <p14:creationId xmlns:p14="http://schemas.microsoft.com/office/powerpoint/2010/main" val="19403817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3813" y="852685"/>
            <a:ext cx="11290040" cy="2851318"/>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14" name="Rectangle 13"/>
          <p:cNvSpPr/>
          <p:nvPr/>
        </p:nvSpPr>
        <p:spPr>
          <a:xfrm>
            <a:off x="7550264" y="2127380"/>
            <a:ext cx="334104" cy="92307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821091"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99575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20" name="Connecteur droit 19"/>
          <p:cNvCxnSpPr>
            <a:stCxn id="14" idx="2"/>
          </p:cNvCxnSpPr>
          <p:nvPr/>
        </p:nvCxnSpPr>
        <p:spPr>
          <a:xfrm>
            <a:off x="7717316" y="3050456"/>
            <a:ext cx="1575974" cy="1064344"/>
          </a:xfrm>
          <a:prstGeom prst="line">
            <a:avLst/>
          </a:prstGeom>
          <a:ln w="9525"/>
        </p:spPr>
        <p:style>
          <a:lnRef idx="1">
            <a:schemeClr val="dk1"/>
          </a:lnRef>
          <a:fillRef idx="0">
            <a:schemeClr val="dk1"/>
          </a:fillRef>
          <a:effectRef idx="0">
            <a:schemeClr val="dk1"/>
          </a:effectRef>
          <a:fontRef idx="minor">
            <a:schemeClr val="tx1"/>
          </a:fontRef>
        </p:style>
      </p:cxnSp>
      <p:cxnSp>
        <p:nvCxnSpPr>
          <p:cNvPr id="25" name="Connecteur droit 24"/>
          <p:cNvCxnSpPr/>
          <p:nvPr/>
        </p:nvCxnSpPr>
        <p:spPr>
          <a:xfrm>
            <a:off x="2471798" y="3050456"/>
            <a:ext cx="1038700" cy="1064344"/>
          </a:xfrm>
          <a:prstGeom prst="line">
            <a:avLst/>
          </a:prstGeom>
          <a:ln w="9525"/>
        </p:spPr>
        <p:style>
          <a:lnRef idx="1">
            <a:schemeClr val="dk1"/>
          </a:lnRef>
          <a:fillRef idx="0">
            <a:schemeClr val="dk1"/>
          </a:fillRef>
          <a:effectRef idx="0">
            <a:schemeClr val="dk1"/>
          </a:effectRef>
          <a:fontRef idx="minor">
            <a:schemeClr val="tx1"/>
          </a:fontRef>
        </p:style>
      </p:cxnSp>
      <p:sp>
        <p:nvSpPr>
          <p:cNvPr id="29" name="Rectangle 28"/>
          <p:cNvSpPr/>
          <p:nvPr/>
        </p:nvSpPr>
        <p:spPr>
          <a:xfrm>
            <a:off x="2304746" y="2127380"/>
            <a:ext cx="334104" cy="92307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61149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t>Cette étape vise à regrouper les données en segments de même valeur, un segment correspondant à une aberration.</a:t>
            </a:r>
          </a:p>
          <a:p>
            <a:pPr marL="0" indent="0">
              <a:buNone/>
            </a:pPr>
            <a:r>
              <a:rPr lang="fr-FR" dirty="0" smtClean="0"/>
              <a:t>Un segment est déterminé par deux </a:t>
            </a:r>
            <a:r>
              <a:rPr lang="fr-FR" dirty="0" err="1" smtClean="0">
                <a:solidFill>
                  <a:schemeClr val="accent1">
                    <a:lumMod val="50000"/>
                  </a:schemeClr>
                </a:solidFill>
              </a:rPr>
              <a:t>breakpoints</a:t>
            </a:r>
            <a:endParaRPr lang="fr-FR" dirty="0">
              <a:solidFill>
                <a:schemeClr val="accent1">
                  <a:lumMod val="50000"/>
                </a:schemeClr>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12" name="Connecteur droit 11"/>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33991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t>Cette étape vise à regrouper les données en segments de même valeur, un segment correspondant à une aberration.</a:t>
            </a:r>
          </a:p>
          <a:p>
            <a:pPr marL="0" indent="0">
              <a:buNone/>
            </a:pPr>
            <a:r>
              <a:rPr lang="fr-FR" dirty="0" smtClean="0"/>
              <a:t>Un segment est déterminé par deux </a:t>
            </a:r>
            <a:r>
              <a:rPr lang="fr-FR" dirty="0" err="1">
                <a:solidFill>
                  <a:schemeClr val="accent1">
                    <a:lumMod val="50000"/>
                  </a:schemeClr>
                </a:solidFill>
              </a:rPr>
              <a:t>breakpoints</a:t>
            </a:r>
            <a:r>
              <a:rPr lang="fr-FR" dirty="0">
                <a:solidFill>
                  <a:schemeClr val="accent1">
                    <a:lumMod val="50000"/>
                  </a:schemeClr>
                </a:solidFill>
              </a:rPr>
              <a:t> </a:t>
            </a:r>
            <a:r>
              <a:rPr lang="fr-FR" dirty="0" smtClean="0"/>
              <a:t>présents sur les deux pistes.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a:effectLst>
            <a:outerShdw blurRad="50800" dist="50800" dir="5400000" algn="ctr" rotWithShape="0">
              <a:srgbClr val="000000">
                <a:alpha val="0"/>
              </a:srgbClr>
            </a:outerShdw>
          </a:effectLst>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sp>
        <p:nvSpPr>
          <p:cNvPr id="12" name="ZoneTexte 11"/>
          <p:cNvSpPr txBox="1"/>
          <p:nvPr/>
        </p:nvSpPr>
        <p:spPr>
          <a:xfrm>
            <a:off x="9466507" y="3514712"/>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5" name="ZoneTexte 14"/>
          <p:cNvSpPr txBox="1"/>
          <p:nvPr/>
        </p:nvSpPr>
        <p:spPr>
          <a:xfrm>
            <a:off x="9954126" y="3514712"/>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7" name="Connecteur droit 6"/>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9657347" y="5029200"/>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657347" y="4090737"/>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9545053" y="3893126"/>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0026316" y="3893125"/>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3314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solidFill>
                  <a:schemeClr val="bg2">
                    <a:lumMod val="75000"/>
                  </a:schemeClr>
                </a:solidFill>
              </a:rPr>
              <a:t>Cette étape vise à regrouper les données en segments de même valeur, un segment correspondant à une aberration.</a:t>
            </a:r>
          </a:p>
          <a:p>
            <a:pPr marL="0" indent="0">
              <a:buNone/>
            </a:pPr>
            <a:r>
              <a:rPr lang="fr-FR" dirty="0" smtClean="0">
                <a:solidFill>
                  <a:schemeClr val="bg2">
                    <a:lumMod val="75000"/>
                  </a:schemeClr>
                </a:solidFill>
              </a:rPr>
              <a:t>Un segment est déterminé par deux </a:t>
            </a:r>
            <a:r>
              <a:rPr lang="fr-FR" dirty="0" err="1">
                <a:solidFill>
                  <a:schemeClr val="accent1">
                    <a:lumMod val="60000"/>
                    <a:lumOff val="40000"/>
                  </a:schemeClr>
                </a:solidFill>
              </a:rPr>
              <a:t>breakpoints</a:t>
            </a:r>
            <a:r>
              <a:rPr lang="fr-FR" dirty="0">
                <a:solidFill>
                  <a:schemeClr val="accent1">
                    <a:lumMod val="60000"/>
                    <a:lumOff val="40000"/>
                  </a:schemeClr>
                </a:solidFill>
              </a:rPr>
              <a:t> </a:t>
            </a:r>
            <a:r>
              <a:rPr lang="fr-FR" dirty="0" smtClean="0">
                <a:solidFill>
                  <a:schemeClr val="bg2">
                    <a:lumMod val="75000"/>
                  </a:schemeClr>
                </a:solidFill>
              </a:rPr>
              <a:t>présents sur les deux pistes.</a:t>
            </a:r>
          </a:p>
          <a:p>
            <a:pPr marL="0" indent="0">
              <a:buNone/>
            </a:pPr>
            <a:r>
              <a:rPr lang="fr-FR" dirty="0" smtClean="0"/>
              <a:t>Plusieurs segmentations sont possibles en faisant varier ce qui définit un </a:t>
            </a:r>
            <a:r>
              <a:rPr lang="fr-FR" dirty="0" err="1" smtClean="0"/>
              <a:t>breakpoint</a:t>
            </a:r>
            <a:r>
              <a:rPr lang="fr-FR" dirty="0" smtClean="0"/>
              <a:t>.</a:t>
            </a:r>
            <a:br>
              <a:rPr lang="fr-FR" dirty="0" smtClean="0"/>
            </a:br>
            <a:r>
              <a:rPr lang="fr-FR" u="sng" dirty="0" smtClean="0"/>
              <a:t>Comment trouver la meilleure segmentation?</a:t>
            </a:r>
            <a:endParaRPr lang="fr-FR" u="sng" dirty="0">
              <a:solidFill>
                <a:schemeClr val="accent1">
                  <a:lumMod val="50000"/>
                </a:schemeClr>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a:effectLst>
            <a:outerShdw blurRad="50800" dist="50800" dir="5400000" algn="ctr" rotWithShape="0">
              <a:srgbClr val="000000">
                <a:alpha val="0"/>
              </a:srgbClr>
            </a:outerShdw>
          </a:effectLst>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sp>
        <p:nvSpPr>
          <p:cNvPr id="12" name="ZoneTexte 11"/>
          <p:cNvSpPr txBox="1"/>
          <p:nvPr/>
        </p:nvSpPr>
        <p:spPr>
          <a:xfrm>
            <a:off x="9466507" y="3514712"/>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5" name="ZoneTexte 14"/>
          <p:cNvSpPr txBox="1"/>
          <p:nvPr/>
        </p:nvSpPr>
        <p:spPr>
          <a:xfrm>
            <a:off x="9954126" y="3514712"/>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7" name="Connecteur droit 6"/>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9657347" y="5029200"/>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657347" y="4090737"/>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9545053" y="3893126"/>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0026316" y="3893125"/>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4157977" y="1442249"/>
            <a:ext cx="7920000" cy="3960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57135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24"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p:txBody>
      </p:sp>
    </p:spTree>
    <p:extLst>
      <p:ext uri="{BB962C8B-B14F-4D97-AF65-F5344CB8AC3E}">
        <p14:creationId xmlns:p14="http://schemas.microsoft.com/office/powerpoint/2010/main" val="1999258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24"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 Ce paramètre g évalue l’hétérogénéité d’un segment.</a:t>
            </a:r>
          </a:p>
        </p:txBody>
      </p:sp>
    </p:spTree>
    <p:extLst>
      <p:ext uri="{BB962C8B-B14F-4D97-AF65-F5344CB8AC3E}">
        <p14:creationId xmlns:p14="http://schemas.microsoft.com/office/powerpoint/2010/main" val="988263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5132</TotalTime>
  <Words>2787</Words>
  <Application>Microsoft Office PowerPoint</Application>
  <PresentationFormat>Grand écran</PresentationFormat>
  <Paragraphs>294</Paragraphs>
  <Slides>49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49</vt:i4>
      </vt:variant>
    </vt:vector>
  </HeadingPairs>
  <TitlesOfParts>
    <vt:vector size="53" baseType="lpstr">
      <vt:lpstr>Arial</vt:lpstr>
      <vt:lpstr>Trebuchet MS</vt:lpstr>
      <vt:lpstr>Wingdings 3</vt:lpstr>
      <vt:lpstr>Facette</vt:lpstr>
      <vt:lpstr>ASCAT </vt:lpstr>
      <vt:lpstr>Pipeline </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Présentation PowerPoint</vt:lpstr>
      <vt:lpstr>Présentation PowerPoint</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Calcul de scores</vt:lpstr>
      <vt:lpstr>Conclusion</vt:lpstr>
      <vt:lpstr>Présentation PowerPoint</vt:lpstr>
      <vt:lpstr>Calling</vt:lpstr>
      <vt:lpstr>Calling</vt:lpstr>
      <vt:lpstr>Calling</vt:lpstr>
      <vt:lpstr>Résultats</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CGHcall</dc:title>
  <dc:creator>BORDRON Elie</dc:creator>
  <cp:lastModifiedBy>BORDRON Elie</cp:lastModifiedBy>
  <cp:revision>211</cp:revision>
  <dcterms:created xsi:type="dcterms:W3CDTF">2022-03-15T15:33:15Z</dcterms:created>
  <dcterms:modified xsi:type="dcterms:W3CDTF">2022-05-24T14:40:41Z</dcterms:modified>
</cp:coreProperties>
</file>