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7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6405"/>
  </p:normalViewPr>
  <p:slideViewPr>
    <p:cSldViewPr snapToGrid="0" snapToObjects="1">
      <p:cViewPr varScale="1">
        <p:scale>
          <a:sx n="105" d="100"/>
          <a:sy n="105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5411C-985C-F545-AD57-E27A4982E002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24B23-58D6-6941-AAA2-47C8CC32343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6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Shape 10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Shape 10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Allele specific copy number ⇒ quantifies the number of copies of each allele at each variant loci rather than the total number of chromosome copies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Allele spécifique copi number = Nombre de copie spécifique à l’allelle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Allele specifique copy numer ⇒ quantifies the number of copies of each allele at each variant loci rather than the total number of chromosome copies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Shape 10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Duplication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Allele specific copy number ⇒ quantifies the number of copies of each allele at each variant loci rather than the total number of chromosome copies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Allele spécifique copi number = Nombre de copie spécifique à l’allelle 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Allele specifique copy numer ⇒ quantifies the number of copies of each allele at each variant loci rather than the total number of chromosome copies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Shape 10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Shape 10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Allele specific copy number ⇒ quantifies the number of copies of each allele at each variant loci rather than the total number of chromosome copies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Shape 1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Allele specific copy number ⇒ quantifies the number of copies of each allele at each variant loci rather than the total number of chromosome copies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Shape 1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On va considerer seulement les altérations somatiques donc seul le nombre de copies total va augmenté ce qui va faire diminué la VAF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GB"/>
              <a:t>Mettre formule + couleur des 3 populations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Allele specific copy number ⇒ quantifies the number of copies of each allele at each variant loci rather than the total number of chromosome copies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41E0B-CFC2-FC41-BEDA-61226130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99E11A-0230-0E43-9AB1-ECA0EE24B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BEB0E9-902A-0142-83E3-719AA0C8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F088-4BC3-E845-B1D9-D2F3C5E0B285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37F520-FDA7-384D-87B1-06CFF2DC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00DC47-1ED0-8643-87BE-E9B25D58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3C-393C-4441-A481-A7CA297F163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64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29D04-547E-9345-96FB-9C19F579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D2F3C4-9F7B-FA4C-9FE9-7456E831A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6D0B1-27E5-8C44-8800-C085D081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F088-4BC3-E845-B1D9-D2F3C5E0B285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B554AE-4418-F44E-A044-F9EF81DB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0266C-0BC4-5A4D-960E-7CCA0CC6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3C-393C-4441-A481-A7CA297F163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3551AE-126D-4842-BB6E-198E6D38B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F25F88-F635-D643-A664-A8404B36C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9E529-F069-9D48-B906-67678A45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F088-4BC3-E845-B1D9-D2F3C5E0B285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32F205-4F3D-3342-BECA-82D4B195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155E88-F710-6F4C-A4F7-FC280D54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3C-393C-4441-A481-A7CA297F163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58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09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3146-DB97-F34A-A94C-C3AE522D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352F97-B0D0-234D-AFDB-02F80BE4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5F0F3B-4D02-8B49-9310-DF48893B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F088-4BC3-E845-B1D9-D2F3C5E0B285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95765-279C-7C45-BA81-7DE4F57B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CB1113-2924-B948-BB9B-2CAEDDB1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3C-393C-4441-A481-A7CA297F163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3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7E765-F9AA-1B4D-B804-30490A77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A4D84D-BF61-3742-A876-15ABD9765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96841D-5BB1-6B43-B821-4C3B2715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F088-4BC3-E845-B1D9-D2F3C5E0B285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EA5463-3810-BE41-AA33-4054DB39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00624-47EE-7540-9C3A-3023B7ED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3C-393C-4441-A481-A7CA297F163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40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F8A81-2D5C-EE4E-B508-E9AC7403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A67951-69C7-244B-B9FB-581F0C966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633EF0-6C20-664A-8A2D-BD3E215AD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FD69D5-E598-0E4F-9CFA-0C15A381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F088-4BC3-E845-B1D9-D2F3C5E0B285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CD8750-58AA-1A46-A0D6-1A573BFB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BB8BD4-CCA3-0949-989A-258F15E2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3C-393C-4441-A481-A7CA297F163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50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BF3F9-FEDD-F94A-B7A0-0CAD2863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F6902A-5573-2C4D-8BE1-5AE12FBC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5D21E6-4B61-6647-95BD-5AA6C5AF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FA0DC0-78ED-EE45-BEE2-9ACF044F3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59CF41-9020-DC48-B699-5BD56BB29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B1C941-7FB8-E846-9F01-039B3D3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F088-4BC3-E845-B1D9-D2F3C5E0B285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6E673F-6C90-7045-B8A3-B4FB77BC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5894D7-501E-FE43-878E-BE50A8B2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3C-393C-4441-A481-A7CA297F163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20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A9831-4946-294C-939D-7475B8BC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F6BC12-D710-DF4F-A0A8-A731147E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F088-4BC3-E845-B1D9-D2F3C5E0B285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48DBE6-6040-F143-81C2-D9628575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36A104-C4FB-2840-85E4-D38F5EF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3C-393C-4441-A481-A7CA297F163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32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1CFEDD-4DA3-AC46-B04E-B37662A8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F088-4BC3-E845-B1D9-D2F3C5E0B285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37CD1C-6F62-D842-A7D5-C7B0EE58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636FDC-7DCA-6146-B97E-40C06D8F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3C-393C-4441-A481-A7CA297F163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9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3363-EA41-884C-80F1-F51FB726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35CF6-5773-5E4B-BDB1-CEFABEBCE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98551A-8DB7-C740-A091-121EAF82F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A56188-FCDC-9F44-B2E4-1E92FFEE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F088-4BC3-E845-B1D9-D2F3C5E0B285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F03EC3-ACC9-E846-A46D-E5491996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C74ED7-63DA-4340-B55A-1C5D91E8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3C-393C-4441-A481-A7CA297F163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1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74D8C-5A15-7540-BD80-CFE14520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FC1E68A-8B72-724D-8634-837E3FE7A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CA775F-EAD6-3844-90D1-7E398AA1F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7462E-2CFA-BA41-8222-79631317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F088-4BC3-E845-B1D9-D2F3C5E0B285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DE6DF-CC3E-8B41-9AED-D86D1859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67D58F-9D50-3544-B557-44B9110C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163C-393C-4441-A481-A7CA297F163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3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23131D-2CFE-5C4F-BBA1-8785420D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BAD643-50AF-9D45-AD9B-D96B1C32C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109847-0FC2-EC48-9C7B-C05C9361F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F088-4BC3-E845-B1D9-D2F3C5E0B285}" type="datetimeFigureOut">
              <a:rPr lang="en-GB" smtClean="0"/>
              <a:t>21/04/2022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5E4625-50D2-8A47-AB0B-5DBCF8D51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2B88F4-89F5-F641-A6DF-CA440B3AD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0163C-393C-4441-A481-A7CA297F163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35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/>
          <p:nvPr/>
        </p:nvSpPr>
        <p:spPr>
          <a:xfrm>
            <a:off x="899000" y="4851967"/>
            <a:ext cx="2737200" cy="87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/>
              <a:t>100% of tumour cells</a:t>
            </a:r>
          </a:p>
          <a:p>
            <a:pPr algn="ctr"/>
            <a:r>
              <a:rPr lang="en-GB" sz="2400"/>
              <a:t>1 clonal population</a:t>
            </a:r>
          </a:p>
        </p:txBody>
      </p:sp>
      <p:sp>
        <p:nvSpPr>
          <p:cNvPr id="1042" name="Shape 1042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10558000" cy="715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GB"/>
              <a:t>Variant Allele Frequency computation</a:t>
            </a:r>
          </a:p>
        </p:txBody>
      </p:sp>
      <p:sp>
        <p:nvSpPr>
          <p:cNvPr id="1043" name="Shape 1043"/>
          <p:cNvSpPr/>
          <p:nvPr/>
        </p:nvSpPr>
        <p:spPr>
          <a:xfrm>
            <a:off x="739804" y="1759900"/>
            <a:ext cx="3055600" cy="2788000"/>
          </a:xfrm>
          <a:prstGeom prst="ellipse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solidFill>
                <a:srgbClr val="980000"/>
              </a:solidFill>
            </a:endParaRPr>
          </a:p>
        </p:txBody>
      </p:sp>
      <p:cxnSp>
        <p:nvCxnSpPr>
          <p:cNvPr id="1044" name="Shape 1044"/>
          <p:cNvCxnSpPr/>
          <p:nvPr/>
        </p:nvCxnSpPr>
        <p:spPr>
          <a:xfrm>
            <a:off x="2542724" y="2679608"/>
            <a:ext cx="0" cy="111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5" name="Shape 1045"/>
          <p:cNvCxnSpPr/>
          <p:nvPr/>
        </p:nvCxnSpPr>
        <p:spPr>
          <a:xfrm>
            <a:off x="2745924" y="2679608"/>
            <a:ext cx="0" cy="111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46" name="Shape 1046"/>
          <p:cNvSpPr txBox="1"/>
          <p:nvPr/>
        </p:nvSpPr>
        <p:spPr>
          <a:xfrm>
            <a:off x="1413427" y="2174367"/>
            <a:ext cx="397200" cy="488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047" name="Shape 1047"/>
          <p:cNvCxnSpPr/>
          <p:nvPr/>
        </p:nvCxnSpPr>
        <p:spPr>
          <a:xfrm rot="5400000">
            <a:off x="1411641" y="3007008"/>
            <a:ext cx="1582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8" name="Shape 1048"/>
          <p:cNvCxnSpPr/>
          <p:nvPr/>
        </p:nvCxnSpPr>
        <p:spPr>
          <a:xfrm rot="5400000">
            <a:off x="1207975" y="3007008"/>
            <a:ext cx="1582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49" name="Shape 1049"/>
          <p:cNvSpPr txBox="1"/>
          <p:nvPr/>
        </p:nvSpPr>
        <p:spPr>
          <a:xfrm>
            <a:off x="1692865" y="3798000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b="1" i="1"/>
              <a:t>Ch</a:t>
            </a:r>
            <a:r>
              <a:rPr lang="en-GB" sz="2400" b="1" i="1" baseline="-25000"/>
              <a:t>1</a:t>
            </a:r>
          </a:p>
        </p:txBody>
      </p:sp>
      <p:sp>
        <p:nvSpPr>
          <p:cNvPr id="1050" name="Shape 1050"/>
          <p:cNvSpPr txBox="1"/>
          <p:nvPr/>
        </p:nvSpPr>
        <p:spPr>
          <a:xfrm>
            <a:off x="2304699" y="3798000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b="1" i="1"/>
              <a:t>Ch</a:t>
            </a:r>
            <a:r>
              <a:rPr lang="en-GB" sz="2400" b="1" i="1" baseline="-25000"/>
              <a:t>2</a:t>
            </a:r>
          </a:p>
        </p:txBody>
      </p:sp>
      <p:sp>
        <p:nvSpPr>
          <p:cNvPr id="1051" name="Shape 1051"/>
          <p:cNvSpPr txBox="1"/>
          <p:nvPr/>
        </p:nvSpPr>
        <p:spPr>
          <a:xfrm>
            <a:off x="4368800" y="1130300"/>
            <a:ext cx="6486400" cy="756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/>
              <a:t>For each locus: #copies with alterations and #total copies</a:t>
            </a:r>
          </a:p>
        </p:txBody>
      </p:sp>
      <p:sp>
        <p:nvSpPr>
          <p:cNvPr id="1052" name="Shape 1052"/>
          <p:cNvSpPr txBox="1"/>
          <p:nvPr/>
        </p:nvSpPr>
        <p:spPr>
          <a:xfrm>
            <a:off x="855000" y="1092033"/>
            <a:ext cx="29804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/>
              <a:t>Homogenous sample</a:t>
            </a:r>
          </a:p>
        </p:txBody>
      </p:sp>
      <p:cxnSp>
        <p:nvCxnSpPr>
          <p:cNvPr id="1053" name="Shape 1053"/>
          <p:cNvCxnSpPr/>
          <p:nvPr/>
        </p:nvCxnSpPr>
        <p:spPr>
          <a:xfrm>
            <a:off x="6794500" y="1536700"/>
            <a:ext cx="0" cy="43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54" name="Shape 1054"/>
          <p:cNvCxnSpPr/>
          <p:nvPr/>
        </p:nvCxnSpPr>
        <p:spPr>
          <a:xfrm>
            <a:off x="9829800" y="1536700"/>
            <a:ext cx="0" cy="43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55" name="Shape 1055"/>
          <p:cNvCxnSpPr/>
          <p:nvPr/>
        </p:nvCxnSpPr>
        <p:spPr>
          <a:xfrm rot="10800000" flipH="1">
            <a:off x="594600" y="2285805"/>
            <a:ext cx="3278800" cy="1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056" name="Shape 1056"/>
          <p:cNvCxnSpPr/>
          <p:nvPr/>
        </p:nvCxnSpPr>
        <p:spPr>
          <a:xfrm rot="10800000" flipH="1">
            <a:off x="594600" y="2601039"/>
            <a:ext cx="3278800" cy="1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57" name="Shape 1057"/>
          <p:cNvSpPr txBox="1"/>
          <p:nvPr/>
        </p:nvSpPr>
        <p:spPr>
          <a:xfrm>
            <a:off x="125867" y="2151967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 b="1" i="1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GB" sz="2400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2400" b="1"/>
              <a:t> </a:t>
            </a:r>
            <a:r>
              <a:rPr lang="en-GB" sz="2400"/>
              <a:t> {</a:t>
            </a:r>
          </a:p>
        </p:txBody>
      </p:sp>
      <p:sp>
        <p:nvSpPr>
          <p:cNvPr id="1058" name="Shape 1058"/>
          <p:cNvSpPr txBox="1"/>
          <p:nvPr/>
        </p:nvSpPr>
        <p:spPr>
          <a:xfrm>
            <a:off x="6472400" y="1887100"/>
            <a:ext cx="6804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cxnSp>
        <p:nvCxnSpPr>
          <p:cNvPr id="1059" name="Shape 1059"/>
          <p:cNvCxnSpPr/>
          <p:nvPr/>
        </p:nvCxnSpPr>
        <p:spPr>
          <a:xfrm>
            <a:off x="1996567" y="2285800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60" name="Shape 1060"/>
          <p:cNvSpPr txBox="1"/>
          <p:nvPr/>
        </p:nvSpPr>
        <p:spPr>
          <a:xfrm>
            <a:off x="9489600" y="1887100"/>
            <a:ext cx="6804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cxnSp>
        <p:nvCxnSpPr>
          <p:cNvPr id="1061" name="Shape 1061"/>
          <p:cNvCxnSpPr/>
          <p:nvPr/>
        </p:nvCxnSpPr>
        <p:spPr>
          <a:xfrm>
            <a:off x="2202633" y="2285800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62" name="Shape 1062"/>
          <p:cNvPicPr preferRelativeResize="0"/>
          <p:nvPr/>
        </p:nvPicPr>
        <p:blipFill rotWithShape="1">
          <a:blip r:embed="rId3">
            <a:alphaModFix/>
          </a:blip>
          <a:srcRect b="54820"/>
          <a:stretch/>
        </p:blipFill>
        <p:spPr>
          <a:xfrm>
            <a:off x="6472401" y="3132267"/>
            <a:ext cx="4084567" cy="23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Shape 1063"/>
          <p:cNvSpPr/>
          <p:nvPr/>
        </p:nvSpPr>
        <p:spPr>
          <a:xfrm rot="5400000">
            <a:off x="1937816" y="2371232"/>
            <a:ext cx="137600" cy="16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 txBox="1"/>
          <p:nvPr/>
        </p:nvSpPr>
        <p:spPr>
          <a:xfrm>
            <a:off x="899000" y="4851967"/>
            <a:ext cx="2737200" cy="87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/>
              <a:t>100% of tumour cells</a:t>
            </a:r>
          </a:p>
          <a:p>
            <a:pPr algn="ctr"/>
            <a:r>
              <a:rPr lang="en-GB" sz="2400"/>
              <a:t>1 clonal population</a:t>
            </a:r>
          </a:p>
        </p:txBody>
      </p:sp>
      <p:sp>
        <p:nvSpPr>
          <p:cNvPr id="1069" name="Shape 1069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10558000" cy="715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GB"/>
              <a:t>Copy Number impact on VAF</a:t>
            </a:r>
          </a:p>
        </p:txBody>
      </p:sp>
      <p:sp>
        <p:nvSpPr>
          <p:cNvPr id="1070" name="Shape 1070"/>
          <p:cNvSpPr/>
          <p:nvPr/>
        </p:nvSpPr>
        <p:spPr>
          <a:xfrm>
            <a:off x="739804" y="1759900"/>
            <a:ext cx="3055600" cy="2788000"/>
          </a:xfrm>
          <a:prstGeom prst="ellipse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solidFill>
                <a:srgbClr val="980000"/>
              </a:solidFill>
            </a:endParaRPr>
          </a:p>
        </p:txBody>
      </p:sp>
      <p:cxnSp>
        <p:nvCxnSpPr>
          <p:cNvPr id="1071" name="Shape 1071"/>
          <p:cNvCxnSpPr/>
          <p:nvPr/>
        </p:nvCxnSpPr>
        <p:spPr>
          <a:xfrm>
            <a:off x="2542724" y="2679608"/>
            <a:ext cx="0" cy="111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2" name="Shape 1072"/>
          <p:cNvCxnSpPr/>
          <p:nvPr/>
        </p:nvCxnSpPr>
        <p:spPr>
          <a:xfrm>
            <a:off x="2745924" y="2679608"/>
            <a:ext cx="0" cy="1118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73" name="Shape 1073"/>
          <p:cNvSpPr txBox="1"/>
          <p:nvPr/>
        </p:nvSpPr>
        <p:spPr>
          <a:xfrm>
            <a:off x="1210227" y="2174367"/>
            <a:ext cx="397200" cy="488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074" name="Shape 1074"/>
          <p:cNvCxnSpPr/>
          <p:nvPr/>
        </p:nvCxnSpPr>
        <p:spPr>
          <a:xfrm rot="5400000">
            <a:off x="1411641" y="3007008"/>
            <a:ext cx="1582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5" name="Shape 1075"/>
          <p:cNvCxnSpPr/>
          <p:nvPr/>
        </p:nvCxnSpPr>
        <p:spPr>
          <a:xfrm rot="5400000">
            <a:off x="1207975" y="3007008"/>
            <a:ext cx="1582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76" name="Shape 1076"/>
          <p:cNvSpPr txBox="1"/>
          <p:nvPr/>
        </p:nvSpPr>
        <p:spPr>
          <a:xfrm>
            <a:off x="1610332" y="3798000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b="1" i="1"/>
              <a:t>Ch</a:t>
            </a:r>
            <a:r>
              <a:rPr lang="en-GB" sz="2400" b="1" i="1" baseline="-25000"/>
              <a:t>1</a:t>
            </a:r>
          </a:p>
        </p:txBody>
      </p:sp>
      <p:sp>
        <p:nvSpPr>
          <p:cNvPr id="1077" name="Shape 1077"/>
          <p:cNvSpPr txBox="1"/>
          <p:nvPr/>
        </p:nvSpPr>
        <p:spPr>
          <a:xfrm>
            <a:off x="2304699" y="3798000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b="1" i="1"/>
              <a:t>Ch</a:t>
            </a:r>
            <a:r>
              <a:rPr lang="en-GB" sz="2400" b="1" i="1" baseline="-25000"/>
              <a:t>2</a:t>
            </a:r>
          </a:p>
        </p:txBody>
      </p:sp>
      <p:sp>
        <p:nvSpPr>
          <p:cNvPr id="1078" name="Shape 1078"/>
          <p:cNvSpPr txBox="1"/>
          <p:nvPr/>
        </p:nvSpPr>
        <p:spPr>
          <a:xfrm>
            <a:off x="4368800" y="1130300"/>
            <a:ext cx="6486400" cy="756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/>
              <a:t>For each locus: #copies with alterations and #total copies</a:t>
            </a:r>
          </a:p>
        </p:txBody>
      </p:sp>
      <p:sp>
        <p:nvSpPr>
          <p:cNvPr id="1079" name="Shape 1079"/>
          <p:cNvSpPr txBox="1"/>
          <p:nvPr/>
        </p:nvSpPr>
        <p:spPr>
          <a:xfrm>
            <a:off x="855000" y="1092033"/>
            <a:ext cx="29804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/>
              <a:t>Homogenous sample</a:t>
            </a:r>
          </a:p>
        </p:txBody>
      </p:sp>
      <p:cxnSp>
        <p:nvCxnSpPr>
          <p:cNvPr id="1080" name="Shape 1080"/>
          <p:cNvCxnSpPr/>
          <p:nvPr/>
        </p:nvCxnSpPr>
        <p:spPr>
          <a:xfrm>
            <a:off x="6794500" y="1536700"/>
            <a:ext cx="0" cy="43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81" name="Shape 1081"/>
          <p:cNvCxnSpPr/>
          <p:nvPr/>
        </p:nvCxnSpPr>
        <p:spPr>
          <a:xfrm>
            <a:off x="9829800" y="1536700"/>
            <a:ext cx="0" cy="43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82" name="Shape 1082"/>
          <p:cNvCxnSpPr/>
          <p:nvPr/>
        </p:nvCxnSpPr>
        <p:spPr>
          <a:xfrm rot="10800000" flipH="1">
            <a:off x="594600" y="2285805"/>
            <a:ext cx="3278800" cy="1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083" name="Shape 1083"/>
          <p:cNvCxnSpPr/>
          <p:nvPr/>
        </p:nvCxnSpPr>
        <p:spPr>
          <a:xfrm rot="10800000" flipH="1">
            <a:off x="594600" y="2601039"/>
            <a:ext cx="3278800" cy="1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84" name="Shape 1084"/>
          <p:cNvSpPr txBox="1"/>
          <p:nvPr/>
        </p:nvSpPr>
        <p:spPr>
          <a:xfrm>
            <a:off x="125867" y="2151967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 b="1" i="1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GB" sz="2400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2400" b="1"/>
              <a:t> </a:t>
            </a:r>
            <a:r>
              <a:rPr lang="en-GB" sz="2400"/>
              <a:t> {</a:t>
            </a:r>
          </a:p>
        </p:txBody>
      </p:sp>
      <p:sp>
        <p:nvSpPr>
          <p:cNvPr id="1085" name="Shape 1085"/>
          <p:cNvSpPr txBox="1"/>
          <p:nvPr/>
        </p:nvSpPr>
        <p:spPr>
          <a:xfrm>
            <a:off x="6472400" y="1887100"/>
            <a:ext cx="6804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cxnSp>
        <p:nvCxnSpPr>
          <p:cNvPr id="1086" name="Shape 1086"/>
          <p:cNvCxnSpPr/>
          <p:nvPr/>
        </p:nvCxnSpPr>
        <p:spPr>
          <a:xfrm>
            <a:off x="1996567" y="2285800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87" name="Shape 1087"/>
          <p:cNvSpPr txBox="1"/>
          <p:nvPr/>
        </p:nvSpPr>
        <p:spPr>
          <a:xfrm>
            <a:off x="9489600" y="1887100"/>
            <a:ext cx="6804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400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cxnSp>
        <p:nvCxnSpPr>
          <p:cNvPr id="1088" name="Shape 1088"/>
          <p:cNvCxnSpPr/>
          <p:nvPr/>
        </p:nvCxnSpPr>
        <p:spPr>
          <a:xfrm>
            <a:off x="2202633" y="2285800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89" name="Shape 1089"/>
          <p:cNvCxnSpPr/>
          <p:nvPr/>
        </p:nvCxnSpPr>
        <p:spPr>
          <a:xfrm rot="5400000">
            <a:off x="1010708" y="3007008"/>
            <a:ext cx="15820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0" name="Shape 1090"/>
          <p:cNvCxnSpPr/>
          <p:nvPr/>
        </p:nvCxnSpPr>
        <p:spPr>
          <a:xfrm>
            <a:off x="1799300" y="2285800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1" name="Shape 1091"/>
          <p:cNvSpPr/>
          <p:nvPr/>
        </p:nvSpPr>
        <p:spPr>
          <a:xfrm rot="5400000">
            <a:off x="1734383" y="2371215"/>
            <a:ext cx="137600" cy="16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2" name="Shape 1092"/>
          <p:cNvSpPr/>
          <p:nvPr/>
        </p:nvSpPr>
        <p:spPr>
          <a:xfrm rot="5400000">
            <a:off x="1937816" y="2371232"/>
            <a:ext cx="137600" cy="16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93" name="Shape 1093"/>
          <p:cNvPicPr preferRelativeResize="0"/>
          <p:nvPr/>
        </p:nvPicPr>
        <p:blipFill rotWithShape="1">
          <a:blip r:embed="rId3">
            <a:alphaModFix/>
          </a:blip>
          <a:srcRect t="54820"/>
          <a:stretch/>
        </p:blipFill>
        <p:spPr>
          <a:xfrm>
            <a:off x="6472401" y="3132267"/>
            <a:ext cx="4084567" cy="23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 txBox="1"/>
          <p:nvPr/>
        </p:nvSpPr>
        <p:spPr>
          <a:xfrm>
            <a:off x="3870581" y="3312167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b="1" i="1"/>
              <a:t>Ch</a:t>
            </a:r>
            <a:r>
              <a:rPr lang="en-GB" sz="2400" b="1" i="1" baseline="-25000"/>
              <a:t>2</a:t>
            </a:r>
          </a:p>
        </p:txBody>
      </p:sp>
      <p:sp>
        <p:nvSpPr>
          <p:cNvPr id="1099" name="Shape 1099"/>
          <p:cNvSpPr/>
          <p:nvPr/>
        </p:nvSpPr>
        <p:spPr>
          <a:xfrm>
            <a:off x="2657400" y="1692567"/>
            <a:ext cx="2461200" cy="2245600"/>
          </a:xfrm>
          <a:prstGeom prst="ellipse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solidFill>
                <a:srgbClr val="980000"/>
              </a:solidFill>
            </a:endParaRPr>
          </a:p>
        </p:txBody>
      </p:sp>
      <p:sp>
        <p:nvSpPr>
          <p:cNvPr id="1100" name="Shape 1100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10558000" cy="715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GB"/>
              <a:t>Tumoral heterogeneity impact on VAF</a:t>
            </a:r>
          </a:p>
        </p:txBody>
      </p:sp>
      <p:sp>
        <p:nvSpPr>
          <p:cNvPr id="1101" name="Shape 1101"/>
          <p:cNvSpPr txBox="1"/>
          <p:nvPr/>
        </p:nvSpPr>
        <p:spPr>
          <a:xfrm>
            <a:off x="2738333" y="4221867"/>
            <a:ext cx="2854800" cy="81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>
                <a:solidFill>
                  <a:srgbClr val="38761D"/>
                </a:solidFill>
              </a:rPr>
              <a:t>Clone2 cell proportion</a:t>
            </a:r>
          </a:p>
          <a:p>
            <a:pPr algn="ctr"/>
            <a:r>
              <a:rPr lang="en-GB" sz="2400" i="1">
                <a:solidFill>
                  <a:srgbClr val="38761D"/>
                </a:solidFill>
              </a:rPr>
              <a:t>p</a:t>
            </a:r>
            <a:r>
              <a:rPr lang="en-GB" sz="2400" i="1" baseline="-25000">
                <a:solidFill>
                  <a:srgbClr val="38761D"/>
                </a:solidFill>
              </a:rPr>
              <a:t>2</a:t>
            </a:r>
            <a:r>
              <a:rPr lang="en-GB" sz="2400" i="1">
                <a:solidFill>
                  <a:srgbClr val="38761D"/>
                </a:solidFill>
              </a:rPr>
              <a:t> = 0.40</a:t>
            </a:r>
          </a:p>
        </p:txBody>
      </p:sp>
      <p:sp>
        <p:nvSpPr>
          <p:cNvPr id="1102" name="Shape 1102"/>
          <p:cNvSpPr txBox="1"/>
          <p:nvPr/>
        </p:nvSpPr>
        <p:spPr>
          <a:xfrm>
            <a:off x="0" y="4221867"/>
            <a:ext cx="2854800" cy="81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>
                <a:solidFill>
                  <a:srgbClr val="980000"/>
                </a:solidFill>
              </a:rPr>
              <a:t>Clone1 cell proportion</a:t>
            </a:r>
          </a:p>
          <a:p>
            <a:pPr algn="ctr"/>
            <a:r>
              <a:rPr lang="en-GB" sz="2400" i="1">
                <a:solidFill>
                  <a:srgbClr val="980000"/>
                </a:solidFill>
              </a:rPr>
              <a:t>p</a:t>
            </a:r>
            <a:r>
              <a:rPr lang="en-GB" sz="2400" i="1" baseline="-25000">
                <a:solidFill>
                  <a:srgbClr val="980000"/>
                </a:solidFill>
              </a:rPr>
              <a:t>1</a:t>
            </a:r>
            <a:r>
              <a:rPr lang="en-GB" sz="2400" i="1">
                <a:solidFill>
                  <a:srgbClr val="980000"/>
                </a:solidFill>
              </a:rPr>
              <a:t> = 0.60</a:t>
            </a:r>
          </a:p>
        </p:txBody>
      </p:sp>
      <p:sp>
        <p:nvSpPr>
          <p:cNvPr id="1103" name="Shape 1103"/>
          <p:cNvSpPr/>
          <p:nvPr/>
        </p:nvSpPr>
        <p:spPr>
          <a:xfrm>
            <a:off x="145000" y="1692567"/>
            <a:ext cx="2461200" cy="2245600"/>
          </a:xfrm>
          <a:prstGeom prst="ellipse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solidFill>
                <a:srgbClr val="980000"/>
              </a:solidFill>
            </a:endParaRPr>
          </a:p>
        </p:txBody>
      </p:sp>
      <p:cxnSp>
        <p:nvCxnSpPr>
          <p:cNvPr id="1104" name="Shape 1104"/>
          <p:cNvCxnSpPr/>
          <p:nvPr/>
        </p:nvCxnSpPr>
        <p:spPr>
          <a:xfrm>
            <a:off x="1597271" y="2433400"/>
            <a:ext cx="0" cy="90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05" name="Shape 1105"/>
          <p:cNvCxnSpPr/>
          <p:nvPr/>
        </p:nvCxnSpPr>
        <p:spPr>
          <a:xfrm>
            <a:off x="1760949" y="2433400"/>
            <a:ext cx="0" cy="90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06" name="Shape 1106"/>
          <p:cNvCxnSpPr/>
          <p:nvPr/>
        </p:nvCxnSpPr>
        <p:spPr>
          <a:xfrm rot="5400000">
            <a:off x="370370" y="2697165"/>
            <a:ext cx="12743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7" name="Shape 1107"/>
          <p:cNvSpPr/>
          <p:nvPr/>
        </p:nvSpPr>
        <p:spPr>
          <a:xfrm rot="5400000">
            <a:off x="958327" y="2383137"/>
            <a:ext cx="110800" cy="12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8" name="Shape 1108"/>
          <p:cNvSpPr txBox="1"/>
          <p:nvPr/>
        </p:nvSpPr>
        <p:spPr>
          <a:xfrm>
            <a:off x="605661" y="2149291"/>
            <a:ext cx="320000" cy="39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109" name="Shape 1109"/>
          <p:cNvCxnSpPr/>
          <p:nvPr/>
        </p:nvCxnSpPr>
        <p:spPr>
          <a:xfrm rot="5400000">
            <a:off x="686130" y="2697165"/>
            <a:ext cx="12743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10" name="Shape 1110"/>
          <p:cNvCxnSpPr/>
          <p:nvPr/>
        </p:nvCxnSpPr>
        <p:spPr>
          <a:xfrm rot="5400000">
            <a:off x="522074" y="2697165"/>
            <a:ext cx="12743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11" name="Shape 1111"/>
          <p:cNvSpPr/>
          <p:nvPr/>
        </p:nvSpPr>
        <p:spPr>
          <a:xfrm rot="5400000">
            <a:off x="1110031" y="2383137"/>
            <a:ext cx="110800" cy="12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2" name="Shape 1112"/>
          <p:cNvSpPr txBox="1"/>
          <p:nvPr/>
        </p:nvSpPr>
        <p:spPr>
          <a:xfrm>
            <a:off x="1159800" y="1092033"/>
            <a:ext cx="31708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/>
              <a:t>Heterogeneous sample</a:t>
            </a:r>
          </a:p>
        </p:txBody>
      </p:sp>
      <p:sp>
        <p:nvSpPr>
          <p:cNvPr id="1113" name="Shape 1113"/>
          <p:cNvSpPr txBox="1"/>
          <p:nvPr/>
        </p:nvSpPr>
        <p:spPr>
          <a:xfrm>
            <a:off x="1376600" y="5232967"/>
            <a:ext cx="2737200" cy="87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/>
              <a:t>100% of tumour cells</a:t>
            </a:r>
          </a:p>
          <a:p>
            <a:pPr algn="ctr"/>
            <a:r>
              <a:rPr lang="en-GB" sz="2400"/>
              <a:t>2 clonal populations</a:t>
            </a:r>
          </a:p>
        </p:txBody>
      </p:sp>
      <p:sp>
        <p:nvSpPr>
          <p:cNvPr id="1114" name="Shape 1114"/>
          <p:cNvSpPr txBox="1"/>
          <p:nvPr/>
        </p:nvSpPr>
        <p:spPr>
          <a:xfrm>
            <a:off x="4273366" y="2887041"/>
            <a:ext cx="438799" cy="354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rgbClr val="0000FF"/>
                </a:solidFill>
              </a:rPr>
              <a:t>b</a:t>
            </a:r>
          </a:p>
        </p:txBody>
      </p:sp>
      <p:cxnSp>
        <p:nvCxnSpPr>
          <p:cNvPr id="1115" name="Shape 1115"/>
          <p:cNvCxnSpPr/>
          <p:nvPr/>
        </p:nvCxnSpPr>
        <p:spPr>
          <a:xfrm>
            <a:off x="4109671" y="2433400"/>
            <a:ext cx="0" cy="90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16" name="Shape 1116"/>
          <p:cNvCxnSpPr/>
          <p:nvPr/>
        </p:nvCxnSpPr>
        <p:spPr>
          <a:xfrm>
            <a:off x="4273349" y="2433400"/>
            <a:ext cx="0" cy="90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17" name="Shape 1117"/>
          <p:cNvCxnSpPr/>
          <p:nvPr/>
        </p:nvCxnSpPr>
        <p:spPr>
          <a:xfrm rot="5400000">
            <a:off x="2882770" y="2697165"/>
            <a:ext cx="12743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18" name="Shape 1118"/>
          <p:cNvSpPr txBox="1"/>
          <p:nvPr/>
        </p:nvSpPr>
        <p:spPr>
          <a:xfrm>
            <a:off x="3118061" y="2149291"/>
            <a:ext cx="320000" cy="39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119" name="Shape 1119"/>
          <p:cNvCxnSpPr/>
          <p:nvPr/>
        </p:nvCxnSpPr>
        <p:spPr>
          <a:xfrm rot="5400000">
            <a:off x="3198530" y="2697165"/>
            <a:ext cx="12743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0" name="Shape 1120"/>
          <p:cNvCxnSpPr/>
          <p:nvPr/>
        </p:nvCxnSpPr>
        <p:spPr>
          <a:xfrm rot="5400000">
            <a:off x="3034474" y="2697165"/>
            <a:ext cx="12743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21" name="Shape 1121"/>
          <p:cNvSpPr txBox="1"/>
          <p:nvPr/>
        </p:nvSpPr>
        <p:spPr>
          <a:xfrm>
            <a:off x="5072500" y="2864933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/>
              <a:t>}</a:t>
            </a:r>
            <a:r>
              <a:rPr lang="en-GB" sz="2400" b="1" i="1"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r>
              <a:rPr lang="en-GB" sz="2400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GB" sz="2400" b="1"/>
              <a:t> </a:t>
            </a:r>
            <a:r>
              <a:rPr lang="en-GB" sz="2400"/>
              <a:t> </a:t>
            </a:r>
          </a:p>
        </p:txBody>
      </p:sp>
      <p:cxnSp>
        <p:nvCxnSpPr>
          <p:cNvPr id="1122" name="Shape 1122"/>
          <p:cNvCxnSpPr/>
          <p:nvPr/>
        </p:nvCxnSpPr>
        <p:spPr>
          <a:xfrm rot="10800000" flipH="1">
            <a:off x="69867" y="3034300"/>
            <a:ext cx="5107600" cy="26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123" name="Shape 1123"/>
          <p:cNvCxnSpPr/>
          <p:nvPr/>
        </p:nvCxnSpPr>
        <p:spPr>
          <a:xfrm rot="10800000" flipH="1">
            <a:off x="69867" y="3263600"/>
            <a:ext cx="5107600" cy="26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24" name="Shape 1124"/>
          <p:cNvSpPr txBox="1"/>
          <p:nvPr/>
        </p:nvSpPr>
        <p:spPr>
          <a:xfrm>
            <a:off x="765765" y="3312167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b="1" i="1"/>
              <a:t>Ch</a:t>
            </a:r>
            <a:r>
              <a:rPr lang="en-GB" sz="2400" b="1" i="1" baseline="-25000"/>
              <a:t>1</a:t>
            </a:r>
          </a:p>
        </p:txBody>
      </p:sp>
      <p:sp>
        <p:nvSpPr>
          <p:cNvPr id="1125" name="Shape 1125"/>
          <p:cNvSpPr txBox="1"/>
          <p:nvPr/>
        </p:nvSpPr>
        <p:spPr>
          <a:xfrm>
            <a:off x="1396365" y="3312167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b="1" i="1"/>
              <a:t>Ch</a:t>
            </a:r>
            <a:r>
              <a:rPr lang="en-GB" sz="2400" b="1" i="1" baseline="-25000"/>
              <a:t>2</a:t>
            </a:r>
          </a:p>
        </p:txBody>
      </p:sp>
      <p:sp>
        <p:nvSpPr>
          <p:cNvPr id="1126" name="Shape 1126"/>
          <p:cNvSpPr txBox="1"/>
          <p:nvPr/>
        </p:nvSpPr>
        <p:spPr>
          <a:xfrm>
            <a:off x="3342915" y="3312167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b="1" i="1"/>
              <a:t>Ch</a:t>
            </a:r>
            <a:r>
              <a:rPr lang="en-GB" sz="2400" b="1" i="1" baseline="-25000"/>
              <a:t>1</a:t>
            </a:r>
          </a:p>
        </p:txBody>
      </p:sp>
      <p:cxnSp>
        <p:nvCxnSpPr>
          <p:cNvPr id="1127" name="Shape 1127"/>
          <p:cNvCxnSpPr/>
          <p:nvPr/>
        </p:nvCxnSpPr>
        <p:spPr>
          <a:xfrm>
            <a:off x="4270967" y="3009167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8" name="Shape 1128"/>
          <p:cNvCxnSpPr/>
          <p:nvPr/>
        </p:nvCxnSpPr>
        <p:spPr>
          <a:xfrm>
            <a:off x="4107267" y="3009167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9" name="Shape 1129"/>
          <p:cNvCxnSpPr/>
          <p:nvPr/>
        </p:nvCxnSpPr>
        <p:spPr>
          <a:xfrm>
            <a:off x="1594867" y="3009167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0" name="Shape 1130"/>
          <p:cNvCxnSpPr/>
          <p:nvPr/>
        </p:nvCxnSpPr>
        <p:spPr>
          <a:xfrm>
            <a:off x="1760967" y="3009167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31" name="Shape 1131"/>
          <p:cNvSpPr/>
          <p:nvPr/>
        </p:nvSpPr>
        <p:spPr>
          <a:xfrm rot="5400000">
            <a:off x="4208221" y="3100756"/>
            <a:ext cx="99600" cy="12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132" name="Shape 1132"/>
          <p:cNvCxnSpPr/>
          <p:nvPr/>
        </p:nvCxnSpPr>
        <p:spPr>
          <a:xfrm>
            <a:off x="1164249" y="2293016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3" name="Shape 1133"/>
          <p:cNvCxnSpPr/>
          <p:nvPr/>
        </p:nvCxnSpPr>
        <p:spPr>
          <a:xfrm>
            <a:off x="1336600" y="2293000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4" name="Shape 1134"/>
          <p:cNvCxnSpPr/>
          <p:nvPr/>
        </p:nvCxnSpPr>
        <p:spPr>
          <a:xfrm>
            <a:off x="1012033" y="2293033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5" name="Shape 1135"/>
          <p:cNvCxnSpPr/>
          <p:nvPr/>
        </p:nvCxnSpPr>
        <p:spPr>
          <a:xfrm>
            <a:off x="3655716" y="2267167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6" name="Shape 1136"/>
          <p:cNvCxnSpPr/>
          <p:nvPr/>
        </p:nvCxnSpPr>
        <p:spPr>
          <a:xfrm>
            <a:off x="3828067" y="2267149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7" name="Shape 1137"/>
          <p:cNvCxnSpPr/>
          <p:nvPr/>
        </p:nvCxnSpPr>
        <p:spPr>
          <a:xfrm>
            <a:off x="3503500" y="2267183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8" name="Shape 1138"/>
          <p:cNvCxnSpPr/>
          <p:nvPr/>
        </p:nvCxnSpPr>
        <p:spPr>
          <a:xfrm rot="10800000" flipH="1">
            <a:off x="69867" y="2290916"/>
            <a:ext cx="5107600" cy="26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139" name="Shape 1139"/>
          <p:cNvCxnSpPr/>
          <p:nvPr/>
        </p:nvCxnSpPr>
        <p:spPr>
          <a:xfrm rot="10800000" flipH="1">
            <a:off x="69867" y="2577916"/>
            <a:ext cx="5107600" cy="26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40" name="Shape 1140"/>
          <p:cNvSpPr txBox="1"/>
          <p:nvPr/>
        </p:nvSpPr>
        <p:spPr>
          <a:xfrm>
            <a:off x="5065267" y="2151967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/>
              <a:t>}</a:t>
            </a:r>
            <a:r>
              <a:rPr lang="en-GB" sz="2400" b="1" i="1"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r>
              <a:rPr lang="en-GB" sz="2400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2400" b="1"/>
              <a:t> </a:t>
            </a:r>
            <a:r>
              <a:rPr lang="en-GB" sz="2400"/>
              <a:t> </a:t>
            </a:r>
          </a:p>
        </p:txBody>
      </p:sp>
      <p:sp>
        <p:nvSpPr>
          <p:cNvPr id="1141" name="Shape 1141"/>
          <p:cNvSpPr/>
          <p:nvPr/>
        </p:nvSpPr>
        <p:spPr>
          <a:xfrm rot="5400000">
            <a:off x="3447260" y="2354171"/>
            <a:ext cx="110800" cy="12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2" name="Shape 1142"/>
          <p:cNvSpPr/>
          <p:nvPr/>
        </p:nvSpPr>
        <p:spPr>
          <a:xfrm rot="5400000">
            <a:off x="3598964" y="2354171"/>
            <a:ext cx="110800" cy="12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43" name="Shape 1143"/>
          <p:cNvPicPr preferRelativeResize="0"/>
          <p:nvPr/>
        </p:nvPicPr>
        <p:blipFill rotWithShape="1">
          <a:blip r:embed="rId3">
            <a:alphaModFix/>
          </a:blip>
          <a:srcRect t="55452"/>
          <a:stretch/>
        </p:blipFill>
        <p:spPr>
          <a:xfrm>
            <a:off x="5864133" y="3703333"/>
            <a:ext cx="6400900" cy="1062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4" name="Shape 1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5271" y="1678233"/>
            <a:ext cx="4133621" cy="1062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Shape 1149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10558000" cy="715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GB"/>
              <a:t>Tumoral heterogeneity impact on VAF</a:t>
            </a:r>
          </a:p>
        </p:txBody>
      </p:sp>
      <p:sp>
        <p:nvSpPr>
          <p:cNvPr id="1150" name="Shape 1150"/>
          <p:cNvSpPr txBox="1"/>
          <p:nvPr/>
        </p:nvSpPr>
        <p:spPr>
          <a:xfrm>
            <a:off x="1376600" y="5232967"/>
            <a:ext cx="2737200" cy="87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/>
              <a:t>100% of tumour cells</a:t>
            </a:r>
          </a:p>
          <a:p>
            <a:pPr algn="ctr"/>
            <a:r>
              <a:rPr lang="en-GB" sz="2400"/>
              <a:t>2 clonal populations</a:t>
            </a:r>
          </a:p>
        </p:txBody>
      </p:sp>
      <p:sp>
        <p:nvSpPr>
          <p:cNvPr id="1151" name="Shape 1151"/>
          <p:cNvSpPr txBox="1"/>
          <p:nvPr/>
        </p:nvSpPr>
        <p:spPr>
          <a:xfrm>
            <a:off x="3870581" y="3312167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b="1" i="1"/>
              <a:t>Ch</a:t>
            </a:r>
            <a:r>
              <a:rPr lang="en-GB" sz="2400" b="1" i="1" baseline="-25000"/>
              <a:t>2</a:t>
            </a:r>
          </a:p>
        </p:txBody>
      </p:sp>
      <p:sp>
        <p:nvSpPr>
          <p:cNvPr id="1152" name="Shape 1152"/>
          <p:cNvSpPr/>
          <p:nvPr/>
        </p:nvSpPr>
        <p:spPr>
          <a:xfrm>
            <a:off x="2657400" y="1692567"/>
            <a:ext cx="2461200" cy="2245600"/>
          </a:xfrm>
          <a:prstGeom prst="ellipse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solidFill>
                <a:srgbClr val="980000"/>
              </a:solidFill>
            </a:endParaRPr>
          </a:p>
        </p:txBody>
      </p:sp>
      <p:sp>
        <p:nvSpPr>
          <p:cNvPr id="1153" name="Shape 1153"/>
          <p:cNvSpPr txBox="1"/>
          <p:nvPr/>
        </p:nvSpPr>
        <p:spPr>
          <a:xfrm>
            <a:off x="2738333" y="4221867"/>
            <a:ext cx="2854800" cy="81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>
                <a:solidFill>
                  <a:srgbClr val="38761D"/>
                </a:solidFill>
              </a:rPr>
              <a:t>Clone2 cell proportion</a:t>
            </a:r>
          </a:p>
          <a:p>
            <a:pPr algn="ctr"/>
            <a:r>
              <a:rPr lang="en-GB" sz="2400" i="1">
                <a:solidFill>
                  <a:srgbClr val="38761D"/>
                </a:solidFill>
              </a:rPr>
              <a:t>p</a:t>
            </a:r>
            <a:r>
              <a:rPr lang="en-GB" sz="2400" i="1" baseline="-25000">
                <a:solidFill>
                  <a:srgbClr val="38761D"/>
                </a:solidFill>
              </a:rPr>
              <a:t>2</a:t>
            </a:r>
            <a:r>
              <a:rPr lang="en-GB" sz="2400" i="1">
                <a:solidFill>
                  <a:srgbClr val="38761D"/>
                </a:solidFill>
              </a:rPr>
              <a:t> = 0.40</a:t>
            </a:r>
          </a:p>
        </p:txBody>
      </p:sp>
      <p:sp>
        <p:nvSpPr>
          <p:cNvPr id="1154" name="Shape 1154"/>
          <p:cNvSpPr txBox="1"/>
          <p:nvPr/>
        </p:nvSpPr>
        <p:spPr>
          <a:xfrm>
            <a:off x="0" y="4221867"/>
            <a:ext cx="2854800" cy="81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>
                <a:solidFill>
                  <a:srgbClr val="980000"/>
                </a:solidFill>
              </a:rPr>
              <a:t>Clone1 cell proportion</a:t>
            </a:r>
          </a:p>
          <a:p>
            <a:pPr algn="ctr"/>
            <a:r>
              <a:rPr lang="en-GB" sz="2400" i="1">
                <a:solidFill>
                  <a:srgbClr val="980000"/>
                </a:solidFill>
              </a:rPr>
              <a:t>p</a:t>
            </a:r>
            <a:r>
              <a:rPr lang="en-GB" sz="2400" i="1" baseline="-25000">
                <a:solidFill>
                  <a:srgbClr val="980000"/>
                </a:solidFill>
              </a:rPr>
              <a:t>1</a:t>
            </a:r>
            <a:r>
              <a:rPr lang="en-GB" sz="2400" i="1">
                <a:solidFill>
                  <a:srgbClr val="980000"/>
                </a:solidFill>
              </a:rPr>
              <a:t> = 0.60</a:t>
            </a:r>
          </a:p>
        </p:txBody>
      </p:sp>
      <p:sp>
        <p:nvSpPr>
          <p:cNvPr id="1155" name="Shape 1155"/>
          <p:cNvSpPr/>
          <p:nvPr/>
        </p:nvSpPr>
        <p:spPr>
          <a:xfrm>
            <a:off x="145000" y="1692567"/>
            <a:ext cx="2461200" cy="2245600"/>
          </a:xfrm>
          <a:prstGeom prst="ellipse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solidFill>
                <a:srgbClr val="980000"/>
              </a:solidFill>
            </a:endParaRPr>
          </a:p>
        </p:txBody>
      </p:sp>
      <p:cxnSp>
        <p:nvCxnSpPr>
          <p:cNvPr id="1156" name="Shape 1156"/>
          <p:cNvCxnSpPr/>
          <p:nvPr/>
        </p:nvCxnSpPr>
        <p:spPr>
          <a:xfrm>
            <a:off x="1597271" y="2433400"/>
            <a:ext cx="0" cy="90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7" name="Shape 1157"/>
          <p:cNvCxnSpPr/>
          <p:nvPr/>
        </p:nvCxnSpPr>
        <p:spPr>
          <a:xfrm>
            <a:off x="1760949" y="2433400"/>
            <a:ext cx="0" cy="90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58" name="Shape 1158"/>
          <p:cNvCxnSpPr/>
          <p:nvPr/>
        </p:nvCxnSpPr>
        <p:spPr>
          <a:xfrm rot="5400000">
            <a:off x="370370" y="2697165"/>
            <a:ext cx="12743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59" name="Shape 1159"/>
          <p:cNvSpPr/>
          <p:nvPr/>
        </p:nvSpPr>
        <p:spPr>
          <a:xfrm rot="5400000">
            <a:off x="958327" y="2383137"/>
            <a:ext cx="110800" cy="12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0" name="Shape 1160"/>
          <p:cNvSpPr txBox="1"/>
          <p:nvPr/>
        </p:nvSpPr>
        <p:spPr>
          <a:xfrm>
            <a:off x="605661" y="2149291"/>
            <a:ext cx="320000" cy="39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161" name="Shape 1161"/>
          <p:cNvCxnSpPr/>
          <p:nvPr/>
        </p:nvCxnSpPr>
        <p:spPr>
          <a:xfrm rot="5400000">
            <a:off x="686130" y="2697165"/>
            <a:ext cx="12743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2" name="Shape 1162"/>
          <p:cNvCxnSpPr/>
          <p:nvPr/>
        </p:nvCxnSpPr>
        <p:spPr>
          <a:xfrm rot="5400000">
            <a:off x="522074" y="2697165"/>
            <a:ext cx="12743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63" name="Shape 1163"/>
          <p:cNvSpPr/>
          <p:nvPr/>
        </p:nvSpPr>
        <p:spPr>
          <a:xfrm rot="5400000">
            <a:off x="1110031" y="2383137"/>
            <a:ext cx="110800" cy="12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64" name="Shape 1164"/>
          <p:cNvSpPr txBox="1"/>
          <p:nvPr/>
        </p:nvSpPr>
        <p:spPr>
          <a:xfrm>
            <a:off x="1159800" y="1092033"/>
            <a:ext cx="31708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/>
              <a:t>Heterogeneous sample</a:t>
            </a:r>
          </a:p>
        </p:txBody>
      </p:sp>
      <p:sp>
        <p:nvSpPr>
          <p:cNvPr id="1165" name="Shape 1165"/>
          <p:cNvSpPr txBox="1"/>
          <p:nvPr/>
        </p:nvSpPr>
        <p:spPr>
          <a:xfrm>
            <a:off x="4273366" y="2887041"/>
            <a:ext cx="438799" cy="354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rgbClr val="0000FF"/>
                </a:solidFill>
              </a:rPr>
              <a:t>b</a:t>
            </a:r>
          </a:p>
        </p:txBody>
      </p:sp>
      <p:cxnSp>
        <p:nvCxnSpPr>
          <p:cNvPr id="1166" name="Shape 1166"/>
          <p:cNvCxnSpPr/>
          <p:nvPr/>
        </p:nvCxnSpPr>
        <p:spPr>
          <a:xfrm>
            <a:off x="4109671" y="2433400"/>
            <a:ext cx="0" cy="90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7" name="Shape 1167"/>
          <p:cNvCxnSpPr/>
          <p:nvPr/>
        </p:nvCxnSpPr>
        <p:spPr>
          <a:xfrm>
            <a:off x="4273349" y="2433400"/>
            <a:ext cx="0" cy="900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8" name="Shape 1168"/>
          <p:cNvCxnSpPr/>
          <p:nvPr/>
        </p:nvCxnSpPr>
        <p:spPr>
          <a:xfrm rot="5400000">
            <a:off x="2882770" y="2697165"/>
            <a:ext cx="12743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69" name="Shape 1169"/>
          <p:cNvSpPr txBox="1"/>
          <p:nvPr/>
        </p:nvSpPr>
        <p:spPr>
          <a:xfrm>
            <a:off x="3118061" y="2149291"/>
            <a:ext cx="320000" cy="39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170" name="Shape 1170"/>
          <p:cNvCxnSpPr/>
          <p:nvPr/>
        </p:nvCxnSpPr>
        <p:spPr>
          <a:xfrm rot="5400000">
            <a:off x="3198530" y="2697165"/>
            <a:ext cx="12743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71" name="Shape 1171"/>
          <p:cNvCxnSpPr/>
          <p:nvPr/>
        </p:nvCxnSpPr>
        <p:spPr>
          <a:xfrm rot="5400000">
            <a:off x="3034474" y="2697165"/>
            <a:ext cx="12743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72" name="Shape 1172"/>
          <p:cNvSpPr txBox="1"/>
          <p:nvPr/>
        </p:nvSpPr>
        <p:spPr>
          <a:xfrm>
            <a:off x="5072500" y="2864933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/>
              <a:t>}</a:t>
            </a:r>
            <a:r>
              <a:rPr lang="en-GB" sz="2400" b="1" i="1"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r>
              <a:rPr lang="en-GB" sz="2400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GB" sz="2400" b="1"/>
              <a:t> </a:t>
            </a:r>
            <a:r>
              <a:rPr lang="en-GB" sz="2400"/>
              <a:t> </a:t>
            </a:r>
          </a:p>
        </p:txBody>
      </p:sp>
      <p:cxnSp>
        <p:nvCxnSpPr>
          <p:cNvPr id="1173" name="Shape 1173"/>
          <p:cNvCxnSpPr/>
          <p:nvPr/>
        </p:nvCxnSpPr>
        <p:spPr>
          <a:xfrm rot="10800000" flipH="1">
            <a:off x="69867" y="3034300"/>
            <a:ext cx="5107600" cy="26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174" name="Shape 1174"/>
          <p:cNvCxnSpPr/>
          <p:nvPr/>
        </p:nvCxnSpPr>
        <p:spPr>
          <a:xfrm rot="10800000" flipH="1">
            <a:off x="69867" y="3263600"/>
            <a:ext cx="5107600" cy="26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75" name="Shape 1175"/>
          <p:cNvSpPr txBox="1"/>
          <p:nvPr/>
        </p:nvSpPr>
        <p:spPr>
          <a:xfrm>
            <a:off x="765765" y="3312167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b="1" i="1"/>
              <a:t>Ch</a:t>
            </a:r>
            <a:r>
              <a:rPr lang="en-GB" sz="2400" b="1" i="1" baseline="-25000"/>
              <a:t>1</a:t>
            </a:r>
          </a:p>
        </p:txBody>
      </p:sp>
      <p:sp>
        <p:nvSpPr>
          <p:cNvPr id="1176" name="Shape 1176"/>
          <p:cNvSpPr txBox="1"/>
          <p:nvPr/>
        </p:nvSpPr>
        <p:spPr>
          <a:xfrm>
            <a:off x="1396365" y="3312167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b="1" i="1"/>
              <a:t>Ch</a:t>
            </a:r>
            <a:r>
              <a:rPr lang="en-GB" sz="2400" b="1" i="1" baseline="-25000"/>
              <a:t>2</a:t>
            </a:r>
          </a:p>
        </p:txBody>
      </p:sp>
      <p:sp>
        <p:nvSpPr>
          <p:cNvPr id="1177" name="Shape 1177"/>
          <p:cNvSpPr txBox="1"/>
          <p:nvPr/>
        </p:nvSpPr>
        <p:spPr>
          <a:xfrm>
            <a:off x="3342915" y="3312167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b="1" i="1"/>
              <a:t>Ch</a:t>
            </a:r>
            <a:r>
              <a:rPr lang="en-GB" sz="2400" b="1" i="1" baseline="-25000"/>
              <a:t>1</a:t>
            </a:r>
          </a:p>
        </p:txBody>
      </p:sp>
      <p:cxnSp>
        <p:nvCxnSpPr>
          <p:cNvPr id="1178" name="Shape 1178"/>
          <p:cNvCxnSpPr/>
          <p:nvPr/>
        </p:nvCxnSpPr>
        <p:spPr>
          <a:xfrm>
            <a:off x="4270967" y="3009167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79" name="Shape 1179"/>
          <p:cNvCxnSpPr/>
          <p:nvPr/>
        </p:nvCxnSpPr>
        <p:spPr>
          <a:xfrm>
            <a:off x="4107267" y="3009167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0" name="Shape 1180"/>
          <p:cNvCxnSpPr/>
          <p:nvPr/>
        </p:nvCxnSpPr>
        <p:spPr>
          <a:xfrm>
            <a:off x="1594867" y="3009167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1" name="Shape 1181"/>
          <p:cNvCxnSpPr/>
          <p:nvPr/>
        </p:nvCxnSpPr>
        <p:spPr>
          <a:xfrm>
            <a:off x="1760967" y="3009167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82" name="Shape 1182"/>
          <p:cNvSpPr/>
          <p:nvPr/>
        </p:nvSpPr>
        <p:spPr>
          <a:xfrm rot="5400000">
            <a:off x="4208221" y="3100756"/>
            <a:ext cx="99600" cy="12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183" name="Shape 1183"/>
          <p:cNvCxnSpPr/>
          <p:nvPr/>
        </p:nvCxnSpPr>
        <p:spPr>
          <a:xfrm>
            <a:off x="1164249" y="2293016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4" name="Shape 1184"/>
          <p:cNvCxnSpPr/>
          <p:nvPr/>
        </p:nvCxnSpPr>
        <p:spPr>
          <a:xfrm>
            <a:off x="1336600" y="2293000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5" name="Shape 1185"/>
          <p:cNvCxnSpPr/>
          <p:nvPr/>
        </p:nvCxnSpPr>
        <p:spPr>
          <a:xfrm>
            <a:off x="1012033" y="2293033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6" name="Shape 1186"/>
          <p:cNvCxnSpPr/>
          <p:nvPr/>
        </p:nvCxnSpPr>
        <p:spPr>
          <a:xfrm>
            <a:off x="3655716" y="2267167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7" name="Shape 1187"/>
          <p:cNvCxnSpPr/>
          <p:nvPr/>
        </p:nvCxnSpPr>
        <p:spPr>
          <a:xfrm>
            <a:off x="3828067" y="2267149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8" name="Shape 1188"/>
          <p:cNvCxnSpPr/>
          <p:nvPr/>
        </p:nvCxnSpPr>
        <p:spPr>
          <a:xfrm>
            <a:off x="3503500" y="2267183"/>
            <a:ext cx="2400" cy="3032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9" name="Shape 1189"/>
          <p:cNvCxnSpPr/>
          <p:nvPr/>
        </p:nvCxnSpPr>
        <p:spPr>
          <a:xfrm rot="10800000" flipH="1">
            <a:off x="69867" y="2290916"/>
            <a:ext cx="5107600" cy="26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190" name="Shape 1190"/>
          <p:cNvCxnSpPr/>
          <p:nvPr/>
        </p:nvCxnSpPr>
        <p:spPr>
          <a:xfrm rot="10800000" flipH="1">
            <a:off x="69867" y="2577916"/>
            <a:ext cx="5107600" cy="26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91" name="Shape 1191"/>
          <p:cNvSpPr txBox="1"/>
          <p:nvPr/>
        </p:nvSpPr>
        <p:spPr>
          <a:xfrm>
            <a:off x="5065267" y="2151967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/>
              <a:t>}</a:t>
            </a:r>
            <a:r>
              <a:rPr lang="en-GB" sz="2400" b="1" i="1"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r>
              <a:rPr lang="en-GB" sz="2400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2400" b="1"/>
              <a:t> </a:t>
            </a:r>
            <a:r>
              <a:rPr lang="en-GB" sz="2400"/>
              <a:t> </a:t>
            </a:r>
          </a:p>
        </p:txBody>
      </p:sp>
      <p:sp>
        <p:nvSpPr>
          <p:cNvPr id="1192" name="Shape 1192"/>
          <p:cNvSpPr/>
          <p:nvPr/>
        </p:nvSpPr>
        <p:spPr>
          <a:xfrm rot="5400000">
            <a:off x="3447260" y="2354171"/>
            <a:ext cx="110800" cy="12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93" name="Shape 1193"/>
          <p:cNvSpPr/>
          <p:nvPr/>
        </p:nvSpPr>
        <p:spPr>
          <a:xfrm rot="5400000">
            <a:off x="3598964" y="2354171"/>
            <a:ext cx="110800" cy="129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94" name="Shape 1194"/>
          <p:cNvPicPr preferRelativeResize="0"/>
          <p:nvPr/>
        </p:nvPicPr>
        <p:blipFill rotWithShape="1">
          <a:blip r:embed="rId3">
            <a:alphaModFix/>
          </a:blip>
          <a:srcRect t="55452"/>
          <a:stretch/>
        </p:blipFill>
        <p:spPr>
          <a:xfrm>
            <a:off x="5864133" y="3703333"/>
            <a:ext cx="6400900" cy="1062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Shape 1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5271" y="1678233"/>
            <a:ext cx="4133621" cy="1062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Shape 1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4667" y="5096167"/>
            <a:ext cx="6320367" cy="1335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Shape 1201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10558000" cy="7156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GB"/>
              <a:t>Normal cell contamination impact on VAF</a:t>
            </a:r>
          </a:p>
        </p:txBody>
      </p:sp>
      <p:sp>
        <p:nvSpPr>
          <p:cNvPr id="1202" name="Shape 1202"/>
          <p:cNvSpPr txBox="1"/>
          <p:nvPr/>
        </p:nvSpPr>
        <p:spPr>
          <a:xfrm>
            <a:off x="904967" y="5838033"/>
            <a:ext cx="2737200" cy="87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/>
              <a:t>90% of tumour cells</a:t>
            </a:r>
          </a:p>
          <a:p>
            <a:pPr algn="ctr"/>
            <a:r>
              <a:rPr lang="en-GB" sz="2400"/>
              <a:t>2 clonal populations</a:t>
            </a:r>
          </a:p>
        </p:txBody>
      </p:sp>
      <p:sp>
        <p:nvSpPr>
          <p:cNvPr id="1203" name="Shape 1203"/>
          <p:cNvSpPr txBox="1"/>
          <p:nvPr/>
        </p:nvSpPr>
        <p:spPr>
          <a:xfrm>
            <a:off x="3274437" y="4113483"/>
            <a:ext cx="665200" cy="456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b="1" i="1"/>
              <a:t>Ch</a:t>
            </a:r>
            <a:r>
              <a:rPr lang="en-GB" sz="2400" b="1" i="1" baseline="-25000"/>
              <a:t>2</a:t>
            </a:r>
          </a:p>
        </p:txBody>
      </p:sp>
      <p:sp>
        <p:nvSpPr>
          <p:cNvPr id="1204" name="Shape 1204"/>
          <p:cNvSpPr/>
          <p:nvPr/>
        </p:nvSpPr>
        <p:spPr>
          <a:xfrm>
            <a:off x="2269665" y="2828633"/>
            <a:ext cx="2137200" cy="1922400"/>
          </a:xfrm>
          <a:prstGeom prst="ellipse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solidFill>
                <a:srgbClr val="980000"/>
              </a:solidFill>
            </a:endParaRPr>
          </a:p>
        </p:txBody>
      </p:sp>
      <p:sp>
        <p:nvSpPr>
          <p:cNvPr id="1205" name="Shape 1205"/>
          <p:cNvSpPr txBox="1"/>
          <p:nvPr/>
        </p:nvSpPr>
        <p:spPr>
          <a:xfrm>
            <a:off x="2179633" y="4889033"/>
            <a:ext cx="2854800" cy="81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>
                <a:solidFill>
                  <a:srgbClr val="38761D"/>
                </a:solidFill>
              </a:rPr>
              <a:t>Clone2 cell proportion</a:t>
            </a:r>
          </a:p>
          <a:p>
            <a:pPr algn="ctr"/>
            <a:r>
              <a:rPr lang="en-GB" sz="2400" i="1">
                <a:solidFill>
                  <a:srgbClr val="38761D"/>
                </a:solidFill>
              </a:rPr>
              <a:t>p</a:t>
            </a:r>
            <a:r>
              <a:rPr lang="en-GB" sz="2400" i="1" baseline="-25000">
                <a:solidFill>
                  <a:srgbClr val="38761D"/>
                </a:solidFill>
              </a:rPr>
              <a:t>2</a:t>
            </a:r>
            <a:r>
              <a:rPr lang="en-GB" sz="2400" i="1">
                <a:solidFill>
                  <a:srgbClr val="38761D"/>
                </a:solidFill>
              </a:rPr>
              <a:t> = 0.36</a:t>
            </a:r>
          </a:p>
        </p:txBody>
      </p:sp>
      <p:sp>
        <p:nvSpPr>
          <p:cNvPr id="1206" name="Shape 1206"/>
          <p:cNvSpPr txBox="1"/>
          <p:nvPr/>
        </p:nvSpPr>
        <p:spPr>
          <a:xfrm>
            <a:off x="-123133" y="4889116"/>
            <a:ext cx="2650800" cy="81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>
                <a:solidFill>
                  <a:srgbClr val="980000"/>
                </a:solidFill>
              </a:rPr>
              <a:t>Clone1 cell proportion</a:t>
            </a:r>
          </a:p>
          <a:p>
            <a:pPr algn="ctr"/>
            <a:r>
              <a:rPr lang="en-GB" sz="2400" i="1">
                <a:solidFill>
                  <a:srgbClr val="980000"/>
                </a:solidFill>
              </a:rPr>
              <a:t>p</a:t>
            </a:r>
            <a:r>
              <a:rPr lang="en-GB" sz="2400" i="1" baseline="-25000">
                <a:solidFill>
                  <a:srgbClr val="980000"/>
                </a:solidFill>
              </a:rPr>
              <a:t>1</a:t>
            </a:r>
            <a:r>
              <a:rPr lang="en-GB" sz="2400" i="1">
                <a:solidFill>
                  <a:srgbClr val="980000"/>
                </a:solidFill>
              </a:rPr>
              <a:t> = 0.54</a:t>
            </a:r>
          </a:p>
        </p:txBody>
      </p:sp>
      <p:sp>
        <p:nvSpPr>
          <p:cNvPr id="1207" name="Shape 1207"/>
          <p:cNvSpPr/>
          <p:nvPr/>
        </p:nvSpPr>
        <p:spPr>
          <a:xfrm>
            <a:off x="80065" y="2828633"/>
            <a:ext cx="2137200" cy="1922400"/>
          </a:xfrm>
          <a:prstGeom prst="ellipse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solidFill>
                <a:srgbClr val="980000"/>
              </a:solidFill>
            </a:endParaRPr>
          </a:p>
        </p:txBody>
      </p:sp>
      <p:cxnSp>
        <p:nvCxnSpPr>
          <p:cNvPr id="1208" name="Shape 1208"/>
          <p:cNvCxnSpPr/>
          <p:nvPr/>
        </p:nvCxnSpPr>
        <p:spPr>
          <a:xfrm>
            <a:off x="1404467" y="3462820"/>
            <a:ext cx="0" cy="771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09" name="Shape 1209"/>
          <p:cNvCxnSpPr/>
          <p:nvPr/>
        </p:nvCxnSpPr>
        <p:spPr>
          <a:xfrm>
            <a:off x="1553736" y="3462820"/>
            <a:ext cx="0" cy="771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0" name="Shape 1210"/>
          <p:cNvCxnSpPr/>
          <p:nvPr/>
        </p:nvCxnSpPr>
        <p:spPr>
          <a:xfrm rot="5400000">
            <a:off x="321281" y="3688544"/>
            <a:ext cx="1090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11" name="Shape 1211"/>
          <p:cNvSpPr/>
          <p:nvPr/>
        </p:nvSpPr>
        <p:spPr>
          <a:xfrm rot="5400000">
            <a:off x="824809" y="3416068"/>
            <a:ext cx="94800" cy="11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2" name="Shape 1212"/>
          <p:cNvSpPr txBox="1"/>
          <p:nvPr/>
        </p:nvSpPr>
        <p:spPr>
          <a:xfrm>
            <a:off x="500157" y="3219609"/>
            <a:ext cx="292000" cy="336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213" name="Shape 1213"/>
          <p:cNvCxnSpPr/>
          <p:nvPr/>
        </p:nvCxnSpPr>
        <p:spPr>
          <a:xfrm rot="5400000">
            <a:off x="609243" y="3688544"/>
            <a:ext cx="1090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4" name="Shape 1214"/>
          <p:cNvCxnSpPr/>
          <p:nvPr/>
        </p:nvCxnSpPr>
        <p:spPr>
          <a:xfrm rot="5400000">
            <a:off x="459631" y="3688544"/>
            <a:ext cx="1090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15" name="Shape 1215"/>
          <p:cNvSpPr/>
          <p:nvPr/>
        </p:nvSpPr>
        <p:spPr>
          <a:xfrm rot="5400000">
            <a:off x="963159" y="3416068"/>
            <a:ext cx="94800" cy="11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6" name="Shape 1216"/>
          <p:cNvSpPr txBox="1"/>
          <p:nvPr/>
        </p:nvSpPr>
        <p:spPr>
          <a:xfrm>
            <a:off x="2021633" y="1662567"/>
            <a:ext cx="31708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/>
              <a:t>Heterogeneous sample</a:t>
            </a:r>
          </a:p>
        </p:txBody>
      </p:sp>
      <p:sp>
        <p:nvSpPr>
          <p:cNvPr id="1217" name="Shape 1217"/>
          <p:cNvSpPr txBox="1"/>
          <p:nvPr/>
        </p:nvSpPr>
        <p:spPr>
          <a:xfrm>
            <a:off x="3641761" y="3851156"/>
            <a:ext cx="400000" cy="30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rgbClr val="0000FF"/>
                </a:solidFill>
              </a:rPr>
              <a:t>b</a:t>
            </a:r>
          </a:p>
        </p:txBody>
      </p:sp>
      <p:cxnSp>
        <p:nvCxnSpPr>
          <p:cNvPr id="1218" name="Shape 1218"/>
          <p:cNvCxnSpPr/>
          <p:nvPr/>
        </p:nvCxnSpPr>
        <p:spPr>
          <a:xfrm>
            <a:off x="3492477" y="3462820"/>
            <a:ext cx="0" cy="771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9" name="Shape 1219"/>
          <p:cNvCxnSpPr/>
          <p:nvPr/>
        </p:nvCxnSpPr>
        <p:spPr>
          <a:xfrm>
            <a:off x="3641747" y="3462820"/>
            <a:ext cx="0" cy="771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0" name="Shape 1220"/>
          <p:cNvCxnSpPr/>
          <p:nvPr/>
        </p:nvCxnSpPr>
        <p:spPr>
          <a:xfrm rot="5400000">
            <a:off x="2409293" y="3688544"/>
            <a:ext cx="1090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21" name="Shape 1221"/>
          <p:cNvSpPr txBox="1"/>
          <p:nvPr/>
        </p:nvSpPr>
        <p:spPr>
          <a:xfrm>
            <a:off x="2588169" y="3219609"/>
            <a:ext cx="292000" cy="336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222" name="Shape 1222"/>
          <p:cNvCxnSpPr/>
          <p:nvPr/>
        </p:nvCxnSpPr>
        <p:spPr>
          <a:xfrm rot="5400000">
            <a:off x="2697255" y="3688544"/>
            <a:ext cx="1090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3" name="Shape 1223"/>
          <p:cNvCxnSpPr/>
          <p:nvPr/>
        </p:nvCxnSpPr>
        <p:spPr>
          <a:xfrm rot="5400000">
            <a:off x="2547641" y="3688544"/>
            <a:ext cx="1090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24" name="Shape 1224"/>
          <p:cNvSpPr txBox="1"/>
          <p:nvPr/>
        </p:nvSpPr>
        <p:spPr>
          <a:xfrm>
            <a:off x="6555933" y="3818616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/>
              <a:t>}</a:t>
            </a:r>
            <a:r>
              <a:rPr lang="en-GB" sz="2400" b="1" i="1"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r>
              <a:rPr lang="en-GB" sz="2400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GB" sz="2400" b="1"/>
              <a:t> </a:t>
            </a:r>
            <a:r>
              <a:rPr lang="en-GB" sz="2400"/>
              <a:t> </a:t>
            </a:r>
          </a:p>
        </p:txBody>
      </p:sp>
      <p:sp>
        <p:nvSpPr>
          <p:cNvPr id="1225" name="Shape 1225"/>
          <p:cNvSpPr txBox="1"/>
          <p:nvPr/>
        </p:nvSpPr>
        <p:spPr>
          <a:xfrm>
            <a:off x="646165" y="4113483"/>
            <a:ext cx="665200" cy="456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b="1" i="1"/>
              <a:t>Ch</a:t>
            </a:r>
            <a:r>
              <a:rPr lang="en-GB" sz="2400" b="1" i="1" baseline="-25000"/>
              <a:t>1</a:t>
            </a:r>
          </a:p>
        </p:txBody>
      </p:sp>
      <p:sp>
        <p:nvSpPr>
          <p:cNvPr id="1226" name="Shape 1226"/>
          <p:cNvSpPr txBox="1"/>
          <p:nvPr/>
        </p:nvSpPr>
        <p:spPr>
          <a:xfrm>
            <a:off x="1221248" y="4113483"/>
            <a:ext cx="665200" cy="456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b="1" i="1"/>
              <a:t>Ch</a:t>
            </a:r>
            <a:r>
              <a:rPr lang="en-GB" sz="2400" b="1" i="1" baseline="-25000"/>
              <a:t>2</a:t>
            </a:r>
          </a:p>
        </p:txBody>
      </p:sp>
      <p:sp>
        <p:nvSpPr>
          <p:cNvPr id="1227" name="Shape 1227"/>
          <p:cNvSpPr txBox="1"/>
          <p:nvPr/>
        </p:nvSpPr>
        <p:spPr>
          <a:xfrm>
            <a:off x="2793227" y="4113483"/>
            <a:ext cx="665200" cy="456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b="1" i="1"/>
              <a:t>Ch</a:t>
            </a:r>
            <a:r>
              <a:rPr lang="en-GB" sz="2400" b="1" i="1" baseline="-25000"/>
              <a:t>1</a:t>
            </a:r>
          </a:p>
        </p:txBody>
      </p:sp>
      <p:cxnSp>
        <p:nvCxnSpPr>
          <p:cNvPr id="1228" name="Shape 1228"/>
          <p:cNvCxnSpPr/>
          <p:nvPr/>
        </p:nvCxnSpPr>
        <p:spPr>
          <a:xfrm>
            <a:off x="3639573" y="3955701"/>
            <a:ext cx="2000" cy="2596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29" name="Shape 1229"/>
          <p:cNvCxnSpPr/>
          <p:nvPr/>
        </p:nvCxnSpPr>
        <p:spPr>
          <a:xfrm>
            <a:off x="3490285" y="3955701"/>
            <a:ext cx="2000" cy="2596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0" name="Shape 1230"/>
          <p:cNvCxnSpPr/>
          <p:nvPr/>
        </p:nvCxnSpPr>
        <p:spPr>
          <a:xfrm>
            <a:off x="1402273" y="3955701"/>
            <a:ext cx="2000" cy="2596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1" name="Shape 1231"/>
          <p:cNvCxnSpPr/>
          <p:nvPr/>
        </p:nvCxnSpPr>
        <p:spPr>
          <a:xfrm>
            <a:off x="1553751" y="3955701"/>
            <a:ext cx="2000" cy="2596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32" name="Shape 1232"/>
          <p:cNvSpPr/>
          <p:nvPr/>
        </p:nvSpPr>
        <p:spPr>
          <a:xfrm rot="5400000">
            <a:off x="3585085" y="4030637"/>
            <a:ext cx="85200" cy="109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233" name="Shape 1233"/>
          <p:cNvCxnSpPr/>
          <p:nvPr/>
        </p:nvCxnSpPr>
        <p:spPr>
          <a:xfrm>
            <a:off x="1009568" y="3342644"/>
            <a:ext cx="2000" cy="2596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4" name="Shape 1234"/>
          <p:cNvCxnSpPr/>
          <p:nvPr/>
        </p:nvCxnSpPr>
        <p:spPr>
          <a:xfrm>
            <a:off x="1166744" y="3342631"/>
            <a:ext cx="2000" cy="2596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5" name="Shape 1235"/>
          <p:cNvCxnSpPr/>
          <p:nvPr/>
        </p:nvCxnSpPr>
        <p:spPr>
          <a:xfrm>
            <a:off x="870752" y="3342659"/>
            <a:ext cx="2000" cy="2596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6" name="Shape 1236"/>
          <p:cNvCxnSpPr/>
          <p:nvPr/>
        </p:nvCxnSpPr>
        <p:spPr>
          <a:xfrm>
            <a:off x="3078489" y="3320516"/>
            <a:ext cx="2000" cy="2596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7" name="Shape 1237"/>
          <p:cNvCxnSpPr/>
          <p:nvPr/>
        </p:nvCxnSpPr>
        <p:spPr>
          <a:xfrm>
            <a:off x="3235665" y="3320501"/>
            <a:ext cx="2000" cy="2596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8" name="Shape 1238"/>
          <p:cNvCxnSpPr/>
          <p:nvPr/>
        </p:nvCxnSpPr>
        <p:spPr>
          <a:xfrm>
            <a:off x="2939673" y="3320531"/>
            <a:ext cx="2000" cy="2596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9" name="Shape 1239"/>
          <p:cNvCxnSpPr/>
          <p:nvPr/>
        </p:nvCxnSpPr>
        <p:spPr>
          <a:xfrm>
            <a:off x="11533" y="3363447"/>
            <a:ext cx="6580800" cy="8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240" name="Shape 1240"/>
          <p:cNvSpPr txBox="1"/>
          <p:nvPr/>
        </p:nvSpPr>
        <p:spPr>
          <a:xfrm>
            <a:off x="6525467" y="3206916"/>
            <a:ext cx="72920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GB" sz="2400"/>
              <a:t>}</a:t>
            </a:r>
            <a:r>
              <a:rPr lang="en-GB" sz="2400" b="1" i="1"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r>
              <a:rPr lang="en-GB" sz="2400" b="1"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2400" b="1"/>
              <a:t> </a:t>
            </a:r>
            <a:r>
              <a:rPr lang="en-GB" sz="2400"/>
              <a:t> </a:t>
            </a:r>
          </a:p>
        </p:txBody>
      </p:sp>
      <p:sp>
        <p:nvSpPr>
          <p:cNvPr id="1241" name="Shape 1241"/>
          <p:cNvSpPr/>
          <p:nvPr/>
        </p:nvSpPr>
        <p:spPr>
          <a:xfrm rot="5400000">
            <a:off x="2891420" y="3391271"/>
            <a:ext cx="94800" cy="11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42" name="Shape 1242"/>
          <p:cNvSpPr/>
          <p:nvPr/>
        </p:nvSpPr>
        <p:spPr>
          <a:xfrm rot="5400000">
            <a:off x="3029769" y="3391271"/>
            <a:ext cx="94800" cy="11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43" name="Shape 1243"/>
          <p:cNvSpPr/>
          <p:nvPr/>
        </p:nvSpPr>
        <p:spPr>
          <a:xfrm>
            <a:off x="4459267" y="2866900"/>
            <a:ext cx="2114800" cy="1884000"/>
          </a:xfrm>
          <a:prstGeom prst="ellipse">
            <a:avLst/>
          </a:prstGeom>
          <a:noFill/>
          <a:ln w="28575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>
              <a:solidFill>
                <a:srgbClr val="980000"/>
              </a:solidFill>
            </a:endParaRPr>
          </a:p>
        </p:txBody>
      </p:sp>
      <p:sp>
        <p:nvSpPr>
          <p:cNvPr id="1244" name="Shape 1244"/>
          <p:cNvSpPr txBox="1"/>
          <p:nvPr/>
        </p:nvSpPr>
        <p:spPr>
          <a:xfrm>
            <a:off x="4566983" y="4889133"/>
            <a:ext cx="2854800" cy="81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>
                <a:solidFill>
                  <a:srgbClr val="BF9000"/>
                </a:solidFill>
              </a:rPr>
              <a:t>Normal cell proportion</a:t>
            </a:r>
          </a:p>
          <a:p>
            <a:pPr algn="ctr"/>
            <a:r>
              <a:rPr lang="en-GB" sz="2400" i="1">
                <a:solidFill>
                  <a:srgbClr val="BF9000"/>
                </a:solidFill>
              </a:rPr>
              <a:t>p</a:t>
            </a:r>
            <a:r>
              <a:rPr lang="en-GB" sz="2400" i="1" baseline="-25000">
                <a:solidFill>
                  <a:srgbClr val="BF9000"/>
                </a:solidFill>
              </a:rPr>
              <a:t>3</a:t>
            </a:r>
            <a:r>
              <a:rPr lang="en-GB" sz="2400" i="1">
                <a:solidFill>
                  <a:srgbClr val="BF9000"/>
                </a:solidFill>
              </a:rPr>
              <a:t> = 0.1</a:t>
            </a:r>
          </a:p>
        </p:txBody>
      </p:sp>
      <p:sp>
        <p:nvSpPr>
          <p:cNvPr id="1245" name="Shape 1245"/>
          <p:cNvSpPr txBox="1"/>
          <p:nvPr/>
        </p:nvSpPr>
        <p:spPr>
          <a:xfrm>
            <a:off x="4730673" y="4124079"/>
            <a:ext cx="1153600" cy="43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b="1" i="1"/>
              <a:t>Ch</a:t>
            </a:r>
            <a:r>
              <a:rPr lang="en-GB" sz="2400" b="1" i="1" baseline="-25000"/>
              <a:t>1</a:t>
            </a:r>
          </a:p>
        </p:txBody>
      </p:sp>
      <p:sp>
        <p:nvSpPr>
          <p:cNvPr id="1246" name="Shape 1246"/>
          <p:cNvSpPr txBox="1"/>
          <p:nvPr/>
        </p:nvSpPr>
        <p:spPr>
          <a:xfrm>
            <a:off x="5245108" y="4132445"/>
            <a:ext cx="1066800" cy="435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GB" sz="2400" b="1" i="1"/>
              <a:t>Ch</a:t>
            </a:r>
            <a:r>
              <a:rPr lang="en-GB" sz="2400" b="1" i="1" baseline="-25000"/>
              <a:t>2</a:t>
            </a:r>
          </a:p>
        </p:txBody>
      </p:sp>
      <p:pic>
        <p:nvPicPr>
          <p:cNvPr id="1247" name="Shape 1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271" y="1678233"/>
            <a:ext cx="4133621" cy="10624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8" name="Shape 1248"/>
          <p:cNvCxnSpPr/>
          <p:nvPr/>
        </p:nvCxnSpPr>
        <p:spPr>
          <a:xfrm>
            <a:off x="5562277" y="3462820"/>
            <a:ext cx="0" cy="771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49" name="Shape 1249"/>
          <p:cNvCxnSpPr/>
          <p:nvPr/>
        </p:nvCxnSpPr>
        <p:spPr>
          <a:xfrm>
            <a:off x="5711547" y="3462820"/>
            <a:ext cx="0" cy="771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50" name="Shape 1250"/>
          <p:cNvCxnSpPr/>
          <p:nvPr/>
        </p:nvCxnSpPr>
        <p:spPr>
          <a:xfrm rot="5400000">
            <a:off x="4817971" y="3688544"/>
            <a:ext cx="1090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51" name="Shape 1251"/>
          <p:cNvCxnSpPr/>
          <p:nvPr/>
        </p:nvCxnSpPr>
        <p:spPr>
          <a:xfrm rot="5400000">
            <a:off x="4668359" y="3688544"/>
            <a:ext cx="1090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252" name="Shape 1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132" y="2997713"/>
            <a:ext cx="5062533" cy="17504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3" name="Shape 1253"/>
          <p:cNvCxnSpPr/>
          <p:nvPr/>
        </p:nvCxnSpPr>
        <p:spPr>
          <a:xfrm>
            <a:off x="11533" y="3607313"/>
            <a:ext cx="6580800" cy="8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254" name="Shape 1254"/>
          <p:cNvCxnSpPr/>
          <p:nvPr/>
        </p:nvCxnSpPr>
        <p:spPr>
          <a:xfrm>
            <a:off x="11533" y="3955713"/>
            <a:ext cx="6580800" cy="8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255" name="Shape 1255"/>
          <p:cNvCxnSpPr/>
          <p:nvPr/>
        </p:nvCxnSpPr>
        <p:spPr>
          <a:xfrm>
            <a:off x="11533" y="4189363"/>
            <a:ext cx="6580800" cy="8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1256" name="Shape 12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8638" y="4895134"/>
            <a:ext cx="4899887" cy="175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418</Words>
  <Application>Microsoft Macintosh PowerPoint</Application>
  <PresentationFormat>Grand écran</PresentationFormat>
  <Paragraphs>96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Verdana</vt:lpstr>
      <vt:lpstr>Thème Office</vt:lpstr>
      <vt:lpstr>Variant Allele Frequency computation</vt:lpstr>
      <vt:lpstr>Copy Number impact on VAF</vt:lpstr>
      <vt:lpstr>Tumoral heterogeneity impact on VAF</vt:lpstr>
      <vt:lpstr>Tumoral heterogeneity impact on VAF</vt:lpstr>
      <vt:lpstr>Normal cell contamination impact on VAF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Variant Allele Frequency computation</dc:title>
  <dc:creator>Elodie Darbo</dc:creator>
  <cp:lastModifiedBy>Elodie Darbo</cp:lastModifiedBy>
  <cp:revision>1</cp:revision>
  <dcterms:created xsi:type="dcterms:W3CDTF">2022-04-21T15:33:40Z</dcterms:created>
  <dcterms:modified xsi:type="dcterms:W3CDTF">2022-04-21T15:35:18Z</dcterms:modified>
</cp:coreProperties>
</file>