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73" r:id="rId6"/>
    <p:sldId id="260" r:id="rId7"/>
    <p:sldId id="267" r:id="rId8"/>
    <p:sldId id="281" r:id="rId9"/>
    <p:sldId id="280" r:id="rId10"/>
    <p:sldId id="279" r:id="rId11"/>
    <p:sldId id="282" r:id="rId12"/>
    <p:sldId id="277" r:id="rId13"/>
    <p:sldId id="284" r:id="rId14"/>
    <p:sldId id="269" r:id="rId15"/>
    <p:sldId id="287" r:id="rId16"/>
    <p:sldId id="290" r:id="rId17"/>
    <p:sldId id="289" r:id="rId18"/>
    <p:sldId id="271" r:id="rId19"/>
    <p:sldId id="291" r:id="rId20"/>
    <p:sldId id="292" r:id="rId21"/>
    <p:sldId id="294" r:id="rId22"/>
    <p:sldId id="293" r:id="rId23"/>
    <p:sldId id="2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3B2DBC"/>
    <a:srgbClr val="000000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5" y="2176462"/>
            <a:ext cx="2835275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1126331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24581" y="5695994"/>
            <a:ext cx="120015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-0,5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862645" y="6271551"/>
            <a:ext cx="112402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0,1</a:t>
            </a:r>
            <a:endParaRPr lang="fr-FR" sz="1200" dirty="0"/>
          </a:p>
        </p:txBody>
      </p:sp>
      <p:cxnSp>
        <p:nvCxnSpPr>
          <p:cNvPr id="5" name="Connecteur en angle 4"/>
          <p:cNvCxnSpPr>
            <a:stCxn id="7" idx="2"/>
            <a:endCxn id="9" idx="1"/>
          </p:cNvCxnSpPr>
          <p:nvPr/>
        </p:nvCxnSpPr>
        <p:spPr>
          <a:xfrm rot="16200000" flipH="1">
            <a:off x="912001" y="5459406"/>
            <a:ext cx="1268559" cy="632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2"/>
            <a:endCxn id="9" idx="3"/>
          </p:cNvCxnSpPr>
          <p:nvPr/>
        </p:nvCxnSpPr>
        <p:spPr>
          <a:xfrm rot="5400000">
            <a:off x="3096638" y="5031526"/>
            <a:ext cx="1268558" cy="148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9" idx="2"/>
            <a:endCxn id="3" idx="0"/>
          </p:cNvCxnSpPr>
          <p:nvPr/>
        </p:nvCxnSpPr>
        <p:spPr>
          <a:xfrm>
            <a:off x="2424659" y="5141494"/>
            <a:ext cx="0" cy="5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24581" y="2184400"/>
            <a:ext cx="0" cy="29570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011534" y="2184400"/>
            <a:ext cx="0" cy="29490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6936"/>
          </a:xfrm>
        </p:spPr>
        <p:txBody>
          <a:bodyPr/>
          <a:lstStyle/>
          <a:p>
            <a:r>
              <a:rPr lang="fr-FR" dirty="0" smtClean="0"/>
              <a:t>Une fois les données segmentées, certaines séparations sont annulées.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953000" y="27146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space réservé du contenu 13"/>
          <p:cNvSpPr txBox="1">
            <a:spLocks/>
          </p:cNvSpPr>
          <p:nvPr/>
        </p:nvSpPr>
        <p:spPr>
          <a:xfrm>
            <a:off x="748691" y="4047178"/>
            <a:ext cx="8596668" cy="89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Prise en compte des tendances locales qui ne reflètent pas la globalité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08349"/>
            <a:ext cx="3600000" cy="360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0834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4909612" y="2612386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L’intervalle contenant les données les plus segmentées est recherché</a:t>
            </a:r>
          </a:p>
          <a:p>
            <a:pPr>
              <a:buFontTx/>
              <a:buChar char="-"/>
            </a:pPr>
            <a:r>
              <a:rPr lang="fr-FR" dirty="0" smtClean="0"/>
              <a:t>La valeur centrale de l’intervalle est soustraite à chaque donnée de sonde, ce qui normalise les données autour de 0.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0" y="1809084"/>
            <a:ext cx="4232278" cy="42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386"/>
            <a:ext cx="36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 valeur centrale de l’intervalle est </a:t>
            </a:r>
            <a:r>
              <a:rPr lang="fr-FR" dirty="0" smtClean="0"/>
              <a:t>soustraite au profil, </a:t>
            </a:r>
            <a:r>
              <a:rPr lang="fr-FR" dirty="0"/>
              <a:t>ce qui normalise les données autour de 0.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0956" y="4393406"/>
            <a:ext cx="674897" cy="1181226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1124450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36757" y="3753477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4001405"/>
            <a:ext cx="2520000" cy="25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1273552"/>
            <a:ext cx="2520000" cy="2520000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6" idx="2"/>
            <a:endCxn id="5" idx="0"/>
          </p:cNvCxnSpPr>
          <p:nvPr/>
        </p:nvCxnSpPr>
        <p:spPr>
          <a:xfrm>
            <a:off x="8216942" y="3793552"/>
            <a:ext cx="0" cy="2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: gain, neutre, amplification, perte…</a:t>
            </a:r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41" y="1737895"/>
            <a:ext cx="5163711" cy="3602330"/>
          </a:xfrm>
          <a:prstGeom prst="rect">
            <a:avLst/>
          </a:prstGeom>
        </p:spPr>
      </p:pic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err="1"/>
              <a:t>Calling</a:t>
            </a:r>
            <a:r>
              <a:rPr lang="fr-FR" dirty="0"/>
              <a:t>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</a:t>
            </a:r>
            <a:r>
              <a:rPr lang="fr-FR" dirty="0" err="1" smtClean="0"/>
              <a:t>satistique</a:t>
            </a:r>
            <a:r>
              <a:rPr lang="fr-FR" dirty="0" smtClean="0"/>
              <a:t>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 gain, neutre, amplification, perte…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segments.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6332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421" y="1114925"/>
            <a:ext cx="11566358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7604" y="1593376"/>
            <a:ext cx="1347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un tableau de données en objet R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4122" y="1183897"/>
            <a:ext cx="151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- Retire les données incomplètes</a:t>
            </a:r>
          </a:p>
          <a:p>
            <a:r>
              <a:rPr lang="fr-FR" sz="1000" dirty="0" smtClean="0"/>
              <a:t>- Supprime les chromosomes spécifiés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Estime les valeurs des données manquantes</a:t>
            </a:r>
          </a:p>
          <a:p>
            <a:r>
              <a:rPr lang="fr-FR" sz="1000" dirty="0" smtClean="0"/>
              <a:t>- Supprime les positions invalides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304" y="1434803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Normalisation par la médiane ou le mode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Lissage des données extrêmes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7802" y="1378042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Segmente les données en segments de même nombre de copies (utilisation de </a:t>
            </a:r>
            <a:r>
              <a:rPr lang="fr-FR" sz="1000" dirty="0" err="1" smtClean="0"/>
              <a:t>DNAcopy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64319" y="1531930"/>
            <a:ext cx="134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Normalisation avancée: trouve le niveau zéro de manière récursive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3265" y="1357859"/>
            <a:ext cx="134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Attribue à chaque segment un nombre de copies ayant un sens biologique. Utilise un modèle statistique de mélange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022211" y="1685818"/>
            <a:ext cx="13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le résultat en objet R</a:t>
            </a:r>
            <a:endParaRPr lang="fr-FR" sz="1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078229"/>
            <a:ext cx="11566358" cy="10347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52295" y="4247789"/>
            <a:ext cx="3718063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95225" y="4531423"/>
            <a:ext cx="257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Contient les données de log ratio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1894" y="4247788"/>
            <a:ext cx="2318084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66035" y="4454478"/>
            <a:ext cx="220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et de segmentation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9624778" y="4247788"/>
            <a:ext cx="216987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647405" y="4454479"/>
            <a:ext cx="212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ratio, de segmentation, et de call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0421" y="4247788"/>
            <a:ext cx="1113755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37612" y="4454479"/>
            <a:ext cx="103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.</a:t>
            </a:r>
            <a:r>
              <a:rPr lang="fr-FR" sz="1000" dirty="0" err="1" smtClean="0"/>
              <a:t>txt</a:t>
            </a:r>
            <a:r>
              <a:rPr lang="fr-FR" sz="1000" dirty="0" smtClean="0"/>
              <a:t> par sonde issu de </a:t>
            </a:r>
            <a:r>
              <a:rPr lang="fr-FR" sz="1000" dirty="0" err="1" smtClean="0"/>
              <a:t>ChAS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3" y="2515938"/>
            <a:ext cx="8895348" cy="31549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cellularity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c(0.8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, 0.55, 0.7, 0.95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Prise en compte de la </a:t>
            </a:r>
            <a:r>
              <a:rPr lang="fr-FR" dirty="0" err="1" smtClean="0"/>
              <a:t>cellularité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8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Graphiques de probabilité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07" y="2408990"/>
            <a:ext cx="3681362" cy="324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463" y="2408990"/>
            <a:ext cx="3681362" cy="324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919" y="2408990"/>
            <a:ext cx="3681362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10643208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Input: </a:t>
            </a:r>
          </a:p>
          <a:p>
            <a:pPr marL="0" indent="0">
              <a:buNone/>
            </a:pPr>
            <a:r>
              <a:rPr lang="fr-FR" dirty="0" smtClean="0"/>
              <a:t>- fichier texte exporté par </a:t>
            </a:r>
            <a:r>
              <a:rPr lang="fr-FR" dirty="0" err="1" smtClean="0"/>
              <a:t>ChAS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Output: </a:t>
            </a:r>
          </a:p>
          <a:p>
            <a:pPr marL="0" indent="0">
              <a:buNone/>
            </a:pPr>
            <a:r>
              <a:rPr lang="fr-FR" dirty="0" smtClean="0"/>
              <a:t>pour chaque sonde, nombre de copies et probabilité de call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À implémenter:</a:t>
            </a:r>
          </a:p>
          <a:p>
            <a:pPr>
              <a:buFontTx/>
              <a:buChar char="-"/>
            </a:pPr>
            <a:r>
              <a:rPr lang="fr-FR" dirty="0" smtClean="0"/>
              <a:t>Fonction de calcul du GI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9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2" y="1737895"/>
            <a:ext cx="10796337" cy="39329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assayData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Contient des tableaux de tailles égales: log ratio, segmentation, call, probabilités de call </a:t>
            </a:r>
          </a:p>
          <a:p>
            <a:r>
              <a:rPr lang="fr-FR" dirty="0" err="1" smtClean="0"/>
              <a:t>PhenoData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r>
              <a:rPr lang="fr-FR" dirty="0" err="1" smtClean="0"/>
              <a:t>experimentData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Données sur le laboratoire et les conditions expérimentales desquelles sont issues les données</a:t>
            </a:r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802063"/>
            <a:ext cx="6613162" cy="411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4703" y="5303602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356766" y="5215007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25%   </a:t>
            </a:r>
            <a:r>
              <a:rPr lang="fr-FR" dirty="0" smtClean="0"/>
              <a:t>&lt;30       la ligne est conservée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84703" y="3358506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356766" y="3269911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100% </a:t>
            </a:r>
            <a:r>
              <a:rPr lang="fr-FR" dirty="0" smtClean="0"/>
              <a:t>&gt;30       la ligne est supprimée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84703" y="2569915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56765" y="2481320"/>
            <a:ext cx="470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0%     </a:t>
            </a:r>
            <a:r>
              <a:rPr lang="fr-FR" dirty="0" smtClean="0"/>
              <a:t>&lt;30      la ligne est conservée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494295" y="2679032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8494295" y="3465095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494295" y="5414211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5" y="1155732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597" y="1604543"/>
            <a:ext cx="5809467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40" y="1988052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ou le mode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51855"/>
            <a:ext cx="5198280" cy="3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662863" y="379930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" y="1734610"/>
            <a:ext cx="4680000" cy="46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12" y="173461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184232" y="1435768"/>
            <a:ext cx="571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031958" y="4539916"/>
            <a:ext cx="449179" cy="0"/>
          </a:xfrm>
          <a:prstGeom prst="straightConnector1">
            <a:avLst/>
          </a:prstGeom>
          <a:ln>
            <a:solidFill>
              <a:srgbClr val="688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3982</TotalTime>
  <Words>858</Words>
  <Application>Microsoft Office PowerPoint</Application>
  <PresentationFormat>Grand écran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Pre-process</vt:lpstr>
      <vt:lpstr>Première normalisation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Deuxième normalisation  </vt:lpstr>
      <vt:lpstr>Deuxième normalisation  </vt:lpstr>
      <vt:lpstr>Deuxième normalisation  </vt:lpstr>
      <vt:lpstr>Deuxième normalisation  </vt:lpstr>
      <vt:lpstr>Calling avec modèle de mélange gaussien</vt:lpstr>
      <vt:lpstr>Calling avec modèle de mélange gaussien</vt:lpstr>
      <vt:lpstr>Calling avec modèle de mélange gaussien</vt:lpstr>
      <vt:lpstr>Calling avec modèle de mélange gaussien</vt:lpstr>
      <vt:lpstr>Résumé</vt:lpstr>
      <vt:lpstr>Objet 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124</cp:revision>
  <dcterms:created xsi:type="dcterms:W3CDTF">2022-03-15T15:33:15Z</dcterms:created>
  <dcterms:modified xsi:type="dcterms:W3CDTF">2022-04-14T15:38:36Z</dcterms:modified>
</cp:coreProperties>
</file>