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6" r:id="rId1"/>
  </p:sldMasterIdLst>
  <p:sldIdLst>
    <p:sldId id="299" r:id="rId2"/>
    <p:sldId id="270" r:id="rId3"/>
    <p:sldId id="273" r:id="rId4"/>
    <p:sldId id="274" r:id="rId5"/>
    <p:sldId id="276" r:id="rId6"/>
    <p:sldId id="277" r:id="rId7"/>
    <p:sldId id="279" r:id="rId8"/>
    <p:sldId id="278" r:id="rId9"/>
    <p:sldId id="287" r:id="rId10"/>
    <p:sldId id="282" r:id="rId11"/>
    <p:sldId id="280" r:id="rId12"/>
    <p:sldId id="281" r:id="rId13"/>
    <p:sldId id="297" r:id="rId14"/>
    <p:sldId id="288" r:id="rId15"/>
    <p:sldId id="290" r:id="rId16"/>
    <p:sldId id="289" r:id="rId17"/>
    <p:sldId id="285" r:id="rId18"/>
    <p:sldId id="292" r:id="rId19"/>
    <p:sldId id="300" r:id="rId20"/>
    <p:sldId id="301" r:id="rId21"/>
    <p:sldId id="316" r:id="rId22"/>
    <p:sldId id="305" r:id="rId23"/>
    <p:sldId id="311" r:id="rId24"/>
    <p:sldId id="312" r:id="rId25"/>
    <p:sldId id="307" r:id="rId26"/>
    <p:sldId id="306" r:id="rId27"/>
    <p:sldId id="315" r:id="rId28"/>
    <p:sldId id="309" r:id="rId29"/>
    <p:sldId id="310" r:id="rId30"/>
    <p:sldId id="317" r:id="rId31"/>
    <p:sldId id="320" r:id="rId32"/>
    <p:sldId id="321" r:id="rId33"/>
    <p:sldId id="324" r:id="rId34"/>
    <p:sldId id="322" r:id="rId35"/>
    <p:sldId id="323" r:id="rId36"/>
    <p:sldId id="298" r:id="rId37"/>
    <p:sldId id="29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FF9021"/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31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225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2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7433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5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58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90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93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4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44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67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52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95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5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ASCAT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28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3" cy="4320000"/>
          </a:xfrm>
          <a:prstGeom prst="rect">
            <a:avLst/>
          </a:prstGeom>
        </p:spPr>
      </p:pic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 est déterminée ainsi:</a:t>
            </a:r>
          </a:p>
        </p:txBody>
      </p:sp>
    </p:spTree>
    <p:extLst>
      <p:ext uri="{BB962C8B-B14F-4D97-AF65-F5344CB8AC3E}">
        <p14:creationId xmlns:p14="http://schemas.microsoft.com/office/powerpoint/2010/main" val="410638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</p:txBody>
      </p:sp>
    </p:spTree>
    <p:extLst>
      <p:ext uri="{BB962C8B-B14F-4D97-AF65-F5344CB8AC3E}">
        <p14:creationId xmlns:p14="http://schemas.microsoft.com/office/powerpoint/2010/main" val="29212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9723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2160000"/>
            <a:ext cx="6692072" cy="432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436702" y="1696624"/>
            <a:ext cx="4440098" cy="5102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</a:t>
            </a:r>
            <a:r>
              <a:rPr lang="fr-FR" dirty="0"/>
              <a:t> Ce paramètre g évalue l’hétérogénéité d’un segment.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g</a:t>
            </a:r>
            <a:r>
              <a:rPr lang="fr-FR" dirty="0" smtClean="0"/>
              <a:t> est déterminée ainsi: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moyenne du segment est calculée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distance entre chaque point et la moyenne est obtenue</a:t>
            </a:r>
          </a:p>
          <a:p>
            <a:pPr>
              <a:buFont typeface="Wingdings 3" charset="2"/>
              <a:buAutoNum type="arabicPeriod"/>
            </a:pPr>
            <a:r>
              <a:rPr lang="fr-FR" dirty="0" smtClean="0"/>
              <a:t>La </a:t>
            </a:r>
            <a:r>
              <a:rPr lang="fr-FR" dirty="0" err="1" smtClean="0"/>
              <a:t>goodness</a:t>
            </a:r>
            <a:r>
              <a:rPr lang="fr-FR" dirty="0" smtClean="0"/>
              <a:t> of fit est la somme de ces distances (au carré)</a:t>
            </a:r>
          </a:p>
          <a:p>
            <a:pPr marL="0" indent="0">
              <a:buNone/>
            </a:pPr>
            <a:r>
              <a:rPr lang="fr-FR" dirty="0"/>
              <a:t>Ici, g =  </a:t>
            </a:r>
            <a:r>
              <a:rPr lang="fr-FR" dirty="0" smtClean="0"/>
              <a:t>2,42</a:t>
            </a:r>
          </a:p>
          <a:p>
            <a:pPr>
              <a:buFont typeface="Wingdings 3" charset="2"/>
              <a:buAutoNum type="arabicPeriod"/>
            </a:pPr>
            <a:endParaRPr lang="fr-FR" dirty="0" smtClean="0"/>
          </a:p>
        </p:txBody>
      </p:sp>
      <p:sp>
        <p:nvSpPr>
          <p:cNvPr id="9" name="Espace réservé du contenu 3"/>
          <p:cNvSpPr txBox="1">
            <a:spLocks/>
          </p:cNvSpPr>
          <p:nvPr/>
        </p:nvSpPr>
        <p:spPr>
          <a:xfrm>
            <a:off x="7959340" y="2149396"/>
            <a:ext cx="1072365" cy="306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000" dirty="0"/>
              <a:t>s</a:t>
            </a:r>
            <a:r>
              <a:rPr lang="fr-FR" sz="1000" dirty="0" smtClean="0"/>
              <a:t>egment fictif</a:t>
            </a:r>
          </a:p>
        </p:txBody>
      </p:sp>
    </p:spTree>
    <p:extLst>
      <p:ext uri="{BB962C8B-B14F-4D97-AF65-F5344CB8AC3E}">
        <p14:creationId xmlns:p14="http://schemas.microsoft.com/office/powerpoint/2010/main" val="16372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70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5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15"/>
          <p:cNvCxnSpPr>
            <a:stCxn id="15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7" name="Connecteur droit 16"/>
          <p:cNvCxnSpPr>
            <a:stCxn id="11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31098" y="1442249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6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/>
          <p:cNvCxnSpPr>
            <a:stCxn id="21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6"/>
          <a:stretch/>
        </p:blipFill>
        <p:spPr>
          <a:xfrm>
            <a:off x="6456880" y="1591883"/>
            <a:ext cx="5411139" cy="136659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80" y="3711980"/>
            <a:ext cx="5650286" cy="30819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3711979"/>
            <a:ext cx="5650286" cy="308197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875787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fr-F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9772678" y="2207042"/>
            <a:ext cx="193128" cy="4338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contenu 3"/>
          <p:cNvSpPr txBox="1">
            <a:spLocks/>
          </p:cNvSpPr>
          <p:nvPr/>
        </p:nvSpPr>
        <p:spPr>
          <a:xfrm>
            <a:off x="5290460" y="4169264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2,42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Espace réservé du contenu 3"/>
          <p:cNvSpPr txBox="1">
            <a:spLocks/>
          </p:cNvSpPr>
          <p:nvPr/>
        </p:nvSpPr>
        <p:spPr>
          <a:xfrm>
            <a:off x="10956758" y="4182317"/>
            <a:ext cx="1341316" cy="380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g </a:t>
            </a:r>
            <a:r>
              <a:rPr lang="fr-FR" sz="1200" dirty="0">
                <a:solidFill>
                  <a:schemeClr val="accent1">
                    <a:lumMod val="50000"/>
                  </a:schemeClr>
                </a:solidFill>
              </a:rPr>
              <a:t>=  </a:t>
            </a:r>
            <a:r>
              <a:rPr lang="fr-FR" sz="1200" dirty="0" smtClean="0">
                <a:solidFill>
                  <a:schemeClr val="accent1">
                    <a:lumMod val="50000"/>
                  </a:schemeClr>
                </a:solidFill>
              </a:rPr>
              <a:t>201,71</a:t>
            </a:r>
          </a:p>
          <a:p>
            <a:pPr>
              <a:buFont typeface="Wingdings 3" charset="2"/>
              <a:buAutoNum type="arabicPeriod"/>
            </a:pPr>
            <a:endParaRPr lang="fr-FR" sz="1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0" name="Connecteur droit 19"/>
          <p:cNvCxnSpPr>
            <a:stCxn id="14" idx="2"/>
          </p:cNvCxnSpPr>
          <p:nvPr/>
        </p:nvCxnSpPr>
        <p:spPr>
          <a:xfrm flipH="1">
            <a:off x="8857088" y="2640910"/>
            <a:ext cx="1012154" cy="1458054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contenu 3"/>
          <p:cNvSpPr txBox="1">
            <a:spLocks/>
          </p:cNvSpPr>
          <p:nvPr/>
        </p:nvSpPr>
        <p:spPr>
          <a:xfrm>
            <a:off x="540000" y="1440000"/>
            <a:ext cx="5803677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sz="1300" dirty="0" smtClean="0"/>
              <a:t>Pour visualiser ce que la </a:t>
            </a:r>
            <a:r>
              <a:rPr lang="fr-FR" sz="1300" dirty="0" err="1" smtClean="0"/>
              <a:t>goodness</a:t>
            </a:r>
            <a:r>
              <a:rPr lang="fr-FR" sz="1300" dirty="0" smtClean="0"/>
              <a:t> of fit (g) nous apprend, on peut s’intéresser à deux segments différents.</a:t>
            </a:r>
          </a:p>
          <a:p>
            <a:pPr marL="0" indent="0">
              <a:buFont typeface="Wingdings 3" charset="2"/>
              <a:buNone/>
            </a:pPr>
            <a:r>
              <a:rPr lang="fr-FR" sz="1300" dirty="0" smtClean="0"/>
              <a:t>L’un comporte des sondes de valeurs similaires autour de 1, c’est bien un segment. g est faible.</a:t>
            </a:r>
            <a:br>
              <a:rPr lang="fr-FR" sz="1300" dirty="0" smtClean="0"/>
            </a:br>
            <a:r>
              <a:rPr lang="fr-FR" sz="1300" dirty="0" smtClean="0"/>
              <a:t>L’autre est hétéroclite (car constitué de deux sous-segments), ce qui rend les écarts à la moyenne plus grands. g est élevée.</a:t>
            </a:r>
          </a:p>
          <a:p>
            <a:pPr marL="0" indent="0">
              <a:buNone/>
            </a:pPr>
            <a:r>
              <a:rPr lang="fr-FR" sz="1300" dirty="0"/>
              <a:t>La </a:t>
            </a:r>
            <a:r>
              <a:rPr lang="fr-FR" sz="1300" dirty="0" err="1"/>
              <a:t>goodness</a:t>
            </a:r>
            <a:r>
              <a:rPr lang="fr-FR" sz="1300" dirty="0"/>
              <a:t> of </a:t>
            </a:r>
            <a:r>
              <a:rPr lang="fr-FR" sz="1300" dirty="0" smtClean="0"/>
              <a:t>fit élevée rend compte d’un défaut de segmentation sur ce segment hétéroclite. Le </a:t>
            </a:r>
            <a:r>
              <a:rPr lang="fr-FR" sz="1300" u="sng" dirty="0" smtClean="0"/>
              <a:t>score de qualité</a:t>
            </a:r>
            <a:r>
              <a:rPr lang="fr-FR" sz="1300" dirty="0" smtClean="0"/>
              <a:t> est élevé si de nombreux segments hétéroclites sont formés par la segmentation, on cherche donc la solution ayant le score de qualité </a:t>
            </a:r>
            <a:r>
              <a:rPr lang="fr-FR" sz="1300" u="sng" dirty="0" smtClean="0"/>
              <a:t>le plus faible</a:t>
            </a:r>
            <a:r>
              <a:rPr lang="fr-FR" sz="1300" dirty="0" smtClean="0"/>
              <a:t>.</a:t>
            </a:r>
            <a:endParaRPr lang="fr-FR" sz="1300" dirty="0"/>
          </a:p>
          <a:p>
            <a:pPr marL="0" indent="0">
              <a:buFont typeface="Wingdings 3" charset="2"/>
              <a:buNone/>
            </a:pPr>
            <a:endParaRPr lang="fr-FR" sz="1300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260785" y="2207042"/>
            <a:ext cx="179461" cy="2967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>
            <a:stCxn id="24" idx="2"/>
          </p:cNvCxnSpPr>
          <p:nvPr/>
        </p:nvCxnSpPr>
        <p:spPr>
          <a:xfrm flipH="1">
            <a:off x="5961118" y="2503821"/>
            <a:ext cx="1389398" cy="160295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Détermine la cellularité et la ploïdie</a:t>
            </a:r>
          </a:p>
          <a:p>
            <a:r>
              <a:rPr lang="fr-FR" dirty="0" smtClean="0"/>
              <a:t>Estime le nombre de copies pour chaque allèle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23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928" y="965138"/>
            <a:ext cx="7690725" cy="5760000"/>
          </a:xfrm>
        </p:spPr>
      </p:pic>
      <p:sp>
        <p:nvSpPr>
          <p:cNvPr id="6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retrouver la ploïdie à partir de ces valeurs.</a:t>
            </a:r>
            <a:endParaRPr lang="fr-FR" dirty="0"/>
          </a:p>
        </p:txBody>
      </p:sp>
      <p:sp>
        <p:nvSpPr>
          <p:cNvPr id="7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32574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55" y="3143003"/>
            <a:ext cx="10867999" cy="18865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719137" y="4616757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144126" y="1507957"/>
            <a:ext cx="1801399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La </a:t>
            </a:r>
            <a:r>
              <a:rPr lang="fr-FR" sz="1000" dirty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r>
              <a:rPr lang="fr-FR" sz="1000" dirty="0">
                <a:solidFill>
                  <a:schemeClr val="tx1"/>
                </a:solidFill>
              </a:rPr>
              <a:t> et la </a:t>
            </a:r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ploïdie</a:t>
            </a:r>
            <a:r>
              <a:rPr lang="fr-FR" sz="1000" dirty="0" smtClean="0">
                <a:solidFill>
                  <a:schemeClr val="tx1"/>
                </a:solidFill>
              </a:rPr>
              <a:t> </a:t>
            </a:r>
            <a:r>
              <a:rPr lang="fr-FR" sz="1000" dirty="0">
                <a:solidFill>
                  <a:schemeClr val="tx1"/>
                </a:solidFill>
              </a:rPr>
              <a:t>sont déterminées à cette étape. </a:t>
            </a:r>
            <a:r>
              <a:rPr lang="fr-FR" sz="1000" dirty="0" smtClean="0">
                <a:solidFill>
                  <a:schemeClr val="tx1"/>
                </a:solidFill>
              </a:rPr>
              <a:t>Le </a:t>
            </a:r>
            <a:r>
              <a:rPr lang="fr-FR" sz="1000" dirty="0">
                <a:solidFill>
                  <a:schemeClr val="tx1"/>
                </a:solidFill>
              </a:rPr>
              <a:t>nombre de copies </a:t>
            </a:r>
            <a:r>
              <a:rPr lang="fr-FR" sz="1000" dirty="0" smtClean="0">
                <a:solidFill>
                  <a:schemeClr val="tx1"/>
                </a:solidFill>
              </a:rPr>
              <a:t>des deux allèles </a:t>
            </a:r>
            <a:r>
              <a:rPr lang="fr-FR" sz="1000" dirty="0">
                <a:solidFill>
                  <a:schemeClr val="tx1"/>
                </a:solidFill>
              </a:rPr>
              <a:t>est estimé.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6764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de log ratio et BAF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79340" y="4616754"/>
            <a:ext cx="226355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Différents graphes peuvent être générés à partir des profils ASCAT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0627" y="4616754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Un OSCHP normalisé peut être donné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531046" y="1507957"/>
            <a:ext cx="1682638" cy="14304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fr-FR" sz="1000" dirty="0">
                <a:solidFill>
                  <a:prstClr val="black"/>
                </a:solidFill>
              </a:rPr>
              <a:t>Segmentation par l’algorithme ASPCF</a:t>
            </a:r>
          </a:p>
          <a:p>
            <a:pPr lvl="0"/>
            <a:r>
              <a:rPr lang="fr-FR" sz="1000" dirty="0">
                <a:solidFill>
                  <a:prstClr val="black"/>
                </a:solidFill>
              </a:rPr>
              <a:t>À partir des valeurs de log ratio et </a:t>
            </a:r>
            <a:r>
              <a:rPr lang="fr-FR" sz="1000" dirty="0" smtClean="0">
                <a:solidFill>
                  <a:prstClr val="black"/>
                </a:solidFill>
              </a:rPr>
              <a:t>BAF.</a:t>
            </a:r>
            <a:endParaRPr lang="fr-FR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82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57099"/>
            <a:ext cx="7688930" cy="5768040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297506" y="1570569"/>
            <a:ext cx="4118186" cy="493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</a:t>
            </a:r>
            <a:r>
              <a:rPr lang="fr-FR" u="sng" dirty="0" smtClean="0"/>
              <a:t>retrouver la ploïdie </a:t>
            </a:r>
            <a:r>
              <a:rPr lang="fr-FR" dirty="0" smtClean="0"/>
              <a:t>à partir de ces valeurs.</a:t>
            </a:r>
          </a:p>
          <a:p>
            <a:pPr marL="0" indent="0" algn="just">
              <a:buFont typeface="Wingdings 3" charset="2"/>
              <a:buNone/>
            </a:pPr>
            <a:r>
              <a:rPr lang="fr-FR" dirty="0" smtClean="0"/>
              <a:t>Ici, la cellularité est de 50%. Les profils BAF et LRR se rapprochent d’un profil non aberrant. Sachant cela, on peut </a:t>
            </a:r>
            <a:r>
              <a:rPr lang="fr-FR" u="sng" dirty="0" smtClean="0"/>
              <a:t>retrouver la cellularité </a:t>
            </a:r>
            <a:r>
              <a:rPr lang="fr-FR" dirty="0" smtClean="0"/>
              <a:t>à partir de ces valeurs</a:t>
            </a:r>
            <a:r>
              <a:rPr lang="fr-FR" dirty="0" smtClean="0"/>
              <a:t>.</a:t>
            </a:r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18053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57099"/>
            <a:ext cx="7688930" cy="5768040"/>
          </a:xfr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297506" y="1570569"/>
            <a:ext cx="4118186" cy="4931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fr-FR" dirty="0" smtClean="0"/>
              <a:t>Les variations de log Ratio et BAF sont fonction de la ploïdie. On peut donc </a:t>
            </a:r>
            <a:r>
              <a:rPr lang="fr-FR" u="sng" dirty="0" smtClean="0"/>
              <a:t>retrouver la ploïdie </a:t>
            </a:r>
            <a:r>
              <a:rPr lang="fr-FR" dirty="0" smtClean="0"/>
              <a:t>à partir de ces valeurs.</a:t>
            </a:r>
          </a:p>
          <a:p>
            <a:pPr marL="0" indent="0" algn="just">
              <a:buFont typeface="Wingdings 3" charset="2"/>
              <a:buNone/>
            </a:pPr>
            <a:r>
              <a:rPr lang="fr-FR" dirty="0" smtClean="0"/>
              <a:t>Ici, la cellularité est de 50%. Les profils BAF et LRR se rapprochent d’un profil non aberrant. Sachant cela, on peut </a:t>
            </a:r>
            <a:r>
              <a:rPr lang="fr-FR" u="sng" dirty="0" smtClean="0"/>
              <a:t>retrouver la cellularité </a:t>
            </a:r>
            <a:r>
              <a:rPr lang="fr-FR" dirty="0" smtClean="0"/>
              <a:t>à partir de ces valeurs</a:t>
            </a:r>
            <a:r>
              <a:rPr lang="fr-FR" dirty="0" smtClean="0"/>
              <a:t>.</a:t>
            </a:r>
          </a:p>
          <a:p>
            <a:pPr marL="0" indent="0" algn="just">
              <a:buFont typeface="Wingdings 3" charset="2"/>
              <a:buNone/>
            </a:pPr>
            <a:endParaRPr lang="fr-FR" dirty="0"/>
          </a:p>
          <a:p>
            <a:pPr marL="0" indent="0" algn="just">
              <a:buFont typeface="Wingdings 3" charset="2"/>
              <a:buNone/>
            </a:pPr>
            <a:r>
              <a:rPr lang="fr-FR" dirty="0" smtClean="0"/>
              <a:t>Comment cela se traduit-il en calcul?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5691" y="1183643"/>
            <a:ext cx="7635961" cy="554149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0200" y="1570569"/>
            <a:ext cx="4032522" cy="2704446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4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</a:t>
            </a:r>
            <a:r>
              <a:rPr lang="fr-FR" dirty="0" smtClean="0"/>
              <a:t>allèle.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7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</a:t>
            </a:r>
            <a:r>
              <a:rPr lang="fr-FR" dirty="0" smtClean="0"/>
              <a:t>.</a:t>
            </a:r>
            <a:endParaRPr lang="fr-FR" dirty="0" smtClean="0"/>
          </a:p>
        </p:txBody>
      </p:sp>
      <p:cxnSp>
        <p:nvCxnSpPr>
          <p:cNvPr id="23" name="Connecteur droit 22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8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/>
              <a:t>L’équation du log ratio correspond au cas particulier où l’échantillon  contient 100% de cellules tumorales diploïdes.</a:t>
            </a:r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50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28" name="Connecteur droit 27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 rotWithShape="1">
          <a:blip r:embed="rId3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cxnSp>
        <p:nvCxnSpPr>
          <p:cNvPr id="40" name="Connecteur droit 39"/>
          <p:cNvCxnSpPr/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Rectangle à coins arrondis 41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163837" y="1851923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 log Ratio et le BAF sont calculés à partir du nombre de copies de chaque allèle.</a:t>
            </a:r>
          </a:p>
          <a:p>
            <a:pPr marL="0" indent="0" algn="just">
              <a:buNone/>
            </a:pPr>
            <a:r>
              <a:rPr lang="fr-FR" dirty="0"/>
              <a:t>L’équation du log ratio correspond au cas particulier où l’échantillon  contient 100% de cellules tumorales diploïdes.</a:t>
            </a:r>
          </a:p>
          <a:p>
            <a:pPr marL="0" indent="0" algn="just">
              <a:buNone/>
            </a:pPr>
            <a:r>
              <a:rPr lang="fr-FR" dirty="0"/>
              <a:t>Pour représenter un cas plus général, on prend en compte la ploïdie à l’aide du paramètre </a:t>
            </a:r>
            <a:r>
              <a:rPr lang="el-GR" dirty="0"/>
              <a:t>ψ</a:t>
            </a:r>
            <a:r>
              <a:rPr lang="fr-FR" dirty="0"/>
              <a:t>.</a:t>
            </a:r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38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</a:t>
            </a:r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les cellules saines </a:t>
            </a:r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(2)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</a:t>
            </a:r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les cellules tumorales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saines dans l’échantillon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343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</a:t>
            </a:r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les cellules saines </a:t>
            </a:r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(2)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nombre de copies dans </a:t>
            </a:r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les cellules tumorales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1" name="Connecteur droit 40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1">
                    <a:lumMod val="50000"/>
                  </a:schemeClr>
                </a:solidFill>
              </a:rPr>
              <a:t>Proportion de cellules saines dans l’échantillon</a:t>
            </a:r>
            <a:endParaRPr lang="fr-FR" sz="1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r>
              <a:rPr lang="fr-FR" dirty="0" smtClean="0"/>
              <a:t>Appliquer cela dans le calcul du log Ratio et du BAF permet de prendre en compte la cellularité.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25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8" y="2371609"/>
            <a:ext cx="3196772" cy="190667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74195" y="2704024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à coins arrondis 15"/>
          <p:cNvSpPr/>
          <p:nvPr/>
        </p:nvSpPr>
        <p:spPr>
          <a:xfrm>
            <a:off x="2227994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à coins arrondis 16"/>
          <p:cNvSpPr/>
          <p:nvPr/>
        </p:nvSpPr>
        <p:spPr>
          <a:xfrm>
            <a:off x="2936540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à coins arrondis 17"/>
          <p:cNvSpPr/>
          <p:nvPr/>
        </p:nvSpPr>
        <p:spPr>
          <a:xfrm>
            <a:off x="1350017" y="2755909"/>
            <a:ext cx="221347" cy="31261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2474110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182656" y="2283390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" y="4991252"/>
            <a:ext cx="5055221" cy="540936"/>
          </a:xfrm>
          <a:prstGeom prst="rect">
            <a:avLst/>
          </a:prstGeom>
        </p:spPr>
      </p:pic>
      <p:sp>
        <p:nvSpPr>
          <p:cNvPr id="22" name="Accolade fermante 21"/>
          <p:cNvSpPr/>
          <p:nvPr/>
        </p:nvSpPr>
        <p:spPr>
          <a:xfrm rot="5400000">
            <a:off x="1682279" y="5464669"/>
            <a:ext cx="148114" cy="137258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fermante 22"/>
          <p:cNvSpPr/>
          <p:nvPr/>
        </p:nvSpPr>
        <p:spPr>
          <a:xfrm rot="5400000">
            <a:off x="2258966" y="5042760"/>
            <a:ext cx="148115" cy="981075"/>
          </a:xfrm>
          <a:prstGeom prst="rightBrac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Accolade fermante 23"/>
          <p:cNvSpPr/>
          <p:nvPr/>
        </p:nvSpPr>
        <p:spPr>
          <a:xfrm rot="5400000">
            <a:off x="4775247" y="4849176"/>
            <a:ext cx="148111" cy="136824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C00000"/>
              </a:solidFill>
            </a:endParaRPr>
          </a:p>
        </p:txBody>
      </p:sp>
      <p:sp>
        <p:nvSpPr>
          <p:cNvPr id="25" name="Accolade fermante 24"/>
          <p:cNvSpPr/>
          <p:nvPr/>
        </p:nvSpPr>
        <p:spPr>
          <a:xfrm rot="5400000">
            <a:off x="3617827" y="5082667"/>
            <a:ext cx="148115" cy="901260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à coins arrondis 29"/>
          <p:cNvSpPr/>
          <p:nvPr/>
        </p:nvSpPr>
        <p:spPr>
          <a:xfrm>
            <a:off x="813272" y="3629176"/>
            <a:ext cx="328246" cy="390769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938318" y="2384743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500870" y="2064935"/>
            <a:ext cx="96327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Log Ratio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H="1" flipV="1">
            <a:off x="1464145" y="2599075"/>
            <a:ext cx="1" cy="1568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104866" y="2368249"/>
            <a:ext cx="1514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constante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1948868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A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880884" y="1530468"/>
            <a:ext cx="101922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de l’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B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66992" t="62183" r="23728" b="10166"/>
          <a:stretch/>
        </p:blipFill>
        <p:spPr>
          <a:xfrm>
            <a:off x="2688964" y="2912217"/>
            <a:ext cx="265723" cy="281354"/>
          </a:xfrm>
          <a:prstGeom prst="rect">
            <a:avLst/>
          </a:prstGeom>
        </p:spPr>
      </p:pic>
      <p:sp>
        <p:nvSpPr>
          <p:cNvPr id="37" name="Rectangle à coins arrondis 36"/>
          <p:cNvSpPr/>
          <p:nvPr/>
        </p:nvSpPr>
        <p:spPr>
          <a:xfrm>
            <a:off x="2639844" y="2902814"/>
            <a:ext cx="328246" cy="290757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/>
          <p:cNvCxnSpPr>
            <a:stCxn id="37" idx="3"/>
          </p:cNvCxnSpPr>
          <p:nvPr/>
        </p:nvCxnSpPr>
        <p:spPr>
          <a:xfrm>
            <a:off x="2968090" y="3048193"/>
            <a:ext cx="8288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834198" y="2678615"/>
            <a:ext cx="12145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Nombre de copies total: ploïdie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73" y="2370944"/>
            <a:ext cx="4614994" cy="1908000"/>
          </a:xfrm>
          <a:prstGeom prst="rect">
            <a:avLst/>
          </a:prstGeom>
        </p:spPr>
      </p:pic>
      <p:sp>
        <p:nvSpPr>
          <p:cNvPr id="41" name="Rectangle à coins arrondis 40"/>
          <p:cNvSpPr/>
          <p:nvPr/>
        </p:nvSpPr>
        <p:spPr>
          <a:xfrm>
            <a:off x="7237045" y="2524369"/>
            <a:ext cx="911449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à coins arrondis 41"/>
          <p:cNvSpPr/>
          <p:nvPr/>
        </p:nvSpPr>
        <p:spPr>
          <a:xfrm>
            <a:off x="8589108" y="2537817"/>
            <a:ext cx="1242646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à coins arrondis 42"/>
          <p:cNvSpPr/>
          <p:nvPr/>
        </p:nvSpPr>
        <p:spPr>
          <a:xfrm>
            <a:off x="6871677" y="3516277"/>
            <a:ext cx="613508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à coins arrondis 43"/>
          <p:cNvSpPr/>
          <p:nvPr/>
        </p:nvSpPr>
        <p:spPr>
          <a:xfrm>
            <a:off x="7366000" y="3868513"/>
            <a:ext cx="1449754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à coins arrondis 44"/>
          <p:cNvSpPr/>
          <p:nvPr/>
        </p:nvSpPr>
        <p:spPr>
          <a:xfrm>
            <a:off x="6375400" y="3867315"/>
            <a:ext cx="736600" cy="3028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à coins arrondis 45"/>
          <p:cNvSpPr/>
          <p:nvPr/>
        </p:nvSpPr>
        <p:spPr>
          <a:xfrm>
            <a:off x="7729415" y="3516277"/>
            <a:ext cx="609600" cy="302864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7" name="Connecteur droit 46"/>
          <p:cNvCxnSpPr/>
          <p:nvPr/>
        </p:nvCxnSpPr>
        <p:spPr>
          <a:xfrm flipH="1" flipV="1">
            <a:off x="973348" y="4016261"/>
            <a:ext cx="4047" cy="30614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/>
          <p:cNvSpPr txBox="1"/>
          <p:nvPr/>
        </p:nvSpPr>
        <p:spPr>
          <a:xfrm>
            <a:off x="500870" y="4351735"/>
            <a:ext cx="9632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B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Allele</a:t>
            </a:r>
            <a:r>
              <a:rPr lang="fr-FR" sz="13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1300" dirty="0" err="1" smtClean="0">
                <a:solidFill>
                  <a:schemeClr val="tx2">
                    <a:lumMod val="50000"/>
                  </a:schemeClr>
                </a:solidFill>
              </a:rPr>
              <a:t>Frequency</a:t>
            </a:r>
            <a:endParaRPr lang="fr-FR" sz="1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14216" y="5657571"/>
            <a:ext cx="1636632" cy="892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Proportion de cellules tumorales dans l’échantillon:</a:t>
            </a:r>
          </a:p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cellularité</a:t>
            </a:r>
            <a:endParaRPr lang="fr-FR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440666" y="5657060"/>
            <a:ext cx="1036818" cy="892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nombre de copies dans </a:t>
            </a:r>
            <a:r>
              <a:rPr lang="fr-FR" sz="1300" dirty="0" smtClean="0">
                <a:solidFill>
                  <a:srgbClr val="C00000"/>
                </a:solidFill>
              </a:rPr>
              <a:t>les cellules saines </a:t>
            </a:r>
            <a:r>
              <a:rPr lang="fr-FR" sz="1300" dirty="0" smtClean="0">
                <a:solidFill>
                  <a:srgbClr val="C00000"/>
                </a:solidFill>
              </a:rPr>
              <a:t>(2)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049634" y="5655048"/>
            <a:ext cx="1047047" cy="892552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nombre de copies dans </a:t>
            </a:r>
            <a:r>
              <a:rPr lang="fr-FR" sz="1300" dirty="0" smtClean="0">
                <a:solidFill>
                  <a:schemeClr val="accent6">
                    <a:lumMod val="50000"/>
                  </a:schemeClr>
                </a:solidFill>
              </a:rPr>
              <a:t>les cellules tumorales</a:t>
            </a:r>
            <a:endParaRPr lang="fr-FR" sz="13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146301" y="5660444"/>
            <a:ext cx="1235729" cy="8925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sz="1300" dirty="0" smtClean="0">
                <a:solidFill>
                  <a:srgbClr val="C00000"/>
                </a:solidFill>
              </a:rPr>
              <a:t>Proportion de cellules saines dans l’échantillon</a:t>
            </a:r>
            <a:endParaRPr lang="fr-FR" sz="1300" dirty="0">
              <a:solidFill>
                <a:srgbClr val="C00000"/>
              </a:solidFill>
            </a:endParaRPr>
          </a:p>
        </p:txBody>
      </p:sp>
      <p:sp>
        <p:nvSpPr>
          <p:cNvPr id="53" name="Espace réservé du contenu 2"/>
          <p:cNvSpPr txBox="1">
            <a:spLocks/>
          </p:cNvSpPr>
          <p:nvPr/>
        </p:nvSpPr>
        <p:spPr>
          <a:xfrm>
            <a:off x="5905777" y="4650154"/>
            <a:ext cx="4118186" cy="2001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Dans le cas d’une contamination par des cellules non aberrantes, le calcul du nombre de copies diffère.</a:t>
            </a:r>
          </a:p>
          <a:p>
            <a:pPr marL="0" indent="0" algn="just">
              <a:buNone/>
            </a:pPr>
            <a:r>
              <a:rPr lang="fr-FR" dirty="0" smtClean="0"/>
              <a:t>Appliquer cela dans le calcul du log Ratio et du BAF permet de prendre en compte la cellularité.</a:t>
            </a:r>
            <a:endParaRPr lang="fr-FR" dirty="0"/>
          </a:p>
          <a:p>
            <a:pPr marL="0" indent="0" algn="just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986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Les équations obtenues expriment log Ratio et BAF en fonction de la cellularité </a:t>
            </a:r>
            <a:r>
              <a:rPr lang="el-GR" dirty="0" smtClean="0"/>
              <a:t>ρ</a:t>
            </a:r>
            <a:r>
              <a:rPr lang="fr-FR" dirty="0" smtClean="0"/>
              <a:t>, </a:t>
            </a:r>
            <a:r>
              <a:rPr lang="fr-FR" dirty="0" smtClean="0"/>
              <a:t>de </a:t>
            </a:r>
            <a:r>
              <a:rPr lang="fr-FR" dirty="0" smtClean="0"/>
              <a:t>la ploïdie </a:t>
            </a:r>
            <a:r>
              <a:rPr lang="el-GR" dirty="0" smtClean="0"/>
              <a:t>ψ</a:t>
            </a:r>
            <a:r>
              <a:rPr lang="fr-FR" dirty="0"/>
              <a:t> </a:t>
            </a:r>
            <a:r>
              <a:rPr lang="fr-FR" dirty="0" smtClean="0"/>
              <a:t>et du nombre de copies n.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Il est donc possible de déterminer </a:t>
            </a:r>
            <a:r>
              <a:rPr lang="fr-FR" dirty="0" smtClean="0"/>
              <a:t>les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inconnues</a:t>
            </a:r>
            <a:r>
              <a:rPr lang="fr-FR" dirty="0" smtClean="0"/>
              <a:t> </a:t>
            </a:r>
            <a:r>
              <a:rPr lang="el-GR" dirty="0" smtClean="0"/>
              <a:t>ρ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el-GR" dirty="0" smtClean="0"/>
              <a:t>ψ</a:t>
            </a:r>
            <a:r>
              <a:rPr lang="fr-FR" dirty="0" smtClean="0"/>
              <a:t>,</a:t>
            </a:r>
            <a:r>
              <a:rPr lang="fr-FR" dirty="0"/>
              <a:t> n</a:t>
            </a:r>
            <a:r>
              <a:rPr lang="fr-FR" sz="1200" dirty="0" smtClean="0"/>
              <a:t>a </a:t>
            </a:r>
            <a:r>
              <a:rPr lang="fr-FR" dirty="0"/>
              <a:t>et</a:t>
            </a:r>
            <a:r>
              <a:rPr lang="fr-FR" dirty="0" smtClean="0"/>
              <a:t> n</a:t>
            </a:r>
            <a:r>
              <a:rPr lang="fr-FR" sz="1100" dirty="0" smtClean="0"/>
              <a:t>b</a:t>
            </a:r>
            <a:r>
              <a:rPr lang="fr-FR" dirty="0" smtClean="0"/>
              <a:t> à </a:t>
            </a:r>
            <a:r>
              <a:rPr lang="fr-FR" dirty="0" smtClean="0"/>
              <a:t>partir </a:t>
            </a:r>
            <a:r>
              <a:rPr lang="fr-FR" dirty="0" smtClean="0"/>
              <a:t>des valeurs </a:t>
            </a:r>
            <a:r>
              <a:rPr lang="fr-FR" dirty="0" smtClean="0">
                <a:solidFill>
                  <a:srgbClr val="CC6600"/>
                </a:solidFill>
              </a:rPr>
              <a:t>connues</a:t>
            </a:r>
            <a:r>
              <a:rPr lang="fr-FR" dirty="0" smtClean="0"/>
              <a:t>, r</a:t>
            </a:r>
            <a:r>
              <a:rPr lang="fr-FR" sz="1100" dirty="0" smtClean="0"/>
              <a:t>i</a:t>
            </a:r>
            <a:r>
              <a:rPr lang="fr-FR" dirty="0"/>
              <a:t> et </a:t>
            </a:r>
            <a:r>
              <a:rPr lang="fr-FR" dirty="0" smtClean="0"/>
              <a:t>b</a:t>
            </a:r>
            <a:r>
              <a:rPr lang="fr-FR" sz="1100" dirty="0" smtClean="0"/>
              <a:t>i</a:t>
            </a:r>
            <a:r>
              <a:rPr lang="fr-FR" sz="1200" dirty="0" smtClean="0"/>
              <a:t>.</a:t>
            </a:r>
            <a:endParaRPr lang="fr-FR" dirty="0" smtClean="0"/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373" y="2370944"/>
            <a:ext cx="4614994" cy="1908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8636609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9321709" y="2594609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8406124" y="2934093"/>
            <a:ext cx="300214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7862278" y="2583137"/>
            <a:ext cx="203200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5870031" y="2749504"/>
            <a:ext cx="300214" cy="254583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5799693" y="3665416"/>
            <a:ext cx="300214" cy="312616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55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45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930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8" name="Espace réservé du contenu 3"/>
          <p:cNvSpPr txBox="1">
            <a:spLocks/>
          </p:cNvSpPr>
          <p:nvPr/>
        </p:nvSpPr>
        <p:spPr>
          <a:xfrm>
            <a:off x="500870" y="836818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estimer la cellularité et la ploïdie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>
          <a:xfrm>
            <a:off x="297506" y="1570569"/>
            <a:ext cx="4118186" cy="5127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fr-FR" dirty="0" smtClean="0"/>
              <a:t>Les équations obtenues expriment log Ratio et BAF en fonction de la cellularité </a:t>
            </a:r>
            <a:r>
              <a:rPr lang="el-GR" dirty="0" smtClean="0"/>
              <a:t>ρ</a:t>
            </a:r>
            <a:r>
              <a:rPr lang="fr-FR" dirty="0" smtClean="0"/>
              <a:t>, </a:t>
            </a:r>
            <a:r>
              <a:rPr lang="fr-FR" dirty="0" smtClean="0"/>
              <a:t>de </a:t>
            </a:r>
            <a:r>
              <a:rPr lang="fr-FR" dirty="0" smtClean="0"/>
              <a:t>la ploïdie </a:t>
            </a:r>
            <a:r>
              <a:rPr lang="el-GR" dirty="0" smtClean="0"/>
              <a:t>ψ</a:t>
            </a:r>
            <a:r>
              <a:rPr lang="fr-FR" dirty="0"/>
              <a:t> </a:t>
            </a:r>
            <a:r>
              <a:rPr lang="fr-FR" dirty="0" smtClean="0"/>
              <a:t>et du nombre de copies n.</a:t>
            </a:r>
            <a:endParaRPr lang="fr-FR" dirty="0" smtClean="0"/>
          </a:p>
          <a:p>
            <a:pPr marL="0" indent="0" algn="just">
              <a:buNone/>
            </a:pPr>
            <a:r>
              <a:rPr lang="fr-FR" dirty="0" smtClean="0"/>
              <a:t>Il est donc possible de déterminer </a:t>
            </a:r>
            <a:r>
              <a:rPr lang="fr-FR" dirty="0" smtClean="0"/>
              <a:t>les </a:t>
            </a:r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inconnues</a:t>
            </a:r>
            <a:r>
              <a:rPr lang="fr-FR" dirty="0" smtClean="0"/>
              <a:t> </a:t>
            </a:r>
            <a:r>
              <a:rPr lang="el-GR" dirty="0" smtClean="0"/>
              <a:t>ρ</a:t>
            </a:r>
            <a:r>
              <a:rPr lang="fr-FR" dirty="0"/>
              <a:t>,</a:t>
            </a:r>
            <a:r>
              <a:rPr lang="fr-FR" dirty="0" smtClean="0"/>
              <a:t> </a:t>
            </a:r>
            <a:r>
              <a:rPr lang="el-GR" dirty="0" smtClean="0"/>
              <a:t>ψ</a:t>
            </a:r>
            <a:r>
              <a:rPr lang="fr-FR" dirty="0" smtClean="0"/>
              <a:t>,</a:t>
            </a:r>
            <a:r>
              <a:rPr lang="fr-FR" dirty="0"/>
              <a:t> n</a:t>
            </a:r>
            <a:r>
              <a:rPr lang="fr-FR" sz="1200" dirty="0" smtClean="0"/>
              <a:t>a </a:t>
            </a:r>
            <a:r>
              <a:rPr lang="fr-FR" dirty="0"/>
              <a:t>et</a:t>
            </a:r>
            <a:r>
              <a:rPr lang="fr-FR" dirty="0" smtClean="0"/>
              <a:t> n</a:t>
            </a:r>
            <a:r>
              <a:rPr lang="fr-FR" sz="1100" dirty="0" smtClean="0"/>
              <a:t>b</a:t>
            </a:r>
            <a:r>
              <a:rPr lang="fr-FR" dirty="0" smtClean="0"/>
              <a:t> à </a:t>
            </a:r>
            <a:r>
              <a:rPr lang="fr-FR" dirty="0" smtClean="0"/>
              <a:t>partir </a:t>
            </a:r>
            <a:r>
              <a:rPr lang="fr-FR" dirty="0" smtClean="0"/>
              <a:t>des valeurs </a:t>
            </a:r>
            <a:r>
              <a:rPr lang="fr-FR" dirty="0" smtClean="0">
                <a:solidFill>
                  <a:srgbClr val="CC6600"/>
                </a:solidFill>
              </a:rPr>
              <a:t>connues</a:t>
            </a:r>
            <a:r>
              <a:rPr lang="fr-FR" dirty="0" smtClean="0"/>
              <a:t>, r</a:t>
            </a:r>
            <a:r>
              <a:rPr lang="fr-FR" sz="1100" dirty="0" smtClean="0"/>
              <a:t>i</a:t>
            </a:r>
            <a:r>
              <a:rPr lang="fr-FR" dirty="0"/>
              <a:t> et </a:t>
            </a:r>
            <a:r>
              <a:rPr lang="fr-FR" dirty="0" smtClean="0"/>
              <a:t>b</a:t>
            </a:r>
            <a:r>
              <a:rPr lang="fr-FR" sz="1100" dirty="0" smtClean="0"/>
              <a:t>i</a:t>
            </a:r>
            <a:r>
              <a:rPr lang="fr-FR" sz="1200" dirty="0" smtClean="0"/>
              <a:t>.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Partant de ce constat, différentes valeurs de cellularité et ploïdie </a:t>
            </a:r>
            <a:r>
              <a:rPr lang="fr-FR" dirty="0" smtClean="0"/>
              <a:t>sont testées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smtClean="0"/>
              <a:t>Le nombre </a:t>
            </a:r>
            <a:r>
              <a:rPr lang="fr-FR" dirty="0"/>
              <a:t>de copies </a:t>
            </a:r>
            <a:r>
              <a:rPr lang="fr-FR" dirty="0" smtClean="0"/>
              <a:t>obtenu (</a:t>
            </a:r>
            <a:r>
              <a:rPr lang="fr-FR" dirty="0"/>
              <a:t>n</a:t>
            </a:r>
            <a:r>
              <a:rPr lang="fr-FR" sz="1200" dirty="0"/>
              <a:t>a </a:t>
            </a:r>
            <a:r>
              <a:rPr lang="fr-FR" dirty="0"/>
              <a:t>et </a:t>
            </a:r>
            <a:r>
              <a:rPr lang="fr-FR" dirty="0" smtClean="0"/>
              <a:t>n</a:t>
            </a:r>
            <a:r>
              <a:rPr lang="fr-FR" sz="1100" dirty="0" smtClean="0"/>
              <a:t>b</a:t>
            </a:r>
            <a:r>
              <a:rPr lang="fr-FR" dirty="0" smtClean="0"/>
              <a:t>) est utilisé pour évaluer si </a:t>
            </a:r>
            <a:r>
              <a:rPr lang="fr-FR" dirty="0"/>
              <a:t>ces valeurs sont pertinentes (</a:t>
            </a:r>
            <a:r>
              <a:rPr lang="fr-FR" dirty="0">
                <a:solidFill>
                  <a:srgbClr val="C00000"/>
                </a:solidFill>
              </a:rPr>
              <a:t>mauvaise solution</a:t>
            </a:r>
            <a:r>
              <a:rPr lang="fr-FR" dirty="0"/>
              <a:t>, 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bonne solution</a:t>
            </a:r>
            <a:r>
              <a:rPr lang="fr-FR" dirty="0" smtClean="0"/>
              <a:t>).</a:t>
            </a:r>
          </a:p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32" y="387173"/>
            <a:ext cx="4614994" cy="1908000"/>
          </a:xfrm>
          <a:prstGeom prst="rect">
            <a:avLst/>
          </a:prstGeom>
        </p:spPr>
      </p:pic>
      <p:sp>
        <p:nvSpPr>
          <p:cNvPr id="6" name="Rectangle à coins arrondis 5"/>
          <p:cNvSpPr/>
          <p:nvPr/>
        </p:nvSpPr>
        <p:spPr>
          <a:xfrm>
            <a:off x="10158368" y="610838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10843468" y="610838"/>
            <a:ext cx="460970" cy="2316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9927883" y="950322"/>
            <a:ext cx="300214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9384037" y="599366"/>
            <a:ext cx="203200" cy="254583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7391790" y="765733"/>
            <a:ext cx="300214" cy="254583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à coins arrondis 11"/>
          <p:cNvSpPr/>
          <p:nvPr/>
        </p:nvSpPr>
        <p:spPr>
          <a:xfrm>
            <a:off x="7321452" y="1681645"/>
            <a:ext cx="300214" cy="312616"/>
          </a:xfrm>
          <a:prstGeom prst="roundRect">
            <a:avLst/>
          </a:prstGeom>
          <a:noFill/>
          <a:ln>
            <a:solidFill>
              <a:srgbClr val="CC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711" y="2673733"/>
            <a:ext cx="3751482" cy="3751482"/>
          </a:xfrm>
          <a:prstGeom prst="rect">
            <a:avLst/>
          </a:prstGeom>
        </p:spPr>
      </p:pic>
      <p:cxnSp>
        <p:nvCxnSpPr>
          <p:cNvPr id="19" name="Connecteur droit 18"/>
          <p:cNvCxnSpPr/>
          <p:nvPr/>
        </p:nvCxnSpPr>
        <p:spPr>
          <a:xfrm>
            <a:off x="6376250" y="3413912"/>
            <a:ext cx="0" cy="261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>
            <a:off x="5841385" y="3362234"/>
            <a:ext cx="4667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6165236" y="6177265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1,63</a:t>
            </a:r>
            <a:endParaRPr lang="fr-FR" sz="1000" dirty="0"/>
          </a:p>
        </p:txBody>
      </p:sp>
      <p:sp>
        <p:nvSpPr>
          <p:cNvPr id="22" name="ZoneTexte 21"/>
          <p:cNvSpPr txBox="1"/>
          <p:nvPr/>
        </p:nvSpPr>
        <p:spPr>
          <a:xfrm rot="16200000">
            <a:off x="5229843" y="2966772"/>
            <a:ext cx="953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0,87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029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5" y="828000"/>
            <a:ext cx="4165289" cy="288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6" y="828000"/>
            <a:ext cx="4165289" cy="2880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6" y="3708000"/>
            <a:ext cx="4165289" cy="28800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5" y="3708000"/>
            <a:ext cx="4165289" cy="2880000"/>
          </a:xfrm>
          <a:prstGeom prst="rect">
            <a:avLst/>
          </a:prstGeom>
        </p:spPr>
      </p:pic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Différentes valeurs de ploïdie et cellularité sont testées. Pour chaque couple de valeurs, on estime le nombre de copies de chaque allèle.</a:t>
            </a:r>
            <a:br>
              <a:rPr lang="fr-FR" dirty="0" smtClean="0"/>
            </a:br>
            <a:r>
              <a:rPr lang="fr-FR" dirty="0" smtClean="0"/>
              <a:t>Ici, on fait varier uniquement la ploïdie.</a:t>
            </a:r>
          </a:p>
        </p:txBody>
      </p:sp>
    </p:spTree>
    <p:extLst>
      <p:ext uri="{BB962C8B-B14F-4D97-AF65-F5344CB8AC3E}">
        <p14:creationId xmlns:p14="http://schemas.microsoft.com/office/powerpoint/2010/main" val="35653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828000"/>
            <a:ext cx="4165289" cy="288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828000"/>
            <a:ext cx="4165289" cy="288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3708000"/>
            <a:ext cx="4165289" cy="288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3" y="3708000"/>
            <a:ext cx="4165289" cy="2880000"/>
          </a:xfrm>
          <a:prstGeom prst="rect">
            <a:avLst/>
          </a:prstGeom>
        </p:spPr>
      </p:pic>
      <p:sp>
        <p:nvSpPr>
          <p:cNvPr id="22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Différentes valeurs de ploïdie et cellularité sont testées. Pour chaque couple de valeurs, on estime le nombre de copies de chaque allèle.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La distance entre chaque valeur et le nombre entier le plus proche est calculée.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10203180" y="6610860"/>
            <a:ext cx="198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L’allèle rouge recouvre parfois le bleu</a:t>
            </a:r>
            <a:endParaRPr lang="fr-F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9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828000"/>
            <a:ext cx="4165289" cy="288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828000"/>
            <a:ext cx="4165289" cy="28800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3" y="3708000"/>
            <a:ext cx="4165289" cy="288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3" y="3708000"/>
            <a:ext cx="4165289" cy="288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7161733" y="1319138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g=18%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181352" y="1319138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g=99%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61733" y="4199138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g=76%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402332" y="4533099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g=22%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0203180" y="6610860"/>
            <a:ext cx="198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L’allèle rouge recouvre parfois le bleu</a:t>
            </a:r>
            <a:endParaRPr lang="fr-F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Différentes valeurs de ploïdie et cellularité sont testées. Pour chaque couple de valeurs, on estime le nombre de copies de chaque allèle.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La distance entre chaque valeur et le nombre entier le plus proche est calculée.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G, la </a:t>
            </a:r>
            <a:r>
              <a:rPr lang="fr-FR" dirty="0" err="1" smtClean="0"/>
              <a:t>goodness</a:t>
            </a:r>
            <a:r>
              <a:rPr lang="fr-FR" dirty="0" smtClean="0"/>
              <a:t> of fit, est inversement proportionnelle à cette distance: Si la distance est grande, g est faible et la solution n’est pas bonne.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065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828000"/>
            <a:ext cx="4165289" cy="288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4" y="822018"/>
            <a:ext cx="4165289" cy="288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4" y="3708000"/>
            <a:ext cx="4165289" cy="2880000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4" y="3702018"/>
            <a:ext cx="4165289" cy="2880000"/>
          </a:xfrm>
          <a:prstGeom prst="rect">
            <a:avLst/>
          </a:prstGeom>
        </p:spPr>
      </p:pic>
      <p:sp>
        <p:nvSpPr>
          <p:cNvPr id="17" name="ZoneTexte 16"/>
          <p:cNvSpPr txBox="1"/>
          <p:nvPr/>
        </p:nvSpPr>
        <p:spPr>
          <a:xfrm>
            <a:off x="7161733" y="1319138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g=13%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11181352" y="1319138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g=99%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161733" y="4199138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g=35%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181352" y="4199137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g=87%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Différentes valeurs de ploïdie et cellularité sont testées. Pour chaque couple de valeurs, on estime le nombre de copies de chaque allèle.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La distance entre chaque valeur et le nombre entier le plus proche est calculée.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G, la </a:t>
            </a:r>
            <a:r>
              <a:rPr lang="fr-FR" dirty="0" err="1" smtClean="0"/>
              <a:t>goodness</a:t>
            </a:r>
            <a:r>
              <a:rPr lang="fr-FR" dirty="0" smtClean="0"/>
              <a:t> of fit, est inversement proportionnelle à cette distance: Si la distance est grande, g est faible et la solution n’est pas bonne.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03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3" y="826795"/>
            <a:ext cx="4165289" cy="288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>
          <a:xfrm>
            <a:off x="297506" y="1028701"/>
            <a:ext cx="3306754" cy="466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l-GR" dirty="0"/>
          </a:p>
          <a:p>
            <a:pPr marL="0" indent="0" algn="just">
              <a:buFont typeface="Wingdings 3" charset="2"/>
              <a:buNone/>
            </a:pP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23" y="3706795"/>
            <a:ext cx="4165289" cy="288000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2" y="826795"/>
            <a:ext cx="4165289" cy="288000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932" y="3706795"/>
            <a:ext cx="4165289" cy="2880000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7161733" y="1319138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g=35%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1181352" y="1319138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g=99%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161733" y="4199138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g=56%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11181352" y="4199137"/>
            <a:ext cx="899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g=87%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Espace réservé du contenu 2"/>
          <p:cNvSpPr txBox="1">
            <a:spLocks/>
          </p:cNvSpPr>
          <p:nvPr/>
        </p:nvSpPr>
        <p:spPr>
          <a:xfrm>
            <a:off x="297506" y="1028701"/>
            <a:ext cx="3306754" cy="5608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Différentes valeurs de ploïdie et cellularité sont testées. Pour chaque couple de valeurs, on estime le nombre de copies de chaque allèle.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La distance entre chaque valeur et le nombre entier le plus proche est calculée.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G, la </a:t>
            </a:r>
            <a:r>
              <a:rPr lang="fr-FR" dirty="0" err="1" smtClean="0"/>
              <a:t>goodness</a:t>
            </a:r>
            <a:r>
              <a:rPr lang="fr-FR" dirty="0" smtClean="0"/>
              <a:t> of fit, est inversement proportionnelle à cette distance: Si la distance est grande, g est faible et la solution n’est pas bonne. </a:t>
            </a:r>
            <a:br>
              <a:rPr lang="fr-FR" dirty="0" smtClean="0"/>
            </a:br>
            <a:r>
              <a:rPr lang="fr-FR" dirty="0" smtClean="0"/>
              <a:t>Les solutions trouvant des nombres de copies entiers sont donc plus crédibles.</a:t>
            </a:r>
          </a:p>
          <a:p>
            <a:pPr marL="0" indent="0">
              <a:buFont typeface="Wingdings 3" charset="2"/>
              <a:buNone/>
            </a:pPr>
            <a:r>
              <a:rPr lang="fr-FR" dirty="0" smtClean="0"/>
              <a:t>La solution ayant le plus grand g est retenue.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5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MAPD</a:t>
            </a:r>
          </a:p>
          <a:p>
            <a:r>
              <a:rPr lang="fr-FR" dirty="0" smtClean="0"/>
              <a:t>Nombre de SNP hétérozygotes</a:t>
            </a:r>
          </a:p>
          <a:p>
            <a:r>
              <a:rPr lang="fr-FR" dirty="0" smtClean="0"/>
              <a:t>Proportion de sondes tumorales homozygotes</a:t>
            </a:r>
          </a:p>
          <a:p>
            <a:r>
              <a:rPr lang="fr-FR" dirty="0" smtClean="0"/>
              <a:t>Fraction du génome ayant une délétion homozygote</a:t>
            </a:r>
          </a:p>
          <a:p>
            <a:r>
              <a:rPr lang="fr-FR" dirty="0"/>
              <a:t>Fraction du génome ayant </a:t>
            </a:r>
            <a:r>
              <a:rPr lang="fr-FR" dirty="0" smtClean="0"/>
              <a:t>une LOH</a:t>
            </a:r>
          </a:p>
          <a:p>
            <a:r>
              <a:rPr lang="fr-FR" dirty="0" err="1" smtClean="0"/>
              <a:t>Whole</a:t>
            </a:r>
            <a:r>
              <a:rPr lang="fr-FR" dirty="0" smtClean="0"/>
              <a:t> </a:t>
            </a:r>
            <a:r>
              <a:rPr lang="fr-FR" dirty="0" err="1" smtClean="0"/>
              <a:t>Genome</a:t>
            </a:r>
            <a:r>
              <a:rPr lang="fr-FR" dirty="0" smtClean="0"/>
              <a:t> </a:t>
            </a:r>
            <a:r>
              <a:rPr lang="fr-FR" dirty="0" err="1" smtClean="0"/>
              <a:t>Doubling</a:t>
            </a:r>
            <a:r>
              <a:rPr lang="fr-FR" dirty="0" smtClean="0"/>
              <a:t> </a:t>
            </a:r>
            <a:r>
              <a:rPr lang="fr-FR" dirty="0" err="1" smtClean="0"/>
              <a:t>event</a:t>
            </a:r>
            <a:r>
              <a:rPr lang="fr-FR" dirty="0" smtClean="0"/>
              <a:t> (WGD)</a:t>
            </a:r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Métriques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Calling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723" y="965138"/>
            <a:ext cx="7688930" cy="5760000"/>
          </a:xfrm>
        </p:spPr>
      </p:pic>
      <p:sp>
        <p:nvSpPr>
          <p:cNvPr id="8" name="Espace réservé du contenu 2"/>
          <p:cNvSpPr txBox="1">
            <a:spLocks/>
          </p:cNvSpPr>
          <p:nvPr/>
        </p:nvSpPr>
        <p:spPr>
          <a:xfrm>
            <a:off x="297506" y="1570569"/>
            <a:ext cx="4118186" cy="412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Dans des cas où le log ratio est fixe, la piste BAF permet de déterminer la ploïdie.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2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6" y="1437490"/>
            <a:ext cx="7920000" cy="396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7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3880773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6116020" y="5553588"/>
            <a:ext cx="5771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Données LRR et BAF recentrées dans </a:t>
            </a:r>
            <a:r>
              <a:rPr lang="fr-FR" dirty="0" err="1" smtClean="0"/>
              <a:t>ChAS</a:t>
            </a:r>
            <a:r>
              <a:rPr lang="fr-FR" dirty="0" smtClean="0"/>
              <a:t> (rouge)</a:t>
            </a:r>
          </a:p>
          <a:p>
            <a:r>
              <a:rPr lang="fr-FR" dirty="0" smtClean="0"/>
              <a:t>Données LRR et BAF segmentées (vert)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9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/>
              <a:t>Un segment est déterminé par deux </a:t>
            </a:r>
            <a:r>
              <a:rPr lang="fr-FR" dirty="0" err="1">
                <a:solidFill>
                  <a:schemeClr val="accent1">
                    <a:lumMod val="5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 smtClean="0"/>
              <a:t>présents sur les deux pistes.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3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8" name="Espace réservé du contenu 3"/>
          <p:cNvSpPr>
            <a:spLocks noGrp="1"/>
          </p:cNvSpPr>
          <p:nvPr>
            <p:ph idx="1"/>
          </p:nvPr>
        </p:nvSpPr>
        <p:spPr>
          <a:xfrm>
            <a:off x="436702" y="1696624"/>
            <a:ext cx="3662056" cy="4086555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Cette étape vise à regrouper les données en segments de même valeur, un segment correspondant à une aberration.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Un segment est déterminé par deux </a:t>
            </a:r>
            <a:r>
              <a:rPr lang="fr-FR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breakpoints</a:t>
            </a:r>
            <a:r>
              <a:rPr lang="fr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smtClean="0">
                <a:solidFill>
                  <a:schemeClr val="bg2">
                    <a:lumMod val="75000"/>
                  </a:schemeClr>
                </a:solidFill>
              </a:rPr>
              <a:t>présents sur les deux pistes.</a:t>
            </a:r>
          </a:p>
          <a:p>
            <a:pPr marL="0" indent="0">
              <a:buNone/>
            </a:pPr>
            <a:r>
              <a:rPr lang="fr-FR" dirty="0" smtClean="0"/>
              <a:t>Plusieurs segmentations sont possibles en faisant varier ce qui définit un </a:t>
            </a:r>
            <a:r>
              <a:rPr lang="fr-FR" dirty="0" err="1" smtClean="0"/>
              <a:t>breakpoint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u="sng" dirty="0" smtClean="0"/>
              <a:t>Comment trouver la meilleure segmentation?</a:t>
            </a:r>
            <a:endParaRPr lang="fr-FR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77" y="1442249"/>
            <a:ext cx="7920000" cy="396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466507" y="1947691"/>
            <a:ext cx="487619" cy="24622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954126" y="1947691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9466507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bp1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9954126" y="3514712"/>
            <a:ext cx="4876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>
                <a:solidFill>
                  <a:schemeClr val="accent1">
                    <a:lumMod val="50000"/>
                  </a:schemeClr>
                </a:solidFill>
              </a:rPr>
              <a:t>bp2</a:t>
            </a:r>
            <a:endParaRPr lang="fr-FR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9657347" y="2767263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657347" y="5029200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9657347" y="4090737"/>
            <a:ext cx="4572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9545053" y="2326105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10026316" y="2326104"/>
            <a:ext cx="194170" cy="6898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9545053" y="3893126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10026316" y="3893125"/>
            <a:ext cx="194170" cy="1308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4157977" y="1442249"/>
            <a:ext cx="7920000" cy="3960000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13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</p:txBody>
      </p:sp>
    </p:spTree>
    <p:extLst>
      <p:ext uri="{BB962C8B-B14F-4D97-AF65-F5344CB8AC3E}">
        <p14:creationId xmlns:p14="http://schemas.microsoft.com/office/powerpoint/2010/main" val="19992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Segmentation (algorithme ASPCF)</a:t>
            </a:r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200" dirty="0">
                <a:solidFill>
                  <a:schemeClr val="accent1">
                    <a:lumMod val="50000"/>
                  </a:schemeClr>
                </a:solidFill>
              </a:rPr>
              <a:t>Comment trouver la meilleure </a:t>
            </a:r>
            <a:r>
              <a:rPr lang="fr-FR" sz="2200" dirty="0" smtClean="0">
                <a:solidFill>
                  <a:schemeClr val="accent1">
                    <a:lumMod val="50000"/>
                  </a:schemeClr>
                </a:solidFill>
              </a:rPr>
              <a:t>segmentation?</a:t>
            </a: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Espace réservé du contenu 3"/>
          <p:cNvSpPr txBox="1">
            <a:spLocks/>
          </p:cNvSpPr>
          <p:nvPr/>
        </p:nvSpPr>
        <p:spPr>
          <a:xfrm>
            <a:off x="436702" y="1696624"/>
            <a:ext cx="4440098" cy="4086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Le calcul d’un </a:t>
            </a:r>
            <a:r>
              <a:rPr lang="fr-FR" u="sng" dirty="0" smtClean="0"/>
              <a:t>score de qualité</a:t>
            </a:r>
            <a:r>
              <a:rPr lang="fr-FR" dirty="0" smtClean="0"/>
              <a:t> permet de comparer différentes solutions de segmentation.</a:t>
            </a:r>
          </a:p>
          <a:p>
            <a:pPr marL="0" indent="0">
              <a:buNone/>
            </a:pPr>
            <a:r>
              <a:rPr lang="fr-FR" dirty="0" smtClean="0"/>
              <a:t>Le score de qualité est obtenu à partir de la somme des </a:t>
            </a:r>
            <a:r>
              <a:rPr lang="fr-FR" dirty="0" err="1" smtClean="0"/>
              <a:t>goodness</a:t>
            </a:r>
            <a:r>
              <a:rPr lang="fr-FR" dirty="0" smtClean="0"/>
              <a:t> of fit</a:t>
            </a:r>
            <a:r>
              <a:rPr lang="fr-FR" dirty="0"/>
              <a:t> (g)</a:t>
            </a:r>
            <a:r>
              <a:rPr lang="fr-FR" dirty="0" smtClean="0"/>
              <a:t> des segments. Ce paramètre g évalue l’hétérogénéité d’un segment.</a:t>
            </a:r>
          </a:p>
        </p:txBody>
      </p:sp>
    </p:spTree>
    <p:extLst>
      <p:ext uri="{BB962C8B-B14F-4D97-AF65-F5344CB8AC3E}">
        <p14:creationId xmlns:p14="http://schemas.microsoft.com/office/powerpoint/2010/main" val="98826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3116</TotalTime>
  <Words>2054</Words>
  <Application>Microsoft Office PowerPoint</Application>
  <PresentationFormat>Grand écran</PresentationFormat>
  <Paragraphs>244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 3</vt:lpstr>
      <vt:lpstr>Facette</vt:lpstr>
      <vt:lpstr>ASCAT </vt:lpstr>
      <vt:lpstr>Pipeline 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Segmentation (algorithme ASPCF)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Calling</vt:lpstr>
      <vt:lpstr>Résultats</vt:lpstr>
      <vt:lpstr>Calling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140</cp:revision>
  <dcterms:created xsi:type="dcterms:W3CDTF">2022-03-15T15:33:15Z</dcterms:created>
  <dcterms:modified xsi:type="dcterms:W3CDTF">2022-04-20T16:11:24Z</dcterms:modified>
</cp:coreProperties>
</file>